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4"/>
    <p:sldMasterId id="2147483698" r:id="rId5"/>
    <p:sldMasterId id="2147483710" r:id="rId6"/>
    <p:sldMasterId id="2147483722" r:id="rId7"/>
    <p:sldMasterId id="2147483734" r:id="rId8"/>
    <p:sldMasterId id="2147483773" r:id="rId9"/>
    <p:sldMasterId id="2147483786" r:id="rId10"/>
    <p:sldMasterId id="2147483799" r:id="rId11"/>
    <p:sldMasterId id="2147483811" r:id="rId12"/>
    <p:sldMasterId id="2147483824" r:id="rId13"/>
    <p:sldMasterId id="2147483836" r:id="rId14"/>
    <p:sldMasterId id="2147483851" r:id="rId15"/>
  </p:sldMasterIdLst>
  <p:notesMasterIdLst>
    <p:notesMasterId r:id="rId310"/>
  </p:notesMasterIdLst>
  <p:handoutMasterIdLst>
    <p:handoutMasterId r:id="rId311"/>
  </p:handoutMasterIdLst>
  <p:sldIdLst>
    <p:sldId id="3486" r:id="rId16"/>
    <p:sldId id="3573" r:id="rId17"/>
    <p:sldId id="259" r:id="rId18"/>
    <p:sldId id="3574" r:id="rId19"/>
    <p:sldId id="3575" r:id="rId20"/>
    <p:sldId id="3487" r:id="rId21"/>
    <p:sldId id="3488" r:id="rId22"/>
    <p:sldId id="3489" r:id="rId23"/>
    <p:sldId id="3490" r:id="rId24"/>
    <p:sldId id="3491" r:id="rId25"/>
    <p:sldId id="3492" r:id="rId26"/>
    <p:sldId id="3493" r:id="rId27"/>
    <p:sldId id="3494" r:id="rId28"/>
    <p:sldId id="3495" r:id="rId29"/>
    <p:sldId id="3496" r:id="rId30"/>
    <p:sldId id="3497" r:id="rId31"/>
    <p:sldId id="3498" r:id="rId32"/>
    <p:sldId id="3499" r:id="rId33"/>
    <p:sldId id="3500" r:id="rId34"/>
    <p:sldId id="3501" r:id="rId35"/>
    <p:sldId id="3502" r:id="rId36"/>
    <p:sldId id="3503" r:id="rId37"/>
    <p:sldId id="3504" r:id="rId38"/>
    <p:sldId id="3505" r:id="rId39"/>
    <p:sldId id="3506" r:id="rId40"/>
    <p:sldId id="3507" r:id="rId41"/>
    <p:sldId id="3508" r:id="rId42"/>
    <p:sldId id="3509" r:id="rId43"/>
    <p:sldId id="3510" r:id="rId44"/>
    <p:sldId id="3511" r:id="rId45"/>
    <p:sldId id="3512" r:id="rId46"/>
    <p:sldId id="3513" r:id="rId47"/>
    <p:sldId id="3514" r:id="rId48"/>
    <p:sldId id="3515" r:id="rId49"/>
    <p:sldId id="3516" r:id="rId50"/>
    <p:sldId id="3517" r:id="rId51"/>
    <p:sldId id="3518" r:id="rId52"/>
    <p:sldId id="3519" r:id="rId53"/>
    <p:sldId id="3520" r:id="rId54"/>
    <p:sldId id="3521" r:id="rId55"/>
    <p:sldId id="3522" r:id="rId56"/>
    <p:sldId id="3523" r:id="rId57"/>
    <p:sldId id="3524" r:id="rId58"/>
    <p:sldId id="3525" r:id="rId59"/>
    <p:sldId id="3526" r:id="rId60"/>
    <p:sldId id="3527" r:id="rId61"/>
    <p:sldId id="3528" r:id="rId62"/>
    <p:sldId id="3529" r:id="rId63"/>
    <p:sldId id="3530" r:id="rId64"/>
    <p:sldId id="3531" r:id="rId65"/>
    <p:sldId id="3532" r:id="rId66"/>
    <p:sldId id="3533" r:id="rId67"/>
    <p:sldId id="3534" r:id="rId68"/>
    <p:sldId id="3535" r:id="rId69"/>
    <p:sldId id="3536" r:id="rId70"/>
    <p:sldId id="3537" r:id="rId71"/>
    <p:sldId id="3538" r:id="rId72"/>
    <p:sldId id="3576" r:id="rId73"/>
    <p:sldId id="3578" r:id="rId74"/>
    <p:sldId id="3577" r:id="rId75"/>
    <p:sldId id="3551" r:id="rId76"/>
    <p:sldId id="3552" r:id="rId77"/>
    <p:sldId id="3553" r:id="rId78"/>
    <p:sldId id="3554" r:id="rId79"/>
    <p:sldId id="3555" r:id="rId80"/>
    <p:sldId id="3556" r:id="rId81"/>
    <p:sldId id="3579" r:id="rId82"/>
    <p:sldId id="3581" r:id="rId83"/>
    <p:sldId id="3582" r:id="rId84"/>
    <p:sldId id="3583" r:id="rId85"/>
    <p:sldId id="3584" r:id="rId86"/>
    <p:sldId id="2980" r:id="rId87"/>
    <p:sldId id="3424" r:id="rId88"/>
    <p:sldId id="2989" r:id="rId89"/>
    <p:sldId id="2983" r:id="rId90"/>
    <p:sldId id="3560" r:id="rId91"/>
    <p:sldId id="2982" r:id="rId92"/>
    <p:sldId id="2756" r:id="rId93"/>
    <p:sldId id="2757" r:id="rId94"/>
    <p:sldId id="2758" r:id="rId95"/>
    <p:sldId id="3262" r:id="rId96"/>
    <p:sldId id="2761" r:id="rId97"/>
    <p:sldId id="2762" r:id="rId98"/>
    <p:sldId id="3261" r:id="rId99"/>
    <p:sldId id="2763" r:id="rId100"/>
    <p:sldId id="2992" r:id="rId101"/>
    <p:sldId id="2764" r:id="rId102"/>
    <p:sldId id="2753" r:id="rId103"/>
    <p:sldId id="2765" r:id="rId104"/>
    <p:sldId id="2766" r:id="rId105"/>
    <p:sldId id="3558" r:id="rId106"/>
    <p:sldId id="3585" r:id="rId107"/>
    <p:sldId id="3425" r:id="rId108"/>
    <p:sldId id="2543" r:id="rId109"/>
    <p:sldId id="3570" r:id="rId110"/>
    <p:sldId id="3426" r:id="rId111"/>
    <p:sldId id="932" r:id="rId112"/>
    <p:sldId id="933" r:id="rId113"/>
    <p:sldId id="2548" r:id="rId114"/>
    <p:sldId id="2546" r:id="rId115"/>
    <p:sldId id="2814" r:id="rId116"/>
    <p:sldId id="1156" r:id="rId117"/>
    <p:sldId id="3359" r:id="rId118"/>
    <p:sldId id="2231" r:id="rId119"/>
    <p:sldId id="2547" r:id="rId120"/>
    <p:sldId id="1289" r:id="rId121"/>
    <p:sldId id="1290" r:id="rId122"/>
    <p:sldId id="1286" r:id="rId123"/>
    <p:sldId id="1287" r:id="rId124"/>
    <p:sldId id="2194" r:id="rId125"/>
    <p:sldId id="2195" r:id="rId126"/>
    <p:sldId id="2196" r:id="rId127"/>
    <p:sldId id="2549" r:id="rId128"/>
    <p:sldId id="2550" r:id="rId129"/>
    <p:sldId id="2590" r:id="rId130"/>
    <p:sldId id="2197" r:id="rId131"/>
    <p:sldId id="2198" r:id="rId132"/>
    <p:sldId id="2199" r:id="rId133"/>
    <p:sldId id="2200" r:id="rId134"/>
    <p:sldId id="3403" r:id="rId135"/>
    <p:sldId id="3393" r:id="rId136"/>
    <p:sldId id="3427" r:id="rId137"/>
    <p:sldId id="3388" r:id="rId138"/>
    <p:sldId id="3302" r:id="rId139"/>
    <p:sldId id="3365" r:id="rId140"/>
    <p:sldId id="3357" r:id="rId141"/>
    <p:sldId id="3370" r:id="rId142"/>
    <p:sldId id="3428" r:id="rId143"/>
    <p:sldId id="3371" r:id="rId144"/>
    <p:sldId id="3350" r:id="rId145"/>
    <p:sldId id="3392" r:id="rId146"/>
    <p:sldId id="3429" r:id="rId147"/>
    <p:sldId id="3372" r:id="rId148"/>
    <p:sldId id="3306" r:id="rId149"/>
    <p:sldId id="3318" r:id="rId150"/>
    <p:sldId id="3321" r:id="rId151"/>
    <p:sldId id="3369" r:id="rId152"/>
    <p:sldId id="3418" r:id="rId153"/>
    <p:sldId id="3419" r:id="rId154"/>
    <p:sldId id="3114" r:id="rId155"/>
    <p:sldId id="3361" r:id="rId156"/>
    <p:sldId id="3256" r:id="rId157"/>
    <p:sldId id="3430" r:id="rId158"/>
    <p:sldId id="3373" r:id="rId159"/>
    <p:sldId id="3324" r:id="rId160"/>
    <p:sldId id="3366" r:id="rId161"/>
    <p:sldId id="3367" r:id="rId162"/>
    <p:sldId id="3325" r:id="rId163"/>
    <p:sldId id="3327" r:id="rId164"/>
    <p:sldId id="3328" r:id="rId165"/>
    <p:sldId id="3329" r:id="rId166"/>
    <p:sldId id="3330" r:id="rId167"/>
    <p:sldId id="3332" r:id="rId168"/>
    <p:sldId id="3333" r:id="rId169"/>
    <p:sldId id="3334" r:id="rId170"/>
    <p:sldId id="3335" r:id="rId171"/>
    <p:sldId id="3336" r:id="rId172"/>
    <p:sldId id="3337" r:id="rId173"/>
    <p:sldId id="3338" r:id="rId174"/>
    <p:sldId id="3339" r:id="rId175"/>
    <p:sldId id="3394" r:id="rId176"/>
    <p:sldId id="3389" r:id="rId177"/>
    <p:sldId id="3340" r:id="rId178"/>
    <p:sldId id="3382" r:id="rId179"/>
    <p:sldId id="3400" r:id="rId180"/>
    <p:sldId id="3368" r:id="rId181"/>
    <p:sldId id="3395" r:id="rId182"/>
    <p:sldId id="3396" r:id="rId183"/>
    <p:sldId id="3414" r:id="rId184"/>
    <p:sldId id="3169" r:id="rId185"/>
    <p:sldId id="3170" r:id="rId186"/>
    <p:sldId id="3172" r:id="rId187"/>
    <p:sldId id="3174" r:id="rId188"/>
    <p:sldId id="3175" r:id="rId189"/>
    <p:sldId id="3173" r:id="rId190"/>
    <p:sldId id="3176" r:id="rId191"/>
    <p:sldId id="3177" r:id="rId192"/>
    <p:sldId id="3178" r:id="rId193"/>
    <p:sldId id="3182" r:id="rId194"/>
    <p:sldId id="2249" r:id="rId195"/>
    <p:sldId id="3480" r:id="rId196"/>
    <p:sldId id="3399" r:id="rId197"/>
    <p:sldId id="3183" r:id="rId198"/>
    <p:sldId id="3184" r:id="rId199"/>
    <p:sldId id="3412" r:id="rId200"/>
    <p:sldId id="3270" r:id="rId201"/>
    <p:sldId id="3479" r:id="rId202"/>
    <p:sldId id="3413" r:id="rId203"/>
    <p:sldId id="3586" r:id="rId204"/>
    <p:sldId id="3188" r:id="rId205"/>
    <p:sldId id="3272" r:id="rId206"/>
    <p:sldId id="3273" r:id="rId207"/>
    <p:sldId id="3192" r:id="rId208"/>
    <p:sldId id="3193" r:id="rId209"/>
    <p:sldId id="3194" r:id="rId210"/>
    <p:sldId id="3195" r:id="rId211"/>
    <p:sldId id="3196" r:id="rId212"/>
    <p:sldId id="3197" r:id="rId213"/>
    <p:sldId id="3198" r:id="rId214"/>
    <p:sldId id="3199" r:id="rId215"/>
    <p:sldId id="3200" r:id="rId216"/>
    <p:sldId id="3201" r:id="rId217"/>
    <p:sldId id="3276" r:id="rId218"/>
    <p:sldId id="3274" r:id="rId219"/>
    <p:sldId id="3205" r:id="rId220"/>
    <p:sldId id="3441" r:id="rId221"/>
    <p:sldId id="3435" r:id="rId222"/>
    <p:sldId id="3448" r:id="rId223"/>
    <p:sldId id="3446" r:id="rId224"/>
    <p:sldId id="3473" r:id="rId225"/>
    <p:sldId id="3472" r:id="rId226"/>
    <p:sldId id="3447" r:id="rId227"/>
    <p:sldId id="3468" r:id="rId228"/>
    <p:sldId id="3342" r:id="rId229"/>
    <p:sldId id="3433" r:id="rId230"/>
    <p:sldId id="3449" r:id="rId231"/>
    <p:sldId id="3561" r:id="rId232"/>
    <p:sldId id="3456" r:id="rId233"/>
    <p:sldId id="3431" r:id="rId234"/>
    <p:sldId id="3437" r:id="rId235"/>
    <p:sldId id="3438" r:id="rId236"/>
    <p:sldId id="3477" r:id="rId237"/>
    <p:sldId id="3476" r:id="rId238"/>
    <p:sldId id="3478" r:id="rId239"/>
    <p:sldId id="3436" r:id="rId240"/>
    <p:sldId id="3443" r:id="rId241"/>
    <p:sldId id="3444" r:id="rId242"/>
    <p:sldId id="3331" r:id="rId243"/>
    <p:sldId id="3445" r:id="rId244"/>
    <p:sldId id="3442" r:id="rId245"/>
    <p:sldId id="3304" r:id="rId246"/>
    <p:sldId id="3467" r:id="rId247"/>
    <p:sldId id="3483" r:id="rId248"/>
    <p:sldId id="3469" r:id="rId249"/>
    <p:sldId id="3471" r:id="rId250"/>
    <p:sldId id="3305" r:id="rId251"/>
    <p:sldId id="3457" r:id="rId252"/>
    <p:sldId id="3470" r:id="rId253"/>
    <p:sldId id="3462" r:id="rId254"/>
    <p:sldId id="3463" r:id="rId255"/>
    <p:sldId id="3310" r:id="rId256"/>
    <p:sldId id="3349" r:id="rId257"/>
    <p:sldId id="3347" r:id="rId258"/>
    <p:sldId id="3464" r:id="rId259"/>
    <p:sldId id="3465" r:id="rId260"/>
    <p:sldId id="3466" r:id="rId261"/>
    <p:sldId id="3315" r:id="rId262"/>
    <p:sldId id="3355" r:id="rId263"/>
    <p:sldId id="3351" r:id="rId264"/>
    <p:sldId id="3354" r:id="rId265"/>
    <p:sldId id="3363" r:id="rId266"/>
    <p:sldId id="3455" r:id="rId267"/>
    <p:sldId id="3409" r:id="rId268"/>
    <p:sldId id="3411" r:id="rId269"/>
    <p:sldId id="3565" r:id="rId270"/>
    <p:sldId id="3567" r:id="rId271"/>
    <p:sldId id="3406" r:id="rId272"/>
    <p:sldId id="3407" r:id="rId273"/>
    <p:sldId id="3415" r:id="rId274"/>
    <p:sldId id="3562" r:id="rId275"/>
    <p:sldId id="3408" r:id="rId276"/>
    <p:sldId id="3569" r:id="rId277"/>
    <p:sldId id="3207" r:id="rId278"/>
    <p:sldId id="3208" r:id="rId279"/>
    <p:sldId id="3209" r:id="rId280"/>
    <p:sldId id="2649" r:id="rId281"/>
    <p:sldId id="2650" r:id="rId282"/>
    <p:sldId id="2651" r:id="rId283"/>
    <p:sldId id="2652" r:id="rId284"/>
    <p:sldId id="2653" r:id="rId285"/>
    <p:sldId id="2654" r:id="rId286"/>
    <p:sldId id="2655" r:id="rId287"/>
    <p:sldId id="2656" r:id="rId288"/>
    <p:sldId id="2657" r:id="rId289"/>
    <p:sldId id="2658" r:id="rId290"/>
    <p:sldId id="2659" r:id="rId291"/>
    <p:sldId id="2660" r:id="rId292"/>
    <p:sldId id="2661" r:id="rId293"/>
    <p:sldId id="2662" r:id="rId294"/>
    <p:sldId id="2663" r:id="rId295"/>
    <p:sldId id="2664" r:id="rId296"/>
    <p:sldId id="2665" r:id="rId297"/>
    <p:sldId id="2666" r:id="rId298"/>
    <p:sldId id="2667" r:id="rId299"/>
    <p:sldId id="2668" r:id="rId300"/>
    <p:sldId id="2669" r:id="rId301"/>
    <p:sldId id="2995" r:id="rId302"/>
    <p:sldId id="2996" r:id="rId303"/>
    <p:sldId id="3257" r:id="rId304"/>
    <p:sldId id="3258" r:id="rId305"/>
    <p:sldId id="3259" r:id="rId306"/>
    <p:sldId id="3260" r:id="rId307"/>
    <p:sldId id="3484" r:id="rId308"/>
    <p:sldId id="3485" r:id="rId30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37" userDrawn="1">
          <p15:clr>
            <a:srgbClr val="A4A3A4"/>
          </p15:clr>
        </p15:guide>
        <p15:guide id="5" pos="3447" userDrawn="1">
          <p15:clr>
            <a:srgbClr val="A4A3A4"/>
          </p15:clr>
        </p15:guide>
        <p15:guide id="6" pos="4286" userDrawn="1">
          <p15:clr>
            <a:srgbClr val="A4A3A4"/>
          </p15:clr>
        </p15:guide>
        <p15:guide id="7" pos="2948" userDrawn="1">
          <p15:clr>
            <a:srgbClr val="A4A3A4"/>
          </p15:clr>
        </p15:guide>
        <p15:guide id="8" pos="4468" userDrawn="1">
          <p15:clr>
            <a:srgbClr val="A4A3A4"/>
          </p15:clr>
        </p15:guide>
        <p15:guide id="9" orient="horz" pos="278" userDrawn="1">
          <p15:clr>
            <a:srgbClr val="A4A3A4"/>
          </p15:clr>
        </p15:guide>
        <p15:guide id="10" orient="horz" pos="2478" userDrawn="1">
          <p15:clr>
            <a:srgbClr val="A4A3A4"/>
          </p15:clr>
        </p15:guide>
        <p15:guide id="11" pos="5647" userDrawn="1">
          <p15:clr>
            <a:srgbClr val="A4A3A4"/>
          </p15:clr>
        </p15:guide>
        <p15:guide id="13" orient="horz" pos="3543" userDrawn="1">
          <p15:clr>
            <a:srgbClr val="A4A3A4"/>
          </p15:clr>
        </p15:guide>
        <p15:guide id="14" userDrawn="1">
          <p15:clr>
            <a:srgbClr val="A4A3A4"/>
          </p15:clr>
        </p15:guide>
        <p15:guide id="15" pos="68" userDrawn="1">
          <p15:clr>
            <a:srgbClr val="A4A3A4"/>
          </p15:clr>
        </p15:guide>
        <p15:guide id="16" pos="181"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B6C8CA"/>
    <a:srgbClr val="E1F4FF"/>
    <a:srgbClr val="DDF2FF"/>
    <a:srgbClr val="F2F2F2"/>
    <a:srgbClr val="7F7F7F"/>
    <a:srgbClr val="86A4A7"/>
    <a:srgbClr val="DBEEFF"/>
    <a:srgbClr val="DFEFF1"/>
    <a:srgbClr val="D7EA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D8CFFA-9118-4913-AF90-237205915968}" v="420" dt="2023-11-14T21:15:15.4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02" autoAdjust="0"/>
    <p:restoredTop sz="90756" autoAdjust="0"/>
  </p:normalViewPr>
  <p:slideViewPr>
    <p:cSldViewPr snapToGrid="0">
      <p:cViewPr varScale="1">
        <p:scale>
          <a:sx n="111" d="100"/>
          <a:sy n="111" d="100"/>
        </p:scale>
        <p:origin x="1518" y="114"/>
      </p:cViewPr>
      <p:guideLst>
        <p:guide orient="horz" pos="2137"/>
        <p:guide pos="3447"/>
        <p:guide pos="4286"/>
        <p:guide pos="2948"/>
        <p:guide pos="4468"/>
        <p:guide orient="horz" pos="278"/>
        <p:guide orient="horz" pos="2478"/>
        <p:guide pos="5647"/>
        <p:guide orient="horz" pos="3543"/>
        <p:guide/>
        <p:guide pos="68"/>
        <p:guide pos="181"/>
      </p:guideLst>
    </p:cSldViewPr>
  </p:slideViewPr>
  <p:notesTextViewPr>
    <p:cViewPr>
      <p:scale>
        <a:sx n="1" d="1"/>
        <a:sy n="1" d="1"/>
      </p:scale>
      <p:origin x="0" y="0"/>
    </p:cViewPr>
  </p:notesTextViewPr>
  <p:sorterViewPr>
    <p:cViewPr>
      <p:scale>
        <a:sx n="100" d="100"/>
        <a:sy n="100" d="100"/>
      </p:scale>
      <p:origin x="0" y="-64164"/>
    </p:cViewPr>
  </p:sorterViewPr>
  <p:notesViewPr>
    <p:cSldViewPr snapToGrid="0">
      <p:cViewPr>
        <p:scale>
          <a:sx n="1" d="2"/>
          <a:sy n="1" d="2"/>
        </p:scale>
        <p:origin x="2720" y="-172"/>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99" Type="http://schemas.openxmlformats.org/officeDocument/2006/relationships/slide" Target="slides/slide284.xml"/><Relationship Id="rId21" Type="http://schemas.openxmlformats.org/officeDocument/2006/relationships/slide" Target="slides/slide6.xml"/><Relationship Id="rId63" Type="http://schemas.openxmlformats.org/officeDocument/2006/relationships/slide" Target="slides/slide48.xml"/><Relationship Id="rId159" Type="http://schemas.openxmlformats.org/officeDocument/2006/relationships/slide" Target="slides/slide144.xml"/><Relationship Id="rId170" Type="http://schemas.openxmlformats.org/officeDocument/2006/relationships/slide" Target="slides/slide155.xml"/><Relationship Id="rId226" Type="http://schemas.openxmlformats.org/officeDocument/2006/relationships/slide" Target="slides/slide211.xml"/><Relationship Id="rId268" Type="http://schemas.openxmlformats.org/officeDocument/2006/relationships/slide" Target="slides/slide253.xml"/><Relationship Id="rId32" Type="http://schemas.openxmlformats.org/officeDocument/2006/relationships/slide" Target="slides/slide17.xml"/><Relationship Id="rId74" Type="http://schemas.openxmlformats.org/officeDocument/2006/relationships/slide" Target="slides/slide59.xml"/><Relationship Id="rId128" Type="http://schemas.openxmlformats.org/officeDocument/2006/relationships/slide" Target="slides/slide113.xml"/><Relationship Id="rId5" Type="http://schemas.openxmlformats.org/officeDocument/2006/relationships/slideMaster" Target="slideMasters/slideMaster2.xml"/><Relationship Id="rId181" Type="http://schemas.openxmlformats.org/officeDocument/2006/relationships/slide" Target="slides/slide166.xml"/><Relationship Id="rId237" Type="http://schemas.openxmlformats.org/officeDocument/2006/relationships/slide" Target="slides/slide222.xml"/><Relationship Id="rId279" Type="http://schemas.openxmlformats.org/officeDocument/2006/relationships/slide" Target="slides/slide264.xml"/><Relationship Id="rId43" Type="http://schemas.openxmlformats.org/officeDocument/2006/relationships/slide" Target="slides/slide28.xml"/><Relationship Id="rId139" Type="http://schemas.openxmlformats.org/officeDocument/2006/relationships/slide" Target="slides/slide124.xml"/><Relationship Id="rId290" Type="http://schemas.openxmlformats.org/officeDocument/2006/relationships/slide" Target="slides/slide275.xml"/><Relationship Id="rId304" Type="http://schemas.openxmlformats.org/officeDocument/2006/relationships/slide" Target="slides/slide289.xml"/><Relationship Id="rId85" Type="http://schemas.openxmlformats.org/officeDocument/2006/relationships/slide" Target="slides/slide70.xml"/><Relationship Id="rId150" Type="http://schemas.openxmlformats.org/officeDocument/2006/relationships/slide" Target="slides/slide135.xml"/><Relationship Id="rId192" Type="http://schemas.openxmlformats.org/officeDocument/2006/relationships/slide" Target="slides/slide177.xml"/><Relationship Id="rId206" Type="http://schemas.openxmlformats.org/officeDocument/2006/relationships/slide" Target="slides/slide191.xml"/><Relationship Id="rId248" Type="http://schemas.openxmlformats.org/officeDocument/2006/relationships/slide" Target="slides/slide233.xml"/><Relationship Id="rId12" Type="http://schemas.openxmlformats.org/officeDocument/2006/relationships/slideMaster" Target="slideMasters/slideMaster9.xml"/><Relationship Id="rId108" Type="http://schemas.openxmlformats.org/officeDocument/2006/relationships/slide" Target="slides/slide93.xml"/><Relationship Id="rId315" Type="http://schemas.openxmlformats.org/officeDocument/2006/relationships/tableStyles" Target="tableStyles.xml"/><Relationship Id="rId54" Type="http://schemas.openxmlformats.org/officeDocument/2006/relationships/slide" Target="slides/slide39.xml"/><Relationship Id="rId96" Type="http://schemas.openxmlformats.org/officeDocument/2006/relationships/slide" Target="slides/slide81.xml"/><Relationship Id="rId161" Type="http://schemas.openxmlformats.org/officeDocument/2006/relationships/slide" Target="slides/slide146.xml"/><Relationship Id="rId217" Type="http://schemas.openxmlformats.org/officeDocument/2006/relationships/slide" Target="slides/slide202.xml"/><Relationship Id="rId259" Type="http://schemas.openxmlformats.org/officeDocument/2006/relationships/slide" Target="slides/slide244.xml"/><Relationship Id="rId23" Type="http://schemas.openxmlformats.org/officeDocument/2006/relationships/slide" Target="slides/slide8.xml"/><Relationship Id="rId119" Type="http://schemas.openxmlformats.org/officeDocument/2006/relationships/slide" Target="slides/slide104.xml"/><Relationship Id="rId270" Type="http://schemas.openxmlformats.org/officeDocument/2006/relationships/slide" Target="slides/slide255.xml"/><Relationship Id="rId65" Type="http://schemas.openxmlformats.org/officeDocument/2006/relationships/slide" Target="slides/slide50.xml"/><Relationship Id="rId130" Type="http://schemas.openxmlformats.org/officeDocument/2006/relationships/slide" Target="slides/slide115.xml"/><Relationship Id="rId172" Type="http://schemas.openxmlformats.org/officeDocument/2006/relationships/slide" Target="slides/slide157.xml"/><Relationship Id="rId193" Type="http://schemas.openxmlformats.org/officeDocument/2006/relationships/slide" Target="slides/slide178.xml"/><Relationship Id="rId207" Type="http://schemas.openxmlformats.org/officeDocument/2006/relationships/slide" Target="slides/slide192.xml"/><Relationship Id="rId228" Type="http://schemas.openxmlformats.org/officeDocument/2006/relationships/slide" Target="slides/slide213.xml"/><Relationship Id="rId249" Type="http://schemas.openxmlformats.org/officeDocument/2006/relationships/slide" Target="slides/slide234.xml"/><Relationship Id="rId13" Type="http://schemas.openxmlformats.org/officeDocument/2006/relationships/slideMaster" Target="slideMasters/slideMaster10.xml"/><Relationship Id="rId109" Type="http://schemas.openxmlformats.org/officeDocument/2006/relationships/slide" Target="slides/slide94.xml"/><Relationship Id="rId260" Type="http://schemas.openxmlformats.org/officeDocument/2006/relationships/slide" Target="slides/slide245.xml"/><Relationship Id="rId281" Type="http://schemas.openxmlformats.org/officeDocument/2006/relationships/slide" Target="slides/slide266.xml"/><Relationship Id="rId316" Type="http://schemas.microsoft.com/office/2015/10/relationships/revisionInfo" Target="revisionInfo.xml"/><Relationship Id="rId34" Type="http://schemas.openxmlformats.org/officeDocument/2006/relationships/slide" Target="slides/slide19.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20" Type="http://schemas.openxmlformats.org/officeDocument/2006/relationships/slide" Target="slides/slide105.xml"/><Relationship Id="rId141" Type="http://schemas.openxmlformats.org/officeDocument/2006/relationships/slide" Target="slides/slide126.xml"/><Relationship Id="rId7" Type="http://schemas.openxmlformats.org/officeDocument/2006/relationships/slideMaster" Target="slideMasters/slideMaster4.xml"/><Relationship Id="rId162" Type="http://schemas.openxmlformats.org/officeDocument/2006/relationships/slide" Target="slides/slide147.xml"/><Relationship Id="rId183" Type="http://schemas.openxmlformats.org/officeDocument/2006/relationships/slide" Target="slides/slide168.xml"/><Relationship Id="rId218" Type="http://schemas.openxmlformats.org/officeDocument/2006/relationships/slide" Target="slides/slide203.xml"/><Relationship Id="rId239" Type="http://schemas.openxmlformats.org/officeDocument/2006/relationships/slide" Target="slides/slide224.xml"/><Relationship Id="rId250" Type="http://schemas.openxmlformats.org/officeDocument/2006/relationships/slide" Target="slides/slide235.xml"/><Relationship Id="rId271" Type="http://schemas.openxmlformats.org/officeDocument/2006/relationships/slide" Target="slides/slide256.xml"/><Relationship Id="rId292" Type="http://schemas.openxmlformats.org/officeDocument/2006/relationships/slide" Target="slides/slide277.xml"/><Relationship Id="rId306" Type="http://schemas.openxmlformats.org/officeDocument/2006/relationships/slide" Target="slides/slide291.xml"/><Relationship Id="rId24" Type="http://schemas.openxmlformats.org/officeDocument/2006/relationships/slide" Target="slides/slide9.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31" Type="http://schemas.openxmlformats.org/officeDocument/2006/relationships/slide" Target="slides/slide116.xml"/><Relationship Id="rId152" Type="http://schemas.openxmlformats.org/officeDocument/2006/relationships/slide" Target="slides/slide137.xml"/><Relationship Id="rId173" Type="http://schemas.openxmlformats.org/officeDocument/2006/relationships/slide" Target="slides/slide158.xml"/><Relationship Id="rId194" Type="http://schemas.openxmlformats.org/officeDocument/2006/relationships/slide" Target="slides/slide179.xml"/><Relationship Id="rId208" Type="http://schemas.openxmlformats.org/officeDocument/2006/relationships/slide" Target="slides/slide193.xml"/><Relationship Id="rId229" Type="http://schemas.openxmlformats.org/officeDocument/2006/relationships/slide" Target="slides/slide214.xml"/><Relationship Id="rId240" Type="http://schemas.openxmlformats.org/officeDocument/2006/relationships/slide" Target="slides/slide225.xml"/><Relationship Id="rId261" Type="http://schemas.openxmlformats.org/officeDocument/2006/relationships/slide" Target="slides/slide246.xml"/><Relationship Id="rId14" Type="http://schemas.openxmlformats.org/officeDocument/2006/relationships/slideMaster" Target="slideMasters/slideMaster11.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282" Type="http://schemas.openxmlformats.org/officeDocument/2006/relationships/slide" Target="slides/slide267.xml"/><Relationship Id="rId8" Type="http://schemas.openxmlformats.org/officeDocument/2006/relationships/slideMaster" Target="slideMasters/slideMaster5.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slide" Target="slides/slide169.xml"/><Relationship Id="rId219" Type="http://schemas.openxmlformats.org/officeDocument/2006/relationships/slide" Target="slides/slide204.xml"/><Relationship Id="rId230" Type="http://schemas.openxmlformats.org/officeDocument/2006/relationships/slide" Target="slides/slide215.xml"/><Relationship Id="rId251" Type="http://schemas.openxmlformats.org/officeDocument/2006/relationships/slide" Target="slides/slide236.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272" Type="http://schemas.openxmlformats.org/officeDocument/2006/relationships/slide" Target="slides/slide257.xml"/><Relationship Id="rId293" Type="http://schemas.openxmlformats.org/officeDocument/2006/relationships/slide" Target="slides/slide278.xml"/><Relationship Id="rId307" Type="http://schemas.openxmlformats.org/officeDocument/2006/relationships/slide" Target="slides/slide292.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95" Type="http://schemas.openxmlformats.org/officeDocument/2006/relationships/slide" Target="slides/slide180.xml"/><Relationship Id="rId209" Type="http://schemas.openxmlformats.org/officeDocument/2006/relationships/slide" Target="slides/slide194.xml"/><Relationship Id="rId220" Type="http://schemas.openxmlformats.org/officeDocument/2006/relationships/slide" Target="slides/slide205.xml"/><Relationship Id="rId241" Type="http://schemas.openxmlformats.org/officeDocument/2006/relationships/slide" Target="slides/slide226.xml"/><Relationship Id="rId15" Type="http://schemas.openxmlformats.org/officeDocument/2006/relationships/slideMaster" Target="slideMasters/slideMaster12.xml"/><Relationship Id="rId36" Type="http://schemas.openxmlformats.org/officeDocument/2006/relationships/slide" Target="slides/slide21.xml"/><Relationship Id="rId57" Type="http://schemas.openxmlformats.org/officeDocument/2006/relationships/slide" Target="slides/slide42.xml"/><Relationship Id="rId262" Type="http://schemas.openxmlformats.org/officeDocument/2006/relationships/slide" Target="slides/slide247.xml"/><Relationship Id="rId283" Type="http://schemas.openxmlformats.org/officeDocument/2006/relationships/slide" Target="slides/slide268.xml"/><Relationship Id="rId78" Type="http://schemas.openxmlformats.org/officeDocument/2006/relationships/slide" Target="slides/slide63.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64" Type="http://schemas.openxmlformats.org/officeDocument/2006/relationships/slide" Target="slides/slide149.xml"/><Relationship Id="rId185" Type="http://schemas.openxmlformats.org/officeDocument/2006/relationships/slide" Target="slides/slide170.xml"/><Relationship Id="rId9" Type="http://schemas.openxmlformats.org/officeDocument/2006/relationships/slideMaster" Target="slideMasters/slideMaster6.xml"/><Relationship Id="rId210" Type="http://schemas.openxmlformats.org/officeDocument/2006/relationships/slide" Target="slides/slide195.xml"/><Relationship Id="rId26" Type="http://schemas.openxmlformats.org/officeDocument/2006/relationships/slide" Target="slides/slide11.xml"/><Relationship Id="rId231" Type="http://schemas.openxmlformats.org/officeDocument/2006/relationships/slide" Target="slides/slide216.xml"/><Relationship Id="rId252" Type="http://schemas.openxmlformats.org/officeDocument/2006/relationships/slide" Target="slides/slide237.xml"/><Relationship Id="rId273" Type="http://schemas.openxmlformats.org/officeDocument/2006/relationships/slide" Target="slides/slide258.xml"/><Relationship Id="rId294" Type="http://schemas.openxmlformats.org/officeDocument/2006/relationships/slide" Target="slides/slide279.xml"/><Relationship Id="rId308" Type="http://schemas.openxmlformats.org/officeDocument/2006/relationships/slide" Target="slides/slide293.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 Id="rId196" Type="http://schemas.openxmlformats.org/officeDocument/2006/relationships/slide" Target="slides/slide181.xml"/><Relationship Id="rId200" Type="http://schemas.openxmlformats.org/officeDocument/2006/relationships/slide" Target="slides/slide185.xml"/><Relationship Id="rId16" Type="http://schemas.openxmlformats.org/officeDocument/2006/relationships/slide" Target="slides/slide1.xml"/><Relationship Id="rId221" Type="http://schemas.openxmlformats.org/officeDocument/2006/relationships/slide" Target="slides/slide206.xml"/><Relationship Id="rId242" Type="http://schemas.openxmlformats.org/officeDocument/2006/relationships/slide" Target="slides/slide227.xml"/><Relationship Id="rId263" Type="http://schemas.openxmlformats.org/officeDocument/2006/relationships/slide" Target="slides/slide248.xml"/><Relationship Id="rId284" Type="http://schemas.openxmlformats.org/officeDocument/2006/relationships/slide" Target="slides/slide269.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slide" Target="slides/slide150.xml"/><Relationship Id="rId186" Type="http://schemas.openxmlformats.org/officeDocument/2006/relationships/slide" Target="slides/slide171.xml"/><Relationship Id="rId211" Type="http://schemas.openxmlformats.org/officeDocument/2006/relationships/slide" Target="slides/slide196.xml"/><Relationship Id="rId232" Type="http://schemas.openxmlformats.org/officeDocument/2006/relationships/slide" Target="slides/slide217.xml"/><Relationship Id="rId253" Type="http://schemas.openxmlformats.org/officeDocument/2006/relationships/slide" Target="slides/slide238.xml"/><Relationship Id="rId274" Type="http://schemas.openxmlformats.org/officeDocument/2006/relationships/slide" Target="slides/slide259.xml"/><Relationship Id="rId295" Type="http://schemas.openxmlformats.org/officeDocument/2006/relationships/slide" Target="slides/slide280.xml"/><Relationship Id="rId309" Type="http://schemas.openxmlformats.org/officeDocument/2006/relationships/slide" Target="slides/slide294.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 Id="rId176" Type="http://schemas.openxmlformats.org/officeDocument/2006/relationships/slide" Target="slides/slide161.xml"/><Relationship Id="rId197" Type="http://schemas.openxmlformats.org/officeDocument/2006/relationships/slide" Target="slides/slide182.xml"/><Relationship Id="rId201" Type="http://schemas.openxmlformats.org/officeDocument/2006/relationships/slide" Target="slides/slide186.xml"/><Relationship Id="rId222" Type="http://schemas.openxmlformats.org/officeDocument/2006/relationships/slide" Target="slides/slide207.xml"/><Relationship Id="rId243" Type="http://schemas.openxmlformats.org/officeDocument/2006/relationships/slide" Target="slides/slide228.xml"/><Relationship Id="rId264" Type="http://schemas.openxmlformats.org/officeDocument/2006/relationships/slide" Target="slides/slide249.xml"/><Relationship Id="rId285" Type="http://schemas.openxmlformats.org/officeDocument/2006/relationships/slide" Target="slides/slide270.xml"/><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 Id="rId310" Type="http://schemas.openxmlformats.org/officeDocument/2006/relationships/notesMaster" Target="notesMasters/notesMaster1.xml"/><Relationship Id="rId70" Type="http://schemas.openxmlformats.org/officeDocument/2006/relationships/slide" Target="slides/slide55.xml"/><Relationship Id="rId91" Type="http://schemas.openxmlformats.org/officeDocument/2006/relationships/slide" Target="slides/slide76.xml"/><Relationship Id="rId145" Type="http://schemas.openxmlformats.org/officeDocument/2006/relationships/slide" Target="slides/slide130.xml"/><Relationship Id="rId166" Type="http://schemas.openxmlformats.org/officeDocument/2006/relationships/slide" Target="slides/slide151.xml"/><Relationship Id="rId187" Type="http://schemas.openxmlformats.org/officeDocument/2006/relationships/slide" Target="slides/slide172.xml"/><Relationship Id="rId1" Type="http://schemas.openxmlformats.org/officeDocument/2006/relationships/customXml" Target="../customXml/item1.xml"/><Relationship Id="rId212" Type="http://schemas.openxmlformats.org/officeDocument/2006/relationships/slide" Target="slides/slide197.xml"/><Relationship Id="rId233" Type="http://schemas.openxmlformats.org/officeDocument/2006/relationships/slide" Target="slides/slide218.xml"/><Relationship Id="rId254" Type="http://schemas.openxmlformats.org/officeDocument/2006/relationships/slide" Target="slides/slide239.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275" Type="http://schemas.openxmlformats.org/officeDocument/2006/relationships/slide" Target="slides/slide260.xml"/><Relationship Id="rId296" Type="http://schemas.openxmlformats.org/officeDocument/2006/relationships/slide" Target="slides/slide281.xml"/><Relationship Id="rId300" Type="http://schemas.openxmlformats.org/officeDocument/2006/relationships/slide" Target="slides/slide285.xml"/><Relationship Id="rId60" Type="http://schemas.openxmlformats.org/officeDocument/2006/relationships/slide" Target="slides/slide45.xml"/><Relationship Id="rId81" Type="http://schemas.openxmlformats.org/officeDocument/2006/relationships/slide" Target="slides/slide66.xml"/><Relationship Id="rId135" Type="http://schemas.openxmlformats.org/officeDocument/2006/relationships/slide" Target="slides/slide120.xml"/><Relationship Id="rId156" Type="http://schemas.openxmlformats.org/officeDocument/2006/relationships/slide" Target="slides/slide141.xml"/><Relationship Id="rId177" Type="http://schemas.openxmlformats.org/officeDocument/2006/relationships/slide" Target="slides/slide162.xml"/><Relationship Id="rId198" Type="http://schemas.openxmlformats.org/officeDocument/2006/relationships/slide" Target="slides/slide183.xml"/><Relationship Id="rId202" Type="http://schemas.openxmlformats.org/officeDocument/2006/relationships/slide" Target="slides/slide187.xml"/><Relationship Id="rId223" Type="http://schemas.openxmlformats.org/officeDocument/2006/relationships/slide" Target="slides/slide208.xml"/><Relationship Id="rId244" Type="http://schemas.openxmlformats.org/officeDocument/2006/relationships/slide" Target="slides/slide229.xml"/><Relationship Id="rId18" Type="http://schemas.openxmlformats.org/officeDocument/2006/relationships/slide" Target="slides/slide3.xml"/><Relationship Id="rId39" Type="http://schemas.openxmlformats.org/officeDocument/2006/relationships/slide" Target="slides/slide24.xml"/><Relationship Id="rId265" Type="http://schemas.openxmlformats.org/officeDocument/2006/relationships/slide" Target="slides/slide250.xml"/><Relationship Id="rId286" Type="http://schemas.openxmlformats.org/officeDocument/2006/relationships/slide" Target="slides/slide271.xml"/><Relationship Id="rId50" Type="http://schemas.openxmlformats.org/officeDocument/2006/relationships/slide" Target="slides/slide35.xml"/><Relationship Id="rId104" Type="http://schemas.openxmlformats.org/officeDocument/2006/relationships/slide" Target="slides/slide89.xml"/><Relationship Id="rId125" Type="http://schemas.openxmlformats.org/officeDocument/2006/relationships/slide" Target="slides/slide110.xml"/><Relationship Id="rId146" Type="http://schemas.openxmlformats.org/officeDocument/2006/relationships/slide" Target="slides/slide131.xml"/><Relationship Id="rId167" Type="http://schemas.openxmlformats.org/officeDocument/2006/relationships/slide" Target="slides/slide152.xml"/><Relationship Id="rId188" Type="http://schemas.openxmlformats.org/officeDocument/2006/relationships/slide" Target="slides/slide173.xml"/><Relationship Id="rId311" Type="http://schemas.openxmlformats.org/officeDocument/2006/relationships/handoutMaster" Target="handoutMasters/handoutMaster1.xml"/><Relationship Id="rId71" Type="http://schemas.openxmlformats.org/officeDocument/2006/relationships/slide" Target="slides/slide56.xml"/><Relationship Id="rId92" Type="http://schemas.openxmlformats.org/officeDocument/2006/relationships/slide" Target="slides/slide77.xml"/><Relationship Id="rId213" Type="http://schemas.openxmlformats.org/officeDocument/2006/relationships/slide" Target="slides/slide198.xml"/><Relationship Id="rId234" Type="http://schemas.openxmlformats.org/officeDocument/2006/relationships/slide" Target="slides/slide219.xml"/><Relationship Id="rId2" Type="http://schemas.openxmlformats.org/officeDocument/2006/relationships/customXml" Target="../customXml/item2.xml"/><Relationship Id="rId29" Type="http://schemas.openxmlformats.org/officeDocument/2006/relationships/slide" Target="slides/slide14.xml"/><Relationship Id="rId255" Type="http://schemas.openxmlformats.org/officeDocument/2006/relationships/slide" Target="slides/slide240.xml"/><Relationship Id="rId276" Type="http://schemas.openxmlformats.org/officeDocument/2006/relationships/slide" Target="slides/slide261.xml"/><Relationship Id="rId297" Type="http://schemas.openxmlformats.org/officeDocument/2006/relationships/slide" Target="slides/slide282.xml"/><Relationship Id="rId40" Type="http://schemas.openxmlformats.org/officeDocument/2006/relationships/slide" Target="slides/slide25.xml"/><Relationship Id="rId115" Type="http://schemas.openxmlformats.org/officeDocument/2006/relationships/slide" Target="slides/slide100.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301" Type="http://schemas.openxmlformats.org/officeDocument/2006/relationships/slide" Target="slides/slide286.xml"/><Relationship Id="rId61" Type="http://schemas.openxmlformats.org/officeDocument/2006/relationships/slide" Target="slides/slide46.xml"/><Relationship Id="rId82" Type="http://schemas.openxmlformats.org/officeDocument/2006/relationships/slide" Target="slides/slide67.xml"/><Relationship Id="rId199" Type="http://schemas.openxmlformats.org/officeDocument/2006/relationships/slide" Target="slides/slide184.xml"/><Relationship Id="rId203" Type="http://schemas.openxmlformats.org/officeDocument/2006/relationships/slide" Target="slides/slide188.xml"/><Relationship Id="rId19" Type="http://schemas.openxmlformats.org/officeDocument/2006/relationships/slide" Target="slides/slide4.xml"/><Relationship Id="rId224" Type="http://schemas.openxmlformats.org/officeDocument/2006/relationships/slide" Target="slides/slide209.xml"/><Relationship Id="rId245" Type="http://schemas.openxmlformats.org/officeDocument/2006/relationships/slide" Target="slides/slide230.xml"/><Relationship Id="rId266" Type="http://schemas.openxmlformats.org/officeDocument/2006/relationships/slide" Target="slides/slide251.xml"/><Relationship Id="rId287" Type="http://schemas.openxmlformats.org/officeDocument/2006/relationships/slide" Target="slides/slide272.xml"/><Relationship Id="rId30" Type="http://schemas.openxmlformats.org/officeDocument/2006/relationships/slide" Target="slides/slide1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312" Type="http://schemas.openxmlformats.org/officeDocument/2006/relationships/presProps" Target="presProps.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189" Type="http://schemas.openxmlformats.org/officeDocument/2006/relationships/slide" Target="slides/slide174.xml"/><Relationship Id="rId3" Type="http://schemas.openxmlformats.org/officeDocument/2006/relationships/customXml" Target="../customXml/item3.xml"/><Relationship Id="rId214" Type="http://schemas.openxmlformats.org/officeDocument/2006/relationships/slide" Target="slides/slide199.xml"/><Relationship Id="rId235" Type="http://schemas.openxmlformats.org/officeDocument/2006/relationships/slide" Target="slides/slide220.xml"/><Relationship Id="rId256" Type="http://schemas.openxmlformats.org/officeDocument/2006/relationships/slide" Target="slides/slide241.xml"/><Relationship Id="rId277" Type="http://schemas.openxmlformats.org/officeDocument/2006/relationships/slide" Target="slides/slide262.xml"/><Relationship Id="rId298" Type="http://schemas.openxmlformats.org/officeDocument/2006/relationships/slide" Target="slides/slide283.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302" Type="http://schemas.openxmlformats.org/officeDocument/2006/relationships/slide" Target="slides/slide287.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179" Type="http://schemas.openxmlformats.org/officeDocument/2006/relationships/slide" Target="slides/slide164.xml"/><Relationship Id="rId190" Type="http://schemas.openxmlformats.org/officeDocument/2006/relationships/slide" Target="slides/slide175.xml"/><Relationship Id="rId204" Type="http://schemas.openxmlformats.org/officeDocument/2006/relationships/slide" Target="slides/slide189.xml"/><Relationship Id="rId225" Type="http://schemas.openxmlformats.org/officeDocument/2006/relationships/slide" Target="slides/slide210.xml"/><Relationship Id="rId246" Type="http://schemas.openxmlformats.org/officeDocument/2006/relationships/slide" Target="slides/slide231.xml"/><Relationship Id="rId267" Type="http://schemas.openxmlformats.org/officeDocument/2006/relationships/slide" Target="slides/slide252.xml"/><Relationship Id="rId288" Type="http://schemas.openxmlformats.org/officeDocument/2006/relationships/slide" Target="slides/slide273.xml"/><Relationship Id="rId106" Type="http://schemas.openxmlformats.org/officeDocument/2006/relationships/slide" Target="slides/slide91.xml"/><Relationship Id="rId127" Type="http://schemas.openxmlformats.org/officeDocument/2006/relationships/slide" Target="slides/slide112.xml"/><Relationship Id="rId313"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94" Type="http://schemas.openxmlformats.org/officeDocument/2006/relationships/slide" Target="slides/slide79.xml"/><Relationship Id="rId148" Type="http://schemas.openxmlformats.org/officeDocument/2006/relationships/slide" Target="slides/slide133.xml"/><Relationship Id="rId169" Type="http://schemas.openxmlformats.org/officeDocument/2006/relationships/slide" Target="slides/slide154.xml"/><Relationship Id="rId4" Type="http://schemas.openxmlformats.org/officeDocument/2006/relationships/slideMaster" Target="slideMasters/slideMaster1.xml"/><Relationship Id="rId180" Type="http://schemas.openxmlformats.org/officeDocument/2006/relationships/slide" Target="slides/slide165.xml"/><Relationship Id="rId215" Type="http://schemas.openxmlformats.org/officeDocument/2006/relationships/slide" Target="slides/slide200.xml"/><Relationship Id="rId236" Type="http://schemas.openxmlformats.org/officeDocument/2006/relationships/slide" Target="slides/slide221.xml"/><Relationship Id="rId257" Type="http://schemas.openxmlformats.org/officeDocument/2006/relationships/slide" Target="slides/slide242.xml"/><Relationship Id="rId278" Type="http://schemas.openxmlformats.org/officeDocument/2006/relationships/slide" Target="slides/slide263.xml"/><Relationship Id="rId303" Type="http://schemas.openxmlformats.org/officeDocument/2006/relationships/slide" Target="slides/slide288.xml"/><Relationship Id="rId42" Type="http://schemas.openxmlformats.org/officeDocument/2006/relationships/slide" Target="slides/slide27.xml"/><Relationship Id="rId84" Type="http://schemas.openxmlformats.org/officeDocument/2006/relationships/slide" Target="slides/slide69.xml"/><Relationship Id="rId138" Type="http://schemas.openxmlformats.org/officeDocument/2006/relationships/slide" Target="slides/slide123.xml"/><Relationship Id="rId191" Type="http://schemas.openxmlformats.org/officeDocument/2006/relationships/slide" Target="slides/slide176.xml"/><Relationship Id="rId205" Type="http://schemas.openxmlformats.org/officeDocument/2006/relationships/slide" Target="slides/slide190.xml"/><Relationship Id="rId247" Type="http://schemas.openxmlformats.org/officeDocument/2006/relationships/slide" Target="slides/slide232.xml"/><Relationship Id="rId107" Type="http://schemas.openxmlformats.org/officeDocument/2006/relationships/slide" Target="slides/slide92.xml"/><Relationship Id="rId289" Type="http://schemas.openxmlformats.org/officeDocument/2006/relationships/slide" Target="slides/slide274.xml"/><Relationship Id="rId11" Type="http://schemas.openxmlformats.org/officeDocument/2006/relationships/slideMaster" Target="slideMasters/slideMaster8.xml"/><Relationship Id="rId53" Type="http://schemas.openxmlformats.org/officeDocument/2006/relationships/slide" Target="slides/slide38.xml"/><Relationship Id="rId149" Type="http://schemas.openxmlformats.org/officeDocument/2006/relationships/slide" Target="slides/slide134.xml"/><Relationship Id="rId314" Type="http://schemas.openxmlformats.org/officeDocument/2006/relationships/theme" Target="theme/theme1.xml"/><Relationship Id="rId95" Type="http://schemas.openxmlformats.org/officeDocument/2006/relationships/slide" Target="slides/slide80.xml"/><Relationship Id="rId160" Type="http://schemas.openxmlformats.org/officeDocument/2006/relationships/slide" Target="slides/slide145.xml"/><Relationship Id="rId216" Type="http://schemas.openxmlformats.org/officeDocument/2006/relationships/slide" Target="slides/slide201.xml"/><Relationship Id="rId258" Type="http://schemas.openxmlformats.org/officeDocument/2006/relationships/slide" Target="slides/slide243.xml"/><Relationship Id="rId22" Type="http://schemas.openxmlformats.org/officeDocument/2006/relationships/slide" Target="slides/slide7.xml"/><Relationship Id="rId64" Type="http://schemas.openxmlformats.org/officeDocument/2006/relationships/slide" Target="slides/slide49.xml"/><Relationship Id="rId118" Type="http://schemas.openxmlformats.org/officeDocument/2006/relationships/slide" Target="slides/slide103.xml"/><Relationship Id="rId171" Type="http://schemas.openxmlformats.org/officeDocument/2006/relationships/slide" Target="slides/slide156.xml"/><Relationship Id="rId227" Type="http://schemas.openxmlformats.org/officeDocument/2006/relationships/slide" Target="slides/slide212.xml"/><Relationship Id="rId269" Type="http://schemas.openxmlformats.org/officeDocument/2006/relationships/slide" Target="slides/slide254.xml"/><Relationship Id="rId33" Type="http://schemas.openxmlformats.org/officeDocument/2006/relationships/slide" Target="slides/slide18.xml"/><Relationship Id="rId129" Type="http://schemas.openxmlformats.org/officeDocument/2006/relationships/slide" Target="slides/slide114.xml"/><Relationship Id="rId280" Type="http://schemas.openxmlformats.org/officeDocument/2006/relationships/slide" Target="slides/slide265.xml"/><Relationship Id="rId75" Type="http://schemas.openxmlformats.org/officeDocument/2006/relationships/slide" Target="slides/slide60.xml"/><Relationship Id="rId140" Type="http://schemas.openxmlformats.org/officeDocument/2006/relationships/slide" Target="slides/slide125.xml"/><Relationship Id="rId182" Type="http://schemas.openxmlformats.org/officeDocument/2006/relationships/slide" Target="slides/slide167.xml"/><Relationship Id="rId6" Type="http://schemas.openxmlformats.org/officeDocument/2006/relationships/slideMaster" Target="slideMasters/slideMaster3.xml"/><Relationship Id="rId238" Type="http://schemas.openxmlformats.org/officeDocument/2006/relationships/slide" Target="slides/slide223.xml"/><Relationship Id="rId291" Type="http://schemas.openxmlformats.org/officeDocument/2006/relationships/slide" Target="slides/slide276.xml"/><Relationship Id="rId305" Type="http://schemas.openxmlformats.org/officeDocument/2006/relationships/slide" Target="slides/slide290.xml"/><Relationship Id="rId44" Type="http://schemas.openxmlformats.org/officeDocument/2006/relationships/slide" Target="slides/slide29.xml"/><Relationship Id="rId86" Type="http://schemas.openxmlformats.org/officeDocument/2006/relationships/slide" Target="slides/slide71.xml"/><Relationship Id="rId151" Type="http://schemas.openxmlformats.org/officeDocument/2006/relationships/slide" Target="slides/slide13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Downloads\ZH%20pontsz&#225;mok_2023.10.25.b(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u-HU"/>
              <a:t>Elért pontok</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barChart>
        <c:barDir val="col"/>
        <c:grouping val="clustered"/>
        <c:varyColors val="0"/>
        <c:ser>
          <c:idx val="0"/>
          <c:order val="0"/>
          <c:spPr>
            <a:solidFill>
              <a:schemeClr val="accent1"/>
            </a:solidFill>
            <a:ln>
              <a:noFill/>
            </a:ln>
            <a:effectLst/>
          </c:spPr>
          <c:invertIfNegative val="0"/>
          <c:cat>
            <c:numRef>
              <c:f>Archi_10.25_nappali!$D$203:$D$273</c:f>
              <c:numCache>
                <c:formatCode>General</c:formatCode>
                <c:ptCount val="71"/>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numCache>
            </c:numRef>
          </c:cat>
          <c:val>
            <c:numRef>
              <c:f>Archi_10.25_nappali!$E$203:$E$273</c:f>
              <c:numCache>
                <c:formatCode>General</c:formatCode>
                <c:ptCount val="71"/>
                <c:pt idx="0">
                  <c:v>10</c:v>
                </c:pt>
                <c:pt idx="1">
                  <c:v>1</c:v>
                </c:pt>
                <c:pt idx="2">
                  <c:v>1</c:v>
                </c:pt>
                <c:pt idx="3">
                  <c:v>2</c:v>
                </c:pt>
                <c:pt idx="4">
                  <c:v>0</c:v>
                </c:pt>
                <c:pt idx="5">
                  <c:v>0</c:v>
                </c:pt>
                <c:pt idx="6">
                  <c:v>4</c:v>
                </c:pt>
                <c:pt idx="7">
                  <c:v>4</c:v>
                </c:pt>
                <c:pt idx="8">
                  <c:v>1</c:v>
                </c:pt>
                <c:pt idx="9">
                  <c:v>0</c:v>
                </c:pt>
                <c:pt idx="10">
                  <c:v>1</c:v>
                </c:pt>
                <c:pt idx="11">
                  <c:v>3</c:v>
                </c:pt>
                <c:pt idx="12">
                  <c:v>1</c:v>
                </c:pt>
                <c:pt idx="13">
                  <c:v>2</c:v>
                </c:pt>
                <c:pt idx="14">
                  <c:v>4</c:v>
                </c:pt>
                <c:pt idx="15">
                  <c:v>5</c:v>
                </c:pt>
                <c:pt idx="16">
                  <c:v>3</c:v>
                </c:pt>
                <c:pt idx="17">
                  <c:v>4</c:v>
                </c:pt>
                <c:pt idx="18">
                  <c:v>4</c:v>
                </c:pt>
                <c:pt idx="19">
                  <c:v>1</c:v>
                </c:pt>
                <c:pt idx="20">
                  <c:v>5</c:v>
                </c:pt>
                <c:pt idx="21">
                  <c:v>4</c:v>
                </c:pt>
                <c:pt idx="22">
                  <c:v>9</c:v>
                </c:pt>
                <c:pt idx="23">
                  <c:v>8</c:v>
                </c:pt>
                <c:pt idx="24">
                  <c:v>7</c:v>
                </c:pt>
                <c:pt idx="25">
                  <c:v>4</c:v>
                </c:pt>
                <c:pt idx="26">
                  <c:v>7</c:v>
                </c:pt>
                <c:pt idx="27">
                  <c:v>8</c:v>
                </c:pt>
                <c:pt idx="28">
                  <c:v>5</c:v>
                </c:pt>
                <c:pt idx="29">
                  <c:v>3</c:v>
                </c:pt>
                <c:pt idx="30">
                  <c:v>9</c:v>
                </c:pt>
                <c:pt idx="31">
                  <c:v>7</c:v>
                </c:pt>
                <c:pt idx="32">
                  <c:v>6</c:v>
                </c:pt>
                <c:pt idx="33">
                  <c:v>6</c:v>
                </c:pt>
                <c:pt idx="34">
                  <c:v>3</c:v>
                </c:pt>
                <c:pt idx="35">
                  <c:v>2</c:v>
                </c:pt>
                <c:pt idx="36">
                  <c:v>3</c:v>
                </c:pt>
                <c:pt idx="37">
                  <c:v>5</c:v>
                </c:pt>
                <c:pt idx="38">
                  <c:v>3</c:v>
                </c:pt>
                <c:pt idx="39">
                  <c:v>2</c:v>
                </c:pt>
                <c:pt idx="40">
                  <c:v>1</c:v>
                </c:pt>
                <c:pt idx="41">
                  <c:v>1</c:v>
                </c:pt>
                <c:pt idx="42">
                  <c:v>4</c:v>
                </c:pt>
                <c:pt idx="43">
                  <c:v>1</c:v>
                </c:pt>
                <c:pt idx="44">
                  <c:v>0</c:v>
                </c:pt>
                <c:pt idx="45">
                  <c:v>1</c:v>
                </c:pt>
                <c:pt idx="46">
                  <c:v>1</c:v>
                </c:pt>
                <c:pt idx="47">
                  <c:v>2</c:v>
                </c:pt>
                <c:pt idx="48">
                  <c:v>2</c:v>
                </c:pt>
                <c:pt idx="49">
                  <c:v>2</c:v>
                </c:pt>
                <c:pt idx="50">
                  <c:v>1</c:v>
                </c:pt>
                <c:pt idx="51">
                  <c:v>1</c:v>
                </c:pt>
                <c:pt idx="52">
                  <c:v>0</c:v>
                </c:pt>
                <c:pt idx="53">
                  <c:v>0</c:v>
                </c:pt>
                <c:pt idx="54">
                  <c:v>0</c:v>
                </c:pt>
                <c:pt idx="55">
                  <c:v>0</c:v>
                </c:pt>
                <c:pt idx="56">
                  <c:v>0</c:v>
                </c:pt>
                <c:pt idx="57">
                  <c:v>0</c:v>
                </c:pt>
                <c:pt idx="58">
                  <c:v>0</c:v>
                </c:pt>
                <c:pt idx="59">
                  <c:v>0</c:v>
                </c:pt>
                <c:pt idx="60">
                  <c:v>1</c:v>
                </c:pt>
                <c:pt idx="61">
                  <c:v>0</c:v>
                </c:pt>
                <c:pt idx="62">
                  <c:v>0</c:v>
                </c:pt>
                <c:pt idx="63">
                  <c:v>0</c:v>
                </c:pt>
                <c:pt idx="64">
                  <c:v>0</c:v>
                </c:pt>
                <c:pt idx="65">
                  <c:v>0</c:v>
                </c:pt>
                <c:pt idx="66">
                  <c:v>0</c:v>
                </c:pt>
                <c:pt idx="67">
                  <c:v>0</c:v>
                </c:pt>
                <c:pt idx="68">
                  <c:v>0</c:v>
                </c:pt>
                <c:pt idx="69">
                  <c:v>0</c:v>
                </c:pt>
                <c:pt idx="70">
                  <c:v>0</c:v>
                </c:pt>
              </c:numCache>
            </c:numRef>
          </c:val>
          <c:extLst>
            <c:ext xmlns:c16="http://schemas.microsoft.com/office/drawing/2014/chart" uri="{C3380CC4-5D6E-409C-BE32-E72D297353CC}">
              <c16:uniqueId val="{00000000-1795-484F-8E38-DEE97847917F}"/>
            </c:ext>
          </c:extLst>
        </c:ser>
        <c:dLbls>
          <c:showLegendKey val="0"/>
          <c:showVal val="0"/>
          <c:showCatName val="0"/>
          <c:showSerName val="0"/>
          <c:showPercent val="0"/>
          <c:showBubbleSize val="0"/>
        </c:dLbls>
        <c:gapWidth val="219"/>
        <c:overlap val="-27"/>
        <c:axId val="1295730623"/>
        <c:axId val="1517199471"/>
      </c:barChart>
      <c:catAx>
        <c:axId val="1295730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1517199471"/>
        <c:crosses val="autoZero"/>
        <c:auto val="1"/>
        <c:lblAlgn val="ctr"/>
        <c:lblOffset val="100"/>
        <c:noMultiLvlLbl val="0"/>
      </c:catAx>
      <c:valAx>
        <c:axId val="15171994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12957306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hu-H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8888EB3-65EB-42C8-8B9C-D869ACD2BACD}" type="datetimeFigureOut">
              <a:rPr lang="en-GB" smtClean="0"/>
              <a:t>15/11/2023</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D765779-4725-4FE8-AEC0-603A992EC7F5}" type="slidenum">
              <a:rPr lang="en-GB" smtClean="0"/>
              <a:t>‹#›</a:t>
            </a:fld>
            <a:endParaRPr lang="en-GB"/>
          </a:p>
        </p:txBody>
      </p:sp>
    </p:spTree>
    <p:extLst>
      <p:ext uri="{BB962C8B-B14F-4D97-AF65-F5344CB8AC3E}">
        <p14:creationId xmlns:p14="http://schemas.microsoft.com/office/powerpoint/2010/main" val="259181672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6"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11"/>
            <a:ext cx="2945659" cy="4963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51" y="11"/>
            <a:ext cx="2945659" cy="496333"/>
          </a:xfrm>
          <a:prstGeom prst="rect">
            <a:avLst/>
          </a:prstGeom>
        </p:spPr>
        <p:txBody>
          <a:bodyPr vert="horz" lIns="91440" tIns="45720" rIns="91440" bIns="45720" rtlCol="0"/>
          <a:lstStyle>
            <a:lvl1pPr algn="r">
              <a:defRPr sz="1200"/>
            </a:lvl1pPr>
          </a:lstStyle>
          <a:p>
            <a:fld id="{6940B343-904A-4A98-B355-DF0C26D1A24D}" type="datetimeFigureOut">
              <a:rPr lang="en-US" smtClean="0"/>
              <a:t>11/15/2023</a:t>
            </a:fld>
            <a:endParaRPr lang="en-US"/>
          </a:p>
        </p:txBody>
      </p:sp>
      <p:sp>
        <p:nvSpPr>
          <p:cNvPr id="4" name="Slide Image Placeholder 3"/>
          <p:cNvSpPr>
            <a:spLocks noGrp="1" noRot="1" noChangeAspect="1"/>
          </p:cNvSpPr>
          <p:nvPr>
            <p:ph type="sldImg" idx="2"/>
          </p:nvPr>
        </p:nvSpPr>
        <p:spPr>
          <a:xfrm>
            <a:off x="914400" y="744538"/>
            <a:ext cx="4968875" cy="37258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60"/>
            <a:ext cx="5438140" cy="44669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9" y="9428593"/>
            <a:ext cx="2945659" cy="4963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51" y="9428593"/>
            <a:ext cx="2945659" cy="496333"/>
          </a:xfrm>
          <a:prstGeom prst="rect">
            <a:avLst/>
          </a:prstGeom>
        </p:spPr>
        <p:txBody>
          <a:bodyPr vert="horz" lIns="91440" tIns="45720" rIns="91440" bIns="45720" rtlCol="0" anchor="b"/>
          <a:lstStyle>
            <a:lvl1pPr algn="r">
              <a:defRPr sz="1200"/>
            </a:lvl1pPr>
          </a:lstStyle>
          <a:p>
            <a:fld id="{4E9CD7CB-071C-4FF2-A716-D644C6C96EB9}" type="slidenum">
              <a:rPr lang="en-US" smtClean="0"/>
              <a:t>‹#›</a:t>
            </a:fld>
            <a:endParaRPr lang="en-US"/>
          </a:p>
        </p:txBody>
      </p:sp>
    </p:spTree>
    <p:extLst>
      <p:ext uri="{BB962C8B-B14F-4D97-AF65-F5344CB8AC3E}">
        <p14:creationId xmlns:p14="http://schemas.microsoft.com/office/powerpoint/2010/main" val="3240354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lvl1pPr defTabSz="919163" eaLnBrk="0" hangingPunct="0">
              <a:spcBef>
                <a:spcPct val="30000"/>
              </a:spcBef>
              <a:defRPr sz="1200">
                <a:solidFill>
                  <a:schemeClr val="tx1"/>
                </a:solidFill>
                <a:latin typeface="Arial" pitchFamily="34" charset="0"/>
              </a:defRPr>
            </a:lvl1pPr>
            <a:lvl2pPr marL="742950" indent="-285750" defTabSz="919163" eaLnBrk="0" hangingPunct="0">
              <a:spcBef>
                <a:spcPct val="30000"/>
              </a:spcBef>
              <a:defRPr sz="1200">
                <a:solidFill>
                  <a:schemeClr val="tx1"/>
                </a:solidFill>
                <a:latin typeface="Arial" pitchFamily="34" charset="0"/>
              </a:defRPr>
            </a:lvl2pPr>
            <a:lvl3pPr marL="1143000" indent="-228600" defTabSz="919163" eaLnBrk="0" hangingPunct="0">
              <a:spcBef>
                <a:spcPct val="30000"/>
              </a:spcBef>
              <a:defRPr sz="1200">
                <a:solidFill>
                  <a:schemeClr val="tx1"/>
                </a:solidFill>
                <a:latin typeface="Arial" pitchFamily="34" charset="0"/>
              </a:defRPr>
            </a:lvl3pPr>
            <a:lvl4pPr marL="1600200" indent="-228600" defTabSz="919163" eaLnBrk="0" hangingPunct="0">
              <a:spcBef>
                <a:spcPct val="30000"/>
              </a:spcBef>
              <a:defRPr sz="1200">
                <a:solidFill>
                  <a:schemeClr val="tx1"/>
                </a:solidFill>
                <a:latin typeface="Arial" pitchFamily="34" charset="0"/>
              </a:defRPr>
            </a:lvl4pPr>
            <a:lvl5pPr marL="2057400" indent="-228600" defTabSz="919163" eaLnBrk="0" hangingPunct="0">
              <a:spcBef>
                <a:spcPct val="30000"/>
              </a:spcBef>
              <a:defRPr sz="1200">
                <a:solidFill>
                  <a:schemeClr val="tx1"/>
                </a:solidFill>
                <a:latin typeface="Arial" pitchFamily="34" charset="0"/>
              </a:defRPr>
            </a:lvl5pPr>
            <a:lvl6pPr marL="2514600" indent="-228600" defTabSz="919163" eaLnBrk="0" fontAlgn="base" hangingPunct="0">
              <a:spcBef>
                <a:spcPct val="30000"/>
              </a:spcBef>
              <a:spcAft>
                <a:spcPct val="0"/>
              </a:spcAft>
              <a:defRPr sz="1200">
                <a:solidFill>
                  <a:schemeClr val="tx1"/>
                </a:solidFill>
                <a:latin typeface="Arial" pitchFamily="34" charset="0"/>
              </a:defRPr>
            </a:lvl6pPr>
            <a:lvl7pPr marL="2971800" indent="-228600" defTabSz="919163" eaLnBrk="0" fontAlgn="base" hangingPunct="0">
              <a:spcBef>
                <a:spcPct val="30000"/>
              </a:spcBef>
              <a:spcAft>
                <a:spcPct val="0"/>
              </a:spcAft>
              <a:defRPr sz="1200">
                <a:solidFill>
                  <a:schemeClr val="tx1"/>
                </a:solidFill>
                <a:latin typeface="Arial" pitchFamily="34" charset="0"/>
              </a:defRPr>
            </a:lvl7pPr>
            <a:lvl8pPr marL="3429000" indent="-228600" defTabSz="919163" eaLnBrk="0" fontAlgn="base" hangingPunct="0">
              <a:spcBef>
                <a:spcPct val="30000"/>
              </a:spcBef>
              <a:spcAft>
                <a:spcPct val="0"/>
              </a:spcAft>
              <a:defRPr sz="1200">
                <a:solidFill>
                  <a:schemeClr val="tx1"/>
                </a:solidFill>
                <a:latin typeface="Arial" pitchFamily="34" charset="0"/>
              </a:defRPr>
            </a:lvl8pPr>
            <a:lvl9pPr marL="3886200" indent="-228600" defTabSz="919163" eaLnBrk="0" fontAlgn="base" hangingPunct="0">
              <a:spcBef>
                <a:spcPct val="30000"/>
              </a:spcBef>
              <a:spcAft>
                <a:spcPct val="0"/>
              </a:spcAft>
              <a:defRPr sz="1200">
                <a:solidFill>
                  <a:schemeClr val="tx1"/>
                </a:solidFill>
                <a:latin typeface="Arial" pitchFamily="34" charset="0"/>
              </a:defRPr>
            </a:lvl9pPr>
          </a:lstStyle>
          <a:p>
            <a:pPr marL="0" marR="0" lvl="0" indent="0" algn="r" defTabSz="919163" rtl="0" eaLnBrk="1" fontAlgn="auto" latinLnBrk="0" hangingPunct="1">
              <a:lnSpc>
                <a:spcPct val="100000"/>
              </a:lnSpc>
              <a:spcBef>
                <a:spcPct val="0"/>
              </a:spcBef>
              <a:spcAft>
                <a:spcPts val="0"/>
              </a:spcAft>
              <a:buClrTx/>
              <a:buSzTx/>
              <a:buFontTx/>
              <a:buNone/>
              <a:tabLst/>
              <a:defRPr/>
            </a:pPr>
            <a:fld id="{C56BCE4B-AE99-45F1-B466-937507E2AA93}" type="slidenum">
              <a:rPr kumimoji="0" lang="hu-HU" alt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9163" rtl="0" eaLnBrk="1" fontAlgn="auto" latinLnBrk="0" hangingPunct="1">
                <a:lnSpc>
                  <a:spcPct val="100000"/>
                </a:lnSpc>
                <a:spcBef>
                  <a:spcPct val="0"/>
                </a:spcBef>
                <a:spcAft>
                  <a:spcPts val="0"/>
                </a:spcAft>
                <a:buClrTx/>
                <a:buSzTx/>
                <a:buFontTx/>
                <a:buNone/>
                <a:tabLst/>
                <a:defRPr/>
              </a:pPr>
              <a:t>9</a:t>
            </a:fld>
            <a:endParaRPr kumimoji="0" lang="hu-HU"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10275" name="Rectangle 7"/>
          <p:cNvSpPr txBox="1">
            <a:spLocks noGrp="1" noChangeArrowheads="1"/>
          </p:cNvSpPr>
          <p:nvPr/>
        </p:nvSpPr>
        <p:spPr bwMode="auto">
          <a:xfrm>
            <a:off x="5225323" y="6596075"/>
            <a:ext cx="3997605" cy="34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82" tIns="46191" rIns="92382" bIns="4619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E3310B93-56F9-47C1-A5DE-C70526C3C11F}"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Times New Roman" pitchFamily="18" charset="0"/>
              </a:rPr>
              <a:pPr marL="0" marR="0" lvl="0" indent="0" algn="r" defTabSz="923925"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Times New Roman" pitchFamily="18" charset="0"/>
            </a:endParaRPr>
          </a:p>
        </p:txBody>
      </p:sp>
      <p:sp>
        <p:nvSpPr>
          <p:cNvPr id="310276" name="Rectangle 2"/>
          <p:cNvSpPr>
            <a:spLocks noGrp="1" noRot="1" noChangeAspect="1" noChangeArrowheads="1" noTextEdit="1"/>
          </p:cNvSpPr>
          <p:nvPr>
            <p:ph type="sldImg"/>
          </p:nvPr>
        </p:nvSpPr>
        <p:spPr>
          <a:xfrm>
            <a:off x="2881313" y="522288"/>
            <a:ext cx="3470275" cy="2601912"/>
          </a:xfrm>
          <a:ln/>
        </p:spPr>
      </p:sp>
      <p:sp>
        <p:nvSpPr>
          <p:cNvPr id="310277" name="Rectangle 3"/>
          <p:cNvSpPr>
            <a:spLocks noGrp="1" noChangeArrowheads="1"/>
          </p:cNvSpPr>
          <p:nvPr>
            <p:ph type="body" idx="1"/>
          </p:nvPr>
        </p:nvSpPr>
        <p:spPr>
          <a:xfrm>
            <a:off x="921180" y="3297248"/>
            <a:ext cx="7382148" cy="3124289"/>
          </a:xfrm>
          <a:noFill/>
        </p:spPr>
        <p:txBody>
          <a:bodyPr lIns="92382" tIns="46191" rIns="92382" bIns="46191"/>
          <a:lstStyle/>
          <a:p>
            <a:pPr eaLnBrk="1" hangingPunct="1"/>
            <a:endParaRPr lang="hu-HU" altLang="en-US">
              <a:latin typeface="Arial" pitchFamily="34" charset="0"/>
            </a:endParaRPr>
          </a:p>
        </p:txBody>
      </p:sp>
    </p:spTree>
    <p:extLst>
      <p:ext uri="{BB962C8B-B14F-4D97-AF65-F5344CB8AC3E}">
        <p14:creationId xmlns:p14="http://schemas.microsoft.com/office/powerpoint/2010/main" val="2598088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CD7CB-071C-4FF2-A716-D644C6C96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6553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324070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2325776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CD7CB-071C-4FF2-A716-D644C6C96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0465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1200568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2805272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CD7CB-071C-4FF2-A716-D644C6C96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5100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1E84D-6531-4626-9B29-0C156F10B46F}" type="slidenum">
              <a:rPr kumimoji="0" lang="en-GB"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1426" name="Rectangle 2"/>
          <p:cNvSpPr>
            <a:spLocks noGrp="1" noRot="1" noChangeAspect="1" noChangeArrowheads="1" noTextEdit="1"/>
          </p:cNvSpPr>
          <p:nvPr>
            <p:ph type="sldImg"/>
          </p:nvPr>
        </p:nvSpPr>
        <p:spPr>
          <a:xfrm>
            <a:off x="903288" y="763588"/>
            <a:ext cx="4986337" cy="3738562"/>
          </a:xfrm>
          <a:ln/>
        </p:spPr>
      </p:sp>
      <p:sp>
        <p:nvSpPr>
          <p:cNvPr id="231427" name="Rectangle 3"/>
          <p:cNvSpPr>
            <a:spLocks noGrp="1" noChangeArrowheads="1"/>
          </p:cNvSpPr>
          <p:nvPr>
            <p:ph type="body" idx="1"/>
          </p:nvPr>
        </p:nvSpPr>
        <p:spPr>
          <a:xfrm>
            <a:off x="725415" y="4906457"/>
            <a:ext cx="5291801" cy="3917228"/>
          </a:xfrm>
        </p:spPr>
        <p:txBody>
          <a:bodyPr/>
          <a:lstStyle/>
          <a:p>
            <a:r>
              <a:rPr lang="en-US" altLang="en-US"/>
              <a:t>Versions mostly refer to the instruction set that the ARM core executes. </a:t>
            </a:r>
          </a:p>
          <a:p>
            <a:endParaRPr lang="en-US" altLang="en-US"/>
          </a:p>
          <a:p>
            <a:r>
              <a:rPr lang="en-US" altLang="en-US"/>
              <a:t>The ARM7, which is still the most often used core in a low-power design, executes the version 4T instruction set. Architectural extensions were added for version 5TE to include DSP instructions, such as 16-bit signed MLA instructions, saturation arithmetic, etc. The ARM926EJ-S and ARM1026EJ-S cores are examples of Version 5 architectures. Version 6 added instructions for doing byte manipulations and graphics algorithms more efficiently. The ARM11 family implemented the Version 6 architecture. Version 7 architectures (which include the Cortex family of cores, such as the Cortex A8, Cortex M3 and Cortex R4) extended the functionality by adding things such as Thumb2, low-power features, and more security.</a:t>
            </a:r>
          </a:p>
        </p:txBody>
      </p:sp>
    </p:spTree>
    <p:extLst>
      <p:ext uri="{BB962C8B-B14F-4D97-AF65-F5344CB8AC3E}">
        <p14:creationId xmlns:p14="http://schemas.microsoft.com/office/powerpoint/2010/main" val="898818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1940577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121</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121</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3014910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2481449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122</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3523990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128</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1981050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132</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92372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143</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143</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2018876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fld id="{4E9CD7CB-071C-4FF2-A716-D644C6C96EB9}" type="slidenum">
              <a:rPr lang="en-US" smtClean="0"/>
              <a:t>146</a:t>
            </a:fld>
            <a:endParaRPr lang="en-US"/>
          </a:p>
        </p:txBody>
      </p:sp>
    </p:spTree>
    <p:extLst>
      <p:ext uri="{BB962C8B-B14F-4D97-AF65-F5344CB8AC3E}">
        <p14:creationId xmlns:p14="http://schemas.microsoft.com/office/powerpoint/2010/main" val="3792410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161</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3836237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fld id="{4E9CD7CB-071C-4FF2-A716-D644C6C96EB9}" type="slidenum">
              <a:rPr lang="en-US" smtClean="0"/>
              <a:t>165</a:t>
            </a:fld>
            <a:endParaRPr lang="en-US"/>
          </a:p>
        </p:txBody>
      </p:sp>
    </p:spTree>
    <p:extLst>
      <p:ext uri="{BB962C8B-B14F-4D97-AF65-F5344CB8AC3E}">
        <p14:creationId xmlns:p14="http://schemas.microsoft.com/office/powerpoint/2010/main" val="4072148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168</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723536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CD7CB-071C-4FF2-A716-D644C6C96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2556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CD7CB-071C-4FF2-A716-D644C6C96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2596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CD7CB-071C-4FF2-A716-D644C6C96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2890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fld id="{4E9CD7CB-071C-4FF2-A716-D644C6C96EB9}" type="slidenum">
              <a:rPr lang="en-US" smtClean="0"/>
              <a:t>182</a:t>
            </a:fld>
            <a:endParaRPr lang="en-US"/>
          </a:p>
        </p:txBody>
      </p:sp>
    </p:spTree>
    <p:extLst>
      <p:ext uri="{BB962C8B-B14F-4D97-AF65-F5344CB8AC3E}">
        <p14:creationId xmlns:p14="http://schemas.microsoft.com/office/powerpoint/2010/main" val="3237347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184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674688" y="808038"/>
            <a:ext cx="5394325" cy="4044950"/>
          </a:xfrm>
          <a:ln/>
        </p:spPr>
      </p:sp>
      <p:sp>
        <p:nvSpPr>
          <p:cNvPr id="102404" name="Rectangle 3"/>
          <p:cNvSpPr>
            <a:spLocks noGrp="1" noChangeArrowheads="1"/>
          </p:cNvSpPr>
          <p:nvPr>
            <p:ph type="body" idx="1"/>
          </p:nvPr>
        </p:nvSpPr>
        <p:spPr>
          <a:xfrm>
            <a:off x="674106" y="5119699"/>
            <a:ext cx="5388095" cy="4852387"/>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4011346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231</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19163" y="744538"/>
            <a:ext cx="4967287" cy="3724275"/>
          </a:xfrm>
          <a:ln/>
        </p:spPr>
      </p:sp>
      <p:sp>
        <p:nvSpPr>
          <p:cNvPr id="102404" name="Rectangle 3"/>
          <p:cNvSpPr>
            <a:spLocks noGrp="1" noChangeArrowheads="1"/>
          </p:cNvSpPr>
          <p:nvPr>
            <p:ph type="body" idx="1"/>
          </p:nvPr>
        </p:nvSpPr>
        <p:spPr>
          <a:xfrm>
            <a:off x="680405"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2215364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253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674688" y="808038"/>
            <a:ext cx="5394325" cy="4044950"/>
          </a:xfrm>
          <a:ln/>
        </p:spPr>
      </p:sp>
      <p:sp>
        <p:nvSpPr>
          <p:cNvPr id="102404" name="Rectangle 3"/>
          <p:cNvSpPr>
            <a:spLocks noGrp="1" noChangeArrowheads="1"/>
          </p:cNvSpPr>
          <p:nvPr>
            <p:ph type="body" idx="1"/>
          </p:nvPr>
        </p:nvSpPr>
        <p:spPr>
          <a:xfrm>
            <a:off x="674106" y="5119699"/>
            <a:ext cx="5388095" cy="4852387"/>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189786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fld id="{4E9CD7CB-071C-4FF2-A716-D644C6C96EB9}" type="slidenum">
              <a:rPr lang="en-US" smtClean="0"/>
              <a:t>257</a:t>
            </a:fld>
            <a:endParaRPr lang="en-US"/>
          </a:p>
        </p:txBody>
      </p:sp>
    </p:spTree>
    <p:extLst>
      <p:ext uri="{BB962C8B-B14F-4D97-AF65-F5344CB8AC3E}">
        <p14:creationId xmlns:p14="http://schemas.microsoft.com/office/powerpoint/2010/main" val="4161485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fld id="{4E9CD7CB-071C-4FF2-A716-D644C6C96EB9}" type="slidenum">
              <a:rPr lang="en-US" smtClean="0"/>
              <a:t>261</a:t>
            </a:fld>
            <a:endParaRPr lang="en-US"/>
          </a:p>
        </p:txBody>
      </p:sp>
    </p:spTree>
    <p:extLst>
      <p:ext uri="{BB962C8B-B14F-4D97-AF65-F5344CB8AC3E}">
        <p14:creationId xmlns:p14="http://schemas.microsoft.com/office/powerpoint/2010/main" val="33295608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266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19163" y="744538"/>
            <a:ext cx="4967287" cy="3724275"/>
          </a:xfrm>
          <a:ln/>
        </p:spPr>
      </p:sp>
      <p:sp>
        <p:nvSpPr>
          <p:cNvPr id="102404" name="Rectangle 3"/>
          <p:cNvSpPr>
            <a:spLocks noGrp="1" noChangeArrowheads="1"/>
          </p:cNvSpPr>
          <p:nvPr>
            <p:ph type="body" idx="1"/>
          </p:nvPr>
        </p:nvSpPr>
        <p:spPr>
          <a:xfrm>
            <a:off x="680405"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9445493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960164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71143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675945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478583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518375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297149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205127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226029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932293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275</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5749771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4E9CD7CB-071C-4FF2-A716-D644C6C96EB9}" type="slidenum">
              <a:rPr lang="en-US" smtClean="0"/>
              <a:t>290</a:t>
            </a:fld>
            <a:endParaRPr lang="en-US"/>
          </a:p>
        </p:txBody>
      </p:sp>
    </p:spTree>
    <p:extLst>
      <p:ext uri="{BB962C8B-B14F-4D97-AF65-F5344CB8AC3E}">
        <p14:creationId xmlns:p14="http://schemas.microsoft.com/office/powerpoint/2010/main" val="15511582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4E9CD7CB-071C-4FF2-A716-D644C6C96EB9}" type="slidenum">
              <a:rPr lang="en-US" smtClean="0"/>
              <a:t>292</a:t>
            </a:fld>
            <a:endParaRPr lang="en-US"/>
          </a:p>
        </p:txBody>
      </p:sp>
    </p:spTree>
    <p:extLst>
      <p:ext uri="{BB962C8B-B14F-4D97-AF65-F5344CB8AC3E}">
        <p14:creationId xmlns:p14="http://schemas.microsoft.com/office/powerpoint/2010/main" val="19153938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4E9CD7CB-071C-4FF2-A716-D644C6C96EB9}" type="slidenum">
              <a:rPr lang="en-US" smtClean="0"/>
              <a:t>293</a:t>
            </a:fld>
            <a:endParaRPr lang="en-US"/>
          </a:p>
        </p:txBody>
      </p:sp>
    </p:spTree>
    <p:extLst>
      <p:ext uri="{BB962C8B-B14F-4D97-AF65-F5344CB8AC3E}">
        <p14:creationId xmlns:p14="http://schemas.microsoft.com/office/powerpoint/2010/main" val="19093006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4E9CD7CB-071C-4FF2-A716-D644C6C96EB9}" type="slidenum">
              <a:rPr lang="en-US" smtClean="0"/>
              <a:t>294</a:t>
            </a:fld>
            <a:endParaRPr lang="en-US"/>
          </a:p>
        </p:txBody>
      </p:sp>
    </p:spTree>
    <p:extLst>
      <p:ext uri="{BB962C8B-B14F-4D97-AF65-F5344CB8AC3E}">
        <p14:creationId xmlns:p14="http://schemas.microsoft.com/office/powerpoint/2010/main" val="109888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2206810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543780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556834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132848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CD7CB-071C-4FF2-A716-D644C6C96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9220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B79A414-E239-4197-9C72-BE7E2F0B399D}" type="slidenum">
              <a:rPr lang="en-US"/>
              <a:pPr>
                <a:defRPr/>
              </a:pPr>
              <a:t>‹#›</a:t>
            </a:fld>
            <a:endParaRPr lang="en-US"/>
          </a:p>
        </p:txBody>
      </p:sp>
    </p:spTree>
    <p:extLst>
      <p:ext uri="{BB962C8B-B14F-4D97-AF65-F5344CB8AC3E}">
        <p14:creationId xmlns:p14="http://schemas.microsoft.com/office/powerpoint/2010/main" val="54988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a:xfrm>
            <a:off x="443060" y="1564848"/>
            <a:ext cx="8243739" cy="4561315"/>
          </a:xfrm>
          <a:prstGeom prst="rect">
            <a:avLst/>
          </a:prstGeo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F286BB-3F6F-42E1-A81B-B1512385034D}" type="slidenum">
              <a:rPr lang="en-US"/>
              <a:pPr>
                <a:defRPr/>
              </a:pPr>
              <a:t>‹#›</a:t>
            </a:fld>
            <a:endParaRPr lang="en-US"/>
          </a:p>
        </p:txBody>
      </p:sp>
    </p:spTree>
    <p:extLst>
      <p:ext uri="{BB962C8B-B14F-4D97-AF65-F5344CB8AC3E}">
        <p14:creationId xmlns:p14="http://schemas.microsoft.com/office/powerpoint/2010/main" val="25392686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432430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21551280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8346747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30384203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18570347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32724245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p>
            <a:r>
              <a:rPr lang="hu-HU"/>
              <a:t>Mintacím szerkesztése</a:t>
            </a:r>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28872052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31162579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33680008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1336098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a:prstGeom prst="rect">
            <a:avLst/>
          </a:prstGeo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8D7AB8CC-E3BB-4996-AEFA-356CB70AC9E5}" type="slidenum">
              <a:rPr lang="en-US"/>
              <a:pPr>
                <a:defRPr/>
              </a:pPr>
              <a:t>‹#›</a:t>
            </a:fld>
            <a:endParaRPr lang="en-US"/>
          </a:p>
        </p:txBody>
      </p:sp>
    </p:spTree>
    <p:extLst>
      <p:ext uri="{BB962C8B-B14F-4D97-AF65-F5344CB8AC3E}">
        <p14:creationId xmlns:p14="http://schemas.microsoft.com/office/powerpoint/2010/main" val="23943210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hu-HU"/>
              <a:t>Mintacím szerkesztése</a:t>
            </a:r>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20928182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37148096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16780550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18551134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2910334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29056077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63F1D34-3435-4166-8B62-80A355883606}" type="slidenum">
              <a:rPr lang="en-US"/>
              <a:pPr>
                <a:defRPr/>
              </a:pPr>
              <a:t>‹#›</a:t>
            </a:fld>
            <a:endParaRPr lang="en-US"/>
          </a:p>
        </p:txBody>
      </p:sp>
    </p:spTree>
    <p:extLst>
      <p:ext uri="{BB962C8B-B14F-4D97-AF65-F5344CB8AC3E}">
        <p14:creationId xmlns:p14="http://schemas.microsoft.com/office/powerpoint/2010/main" val="12326509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en-US"/>
              <a:t>Click to edit Master title style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6961118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Tartalom helye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7543115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479868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hu-HU"/>
              <a:t>Mintacím szerkesztése</a:t>
            </a:r>
          </a:p>
        </p:txBody>
      </p:sp>
      <p:sp>
        <p:nvSpPr>
          <p:cNvPr id="3" name="Táblázat helye 2"/>
          <p:cNvSpPr>
            <a:spLocks noGrp="1"/>
          </p:cNvSpPr>
          <p:nvPr>
            <p:ph type="tbl" idx="1"/>
          </p:nvPr>
        </p:nvSpPr>
        <p:spPr>
          <a:xfrm>
            <a:off x="457200" y="1600200"/>
            <a:ext cx="8229600" cy="4525963"/>
          </a:xfrm>
          <a:prstGeom prst="rect">
            <a:avLst/>
          </a:prstGeom>
        </p:spPr>
        <p:txBody>
          <a:bodyPr/>
          <a:lstStyle/>
          <a:p>
            <a:pPr lvl="0"/>
            <a:endParaRPr lang="hu-HU" noProof="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BBE1E43-4B64-4081-B5EC-220B08B76C4B}" type="slidenum">
              <a:rPr lang="en-US"/>
              <a:pPr>
                <a:defRPr/>
              </a:pPr>
              <a:t>‹#›</a:t>
            </a:fld>
            <a:endParaRPr lang="en-US"/>
          </a:p>
        </p:txBody>
      </p:sp>
    </p:spTree>
    <p:extLst>
      <p:ext uri="{BB962C8B-B14F-4D97-AF65-F5344CB8AC3E}">
        <p14:creationId xmlns:p14="http://schemas.microsoft.com/office/powerpoint/2010/main" val="22678484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3411756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en-US"/>
              <a:t>Click to edit Master title style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2334634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0060554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4233516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6601275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2117210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Függőleges szöveg helye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9747418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en-US"/>
              <a:t>Click to edit Master title style</a:t>
            </a:r>
            <a:endParaRPr lang="hu-HU"/>
          </a:p>
        </p:txBody>
      </p:sp>
      <p:sp>
        <p:nvSpPr>
          <p:cNvPr id="3" name="Függőleges szöveg helye 2"/>
          <p:cNvSpPr>
            <a:spLocks noGrp="1"/>
          </p:cNvSpPr>
          <p:nvPr>
            <p:ph type="body" orient="vert" idx="1"/>
          </p:nvPr>
        </p:nvSpPr>
        <p:spPr>
          <a:xfrm>
            <a:off x="0" y="0"/>
            <a:ext cx="6705600" cy="61261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7212563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en-US"/>
              <a:t>Click to edit Master title style</a:t>
            </a:r>
            <a:endParaRPr lang="hu-HU"/>
          </a:p>
        </p:txBody>
      </p:sp>
      <p:sp>
        <p:nvSpPr>
          <p:cNvPr id="3" name="Táblázat helye 2"/>
          <p:cNvSpPr>
            <a:spLocks noGrp="1"/>
          </p:cNvSpPr>
          <p:nvPr>
            <p:ph type="tbl" idx="1"/>
          </p:nvPr>
        </p:nvSpPr>
        <p:spPr>
          <a:xfrm>
            <a:off x="457200" y="1600200"/>
            <a:ext cx="8229600" cy="4525963"/>
          </a:xfrm>
        </p:spPr>
        <p:txBody>
          <a:bodyPr/>
          <a:lstStyle/>
          <a:p>
            <a:pPr lvl="0"/>
            <a:r>
              <a:rPr lang="en-US" noProof="0"/>
              <a:t>Click icon to add table</a:t>
            </a:r>
            <a:endParaRPr lang="hu-HU" noProof="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7677082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F62071-DB06-4AA1-83C1-2DED61C5B4CA}" type="slidenum">
              <a:rPr lang="en-US"/>
              <a:pPr>
                <a:defRPr/>
              </a:pPr>
              <a:t>‹#›</a:t>
            </a:fld>
            <a:endParaRPr lang="en-US"/>
          </a:p>
        </p:txBody>
      </p:sp>
    </p:spTree>
    <p:extLst>
      <p:ext uri="{BB962C8B-B14F-4D97-AF65-F5344CB8AC3E}">
        <p14:creationId xmlns:p14="http://schemas.microsoft.com/office/powerpoint/2010/main" val="145168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37112763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5479473-8215-4985-8111-8BEE71B303BC}" type="slidenum">
              <a:rPr lang="en-US"/>
              <a:pPr>
                <a:defRPr/>
              </a:pPr>
              <a:t>‹#›</a:t>
            </a:fld>
            <a:endParaRPr lang="en-US"/>
          </a:p>
        </p:txBody>
      </p:sp>
    </p:spTree>
    <p:extLst>
      <p:ext uri="{BB962C8B-B14F-4D97-AF65-F5344CB8AC3E}">
        <p14:creationId xmlns:p14="http://schemas.microsoft.com/office/powerpoint/2010/main" val="41745465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63F1D34-3435-4166-8B62-80A355883606}" type="slidenum">
              <a:rPr lang="en-US"/>
              <a:pPr>
                <a:defRPr/>
              </a:pPr>
              <a:t>‹#›</a:t>
            </a:fld>
            <a:endParaRPr lang="en-US"/>
          </a:p>
        </p:txBody>
      </p:sp>
    </p:spTree>
    <p:extLst>
      <p:ext uri="{BB962C8B-B14F-4D97-AF65-F5344CB8AC3E}">
        <p14:creationId xmlns:p14="http://schemas.microsoft.com/office/powerpoint/2010/main" val="1149401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28E53DB-AF73-4FAF-90CE-EF114DDF4E9D}" type="slidenum">
              <a:rPr lang="en-US"/>
              <a:pPr>
                <a:defRPr/>
              </a:pPr>
              <a:t>‹#›</a:t>
            </a:fld>
            <a:endParaRPr lang="en-US"/>
          </a:p>
        </p:txBody>
      </p:sp>
    </p:spTree>
    <p:extLst>
      <p:ext uri="{BB962C8B-B14F-4D97-AF65-F5344CB8AC3E}">
        <p14:creationId xmlns:p14="http://schemas.microsoft.com/office/powerpoint/2010/main" val="15257132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9FA3079A-56D9-45BC-ACBD-F2A3987F1F01}" type="slidenum">
              <a:rPr lang="en-US"/>
              <a:pPr>
                <a:defRPr/>
              </a:pPr>
              <a:t>‹#›</a:t>
            </a:fld>
            <a:endParaRPr lang="en-US"/>
          </a:p>
        </p:txBody>
      </p:sp>
    </p:spTree>
    <p:extLst>
      <p:ext uri="{BB962C8B-B14F-4D97-AF65-F5344CB8AC3E}">
        <p14:creationId xmlns:p14="http://schemas.microsoft.com/office/powerpoint/2010/main" val="21004496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2DEC180-0ED8-4B19-A619-B805FE124B55}" type="slidenum">
              <a:rPr lang="en-US"/>
              <a:pPr>
                <a:defRPr/>
              </a:pPr>
              <a:t>‹#›</a:t>
            </a:fld>
            <a:endParaRPr lang="en-US"/>
          </a:p>
        </p:txBody>
      </p:sp>
    </p:spTree>
    <p:extLst>
      <p:ext uri="{BB962C8B-B14F-4D97-AF65-F5344CB8AC3E}">
        <p14:creationId xmlns:p14="http://schemas.microsoft.com/office/powerpoint/2010/main" val="41496550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8281"/>
            <a:ext cx="9144000" cy="393700"/>
          </a:xfrm>
          <a:solidFill>
            <a:srgbClr val="0066FF"/>
          </a:solidFill>
        </p:spPr>
        <p:txBody>
          <a:bodyPr/>
          <a:lstStyle/>
          <a:p>
            <a:r>
              <a:rPr lang="en-US"/>
              <a:t>Click to edit Master title style</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62BD231-4A8C-44C8-B87F-1D66C7F76C22}" type="slidenum">
              <a:rPr lang="en-US"/>
              <a:pPr>
                <a:defRPr/>
              </a:pPr>
              <a:t>‹#›</a:t>
            </a:fld>
            <a:endParaRPr lang="en-US"/>
          </a:p>
        </p:txBody>
      </p:sp>
    </p:spTree>
    <p:extLst>
      <p:ext uri="{BB962C8B-B14F-4D97-AF65-F5344CB8AC3E}">
        <p14:creationId xmlns:p14="http://schemas.microsoft.com/office/powerpoint/2010/main" val="28184883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F0C3108-C885-47A0-8B34-6B73C225AB8D}" type="slidenum">
              <a:rPr lang="en-US"/>
              <a:pPr>
                <a:defRPr/>
              </a:pPr>
              <a:t>‹#›</a:t>
            </a:fld>
            <a:endParaRPr lang="en-US"/>
          </a:p>
        </p:txBody>
      </p:sp>
    </p:spTree>
    <p:extLst>
      <p:ext uri="{BB962C8B-B14F-4D97-AF65-F5344CB8AC3E}">
        <p14:creationId xmlns:p14="http://schemas.microsoft.com/office/powerpoint/2010/main" val="16488722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99C743E-EAA4-4EFE-932C-7CB421458402}" type="slidenum">
              <a:rPr lang="en-US"/>
              <a:pPr>
                <a:defRPr/>
              </a:pPr>
              <a:t>‹#›</a:t>
            </a:fld>
            <a:endParaRPr lang="en-US"/>
          </a:p>
        </p:txBody>
      </p:sp>
    </p:spTree>
    <p:extLst>
      <p:ext uri="{BB962C8B-B14F-4D97-AF65-F5344CB8AC3E}">
        <p14:creationId xmlns:p14="http://schemas.microsoft.com/office/powerpoint/2010/main" val="25150955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DEED530-72C3-4610-88DF-9A139D0D87B1}" type="slidenum">
              <a:rPr lang="en-US"/>
              <a:pPr>
                <a:defRPr/>
              </a:pPr>
              <a:t>‹#›</a:t>
            </a:fld>
            <a:endParaRPr lang="en-US"/>
          </a:p>
        </p:txBody>
      </p:sp>
    </p:spTree>
    <p:extLst>
      <p:ext uri="{BB962C8B-B14F-4D97-AF65-F5344CB8AC3E}">
        <p14:creationId xmlns:p14="http://schemas.microsoft.com/office/powerpoint/2010/main" val="35157006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577B294-925D-4849-9BDE-85320CFFEB73}" type="slidenum">
              <a:rPr lang="en-US"/>
              <a:pPr>
                <a:defRPr/>
              </a:pPr>
              <a:t>‹#›</a:t>
            </a:fld>
            <a:endParaRPr lang="en-US"/>
          </a:p>
        </p:txBody>
      </p:sp>
    </p:spTree>
    <p:extLst>
      <p:ext uri="{BB962C8B-B14F-4D97-AF65-F5344CB8AC3E}">
        <p14:creationId xmlns:p14="http://schemas.microsoft.com/office/powerpoint/2010/main" val="2128469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p>
            <a:r>
              <a:rPr lang="hu-HU"/>
              <a:t>Mintacím szerkesztése</a:t>
            </a:r>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24340538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DF3CEFE1-B23A-46C3-A672-F6D67FB175E3}" type="slidenum">
              <a:rPr lang="en-US"/>
              <a:pPr>
                <a:defRPr/>
              </a:pPr>
              <a:t>‹#›</a:t>
            </a:fld>
            <a:endParaRPr lang="en-US"/>
          </a:p>
        </p:txBody>
      </p:sp>
    </p:spTree>
    <p:extLst>
      <p:ext uri="{BB962C8B-B14F-4D97-AF65-F5344CB8AC3E}">
        <p14:creationId xmlns:p14="http://schemas.microsoft.com/office/powerpoint/2010/main" val="2918385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8E7ECD5-31C2-4432-9F1A-D64ECF8A50F1}" type="slidenum">
              <a:rPr lang="en-US"/>
              <a:pPr>
                <a:defRPr/>
              </a:pPr>
              <a:t>‹#›</a:t>
            </a:fld>
            <a:endParaRPr lang="en-US"/>
          </a:p>
        </p:txBody>
      </p:sp>
    </p:spTree>
    <p:extLst>
      <p:ext uri="{BB962C8B-B14F-4D97-AF65-F5344CB8AC3E}">
        <p14:creationId xmlns:p14="http://schemas.microsoft.com/office/powerpoint/2010/main" val="4093659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3294241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3755313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748740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hu-HU"/>
              <a:t>Mintacím szerkesztése</a:t>
            </a:r>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46684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2053091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a:xfrm>
            <a:off x="443060" y="1564848"/>
            <a:ext cx="8243739" cy="4561315"/>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40BE07-A114-4229-A434-81848DB190DA}" type="slidenum">
              <a:rPr lang="en-US"/>
              <a:pPr>
                <a:defRPr/>
              </a:pPr>
              <a:t>‹#›</a:t>
            </a:fld>
            <a:endParaRPr lang="en-US"/>
          </a:p>
        </p:txBody>
      </p:sp>
    </p:spTree>
    <p:extLst>
      <p:ext uri="{BB962C8B-B14F-4D97-AF65-F5344CB8AC3E}">
        <p14:creationId xmlns:p14="http://schemas.microsoft.com/office/powerpoint/2010/main" val="1313483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2732765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200884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2526519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21216706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63F1D34-3435-4166-8B62-80A355883606}" type="slidenum">
              <a:rPr lang="en-US"/>
              <a:pPr>
                <a:defRPr/>
              </a:pPr>
              <a:t>‹#›</a:t>
            </a:fld>
            <a:endParaRPr lang="en-US"/>
          </a:p>
        </p:txBody>
      </p:sp>
    </p:spTree>
    <p:extLst>
      <p:ext uri="{BB962C8B-B14F-4D97-AF65-F5344CB8AC3E}">
        <p14:creationId xmlns:p14="http://schemas.microsoft.com/office/powerpoint/2010/main" val="106570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1D51F-ADCE-40D0-BF27-B62BBC751D18}" type="slidenum">
              <a:rPr lang="en-US"/>
              <a:pPr>
                <a:defRPr/>
              </a:pPr>
              <a:t>‹#›</a:t>
            </a:fld>
            <a:endParaRPr lang="en-US"/>
          </a:p>
        </p:txBody>
      </p:sp>
    </p:spTree>
    <p:extLst>
      <p:ext uri="{BB962C8B-B14F-4D97-AF65-F5344CB8AC3E}">
        <p14:creationId xmlns:p14="http://schemas.microsoft.com/office/powerpoint/2010/main" val="394022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BCA839-D65F-49C3-B927-07529CBB903B}" type="slidenum">
              <a:rPr lang="en-US"/>
              <a:pPr>
                <a:defRPr/>
              </a:pPr>
              <a:t>‹#›</a:t>
            </a:fld>
            <a:endParaRPr lang="en-US"/>
          </a:p>
        </p:txBody>
      </p:sp>
    </p:spTree>
    <p:extLst>
      <p:ext uri="{BB962C8B-B14F-4D97-AF65-F5344CB8AC3E}">
        <p14:creationId xmlns:p14="http://schemas.microsoft.com/office/powerpoint/2010/main" val="454738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FE3E9-C92A-4242-92B7-350C8CB7180D}" type="slidenum">
              <a:rPr lang="en-US"/>
              <a:pPr>
                <a:defRPr/>
              </a:pPr>
              <a:t>‹#›</a:t>
            </a:fld>
            <a:endParaRPr lang="en-US"/>
          </a:p>
        </p:txBody>
      </p:sp>
    </p:spTree>
    <p:extLst>
      <p:ext uri="{BB962C8B-B14F-4D97-AF65-F5344CB8AC3E}">
        <p14:creationId xmlns:p14="http://schemas.microsoft.com/office/powerpoint/2010/main" val="41489040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19421-57B0-4F97-A410-959DF2CEE37F}" type="slidenum">
              <a:rPr lang="en-US"/>
              <a:pPr>
                <a:defRPr/>
              </a:pPr>
              <a:t>‹#›</a:t>
            </a:fld>
            <a:endParaRPr lang="en-US"/>
          </a:p>
        </p:txBody>
      </p:sp>
    </p:spTree>
    <p:extLst>
      <p:ext uri="{BB962C8B-B14F-4D97-AF65-F5344CB8AC3E}">
        <p14:creationId xmlns:p14="http://schemas.microsoft.com/office/powerpoint/2010/main" val="28522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4FFF02-553D-4335-84BF-A37B591A2B59}" type="slidenum">
              <a:rPr lang="en-US"/>
              <a:pPr>
                <a:defRPr/>
              </a:pPr>
              <a:t>‹#›</a:t>
            </a:fld>
            <a:endParaRPr lang="en-US"/>
          </a:p>
        </p:txBody>
      </p:sp>
    </p:spTree>
    <p:extLst>
      <p:ext uri="{BB962C8B-B14F-4D97-AF65-F5344CB8AC3E}">
        <p14:creationId xmlns:p14="http://schemas.microsoft.com/office/powerpoint/2010/main" val="56924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93FAE26-13E2-4ED6-8BE1-7D8B1014A297}" type="slidenum">
              <a:rPr lang="en-US"/>
              <a:pPr>
                <a:defRPr/>
              </a:pPr>
              <a:t>‹#›</a:t>
            </a:fld>
            <a:endParaRPr lang="en-US"/>
          </a:p>
        </p:txBody>
      </p:sp>
    </p:spTree>
    <p:extLst>
      <p:ext uri="{BB962C8B-B14F-4D97-AF65-F5344CB8AC3E}">
        <p14:creationId xmlns:p14="http://schemas.microsoft.com/office/powerpoint/2010/main" val="2371488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5BD3FF-4C3D-40E9-9463-C0480A7E0CDD}" type="slidenum">
              <a:rPr lang="en-US"/>
              <a:pPr>
                <a:defRPr/>
              </a:pPr>
              <a:t>‹#›</a:t>
            </a:fld>
            <a:endParaRPr lang="en-US"/>
          </a:p>
        </p:txBody>
      </p:sp>
    </p:spTree>
    <p:extLst>
      <p:ext uri="{BB962C8B-B14F-4D97-AF65-F5344CB8AC3E}">
        <p14:creationId xmlns:p14="http://schemas.microsoft.com/office/powerpoint/2010/main" val="1354627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769A7D-2158-4551-AD13-E06D85D6E8F3}" type="slidenum">
              <a:rPr lang="en-US"/>
              <a:pPr>
                <a:defRPr/>
              </a:pPr>
              <a:t>‹#›</a:t>
            </a:fld>
            <a:endParaRPr lang="en-US"/>
          </a:p>
        </p:txBody>
      </p:sp>
    </p:spTree>
    <p:extLst>
      <p:ext uri="{BB962C8B-B14F-4D97-AF65-F5344CB8AC3E}">
        <p14:creationId xmlns:p14="http://schemas.microsoft.com/office/powerpoint/2010/main" val="3718582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E673D5-793F-43D4-8703-70E88EA357A8}" type="slidenum">
              <a:rPr lang="en-US"/>
              <a:pPr>
                <a:defRPr/>
              </a:pPr>
              <a:t>‹#›</a:t>
            </a:fld>
            <a:endParaRPr lang="en-US"/>
          </a:p>
        </p:txBody>
      </p:sp>
    </p:spTree>
    <p:extLst>
      <p:ext uri="{BB962C8B-B14F-4D97-AF65-F5344CB8AC3E}">
        <p14:creationId xmlns:p14="http://schemas.microsoft.com/office/powerpoint/2010/main" val="1437347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AA6271-18CB-480A-B7E6-D52BEA90940C}" type="slidenum">
              <a:rPr lang="en-US"/>
              <a:pPr>
                <a:defRPr/>
              </a:pPr>
              <a:t>‹#›</a:t>
            </a:fld>
            <a:endParaRPr lang="en-US"/>
          </a:p>
        </p:txBody>
      </p:sp>
    </p:spTree>
    <p:extLst>
      <p:ext uri="{BB962C8B-B14F-4D97-AF65-F5344CB8AC3E}">
        <p14:creationId xmlns:p14="http://schemas.microsoft.com/office/powerpoint/2010/main" val="294160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70887-6531-4CA4-879B-0D93167E29F4}" type="slidenum">
              <a:rPr lang="en-US"/>
              <a:pPr>
                <a:defRPr/>
              </a:pPr>
              <a:t>‹#›</a:t>
            </a:fld>
            <a:endParaRPr lang="en-US"/>
          </a:p>
        </p:txBody>
      </p:sp>
    </p:spTree>
    <p:extLst>
      <p:ext uri="{BB962C8B-B14F-4D97-AF65-F5344CB8AC3E}">
        <p14:creationId xmlns:p14="http://schemas.microsoft.com/office/powerpoint/2010/main" val="3671285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7813"/>
            <a:ext cx="2057400" cy="5853112"/>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7813"/>
            <a:ext cx="6019800" cy="5853112"/>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2138E-9B43-42EF-A5F3-8A7D4C6E8F5F}" type="slidenum">
              <a:rPr lang="en-US"/>
              <a:pPr>
                <a:defRPr/>
              </a:pPr>
              <a:t>‹#›</a:t>
            </a:fld>
            <a:endParaRPr lang="en-US"/>
          </a:p>
        </p:txBody>
      </p:sp>
    </p:spTree>
    <p:extLst>
      <p:ext uri="{BB962C8B-B14F-4D97-AF65-F5344CB8AC3E}">
        <p14:creationId xmlns:p14="http://schemas.microsoft.com/office/powerpoint/2010/main" val="36047905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2F7B11C3-7C78-4312-A770-E2334E118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834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6B3F2D18-9BB3-49AA-A2D5-F6BD04AF9C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41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37321BF-3E83-417C-93F9-0C67297C2D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0348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25EF012B-4587-4302-9498-F93ADBBFD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2734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6" name="Footer Placeholder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EAFF025-74C9-4082-A1D8-BF8069E86C6E}" type="slidenum">
              <a:rPr lang="en-US"/>
              <a:pPr>
                <a:defRPr/>
              </a:pPr>
              <a:t>‹#›</a:t>
            </a:fld>
            <a:endParaRPr lang="en-US"/>
          </a:p>
        </p:txBody>
      </p:sp>
    </p:spTree>
    <p:extLst>
      <p:ext uri="{BB962C8B-B14F-4D97-AF65-F5344CB8AC3E}">
        <p14:creationId xmlns:p14="http://schemas.microsoft.com/office/powerpoint/2010/main" val="2360314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7AE6B654-A3FB-4B3D-AA96-32D239D0E7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90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D92B4165-F4F0-4859-8375-4E8F3F74AB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63364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4ACEEFCC-73C6-4E34-BA98-06816966ED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682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421EA548-8986-4F63-9E9A-7C9AB425FD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7534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4002BCDA-CD3D-459A-B5F6-7253ED4651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8533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9B4CE1C6-BAA7-44E9-A2FC-6C64E395E5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4808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250FA391-E49C-4445-B1C9-8D082153F1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24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41454B-1DF7-4995-BAB1-9D8D4FBAA4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24286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49723A-2E45-4C38-89CE-36A10C7730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3574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429ED4-A99D-4E17-ADDA-7EC4DA76A5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4529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125382A-3DF0-4797-BE0F-445E10A4FB45}" type="slidenum">
              <a:rPr lang="en-US"/>
              <a:pPr>
                <a:defRPr/>
              </a:pPr>
              <a:t>‹#›</a:t>
            </a:fld>
            <a:endParaRPr lang="en-US"/>
          </a:p>
        </p:txBody>
      </p:sp>
    </p:spTree>
    <p:extLst>
      <p:ext uri="{BB962C8B-B14F-4D97-AF65-F5344CB8AC3E}">
        <p14:creationId xmlns:p14="http://schemas.microsoft.com/office/powerpoint/2010/main" val="27529729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AC92BE-7D6A-4101-8426-A6D61ED95D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03562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9139C2-0B52-4ADA-A3FC-6F01CC26A1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32164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40B01DA-37FA-4FE9-B751-638C3CF0AD4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55296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603A073-6AC8-430E-B890-27568C1287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21141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201025-725D-45D6-8CFF-C2C1EAC451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6003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032F07-A476-436C-AD2F-FA09FA4D6D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91038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72844-1DC8-4DD9-8F80-4234FDCD7B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80545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BE8714-C9BB-4AB2-BDDA-E2039D9FAF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76132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42100587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2268245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lvl1pPr>
              <a:defRPr>
                <a:solidFill>
                  <a:srgbClr val="0880F8"/>
                </a:solidFill>
              </a:defRPr>
            </a:lvl1pPr>
          </a:lstStyle>
          <a:p>
            <a:r>
              <a:rPr lang="hu-HU"/>
              <a:t>Mintacím szerkesztése</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1B349859-308B-44EF-A27B-55BF25424D66}" type="slidenum">
              <a:rPr lang="en-US"/>
              <a:pPr>
                <a:defRPr/>
              </a:pPr>
              <a:t>‹#›</a:t>
            </a:fld>
            <a:endParaRPr lang="en-US"/>
          </a:p>
        </p:txBody>
      </p:sp>
    </p:spTree>
    <p:extLst>
      <p:ext uri="{BB962C8B-B14F-4D97-AF65-F5344CB8AC3E}">
        <p14:creationId xmlns:p14="http://schemas.microsoft.com/office/powerpoint/2010/main" val="16742292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31111526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28393851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35722003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32983896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37746254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24692911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27102085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32879045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6764132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685800" y="609600"/>
            <a:ext cx="7772400" cy="54864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04DCF26C-C76E-496E-AC35-2D61D05776BF}" type="slidenum">
              <a:rPr lang="hu-HU"/>
              <a:pPr>
                <a:defRPr/>
              </a:pPr>
              <a:t>‹#›</a:t>
            </a:fld>
            <a:endParaRPr lang="hu-HU"/>
          </a:p>
        </p:txBody>
      </p:sp>
    </p:spTree>
    <p:extLst>
      <p:ext uri="{BB962C8B-B14F-4D97-AF65-F5344CB8AC3E}">
        <p14:creationId xmlns:p14="http://schemas.microsoft.com/office/powerpoint/2010/main" val="3613240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68BD18B-46BE-49D5-8E30-1AECAEBD1CD7}" type="slidenum">
              <a:rPr lang="en-US"/>
              <a:pPr>
                <a:defRPr/>
              </a:pPr>
              <a:t>‹#›</a:t>
            </a:fld>
            <a:endParaRPr lang="en-US"/>
          </a:p>
        </p:txBody>
      </p:sp>
    </p:spTree>
    <p:extLst>
      <p:ext uri="{BB962C8B-B14F-4D97-AF65-F5344CB8AC3E}">
        <p14:creationId xmlns:p14="http://schemas.microsoft.com/office/powerpoint/2010/main" val="25264971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p>
            <a:r>
              <a:rPr lang="hu-HU"/>
              <a:t>Mintacím szerkesztése</a:t>
            </a:r>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20966495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5479473-8215-4985-8111-8BEE71B303BC}" type="slidenum">
              <a:rPr lang="en-US"/>
              <a:pPr>
                <a:defRPr/>
              </a:pPr>
              <a:t>‹#›</a:t>
            </a:fld>
            <a:endParaRPr lang="en-US"/>
          </a:p>
        </p:txBody>
      </p:sp>
    </p:spTree>
    <p:extLst>
      <p:ext uri="{BB962C8B-B14F-4D97-AF65-F5344CB8AC3E}">
        <p14:creationId xmlns:p14="http://schemas.microsoft.com/office/powerpoint/2010/main" val="39255096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63F1D34-3435-4166-8B62-80A355883606}" type="slidenum">
              <a:rPr lang="en-US"/>
              <a:pPr>
                <a:defRPr/>
              </a:pPr>
              <a:t>‹#›</a:t>
            </a:fld>
            <a:endParaRPr lang="en-US"/>
          </a:p>
        </p:txBody>
      </p:sp>
    </p:spTree>
    <p:extLst>
      <p:ext uri="{BB962C8B-B14F-4D97-AF65-F5344CB8AC3E}">
        <p14:creationId xmlns:p14="http://schemas.microsoft.com/office/powerpoint/2010/main" val="27425638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28E53DB-AF73-4FAF-90CE-EF114DDF4E9D}" type="slidenum">
              <a:rPr lang="en-US"/>
              <a:pPr>
                <a:defRPr/>
              </a:pPr>
              <a:t>‹#›</a:t>
            </a:fld>
            <a:endParaRPr lang="en-US"/>
          </a:p>
        </p:txBody>
      </p:sp>
    </p:spTree>
    <p:extLst>
      <p:ext uri="{BB962C8B-B14F-4D97-AF65-F5344CB8AC3E}">
        <p14:creationId xmlns:p14="http://schemas.microsoft.com/office/powerpoint/2010/main" val="30760600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9FA3079A-56D9-45BC-ACBD-F2A3987F1F01}" type="slidenum">
              <a:rPr lang="en-US"/>
              <a:pPr>
                <a:defRPr/>
              </a:pPr>
              <a:t>‹#›</a:t>
            </a:fld>
            <a:endParaRPr lang="en-US"/>
          </a:p>
        </p:txBody>
      </p:sp>
    </p:spTree>
    <p:extLst>
      <p:ext uri="{BB962C8B-B14F-4D97-AF65-F5344CB8AC3E}">
        <p14:creationId xmlns:p14="http://schemas.microsoft.com/office/powerpoint/2010/main" val="796428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2DEC180-0ED8-4B19-A619-B805FE124B55}" type="slidenum">
              <a:rPr lang="en-US"/>
              <a:pPr>
                <a:defRPr/>
              </a:pPr>
              <a:t>‹#›</a:t>
            </a:fld>
            <a:endParaRPr lang="en-US"/>
          </a:p>
        </p:txBody>
      </p:sp>
    </p:spTree>
    <p:extLst>
      <p:ext uri="{BB962C8B-B14F-4D97-AF65-F5344CB8AC3E}">
        <p14:creationId xmlns:p14="http://schemas.microsoft.com/office/powerpoint/2010/main" val="30913672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62BD231-4A8C-44C8-B87F-1D66C7F76C22}" type="slidenum">
              <a:rPr lang="en-US"/>
              <a:pPr>
                <a:defRPr/>
              </a:pPr>
              <a:t>‹#›</a:t>
            </a:fld>
            <a:endParaRPr lang="en-US"/>
          </a:p>
        </p:txBody>
      </p:sp>
    </p:spTree>
    <p:extLst>
      <p:ext uri="{BB962C8B-B14F-4D97-AF65-F5344CB8AC3E}">
        <p14:creationId xmlns:p14="http://schemas.microsoft.com/office/powerpoint/2010/main" val="3294501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F0C3108-C885-47A0-8B34-6B73C225AB8D}" type="slidenum">
              <a:rPr lang="en-US"/>
              <a:pPr>
                <a:defRPr/>
              </a:pPr>
              <a:t>‹#›</a:t>
            </a:fld>
            <a:endParaRPr lang="en-US"/>
          </a:p>
        </p:txBody>
      </p:sp>
    </p:spTree>
    <p:extLst>
      <p:ext uri="{BB962C8B-B14F-4D97-AF65-F5344CB8AC3E}">
        <p14:creationId xmlns:p14="http://schemas.microsoft.com/office/powerpoint/2010/main" val="8391214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99C743E-EAA4-4EFE-932C-7CB421458402}" type="slidenum">
              <a:rPr lang="en-US"/>
              <a:pPr>
                <a:defRPr/>
              </a:pPr>
              <a:t>‹#›</a:t>
            </a:fld>
            <a:endParaRPr lang="en-US"/>
          </a:p>
        </p:txBody>
      </p:sp>
    </p:spTree>
    <p:extLst>
      <p:ext uri="{BB962C8B-B14F-4D97-AF65-F5344CB8AC3E}">
        <p14:creationId xmlns:p14="http://schemas.microsoft.com/office/powerpoint/2010/main" val="17359625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DEED530-72C3-4610-88DF-9A139D0D87B1}" type="slidenum">
              <a:rPr lang="en-US"/>
              <a:pPr>
                <a:defRPr/>
              </a:pPr>
              <a:t>‹#›</a:t>
            </a:fld>
            <a:endParaRPr lang="en-US"/>
          </a:p>
        </p:txBody>
      </p:sp>
    </p:spTree>
    <p:extLst>
      <p:ext uri="{BB962C8B-B14F-4D97-AF65-F5344CB8AC3E}">
        <p14:creationId xmlns:p14="http://schemas.microsoft.com/office/powerpoint/2010/main" val="1274685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6" name="Footer Placeholder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79B6EA3-FDDD-438E-9163-541F1F5CE217}" type="slidenum">
              <a:rPr lang="en-US"/>
              <a:pPr>
                <a:defRPr/>
              </a:pPr>
              <a:t>‹#›</a:t>
            </a:fld>
            <a:endParaRPr lang="en-US"/>
          </a:p>
        </p:txBody>
      </p:sp>
    </p:spTree>
    <p:extLst>
      <p:ext uri="{BB962C8B-B14F-4D97-AF65-F5344CB8AC3E}">
        <p14:creationId xmlns:p14="http://schemas.microsoft.com/office/powerpoint/2010/main" val="39867591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577B294-925D-4849-9BDE-85320CFFEB73}" type="slidenum">
              <a:rPr lang="en-US"/>
              <a:pPr>
                <a:defRPr/>
              </a:pPr>
              <a:t>‹#›</a:t>
            </a:fld>
            <a:endParaRPr lang="en-US"/>
          </a:p>
        </p:txBody>
      </p:sp>
    </p:spTree>
    <p:extLst>
      <p:ext uri="{BB962C8B-B14F-4D97-AF65-F5344CB8AC3E}">
        <p14:creationId xmlns:p14="http://schemas.microsoft.com/office/powerpoint/2010/main" val="36401376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DF3CEFE1-B23A-46C3-A672-F6D67FB175E3}" type="slidenum">
              <a:rPr lang="en-US"/>
              <a:pPr>
                <a:defRPr/>
              </a:pPr>
              <a:t>‹#›</a:t>
            </a:fld>
            <a:endParaRPr lang="en-US"/>
          </a:p>
        </p:txBody>
      </p:sp>
    </p:spTree>
    <p:extLst>
      <p:ext uri="{BB962C8B-B14F-4D97-AF65-F5344CB8AC3E}">
        <p14:creationId xmlns:p14="http://schemas.microsoft.com/office/powerpoint/2010/main" val="39332925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8E7ECD5-31C2-4432-9F1A-D64ECF8A50F1}" type="slidenum">
              <a:rPr lang="en-US"/>
              <a:pPr>
                <a:defRPr/>
              </a:pPr>
              <a:t>‹#›</a:t>
            </a:fld>
            <a:endParaRPr lang="en-US"/>
          </a:p>
        </p:txBody>
      </p:sp>
    </p:spTree>
    <p:extLst>
      <p:ext uri="{BB962C8B-B14F-4D97-AF65-F5344CB8AC3E}">
        <p14:creationId xmlns:p14="http://schemas.microsoft.com/office/powerpoint/2010/main" val="14076290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34837556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4512052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6076554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30653372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3105890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17015056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471267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6" name="Footer Placeholder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4A9BE35-29C3-4B97-839D-9DE43E662838}" type="slidenum">
              <a:rPr lang="en-US"/>
              <a:pPr>
                <a:defRPr/>
              </a:pPr>
              <a:t>‹#›</a:t>
            </a:fld>
            <a:endParaRPr lang="en-US"/>
          </a:p>
        </p:txBody>
      </p:sp>
    </p:spTree>
    <p:extLst>
      <p:ext uri="{BB962C8B-B14F-4D97-AF65-F5344CB8AC3E}">
        <p14:creationId xmlns:p14="http://schemas.microsoft.com/office/powerpoint/2010/main" val="12068102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5540132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33926052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30154525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14809851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39930531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p>
            <a:r>
              <a:rPr lang="hu-HU"/>
              <a:t>Mintacím szerkesztése</a:t>
            </a:r>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1951531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5469755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8943239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8016934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hu-HU"/>
              <a:t>Mintacím szerkesztése</a:t>
            </a:r>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1832173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8280"/>
            <a:ext cx="9144000" cy="393700"/>
          </a:xfrm>
          <a:prstGeom prst="rect">
            <a:avLst/>
          </a:prstGeom>
          <a:solidFill>
            <a:srgbClr val="0066FF"/>
          </a:solidFill>
          <a:ln>
            <a:noFill/>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086F7CB5-7D1B-420E-9AC6-03B292490CE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46660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3938094619"/>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64"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001688277"/>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Lst>
  <p:txStyles>
    <p:titleStyle>
      <a:lvl1pPr algn="ctr" rtl="0" eaLnBrk="1" fontAlgn="base" hangingPunct="1">
        <a:spcBef>
          <a:spcPct val="0"/>
        </a:spcBef>
        <a:spcAft>
          <a:spcPct val="0"/>
        </a:spcAft>
        <a:defRPr>
          <a:solidFill>
            <a:schemeClr val="bg1"/>
          </a:solidFill>
          <a:latin typeface="+mj-lt"/>
          <a:ea typeface="+mj-ea"/>
          <a:cs typeface="+mj-cs"/>
        </a:defRPr>
      </a:lvl1pPr>
      <a:lvl2pPr algn="ctr" rtl="0" eaLnBrk="1" fontAlgn="base" hangingPunct="1">
        <a:spcBef>
          <a:spcPct val="0"/>
        </a:spcBef>
        <a:spcAft>
          <a:spcPct val="0"/>
        </a:spcAft>
        <a:defRPr>
          <a:solidFill>
            <a:schemeClr val="bg1"/>
          </a:solidFill>
          <a:latin typeface="Verdana" pitchFamily="34" charset="0"/>
        </a:defRPr>
      </a:lvl2pPr>
      <a:lvl3pPr algn="ctr" rtl="0" eaLnBrk="1" fontAlgn="base" hangingPunct="1">
        <a:spcBef>
          <a:spcPct val="0"/>
        </a:spcBef>
        <a:spcAft>
          <a:spcPct val="0"/>
        </a:spcAft>
        <a:defRPr>
          <a:solidFill>
            <a:schemeClr val="bg1"/>
          </a:solidFill>
          <a:latin typeface="Verdana" pitchFamily="34" charset="0"/>
        </a:defRPr>
      </a:lvl3pPr>
      <a:lvl4pPr algn="ctr" rtl="0" eaLnBrk="1" fontAlgn="base" hangingPunct="1">
        <a:spcBef>
          <a:spcPct val="0"/>
        </a:spcBef>
        <a:spcAft>
          <a:spcPct val="0"/>
        </a:spcAft>
        <a:defRPr>
          <a:solidFill>
            <a:schemeClr val="bg1"/>
          </a:solidFill>
          <a:latin typeface="Verdana" pitchFamily="34" charset="0"/>
        </a:defRPr>
      </a:lvl4pPr>
      <a:lvl5pPr algn="ctr" rtl="0" eaLnBrk="1" fontAlgn="base" hangingPunct="1">
        <a:spcBef>
          <a:spcPct val="0"/>
        </a:spcBef>
        <a:spcAft>
          <a:spcPct val="0"/>
        </a:spcAft>
        <a:defRPr>
          <a:solidFill>
            <a:schemeClr val="bg1"/>
          </a:solidFill>
          <a:latin typeface="Verdana" pitchFamily="34" charset="0"/>
        </a:defRPr>
      </a:lvl5pPr>
      <a:lvl6pPr marL="457200" algn="ctr" rtl="0" eaLnBrk="1" fontAlgn="base" hangingPunct="1">
        <a:spcBef>
          <a:spcPct val="0"/>
        </a:spcBef>
        <a:spcAft>
          <a:spcPct val="0"/>
        </a:spcAft>
        <a:defRPr>
          <a:solidFill>
            <a:schemeClr val="bg1"/>
          </a:solidFill>
          <a:latin typeface="Verdana" pitchFamily="34" charset="0"/>
        </a:defRPr>
      </a:lvl6pPr>
      <a:lvl7pPr marL="914400" algn="ctr" rtl="0" eaLnBrk="1" fontAlgn="base" hangingPunct="1">
        <a:spcBef>
          <a:spcPct val="0"/>
        </a:spcBef>
        <a:spcAft>
          <a:spcPct val="0"/>
        </a:spcAft>
        <a:defRPr>
          <a:solidFill>
            <a:schemeClr val="bg1"/>
          </a:solidFill>
          <a:latin typeface="Verdana" pitchFamily="34" charset="0"/>
        </a:defRPr>
      </a:lvl7pPr>
      <a:lvl8pPr marL="1371600" algn="ctr" rtl="0" eaLnBrk="1" fontAlgn="base" hangingPunct="1">
        <a:spcBef>
          <a:spcPct val="0"/>
        </a:spcBef>
        <a:spcAft>
          <a:spcPct val="0"/>
        </a:spcAft>
        <a:defRPr>
          <a:solidFill>
            <a:schemeClr val="bg1"/>
          </a:solidFill>
          <a:latin typeface="Verdana" pitchFamily="34" charset="0"/>
        </a:defRPr>
      </a:lvl8pPr>
      <a:lvl9pPr marL="1828800" algn="ctr" rtl="0" eaLnBrk="1" fontAlgn="base" hangingPunct="1">
        <a:spcBef>
          <a:spcPct val="0"/>
        </a:spcBef>
        <a:spcAft>
          <a:spcPct val="0"/>
        </a:spcAft>
        <a:defRPr>
          <a:solidFill>
            <a:schemeClr val="bg1"/>
          </a:solidFill>
          <a:latin typeface="Verdan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2C5ABEFA-7CE2-451C-AAD3-7A2CC969DB3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75203584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134555481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850"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fontAlgn="base">
              <a:spcBef>
                <a:spcPct val="0"/>
              </a:spcBef>
              <a:spcAft>
                <a:spcPct val="0"/>
              </a:spcAft>
              <a:defRPr/>
            </a:pPr>
            <a:fld id="{6D314CC6-81AB-4E13-9F33-5E08E66EF5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7766960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Garamond" pitchFamily="18" charset="0"/>
        </a:defRPr>
      </a:lvl2pPr>
      <a:lvl3pPr algn="l" rtl="0" eaLnBrk="0" fontAlgn="base" hangingPunct="0">
        <a:spcBef>
          <a:spcPct val="0"/>
        </a:spcBef>
        <a:spcAft>
          <a:spcPct val="0"/>
        </a:spcAft>
        <a:defRPr sz="4400">
          <a:solidFill>
            <a:schemeClr val="bg1"/>
          </a:solidFill>
          <a:latin typeface="Garamond" pitchFamily="18" charset="0"/>
        </a:defRPr>
      </a:lvl3pPr>
      <a:lvl4pPr algn="l" rtl="0" eaLnBrk="0" fontAlgn="base" hangingPunct="0">
        <a:spcBef>
          <a:spcPct val="0"/>
        </a:spcBef>
        <a:spcAft>
          <a:spcPct val="0"/>
        </a:spcAft>
        <a:defRPr sz="4400">
          <a:solidFill>
            <a:schemeClr val="bg1"/>
          </a:solidFill>
          <a:latin typeface="Garamond" pitchFamily="18" charset="0"/>
        </a:defRPr>
      </a:lvl4pPr>
      <a:lvl5pPr algn="l" rtl="0" eaLnBrk="0" fontAlgn="base" hangingPunct="0">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566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lvl1pPr>
          </a:lstStyle>
          <a:p>
            <a:pPr fontAlgn="base">
              <a:spcBef>
                <a:spcPct val="0"/>
              </a:spcBef>
              <a:spcAft>
                <a:spcPct val="0"/>
              </a:spcAft>
              <a:defRPr/>
            </a:pPr>
            <a:endParaRPr lang="en-US">
              <a:solidFill>
                <a:srgbClr val="000000"/>
              </a:solidFill>
            </a:endParaRPr>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US">
              <a:solidFill>
                <a:srgbClr val="000000"/>
              </a:solidFill>
            </a:endParaRPr>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A0F5CF37-D3AB-4160-B42C-2A6D35D2A53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4865368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Garamond" pitchFamily="18" charset="0"/>
        </a:defRPr>
      </a:lvl2pPr>
      <a:lvl3pPr algn="l" rtl="0" fontAlgn="base">
        <a:spcBef>
          <a:spcPct val="0"/>
        </a:spcBef>
        <a:spcAft>
          <a:spcPct val="0"/>
        </a:spcAft>
        <a:defRPr sz="4400">
          <a:solidFill>
            <a:schemeClr val="bg1"/>
          </a:solidFill>
          <a:latin typeface="Garamond" pitchFamily="18" charset="0"/>
        </a:defRPr>
      </a:lvl3pPr>
      <a:lvl4pPr algn="l" rtl="0" fontAlgn="base">
        <a:spcBef>
          <a:spcPct val="0"/>
        </a:spcBef>
        <a:spcAft>
          <a:spcPct val="0"/>
        </a:spcAft>
        <a:defRPr sz="4400">
          <a:solidFill>
            <a:schemeClr val="bg1"/>
          </a:solidFill>
          <a:latin typeface="Garamond" pitchFamily="18" charset="0"/>
        </a:defRPr>
      </a:lvl4pPr>
      <a:lvl5pPr algn="l" rtl="0" fontAlgn="base">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fontAlgn="base">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latin typeface="+mn-lt"/>
                <a:cs typeface="+mn-cs"/>
              </a:defRPr>
            </a:lvl1pPr>
          </a:lstStyle>
          <a:p>
            <a:pPr fontAlgn="base">
              <a:spcBef>
                <a:spcPct val="0"/>
              </a:spcBef>
              <a:spcAft>
                <a:spcPct val="0"/>
              </a:spcAft>
              <a:defRPr/>
            </a:pPr>
            <a:endParaRPr lang="en-US" sz="1400">
              <a:solidFill>
                <a:srgbClr val="000000"/>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chemeClr val="tx1"/>
                </a:solidFill>
                <a:latin typeface="+mn-lt"/>
                <a:cs typeface="+mn-cs"/>
              </a:defRPr>
            </a:lvl1pPr>
          </a:lstStyle>
          <a:p>
            <a:pPr fontAlgn="base">
              <a:spcBef>
                <a:spcPct val="0"/>
              </a:spcBef>
              <a:spcAft>
                <a:spcPct val="0"/>
              </a:spcAft>
              <a:defRPr/>
            </a:pPr>
            <a:endParaRPr lang="en-US" sz="1400">
              <a:solidFill>
                <a:srgbClr val="000000"/>
              </a:solidFill>
            </a:endParaRPr>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solidFill>
                  <a:schemeClr val="bg1"/>
                </a:solidFill>
                <a:latin typeface="+mn-lt"/>
                <a:cs typeface="+mn-cs"/>
              </a:defRPr>
            </a:lvl1pPr>
          </a:lstStyle>
          <a:p>
            <a:pPr fontAlgn="base">
              <a:spcBef>
                <a:spcPct val="0"/>
              </a:spcBef>
              <a:spcAft>
                <a:spcPct val="0"/>
              </a:spcAft>
              <a:defRPr/>
            </a:pPr>
            <a:fld id="{5B19A15A-9FCA-4B07-BEC3-4A718672D2E8}" type="slidenum">
              <a:rPr lang="en-US" sz="1400">
                <a:solidFill>
                  <a:srgbClr val="FFFFFF"/>
                </a:solidFill>
              </a:rPr>
              <a:pPr fontAlgn="base">
                <a:spcBef>
                  <a:spcPct val="0"/>
                </a:spcBef>
                <a:spcAft>
                  <a:spcPct val="0"/>
                </a:spcAft>
                <a:defRPr/>
              </a:pPr>
              <a:t>‹#›</a:t>
            </a:fld>
            <a:endParaRPr lang="en-US" sz="1400">
              <a:solidFill>
                <a:srgbClr val="FFFFFF"/>
              </a:solidFill>
            </a:endParaRPr>
          </a:p>
        </p:txBody>
      </p:sp>
    </p:spTree>
    <p:extLst>
      <p:ext uri="{BB962C8B-B14F-4D97-AF65-F5344CB8AC3E}">
        <p14:creationId xmlns:p14="http://schemas.microsoft.com/office/powerpoint/2010/main" val="294281921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140007744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865" r:id="rId13"/>
  </p:sldLayoutIdLst>
  <p:txStyles>
    <p:titleStyle>
      <a:lvl1pPr algn="ctr" rtl="0" eaLnBrk="0" fontAlgn="base" hangingPunct="0">
        <a:spcBef>
          <a:spcPct val="0"/>
        </a:spcBef>
        <a:spcAft>
          <a:spcPct val="0"/>
        </a:spcAft>
        <a:defRPr sz="1900">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2C5ABEFA-7CE2-451C-AAD3-7A2CC969DB3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09909866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416770227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295233062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0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3.xml"/></Relationships>
</file>

<file path=ppt/slides/_rels/slide1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community.arm.com/servlet/JiveServlet/showImage/38-1507-2885/blogentry-107443-025420200+1375802671_thumb.png" TargetMode="External"/><Relationship Id="rId1" Type="http://schemas.openxmlformats.org/officeDocument/2006/relationships/slideLayout" Target="../slideLayouts/slideLayout88.xml"/></Relationships>
</file>

<file path=ppt/slides/_rels/slide1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8.xml"/></Relationships>
</file>

<file path=ppt/slides/_rels/slide1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8.xml"/></Relationships>
</file>

<file path=ppt/slides/_rels/slide1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9.xml"/></Relationships>
</file>

<file path=ppt/slides/_rels/slide1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9.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99.xml"/><Relationship Id="rId4" Type="http://schemas.openxmlformats.org/officeDocument/2006/relationships/image" Target="../media/image45.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99.xml"/><Relationship Id="rId4" Type="http://schemas.openxmlformats.org/officeDocument/2006/relationships/image" Target="../media/image45.png"/></Relationships>
</file>

<file path=ppt/slides/_rels/slide1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9.xml"/></Relationships>
</file>

<file path=ppt/slides/_rels/slide1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9.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9.xml"/></Relationships>
</file>

<file path=ppt/slides/_rels/slide1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9.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99.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8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9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0.xml"/></Relationships>
</file>

<file path=ppt/slides/_rels/slide19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0.xml"/></Relationships>
</file>

<file path=ppt/slides/_rels/slide19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9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0.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0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0.xml"/></Relationships>
</file>

<file path=ppt/slides/_rels/slide20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0.xml"/></Relationships>
</file>

<file path=ppt/slides/_rels/slide20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0.xml"/></Relationships>
</file>

<file path=ppt/slides/_rels/slide2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0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0.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0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2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2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8.xml"/></Relationships>
</file>

<file path=ppt/slides/_rels/slide21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8.xml"/></Relationships>
</file>

<file path=ppt/slides/_rels/slide2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2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7.png"/><Relationship Id="rId1" Type="http://schemas.openxmlformats.org/officeDocument/2006/relationships/slideLayout" Target="../slideLayouts/slideLayout110.xml"/><Relationship Id="rId5" Type="http://schemas.openxmlformats.org/officeDocument/2006/relationships/image" Target="../media/image77.png"/><Relationship Id="rId4" Type="http://schemas.openxmlformats.org/officeDocument/2006/relationships/image" Target="../media/image76.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1.xml"/></Relationships>
</file>

<file path=ppt/slides/_rels/slide2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0.xml"/></Relationships>
</file>

<file path=ppt/slides/_rels/slide2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0.xml"/></Relationships>
</file>

<file path=ppt/slides/_rels/slide23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10.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7.png"/><Relationship Id="rId1" Type="http://schemas.openxmlformats.org/officeDocument/2006/relationships/slideLayout" Target="../slideLayouts/slideLayout110.xml"/><Relationship Id="rId5" Type="http://schemas.openxmlformats.org/officeDocument/2006/relationships/image" Target="../media/image77.png"/><Relationship Id="rId4" Type="http://schemas.openxmlformats.org/officeDocument/2006/relationships/image" Target="../media/image76.png"/></Relationships>
</file>

<file path=ppt/slides/_rels/slide2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10.xml"/></Relationships>
</file>

<file path=ppt/slides/_rels/slide2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10.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0.xml"/></Relationships>
</file>

<file path=ppt/slides/_rels/slide2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10.xml"/></Relationships>
</file>

<file path=ppt/slides/_rels/slide2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10.xml"/></Relationships>
</file>

<file path=ppt/slides/_rels/slide2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0.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4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10.xml"/></Relationships>
</file>

<file path=ppt/slides/_rels/slide2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0.xml"/></Relationships>
</file>

<file path=ppt/slides/_rels/slide2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0.xml"/></Relationships>
</file>

<file path=ppt/slides/_rels/slide25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4.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0.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0.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0.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1.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33FF"/>
            </a:gs>
          </a:gsLst>
          <a:lin ang="0" scaled="1"/>
        </a:gradFill>
        <a:effectLst/>
      </p:bgPr>
    </p:bg>
    <p:spTree>
      <p:nvGrpSpPr>
        <p:cNvPr id="1" name=""/>
        <p:cNvGrpSpPr/>
        <p:nvPr/>
      </p:nvGrpSpPr>
      <p:grpSpPr>
        <a:xfrm>
          <a:off x="0" y="0"/>
          <a:ext cx="0" cy="0"/>
          <a:chOff x="0" y="0"/>
          <a:chExt cx="0" cy="0"/>
        </a:xfrm>
      </p:grpSpPr>
      <p:sp>
        <p:nvSpPr>
          <p:cNvPr id="157698" name="Rectangle 4"/>
          <p:cNvSpPr>
            <a:spLocks noChangeArrowheads="1"/>
          </p:cNvSpPr>
          <p:nvPr/>
        </p:nvSpPr>
        <p:spPr bwMode="auto">
          <a:xfrm>
            <a:off x="1371600" y="3486150"/>
            <a:ext cx="6400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342900" marR="0" lvl="0" indent="-342900" algn="ctr" defTabSz="914400" rtl="0" eaLnBrk="1" fontAlgn="base" latinLnBrk="0" hangingPunct="1">
              <a:lnSpc>
                <a:spcPct val="100000"/>
              </a:lnSpc>
              <a:spcBef>
                <a:spcPct val="20000"/>
              </a:spcBef>
              <a:spcAft>
                <a:spcPct val="0"/>
              </a:spcAft>
              <a:buClr>
                <a:srgbClr val="666600"/>
              </a:buClr>
              <a:buSzPct val="75000"/>
              <a:buFont typeface="Wingdings" pitchFamily="2" charset="2"/>
              <a:buNone/>
              <a:tabLst/>
              <a:defRPr/>
            </a:pPr>
            <a:r>
              <a:rPr kumimoji="0" lang="en-US" altLang="en-US" sz="3600" b="0" i="0" u="none" strike="noStrike" kern="1200" cap="none" spc="0" normalizeH="0" baseline="0" noProof="0" dirty="0">
                <a:ln>
                  <a:noFill/>
                </a:ln>
                <a:solidFill>
                  <a:srgbClr val="FFFFFF"/>
                </a:solidFill>
                <a:effectLst/>
                <a:uLnTx/>
                <a:uFillTx/>
                <a:latin typeface="Verdana" pitchFamily="34" charset="0"/>
                <a:ea typeface="+mn-ea"/>
                <a:cs typeface="+mn-cs"/>
              </a:rPr>
              <a:t>Dezső Sima</a:t>
            </a:r>
            <a:endParaRPr kumimoji="0" lang="en-US" altLang="en-US" sz="2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57699" name="Text Box 5"/>
          <p:cNvSpPr txBox="1">
            <a:spLocks noChangeArrowheads="1"/>
          </p:cNvSpPr>
          <p:nvPr/>
        </p:nvSpPr>
        <p:spPr bwMode="auto">
          <a:xfrm>
            <a:off x="6635750" y="6230938"/>
            <a:ext cx="2004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Verdana" pitchFamily="34" charset="0"/>
                <a:ea typeface="+mn-ea"/>
                <a:cs typeface="+mn-cs"/>
              </a:rPr>
              <a:t>© Dezső Sima 2023</a:t>
            </a:r>
          </a:p>
        </p:txBody>
      </p:sp>
      <p:sp>
        <p:nvSpPr>
          <p:cNvPr id="157700" name="Text Box 7"/>
          <p:cNvSpPr txBox="1">
            <a:spLocks noChangeArrowheads="1"/>
          </p:cNvSpPr>
          <p:nvPr/>
        </p:nvSpPr>
        <p:spPr bwMode="auto">
          <a:xfrm>
            <a:off x="4229294" y="6218238"/>
            <a:ext cx="7473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Verdana" pitchFamily="34" charset="0"/>
                <a:ea typeface="+mn-ea"/>
                <a:cs typeface="+mn-cs"/>
              </a:rPr>
              <a:t>(v8.2)</a:t>
            </a:r>
          </a:p>
        </p:txBody>
      </p:sp>
      <p:sp>
        <p:nvSpPr>
          <p:cNvPr id="157702" name="Text Box 6"/>
          <p:cNvSpPr txBox="1">
            <a:spLocks noChangeArrowheads="1"/>
          </p:cNvSpPr>
          <p:nvPr/>
        </p:nvSpPr>
        <p:spPr bwMode="auto">
          <a:xfrm>
            <a:off x="1711935" y="1976643"/>
            <a:ext cx="5726503" cy="120032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0000"/>
                </a:solidFill>
                <a:effectLst/>
                <a:uLnTx/>
                <a:uFillTx/>
                <a:latin typeface="Verdana"/>
                <a:ea typeface="+mn-ea"/>
                <a:cs typeface="+mn-cs"/>
              </a:rPr>
              <a:t>ARM’s CPU core designs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0000"/>
                </a:solidFill>
                <a:effectLst/>
                <a:uLnTx/>
                <a:uFillTx/>
                <a:latin typeface="Verdana"/>
                <a:ea typeface="+mn-ea"/>
                <a:cs typeface="+mn-cs"/>
              </a:rPr>
              <a:t> Lecture</a:t>
            </a:r>
          </a:p>
        </p:txBody>
      </p:sp>
      <p:sp>
        <p:nvSpPr>
          <p:cNvPr id="157703" name="Text Box 7"/>
          <p:cNvSpPr txBox="1">
            <a:spLocks noChangeArrowheads="1"/>
          </p:cNvSpPr>
          <p:nvPr/>
        </p:nvSpPr>
        <p:spPr bwMode="auto">
          <a:xfrm>
            <a:off x="2995695" y="5421313"/>
            <a:ext cx="3168495" cy="52322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Verdana"/>
                <a:ea typeface="+mn-ea"/>
                <a:cs typeface="+mn-cs"/>
              </a:rPr>
              <a:t>November 2023</a:t>
            </a:r>
          </a:p>
        </p:txBody>
      </p:sp>
    </p:spTree>
    <p:extLst>
      <p:ext uri="{BB962C8B-B14F-4D97-AF65-F5344CB8AC3E}">
        <p14:creationId xmlns:p14="http://schemas.microsoft.com/office/powerpoint/2010/main" val="3429617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03548" y="1879322"/>
            <a:ext cx="813600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FFFFFF"/>
                </a:solidFill>
                <a:effectLst/>
                <a:uLnTx/>
                <a:uFillTx/>
                <a:latin typeface="Verdana"/>
                <a:ea typeface="+mn-ea"/>
                <a:cs typeface="+mn-cs"/>
              </a:rPr>
              <a:t>1</a:t>
            </a:r>
            <a:r>
              <a:rPr kumimoji="0" lang="hu-HU" sz="1900" b="0" i="0" u="none" strike="noStrike" kern="1200" cap="none" spc="0" normalizeH="0" baseline="0" noProof="0">
                <a:ln>
                  <a:noFill/>
                </a:ln>
                <a:solidFill>
                  <a:srgbClr val="FFFFFF"/>
                </a:solidFill>
                <a:effectLst/>
                <a:uLnTx/>
                <a:uFillTx/>
                <a:latin typeface="Verdana"/>
                <a:ea typeface="+mn-ea"/>
                <a:cs typeface="+mn-cs"/>
              </a:rPr>
              <a:t>.</a:t>
            </a:r>
            <a:r>
              <a:rPr kumimoji="0" lang="en-US" sz="1900" b="0" i="0" u="none" strike="noStrike" kern="1200" cap="none" spc="0" normalizeH="0" baseline="0" noProof="0">
                <a:ln>
                  <a:noFill/>
                </a:ln>
                <a:solidFill>
                  <a:srgbClr val="FFFFFF"/>
                </a:solidFill>
                <a:effectLst/>
                <a:uLnTx/>
                <a:uFillTx/>
                <a:latin typeface="Verdana"/>
                <a:ea typeface="+mn-ea"/>
                <a:cs typeface="+mn-cs"/>
              </a:rPr>
              <a:t> I</a:t>
            </a:r>
            <a:r>
              <a:rPr kumimoji="0" lang="hu-HU" sz="1900" b="0" i="0" u="none" strike="noStrike" kern="1200" cap="none" spc="0" normalizeH="0" baseline="0" noProof="0">
                <a:ln>
                  <a:noFill/>
                </a:ln>
                <a:solidFill>
                  <a:srgbClr val="FFFFFF"/>
                </a:solidFill>
                <a:effectLst/>
                <a:uLnTx/>
                <a:uFillTx/>
                <a:latin typeface="Verdana"/>
                <a:ea typeface="+mn-ea"/>
                <a:cs typeface="+mn-cs"/>
              </a:rPr>
              <a:t>ntroduction to ARM</a:t>
            </a:r>
            <a:r>
              <a:rPr kumimoji="0" lang="en-US" sz="1900" b="0" i="0" u="none" strike="noStrike" kern="1200" cap="none" spc="0" normalizeH="0" baseline="0" noProof="0">
                <a:ln>
                  <a:noFill/>
                </a:ln>
                <a:solidFill>
                  <a:srgbClr val="FFFFFF"/>
                </a:solidFill>
                <a:effectLst/>
                <a:uLnTx/>
                <a:uFillTx/>
                <a:latin typeface="Verdana"/>
                <a:ea typeface="+mn-ea"/>
                <a:cs typeface="+mn-cs"/>
              </a:rPr>
              <a:t> </a:t>
            </a:r>
            <a:endParaRPr kumimoji="0" lang="hu-HU" sz="19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9119441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Box 84"/>
          <p:cNvSpPr txBox="1"/>
          <p:nvPr/>
        </p:nvSpPr>
        <p:spPr>
          <a:xfrm>
            <a:off x="75630" y="452165"/>
            <a:ext cx="89555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Main extensions introduced in the </a:t>
            </a:r>
            <a:r>
              <a:rPr kumimoji="0" lang="en-US" sz="1800" b="0" i="0" u="none" strike="noStrike" kern="1200" cap="none" spc="0" normalizeH="0" baseline="0" noProof="0" dirty="0" err="1">
                <a:ln>
                  <a:noFill/>
                </a:ln>
                <a:solidFill>
                  <a:srgbClr val="333399"/>
                </a:solidFill>
                <a:effectLst/>
                <a:uLnTx/>
                <a:uFillTx/>
                <a:latin typeface="Verdana"/>
                <a:ea typeface="+mn-ea"/>
                <a:cs typeface="+mn-cs"/>
              </a:rPr>
              <a:t>Armv</a:t>
            </a:r>
            <a:r>
              <a:rPr kumimoji="0" lang="hu-HU" sz="1800" b="0" i="0" u="none" strike="noStrike" kern="1200" cap="none" spc="0" normalizeH="0" baseline="0" noProof="0" dirty="0">
                <a:ln>
                  <a:noFill/>
                </a:ln>
                <a:solidFill>
                  <a:srgbClr val="333399"/>
                </a:solidFill>
                <a:effectLst/>
                <a:uLnTx/>
                <a:uFillTx/>
                <a:latin typeface="Verdana"/>
                <a:ea typeface="+mn-ea"/>
                <a:cs typeface="+mn-cs"/>
              </a:rPr>
              <a:t>4 – A</a:t>
            </a:r>
            <a:r>
              <a:rPr kumimoji="0" lang="en-US" sz="1800" b="0" i="0" u="none" strike="noStrike" kern="1200" cap="none" spc="0" normalizeH="0" baseline="0" noProof="0" dirty="0" err="1">
                <a:ln>
                  <a:noFill/>
                </a:ln>
                <a:solidFill>
                  <a:srgbClr val="333399"/>
                </a:solidFill>
                <a:effectLst/>
                <a:uLnTx/>
                <a:uFillTx/>
                <a:latin typeface="Verdana"/>
                <a:ea typeface="+mn-ea"/>
                <a:cs typeface="+mn-cs"/>
              </a:rPr>
              <a:t>rm</a:t>
            </a:r>
            <a:r>
              <a:rPr kumimoji="0" lang="hu-HU" sz="1800" b="0" i="0" u="none" strike="noStrike" kern="1200" cap="none" spc="0" normalizeH="0" baseline="0" noProof="0" dirty="0">
                <a:ln>
                  <a:noFill/>
                </a:ln>
                <a:solidFill>
                  <a:srgbClr val="333399"/>
                </a:solidFill>
                <a:effectLst/>
                <a:uLnTx/>
                <a:uFillTx/>
                <a:latin typeface="Verdana"/>
                <a:ea typeface="+mn-ea"/>
                <a:cs typeface="+mn-cs"/>
              </a:rPr>
              <a:t>v</a:t>
            </a:r>
            <a:r>
              <a:rPr kumimoji="0" lang="en-US" sz="1800" b="0" i="0" u="none" strike="noStrike" kern="1200" cap="none" spc="0" normalizeH="0" baseline="0" noProof="0" dirty="0">
                <a:ln>
                  <a:noFill/>
                </a:ln>
                <a:solidFill>
                  <a:srgbClr val="333399"/>
                </a:solidFill>
                <a:effectLst/>
                <a:uLnTx/>
                <a:uFillTx/>
                <a:latin typeface="Verdana"/>
                <a:ea typeface="+mn-ea"/>
                <a:cs typeface="+mn-cs"/>
              </a:rPr>
              <a:t>6 ISA version</a:t>
            </a:r>
            <a:r>
              <a:rPr kumimoji="0" lang="hu-HU" sz="1800" b="0" i="0" u="none" strike="noStrike" kern="1200" cap="none" spc="0" normalizeH="0" baseline="0" noProof="0" dirty="0">
                <a:ln>
                  <a:noFill/>
                </a:ln>
                <a:solidFill>
                  <a:srgbClr val="333399"/>
                </a:solidFill>
                <a:effectLst/>
                <a:uLnTx/>
                <a:uFillTx/>
                <a:latin typeface="Verdana"/>
                <a:ea typeface="+mn-ea"/>
                <a:cs typeface="+mn-cs"/>
              </a:rPr>
              <a:t>s</a:t>
            </a:r>
            <a:r>
              <a:rPr kumimoji="0" lang="en-US" sz="1800" b="0" i="0" u="none" strike="noStrike" kern="1200" cap="none" spc="0" normalizeH="0" baseline="0" noProof="0" dirty="0">
                <a:ln>
                  <a:noFill/>
                </a:ln>
                <a:solidFill>
                  <a:srgbClr val="333399"/>
                </a:solidFill>
                <a:effectLst/>
                <a:uLnTx/>
                <a:uFillTx/>
                <a:latin typeface="Verdana"/>
                <a:ea typeface="+mn-ea"/>
                <a:cs typeface="+mn-cs"/>
              </a:rPr>
              <a:t> (simplified)</a:t>
            </a:r>
          </a:p>
        </p:txBody>
      </p:sp>
      <p:sp>
        <p:nvSpPr>
          <p:cNvPr id="80"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3.1 ARM’s CPU designs preceding the ARM Cortex family (4)</a:t>
            </a:r>
            <a:endParaRPr lang="hu-HU" sz="1700" dirty="0">
              <a:solidFill>
                <a:srgbClr val="FFFFFF"/>
              </a:solidFill>
            </a:endParaRPr>
          </a:p>
        </p:txBody>
      </p:sp>
      <p:grpSp>
        <p:nvGrpSpPr>
          <p:cNvPr id="24" name="Group 23"/>
          <p:cNvGrpSpPr/>
          <p:nvPr/>
        </p:nvGrpSpPr>
        <p:grpSpPr>
          <a:xfrm>
            <a:off x="-198530" y="677928"/>
            <a:ext cx="9299504" cy="6216457"/>
            <a:chOff x="-198530" y="677928"/>
            <a:chExt cx="9299504" cy="6216457"/>
          </a:xfrm>
        </p:grpSpPr>
        <p:cxnSp>
          <p:nvCxnSpPr>
            <p:cNvPr id="31" name="Egyenes összekötő 35"/>
            <p:cNvCxnSpPr>
              <a:endCxn id="18" idx="2"/>
            </p:cNvCxnSpPr>
            <p:nvPr/>
          </p:nvCxnSpPr>
          <p:spPr>
            <a:xfrm flipH="1">
              <a:off x="7523343" y="677928"/>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198530" y="1047260"/>
              <a:ext cx="9299504" cy="5847125"/>
              <a:chOff x="-198530" y="1047260"/>
              <a:chExt cx="9299504" cy="5847125"/>
            </a:xfrm>
          </p:grpSpPr>
          <p:sp>
            <p:nvSpPr>
              <p:cNvPr id="87" name="Lekerekített téglalap 43"/>
              <p:cNvSpPr/>
              <p:nvPr/>
            </p:nvSpPr>
            <p:spPr>
              <a:xfrm>
                <a:off x="124761" y="494221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00" name="Lekerekített téglalap 42"/>
              <p:cNvSpPr/>
              <p:nvPr/>
            </p:nvSpPr>
            <p:spPr>
              <a:xfrm>
                <a:off x="1386456" y="2672916"/>
                <a:ext cx="1235533" cy="2844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01" name="Lekerekített téglalap 3"/>
              <p:cNvSpPr/>
              <p:nvPr/>
            </p:nvSpPr>
            <p:spPr>
              <a:xfrm>
                <a:off x="173717"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Armv4</a:t>
                </a:r>
              </a:p>
            </p:txBody>
          </p:sp>
          <p:sp>
            <p:nvSpPr>
              <p:cNvPr id="102" name="Lekerekített téglalap 4"/>
              <p:cNvSpPr/>
              <p:nvPr/>
            </p:nvSpPr>
            <p:spPr>
              <a:xfrm>
                <a:off x="1511253"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Armv5</a:t>
                </a:r>
              </a:p>
            </p:txBody>
          </p:sp>
          <p:sp>
            <p:nvSpPr>
              <p:cNvPr id="103" name="Lekerekített téglalap 5"/>
              <p:cNvSpPr/>
              <p:nvPr/>
            </p:nvSpPr>
            <p:spPr>
              <a:xfrm>
                <a:off x="2838373"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Armv6</a:t>
                </a:r>
              </a:p>
            </p:txBody>
          </p:sp>
          <p:sp>
            <p:nvSpPr>
              <p:cNvPr id="104" name="Lekerekített téglalap 6"/>
              <p:cNvSpPr/>
              <p:nvPr/>
            </p:nvSpPr>
            <p:spPr>
              <a:xfrm>
                <a:off x="5379245" y="5662081"/>
                <a:ext cx="216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Armv8</a:t>
                </a:r>
                <a:r>
                  <a:rPr kumimoji="0" lang="en-US" sz="105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.0</a:t>
                </a:r>
                <a:r>
                  <a:rPr kumimoji="0" lang="hu-HU" sz="105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-A</a:t>
                </a:r>
              </a:p>
            </p:txBody>
          </p:sp>
          <p:sp>
            <p:nvSpPr>
              <p:cNvPr id="105" name="Lekerekített téglalap 7"/>
              <p:cNvSpPr/>
              <p:nvPr/>
            </p:nvSpPr>
            <p:spPr>
              <a:xfrm>
                <a:off x="4172377"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Armv7-A</a:t>
                </a:r>
              </a:p>
            </p:txBody>
          </p:sp>
          <p:sp>
            <p:nvSpPr>
              <p:cNvPr id="106" name="Lekerekített téglalap 8"/>
              <p:cNvSpPr/>
              <p:nvPr/>
            </p:nvSpPr>
            <p:spPr>
              <a:xfrm>
                <a:off x="1459049" y="4208765"/>
                <a:ext cx="1116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DBX)</a:t>
                </a:r>
              </a:p>
            </p:txBody>
          </p:sp>
          <p:sp>
            <p:nvSpPr>
              <p:cNvPr id="107" name="Lekerekített téglalap 9"/>
              <p:cNvSpPr/>
              <p:nvPr/>
            </p:nvSpPr>
            <p:spPr>
              <a:xfrm>
                <a:off x="1486379" y="3753305"/>
                <a:ext cx="1086534" cy="360000"/>
              </a:xfrm>
              <a:prstGeom prst="roundRect">
                <a:avLst/>
              </a:prstGeom>
              <a:solidFill>
                <a:srgbClr val="C6C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VFPv</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08" name="Lekerekített téglalap 10"/>
              <p:cNvSpPr/>
              <p:nvPr/>
            </p:nvSpPr>
            <p:spPr>
              <a:xfrm>
                <a:off x="173717" y="5100934"/>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30000" noProof="0" dirty="0">
                    <a:ln>
                      <a:noFill/>
                    </a:ln>
                    <a:solidFill>
                      <a:srgbClr val="000000"/>
                    </a:solidFill>
                    <a:effectLst/>
                    <a:uLnTx/>
                    <a:uFillTx/>
                    <a:latin typeface="Verdana"/>
                    <a:ea typeface="Verdana" panose="020B0604030504040204" pitchFamily="34" charset="0"/>
                    <a:cs typeface="Verdana" panose="020B0604030504040204" pitchFamily="34"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(Armv4T)</a:t>
                </a:r>
                <a:endParaRPr kumimoji="0" lang="hu-HU"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09" name="Lekerekített téglalap 11"/>
              <p:cNvSpPr/>
              <p:nvPr/>
            </p:nvSpPr>
            <p:spPr>
              <a:xfrm>
                <a:off x="2766005" y="1628800"/>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0" name="Lekerekített téglalap 12"/>
              <p:cNvSpPr/>
              <p:nvPr/>
            </p:nvSpPr>
            <p:spPr>
              <a:xfrm>
                <a:off x="2826880" y="2965934"/>
                <a:ext cx="1080000" cy="360000"/>
              </a:xfrm>
              <a:prstGeom prst="roundRect">
                <a:avLst/>
              </a:prstGeom>
              <a:solidFill>
                <a:srgbClr val="83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SIMD</a:t>
                </a:r>
              </a:p>
            </p:txBody>
          </p:sp>
          <p:sp>
            <p:nvSpPr>
              <p:cNvPr id="111" name="Lekerekített téglalap 13"/>
              <p:cNvSpPr/>
              <p:nvPr/>
            </p:nvSpPr>
            <p:spPr>
              <a:xfrm>
                <a:off x="2826880" y="212531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err="1">
                    <a:ln>
                      <a:noFill/>
                    </a:ln>
                    <a:solidFill>
                      <a:srgbClr val="FFFFFF"/>
                    </a:solidFill>
                    <a:effectLst/>
                    <a:uLnTx/>
                    <a:uFillTx/>
                    <a:latin typeface="Verdana"/>
                    <a:ea typeface="Verdana" panose="020B0604030504040204" pitchFamily="34" charset="0"/>
                    <a:cs typeface="Verdana" panose="020B0604030504040204" pitchFamily="34" charset="0"/>
                  </a:rPr>
                  <a:t>TrustZone</a:t>
                </a:r>
                <a:endParaRPr kumimoji="0" lang="hu-HU" sz="105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112" name="Lekerekített téglalap 14"/>
              <p:cNvSpPr/>
              <p:nvPr/>
            </p:nvSpPr>
            <p:spPr>
              <a:xfrm>
                <a:off x="4068492" y="1628800"/>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3" name="Lekerekített téglalap 15"/>
              <p:cNvSpPr/>
              <p:nvPr/>
            </p:nvSpPr>
            <p:spPr>
              <a:xfrm>
                <a:off x="2816805" y="5114481"/>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Thumb-2</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(Armv6T2)</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4" name="Lekerekített téglalap 17"/>
              <p:cNvSpPr/>
              <p:nvPr/>
            </p:nvSpPr>
            <p:spPr>
              <a:xfrm>
                <a:off x="5379125" y="1160554"/>
                <a:ext cx="216012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5" name="Lekerekített téglalap 18"/>
              <p:cNvSpPr/>
              <p:nvPr/>
            </p:nvSpPr>
            <p:spPr>
              <a:xfrm>
                <a:off x="4117827" y="3344669"/>
                <a:ext cx="1084235"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Adv.</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SIMD</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(NEON)</a:t>
                </a:r>
              </a:p>
            </p:txBody>
          </p:sp>
          <p:sp>
            <p:nvSpPr>
              <p:cNvPr id="116" name="Lekerekített téglalap 20"/>
              <p:cNvSpPr/>
              <p:nvPr/>
            </p:nvSpPr>
            <p:spPr>
              <a:xfrm>
                <a:off x="4117827" y="3764191"/>
                <a:ext cx="1080000"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VFPv3/v4</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17" name="Jobbra nyíl 30"/>
              <p:cNvSpPr/>
              <p:nvPr/>
            </p:nvSpPr>
            <p:spPr>
              <a:xfrm>
                <a:off x="5195747" y="3444673"/>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18" name="Lekerekített téglalap 36"/>
              <p:cNvSpPr/>
              <p:nvPr/>
            </p:nvSpPr>
            <p:spPr>
              <a:xfrm>
                <a:off x="5405378" y="1694868"/>
                <a:ext cx="1044000" cy="360000"/>
              </a:xfrm>
              <a:prstGeom prst="roundRect">
                <a:avLst/>
              </a:prstGeom>
              <a:solidFill>
                <a:srgbClr val="FFB3B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8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C</a:t>
                </a:r>
                <a:r>
                  <a:rPr kumimoji="0" lang="en-US" sz="1050" b="0" i="0" u="none" strike="noStrike" kern="1200" cap="none" spc="-80" normalizeH="0" baseline="0" noProof="0" dirty="0" err="1">
                    <a:ln>
                      <a:noFill/>
                    </a:ln>
                    <a:solidFill>
                      <a:srgbClr val="000000"/>
                    </a:solidFill>
                    <a:effectLst/>
                    <a:uLnTx/>
                    <a:uFillTx/>
                    <a:latin typeface="Verdana"/>
                    <a:ea typeface="Verdana" panose="020B0604030504040204" pitchFamily="34" charset="0"/>
                    <a:cs typeface="Verdana" panose="020B0604030504040204" pitchFamily="34" charset="0"/>
                  </a:rPr>
                  <a:t>rypto</a:t>
                </a:r>
                <a:r>
                  <a:rPr kumimoji="0" lang="en-US" sz="1050" b="0" i="0" u="none" strike="noStrike" kern="1200" cap="none" spc="-8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80" normalizeH="0" baseline="0" noProof="0" dirty="0" err="1">
                    <a:ln>
                      <a:noFill/>
                    </a:ln>
                    <a:solidFill>
                      <a:srgbClr val="000000"/>
                    </a:solidFill>
                    <a:effectLst/>
                    <a:uLnTx/>
                    <a:uFillTx/>
                    <a:latin typeface="Verdana"/>
                    <a:ea typeface="Verdana" panose="020B0604030504040204" pitchFamily="34" charset="0"/>
                    <a:cs typeface="Verdana" panose="020B0604030504040204" pitchFamily="34" charset="0"/>
                  </a:rPr>
                  <a:t>graph</a:t>
                </a:r>
                <a:r>
                  <a:rPr kumimoji="0" lang="hu-HU" sz="1050" b="0" i="0" u="none" strike="noStrike" kern="1200" cap="none" spc="-8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en-US" sz="1050" b="0" i="0" u="none" strike="noStrike" kern="1200" cap="none" spc="-8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dirty="0" err="1">
                    <a:ln>
                      <a:noFill/>
                    </a:ln>
                    <a:solidFill>
                      <a:srgbClr val="000000"/>
                    </a:solidFill>
                    <a:effectLst/>
                    <a:uLnTx/>
                    <a:uFillTx/>
                    <a:latin typeface="Verdana"/>
                    <a:ea typeface="Verdana" panose="020B0604030504040204" pitchFamily="34" charset="0"/>
                    <a:cs typeface="Verdana" panose="020B0604030504040204" pitchFamily="34" charset="0"/>
                  </a:rPr>
                  <a:t>ext</a:t>
                </a:r>
                <a:r>
                  <a:rPr kumimoji="0" lang="hu-HU" sz="1050" b="0" i="0" u="none" strike="noStrike" kern="1200" cap="none" spc="0" normalizeH="0" baseline="0" noProof="0" dirty="0" err="1">
                    <a:ln>
                      <a:noFill/>
                    </a:ln>
                    <a:solidFill>
                      <a:srgbClr val="000000"/>
                    </a:solidFill>
                    <a:effectLst/>
                    <a:uLnTx/>
                    <a:uFillTx/>
                    <a:latin typeface="Verdana"/>
                    <a:ea typeface="Verdana" panose="020B0604030504040204" pitchFamily="34" charset="0"/>
                    <a:cs typeface="Verdana" panose="020B0604030504040204" pitchFamily="34" charset="0"/>
                  </a:rPr>
                  <a:t>ension</a:t>
                </a:r>
                <a:endParaRPr kumimoji="0" lang="hu-HU"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9" name="Lekerekített téglalap 8"/>
              <p:cNvSpPr/>
              <p:nvPr/>
            </p:nvSpPr>
            <p:spPr>
              <a:xfrm>
                <a:off x="4109370" y="4197879"/>
                <a:ext cx="1080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(ex. by SW)</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20" name="Lekerekített téglalap 15"/>
              <p:cNvSpPr/>
              <p:nvPr/>
            </p:nvSpPr>
            <p:spPr>
              <a:xfrm>
                <a:off x="4107789" y="4634391"/>
                <a:ext cx="1080000" cy="360000"/>
              </a:xfrm>
              <a:prstGeom prst="roundRect">
                <a:avLst/>
              </a:prstGeom>
              <a:solidFill>
                <a:srgbClr val="DEC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RCT</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EE</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21" name="TextBox 120"/>
              <p:cNvSpPr txBox="1"/>
              <p:nvPr/>
            </p:nvSpPr>
            <p:spPr>
              <a:xfrm>
                <a:off x="208429" y="6074815"/>
                <a:ext cx="94128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a:t>
                </a:r>
                <a:r>
                  <a:rPr kumimoji="0" lang="hu-HU" sz="1200" b="0" i="0" u="none" strike="noStrike" kern="1200" cap="none" spc="0" normalizeH="0" baseline="0" noProof="0">
                    <a:ln>
                      <a:noFill/>
                    </a:ln>
                    <a:solidFill>
                      <a:srgbClr val="000000"/>
                    </a:solidFill>
                    <a:effectLst/>
                    <a:uLnTx/>
                    <a:uFillTx/>
                    <a:latin typeface="Verdana"/>
                    <a:ea typeface="+mn-ea"/>
                    <a:cs typeface="+mn-cs"/>
                  </a:rPr>
                  <a:t>710T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1995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122" name="TextBox 121"/>
              <p:cNvSpPr txBox="1"/>
              <p:nvPr/>
            </p:nvSpPr>
            <p:spPr>
              <a:xfrm>
                <a:off x="1548704" y="6087515"/>
                <a:ext cx="101662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ARM10200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(2000)</a:t>
                </a:r>
              </a:p>
            </p:txBody>
          </p:sp>
          <p:sp>
            <p:nvSpPr>
              <p:cNvPr id="123" name="TextBox 122"/>
              <p:cNvSpPr txBox="1"/>
              <p:nvPr/>
            </p:nvSpPr>
            <p:spPr>
              <a:xfrm>
                <a:off x="2905946" y="6087515"/>
                <a:ext cx="9188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ARM1136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(2002)</a:t>
                </a:r>
              </a:p>
            </p:txBody>
          </p:sp>
          <p:sp>
            <p:nvSpPr>
              <p:cNvPr id="124" name="TextBox 123"/>
              <p:cNvSpPr txBox="1"/>
              <p:nvPr/>
            </p:nvSpPr>
            <p:spPr>
              <a:xfrm>
                <a:off x="3982244" y="6074060"/>
                <a:ext cx="144187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Cortex-A5 - 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(200</a:t>
                </a:r>
                <a:r>
                  <a:rPr kumimoji="0" lang="hu-HU" sz="1200" b="0" i="0" u="none" strike="noStrike" kern="1200" cap="none" spc="0" normalizeH="0" baseline="0" noProof="0" dirty="0">
                    <a:ln>
                      <a:noFill/>
                    </a:ln>
                    <a:solidFill>
                      <a:srgbClr val="000000"/>
                    </a:solidFill>
                    <a:effectLst/>
                    <a:uLnTx/>
                    <a:uFillTx/>
                    <a:latin typeface="Verdana"/>
                    <a:ea typeface="+mn-ea"/>
                    <a:cs typeface="+mn-cs"/>
                  </a:rPr>
                  <a:t>5</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25" name="TextBox 124"/>
              <p:cNvSpPr txBox="1"/>
              <p:nvPr/>
            </p:nvSpPr>
            <p:spPr>
              <a:xfrm>
                <a:off x="5797169" y="6087515"/>
                <a:ext cx="143064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a:t>
                </a:r>
                <a:r>
                  <a:rPr kumimoji="0" lang="hu-HU" sz="1200" b="0" i="0" u="none" strike="noStrike" kern="1200" cap="none" spc="0" normalizeH="0" baseline="0" noProof="0">
                    <a:ln>
                      <a:noFill/>
                    </a:ln>
                    <a:solidFill>
                      <a:srgbClr val="000000"/>
                    </a:solidFill>
                    <a:effectLst/>
                    <a:uLnTx/>
                    <a:uFillTx/>
                    <a:latin typeface="Verdana"/>
                    <a:ea typeface="+mn-ea"/>
                    <a:cs typeface="+mn-cs"/>
                  </a:rPr>
                  <a:t>3/A57</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126" name="Rounded Rectangle 125"/>
              <p:cNvSpPr/>
              <p:nvPr/>
            </p:nvSpPr>
            <p:spPr bwMode="auto">
              <a:xfrm>
                <a:off x="1241631" y="4181699"/>
                <a:ext cx="3996000" cy="82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127" name="TextBox 126"/>
              <p:cNvSpPr txBox="1"/>
              <p:nvPr/>
            </p:nvSpPr>
            <p:spPr>
              <a:xfrm>
                <a:off x="1397372" y="1832660"/>
                <a:ext cx="105939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enhance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security</a:t>
                </a:r>
              </a:p>
            </p:txBody>
          </p:sp>
          <p:sp>
            <p:nvSpPr>
              <p:cNvPr id="128" name="TextBox 127"/>
              <p:cNvSpPr txBox="1"/>
              <p:nvPr/>
            </p:nvSpPr>
            <p:spPr>
              <a:xfrm>
                <a:off x="-198530" y="4223455"/>
                <a:ext cx="15274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speed 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the execution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 of bytecodes</a:t>
                </a:r>
              </a:p>
            </p:txBody>
          </p:sp>
          <p:sp>
            <p:nvSpPr>
              <p:cNvPr id="129" name="Rounded Rectangle 128"/>
              <p:cNvSpPr/>
              <p:nvPr/>
            </p:nvSpPr>
            <p:spPr bwMode="auto">
              <a:xfrm>
                <a:off x="93791" y="5056973"/>
                <a:ext cx="6413774" cy="46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130" name="Jobbra nyíl 30"/>
              <p:cNvSpPr/>
              <p:nvPr/>
            </p:nvSpPr>
            <p:spPr>
              <a:xfrm>
                <a:off x="6030764" y="223042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1" name="Jobbra nyíl 30"/>
              <p:cNvSpPr/>
              <p:nvPr/>
            </p:nvSpPr>
            <p:spPr>
              <a:xfrm>
                <a:off x="6462824" y="178639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2" name="Jobbra nyíl 30"/>
              <p:cNvSpPr/>
              <p:nvPr/>
            </p:nvSpPr>
            <p:spPr>
              <a:xfrm>
                <a:off x="3941930" y="223176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3" name="Jobbra nyíl 30"/>
              <p:cNvSpPr/>
              <p:nvPr/>
            </p:nvSpPr>
            <p:spPr>
              <a:xfrm>
                <a:off x="4622565" y="223145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4" name="Jobbra nyíl 30"/>
              <p:cNvSpPr/>
              <p:nvPr/>
            </p:nvSpPr>
            <p:spPr>
              <a:xfrm>
                <a:off x="2594059" y="386521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5" name="Jobbra nyíl 30"/>
              <p:cNvSpPr/>
              <p:nvPr/>
            </p:nvSpPr>
            <p:spPr>
              <a:xfrm>
                <a:off x="2585599" y="432003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6" name="Jobbra nyíl 30"/>
              <p:cNvSpPr/>
              <p:nvPr/>
            </p:nvSpPr>
            <p:spPr>
              <a:xfrm>
                <a:off x="3361723" y="432402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7" name="Jobbra nyíl 30"/>
              <p:cNvSpPr/>
              <p:nvPr/>
            </p:nvSpPr>
            <p:spPr>
              <a:xfrm>
                <a:off x="1286635" y="520710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8" name="Jobbra nyíl 30"/>
              <p:cNvSpPr/>
              <p:nvPr/>
            </p:nvSpPr>
            <p:spPr>
              <a:xfrm>
                <a:off x="2043266" y="520757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9" name="Jobbra nyíl 30"/>
              <p:cNvSpPr/>
              <p:nvPr/>
            </p:nvSpPr>
            <p:spPr>
              <a:xfrm>
                <a:off x="3918296" y="5201699"/>
                <a:ext cx="144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0" name="Jobbra nyíl 30"/>
              <p:cNvSpPr/>
              <p:nvPr/>
            </p:nvSpPr>
            <p:spPr>
              <a:xfrm>
                <a:off x="3941930" y="307037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1" name="Jobbra nyíl 30"/>
              <p:cNvSpPr/>
              <p:nvPr/>
            </p:nvSpPr>
            <p:spPr>
              <a:xfrm>
                <a:off x="4622565" y="3070062"/>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2" name="TextBox 141"/>
              <p:cNvSpPr txBox="1"/>
              <p:nvPr/>
            </p:nvSpPr>
            <p:spPr>
              <a:xfrm>
                <a:off x="5622288" y="128259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AArch32</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143" name="TextBox 142"/>
              <p:cNvSpPr txBox="1"/>
              <p:nvPr/>
            </p:nvSpPr>
            <p:spPr>
              <a:xfrm>
                <a:off x="6567393" y="1291537"/>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cxnSp>
            <p:nvCxnSpPr>
              <p:cNvPr id="144" name="Straight Connector 143"/>
              <p:cNvCxnSpPr/>
              <p:nvPr/>
            </p:nvCxnSpPr>
            <p:spPr bwMode="auto">
              <a:xfrm>
                <a:off x="6446659" y="118157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5" name="Lekerekített téglalap 18"/>
              <p:cNvSpPr/>
              <p:nvPr/>
            </p:nvSpPr>
            <p:spPr>
              <a:xfrm>
                <a:off x="5405484" y="2703795"/>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32</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46" name="Lekerekített téglalap 76"/>
              <p:cNvSpPr/>
              <p:nvPr/>
            </p:nvSpPr>
            <p:spPr>
              <a:xfrm>
                <a:off x="7638270" y="1156115"/>
                <a:ext cx="128396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47" name="TextBox 82"/>
              <p:cNvSpPr txBox="1"/>
              <p:nvPr/>
            </p:nvSpPr>
            <p:spPr>
              <a:xfrm>
                <a:off x="7895909" y="127974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148" name="Lekerekített téglalap 7"/>
              <p:cNvSpPr/>
              <p:nvPr/>
            </p:nvSpPr>
            <p:spPr>
              <a:xfrm>
                <a:off x="7711960" y="5650140"/>
                <a:ext cx="1188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Armv9-A</a:t>
                </a:r>
              </a:p>
            </p:txBody>
          </p:sp>
          <p:sp>
            <p:nvSpPr>
              <p:cNvPr id="149" name="TextBox 48"/>
              <p:cNvSpPr txBox="1"/>
              <p:nvPr/>
            </p:nvSpPr>
            <p:spPr>
              <a:xfrm>
                <a:off x="7202890" y="6076050"/>
                <a:ext cx="189808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Neoverse N2</a:t>
                </a:r>
                <a:r>
                  <a:rPr kumimoji="0" lang="en-GB" sz="1200" b="0" i="0" u="none" strike="noStrike" kern="1200" cap="none" spc="0" normalizeH="0" baseline="0" noProof="0" dirty="0">
                    <a:ln>
                      <a:noFill/>
                    </a:ln>
                    <a:solidFill>
                      <a:srgbClr val="000000"/>
                    </a:solidFill>
                    <a:effectLst/>
                    <a:uLnTx/>
                    <a:uFillTx/>
                    <a:latin typeface="Verdana"/>
                    <a:ea typeface="+mn-ea"/>
                    <a:cs typeface="+mn-cs"/>
                  </a:rPr>
                  <a:t>/</a:t>
                </a:r>
                <a:r>
                  <a:rPr kumimoji="0" lang="hu-HU" sz="1200" b="0" i="0" u="none" strike="noStrike" kern="1200" cap="none" spc="0" normalizeH="0" baseline="0" noProof="0" dirty="0">
                    <a:ln>
                      <a:noFill/>
                    </a:ln>
                    <a:solidFill>
                      <a:srgbClr val="000000"/>
                    </a:solidFill>
                    <a:effectLst/>
                    <a:uLnTx/>
                    <a:uFillTx/>
                    <a:latin typeface="Verdana"/>
                    <a:ea typeface="+mn-ea"/>
                    <a:cs typeface="+mn-cs"/>
                  </a:rPr>
                  <a:t>V1</a:t>
                </a:r>
                <a:endParaRPr kumimoji="0" lang="en-GB"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Cortex-X2/A510/A710</a:t>
                </a:r>
                <a:endParaRPr kumimoji="0" lang="hu-HU"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cores </a:t>
                </a:r>
                <a:r>
                  <a:rPr kumimoji="0" lang="hu-HU" sz="1200" b="0" i="0" u="none" strike="noStrike" kern="1200" cap="none" spc="0" normalizeH="0" baseline="0" noProof="0" dirty="0">
                    <a:ln>
                      <a:noFill/>
                    </a:ln>
                    <a:solidFill>
                      <a:srgbClr val="000000"/>
                    </a:solidFill>
                    <a:effectLst/>
                    <a:uLnTx/>
                    <a:uFillTx/>
                    <a:latin typeface="Verdana"/>
                    <a:ea typeface="+mn-ea"/>
                    <a:cs typeface="+mn-cs"/>
                  </a:rPr>
                  <a:t>(2021</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50" name="Rounded Rectangle 1"/>
              <p:cNvSpPr/>
              <p:nvPr/>
            </p:nvSpPr>
            <p:spPr bwMode="auto">
              <a:xfrm>
                <a:off x="1253717" y="2663409"/>
                <a:ext cx="7668000" cy="1471301"/>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1" name="Jobbra nyíl 30"/>
              <p:cNvSpPr/>
              <p:nvPr/>
            </p:nvSpPr>
            <p:spPr>
              <a:xfrm>
                <a:off x="5205035" y="3864940"/>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52" name="Lekerekített téglalap 18"/>
              <p:cNvSpPr/>
              <p:nvPr/>
            </p:nvSpPr>
            <p:spPr>
              <a:xfrm>
                <a:off x="6463547" y="2723045"/>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53" name="Lekerekített téglalap 15"/>
              <p:cNvSpPr/>
              <p:nvPr/>
            </p:nvSpPr>
            <p:spPr>
              <a:xfrm>
                <a:off x="5406195" y="5134065"/>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0" normalizeH="0" baseline="0" noProof="0" dirty="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hu-HU"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54" name="Lekerekített téglalap 36"/>
              <p:cNvSpPr/>
              <p:nvPr/>
            </p:nvSpPr>
            <p:spPr>
              <a:xfrm>
                <a:off x="6482665" y="2713460"/>
                <a:ext cx="1026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SVE</a:t>
                </a:r>
                <a:r>
                  <a:rPr kumimoji="0" lang="en-GB" sz="1050" b="0" i="0" u="none" strike="noStrike" kern="1200" cap="none" spc="0" normalizeH="0" baseline="30000" noProof="0" dirty="0">
                    <a:ln>
                      <a:noFill/>
                    </a:ln>
                    <a:solidFill>
                      <a:srgbClr val="FFFFFF"/>
                    </a:solidFill>
                    <a:effectLst/>
                    <a:uLnTx/>
                    <a:uFillTx/>
                    <a:latin typeface="Verdana"/>
                    <a:ea typeface="Verdana" panose="020B0604030504040204" pitchFamily="34" charset="0"/>
                    <a:cs typeface="Verdana" panose="020B060403050404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(v8.2, opt.)</a:t>
                </a:r>
                <a:endParaRPr kumimoji="0" lang="hu-HU" sz="1050" b="0" i="0" u="none" strike="noStrike" kern="1200" cap="none" spc="0" normalizeH="0" baseline="30000" noProof="0" dirty="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155" name="Jobbra nyíl 30"/>
              <p:cNvSpPr/>
              <p:nvPr/>
            </p:nvSpPr>
            <p:spPr>
              <a:xfrm>
                <a:off x="6855400" y="1794710"/>
                <a:ext cx="140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56" name="Lekerekített téglalap 13"/>
              <p:cNvSpPr/>
              <p:nvPr/>
            </p:nvSpPr>
            <p:spPr>
              <a:xfrm>
                <a:off x="7765705" y="2129240"/>
                <a:ext cx="1116000" cy="468000"/>
              </a:xfrm>
              <a:prstGeom prst="round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Confidential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7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Compute Arch.</a:t>
                </a:r>
                <a:endParaRPr kumimoji="0" lang="en-GB" sz="1050" b="0" i="0" u="none" strike="noStrike" kern="1200" cap="none" spc="-7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7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MTE</a:t>
                </a:r>
                <a:endParaRPr kumimoji="0" lang="hu-HU" sz="1050" b="0" i="0" u="none" strike="noStrike" kern="1200" cap="none" spc="-7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157" name="Jobbra nyíl 30"/>
              <p:cNvSpPr/>
              <p:nvPr/>
            </p:nvSpPr>
            <p:spPr>
              <a:xfrm>
                <a:off x="6910490" y="2231285"/>
                <a:ext cx="82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58" name="Lekerekített téglalap 18"/>
              <p:cNvSpPr/>
              <p:nvPr/>
            </p:nvSpPr>
            <p:spPr>
              <a:xfrm>
                <a:off x="7764455" y="2710035"/>
                <a:ext cx="1116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en-GB"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Aarch32</a:t>
                </a:r>
                <a:r>
                  <a:rPr kumimoji="0" lang="en-GB" sz="1050" b="0" i="0" u="none" strike="noStrike" kern="1200" cap="none" spc="0" normalizeH="0" baseline="30000" noProof="0" dirty="0">
                    <a:ln>
                      <a:noFill/>
                    </a:ln>
                    <a:solidFill>
                      <a:srgbClr val="000000"/>
                    </a:solidFill>
                    <a:effectLst/>
                    <a:uLnTx/>
                    <a:uFillTx/>
                    <a:latin typeface="Verdana"/>
                    <a:ea typeface="Verdana" panose="020B0604030504040204" pitchFamily="34" charset="0"/>
                    <a:cs typeface="Verdana" panose="020B0604030504040204" pitchFamily="34" charset="0"/>
                  </a:rPr>
                  <a:t>5</a:t>
                </a:r>
                <a:endParaRPr kumimoji="0" lang="hu-HU" sz="1050" b="0" i="0" u="none" strike="noStrike" kern="1200" cap="none" spc="0" normalizeH="0" baseline="30000" noProof="0" dirty="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59" name="Lekerekített téglalap 36"/>
              <p:cNvSpPr/>
              <p:nvPr/>
            </p:nvSpPr>
            <p:spPr>
              <a:xfrm>
                <a:off x="7784835" y="2720545"/>
                <a:ext cx="1080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SVE2</a:t>
                </a:r>
                <a:endParaRPr kumimoji="0" lang="hu-HU" sz="1050" b="0" i="0" u="none" strike="noStrike" kern="1200" cap="none" spc="0" normalizeH="0" baseline="30000" noProof="0" dirty="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160" name="Jobbra nyíl 30"/>
              <p:cNvSpPr/>
              <p:nvPr/>
            </p:nvSpPr>
            <p:spPr>
              <a:xfrm>
                <a:off x="7521330" y="3455405"/>
                <a:ext cx="25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61" name="TextBox 79"/>
              <p:cNvSpPr txBox="1"/>
              <p:nvPr/>
            </p:nvSpPr>
            <p:spPr>
              <a:xfrm>
                <a:off x="6109" y="3091737"/>
                <a:ext cx="10593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FF0000"/>
                    </a:solidFill>
                    <a:effectLst/>
                    <a:uLnTx/>
                    <a:uFillTx/>
                    <a:latin typeface="Verdana"/>
                    <a:ea typeface="+mn-ea"/>
                    <a:cs typeface="+mn-cs"/>
                  </a:rPr>
                  <a:t>To</a:t>
                </a:r>
                <a:r>
                  <a:rPr kumimoji="0" lang="hu-HU" sz="1200" b="0" i="0" u="none" strike="noStrike" kern="1200" cap="none" spc="0" normalizeH="0" baseline="0" noProof="0" dirty="0">
                    <a:ln>
                      <a:noFill/>
                    </a:ln>
                    <a:solidFill>
                      <a:srgbClr val="FF0000"/>
                    </a:solidFill>
                    <a:effectLst/>
                    <a:uLnTx/>
                    <a:uFillTx/>
                    <a:latin typeface="Verdana"/>
                    <a:ea typeface="+mn-ea"/>
                    <a:cs typeface="+mn-cs"/>
                  </a:rPr>
                  <a:t> </a:t>
                </a:r>
                <a:r>
                  <a:rPr kumimoji="0" lang="hu-HU" sz="1200" b="0" i="0" u="none" strike="noStrike" kern="1200" cap="none" spc="0" normalizeH="0" baseline="0" noProof="0" dirty="0" err="1">
                    <a:ln>
                      <a:noFill/>
                    </a:ln>
                    <a:solidFill>
                      <a:srgbClr val="FF0000"/>
                    </a:solidFill>
                    <a:effectLst/>
                    <a:uLnTx/>
                    <a:uFillTx/>
                    <a:latin typeface="Verdana"/>
                    <a:ea typeface="+mn-ea"/>
                    <a:cs typeface="+mn-cs"/>
                  </a:rPr>
                  <a:t>enhance</a:t>
                </a:r>
                <a:endParaRPr kumimoji="0" lang="hu-HU" sz="12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FF0000"/>
                    </a:solidFill>
                    <a:effectLst/>
                    <a:uLnTx/>
                    <a:uFillTx/>
                    <a:latin typeface="Verdana"/>
                    <a:ea typeface="+mn-ea"/>
                    <a:cs typeface="+mn-cs"/>
                  </a:rPr>
                  <a:t>compute</a:t>
                </a:r>
                <a:endParaRPr kumimoji="0" lang="hu-HU" sz="12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FF0000"/>
                    </a:solidFill>
                    <a:effectLst/>
                    <a:uLnTx/>
                    <a:uFillTx/>
                    <a:latin typeface="Verdana"/>
                    <a:ea typeface="+mn-ea"/>
                    <a:cs typeface="+mn-cs"/>
                  </a:rPr>
                  <a:t>capabilities</a:t>
                </a:r>
                <a:endParaRPr kumimoji="0" lang="hu-HU" sz="1200" b="0" i="0" u="none" strike="noStrike" kern="1200" cap="none" spc="0" normalizeH="0" baseline="0" noProof="0" dirty="0">
                  <a:ln>
                    <a:noFill/>
                  </a:ln>
                  <a:solidFill>
                    <a:srgbClr val="FF0000"/>
                  </a:solidFill>
                  <a:effectLst/>
                  <a:uLnTx/>
                  <a:uFillTx/>
                  <a:latin typeface="Verdana"/>
                  <a:ea typeface="+mn-ea"/>
                  <a:cs typeface="+mn-cs"/>
                </a:endParaRPr>
              </a:p>
            </p:txBody>
          </p:sp>
          <p:sp>
            <p:nvSpPr>
              <p:cNvPr id="162" name="Rounded Rectangle 161"/>
              <p:cNvSpPr/>
              <p:nvPr/>
            </p:nvSpPr>
            <p:spPr bwMode="auto">
              <a:xfrm>
                <a:off x="2693616" y="1627677"/>
                <a:ext cx="6228614" cy="990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3" name="TextBox 162"/>
              <p:cNvSpPr txBox="1"/>
              <p:nvPr/>
            </p:nvSpPr>
            <p:spPr>
              <a:xfrm>
                <a:off x="437056" y="6601997"/>
                <a:ext cx="3159228"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For the </a:t>
                </a:r>
                <a:r>
                  <a:rPr kumimoji="0" lang="hu-HU" sz="1300" b="0" i="0" u="none" strike="noStrike" kern="1200" cap="none" spc="0" normalizeH="0" baseline="0" noProof="0" dirty="0">
                    <a:ln>
                      <a:noFill/>
                    </a:ln>
                    <a:solidFill>
                      <a:srgbClr val="000000"/>
                    </a:solidFill>
                    <a:effectLst/>
                    <a:uLnTx/>
                    <a:uFillTx/>
                    <a:latin typeface="Verdana"/>
                    <a:ea typeface="+mn-ea"/>
                    <a:cs typeface="+mn-cs"/>
                  </a:rPr>
                  <a:t>Remarks</a:t>
                </a:r>
                <a:r>
                  <a:rPr kumimoji="0" lang="en-GB" sz="1300" b="0" i="0" u="none" strike="noStrike" kern="1200" cap="none" spc="0" normalizeH="0" baseline="0" noProof="0" dirty="0">
                    <a:ln>
                      <a:noFill/>
                    </a:ln>
                    <a:solidFill>
                      <a:srgbClr val="000000"/>
                    </a:solidFill>
                    <a:effectLst/>
                    <a:uLnTx/>
                    <a:uFillTx/>
                    <a:latin typeface="Verdana"/>
                    <a:ea typeface="+mn-ea"/>
                    <a:cs typeface="+mn-cs"/>
                  </a:rPr>
                  <a:t> s</a:t>
                </a:r>
                <a:r>
                  <a:rPr kumimoji="0" lang="hu-HU" sz="1300" b="0" i="0" u="none" strike="noStrike" kern="1200" cap="none" spc="0" normalizeH="0" baseline="0" noProof="0" dirty="0">
                    <a:ln>
                      <a:noFill/>
                    </a:ln>
                    <a:solidFill>
                      <a:srgbClr val="000000"/>
                    </a:solidFill>
                    <a:effectLst/>
                    <a:uLnTx/>
                    <a:uFillTx/>
                    <a:latin typeface="Verdana"/>
                    <a:ea typeface="+mn-ea"/>
                    <a:cs typeface="+mn-cs"/>
                  </a:rPr>
                  <a:t>ee the next slide.</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4" name="Rounded Rectangle 163"/>
              <p:cNvSpPr/>
              <p:nvPr/>
            </p:nvSpPr>
            <p:spPr bwMode="auto">
              <a:xfrm>
                <a:off x="-508" y="1047260"/>
                <a:ext cx="4000170" cy="5810740"/>
              </a:xfrm>
              <a:prstGeom prst="roundRect">
                <a:avLst/>
              </a:prstGeom>
              <a:noFill/>
              <a:ln w="38100" cap="flat" cmpd="sng" algn="ctr">
                <a:solidFill>
                  <a:srgbClr val="0070C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grpSp>
        <p:sp>
          <p:nvSpPr>
            <p:cNvPr id="21" name="TextBox 20"/>
            <p:cNvSpPr txBox="1"/>
            <p:nvPr/>
          </p:nvSpPr>
          <p:spPr>
            <a:xfrm>
              <a:off x="-508" y="1207785"/>
              <a:ext cx="414607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FF0000"/>
                  </a:solidFill>
                  <a:effectLst/>
                  <a:uLnTx/>
                  <a:uFillTx/>
                  <a:latin typeface="Verdana"/>
                  <a:ea typeface="+mn-ea"/>
                  <a:cs typeface="+mn-cs"/>
                </a:rPr>
                <a:t>The thumb instruction set aims at reducing code size.</a:t>
              </a:r>
            </a:p>
          </p:txBody>
        </p:sp>
      </p:grpSp>
    </p:spTree>
    <p:extLst>
      <p:ext uri="{BB962C8B-B14F-4D97-AF65-F5344CB8AC3E}">
        <p14:creationId xmlns:p14="http://schemas.microsoft.com/office/powerpoint/2010/main" val="10591335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3.1 ARM’s CPU designs preceding the ARM Cortex family (5)</a:t>
            </a:r>
          </a:p>
        </p:txBody>
      </p:sp>
      <p:sp>
        <p:nvSpPr>
          <p:cNvPr id="4" name="TextBox 3"/>
          <p:cNvSpPr txBox="1"/>
          <p:nvPr/>
        </p:nvSpPr>
        <p:spPr>
          <a:xfrm>
            <a:off x="224406" y="773705"/>
            <a:ext cx="8913108" cy="23185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hu-HU" sz="1600" b="0" i="0" u="none" strike="noStrike" kern="1200" cap="none" spc="0" normalizeH="0" baseline="30000" noProof="0" dirty="0">
                <a:ln>
                  <a:noFill/>
                </a:ln>
                <a:solidFill>
                  <a:srgbClr val="000000"/>
                </a:solidFill>
                <a:effectLst/>
                <a:uLnTx/>
                <a:uFillTx/>
                <a:latin typeface="Verdana"/>
                <a:ea typeface="+mn-ea"/>
                <a:cs typeface="+mn-cs"/>
              </a:rPr>
              <a:t>1</a:t>
            </a:r>
            <a:r>
              <a:rPr kumimoji="0" lang="en-US" sz="1600" b="0" i="0" u="none" strike="noStrike" kern="1200" cap="none" spc="0" normalizeH="0" baseline="0" noProof="0" dirty="0">
                <a:ln>
                  <a:noFill/>
                </a:ln>
                <a:solidFill>
                  <a:srgbClr val="000000"/>
                </a:solidFill>
                <a:effectLst/>
                <a:uLnTx/>
                <a:uFillTx/>
                <a:latin typeface="Verdana"/>
                <a:ea typeface="+mn-ea"/>
                <a:cs typeface="+mn-cs"/>
              </a:rPr>
              <a:t>The Advanced SIMD architecture extension</a:t>
            </a:r>
            <a:r>
              <a:rPr kumimoji="0" lang="hu-HU" sz="1600" b="0" i="0" u="none" strike="noStrike" kern="1200" cap="none" spc="0" normalizeH="0" baseline="0" noProof="0" dirty="0">
                <a:ln>
                  <a:noFill/>
                </a:ln>
                <a:solidFill>
                  <a:srgbClr val="000000"/>
                </a:solidFill>
                <a:effectLst/>
                <a:uLnTx/>
                <a:uFillTx/>
                <a:latin typeface="Verdana"/>
                <a:ea typeface="+mn-ea"/>
                <a:cs typeface="+mn-cs"/>
              </a:rPr>
              <a:t> is </a:t>
            </a:r>
            <a:r>
              <a:rPr kumimoji="0" lang="en-US" sz="1600" b="0" i="0" u="none" strike="noStrike" kern="1200" cap="none" spc="0" normalizeH="0" baseline="0" noProof="0" dirty="0">
                <a:ln>
                  <a:noFill/>
                </a:ln>
                <a:solidFill>
                  <a:srgbClr val="000000"/>
                </a:solidFill>
                <a:effectLst/>
                <a:uLnTx/>
                <a:uFillTx/>
                <a:latin typeface="Verdana"/>
                <a:ea typeface="+mn-ea"/>
                <a:cs typeface="+mn-cs"/>
              </a:rPr>
              <a:t>commonly referred to as </a:t>
            </a:r>
            <a:r>
              <a:rPr kumimoji="0" lang="hu-HU" sz="1600" b="0" i="0" u="none" strike="noStrike" kern="1200" cap="none" spc="0" normalizeH="0" baseline="0" noProof="0" dirty="0">
                <a:ln>
                  <a:noFill/>
                </a:ln>
                <a:solidFill>
                  <a:srgbClr val="000000"/>
                </a:solidFill>
                <a:effectLst/>
                <a:uLnTx/>
                <a:uFillTx/>
                <a:latin typeface="Verdana"/>
                <a:ea typeface="+mn-ea"/>
                <a:cs typeface="+mn-cs"/>
              </a:rPr>
              <a:t>the</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NEON technology</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30000" noProof="0" dirty="0">
                <a:ln>
                  <a:noFill/>
                </a:ln>
                <a:solidFill>
                  <a:srgbClr val="000000"/>
                </a:solidFill>
                <a:effectLst/>
                <a:uLnTx/>
                <a:uFillTx/>
                <a:latin typeface="Verdana"/>
                <a:ea typeface="+mn-ea"/>
                <a:cs typeface="+mn-cs"/>
              </a:rPr>
              <a:t>2</a:t>
            </a:r>
            <a:r>
              <a:rPr kumimoji="0" lang="hu-HU" sz="1600" b="0" i="0" u="none" strike="noStrike" kern="1200" cap="none" spc="0" normalizeH="0" baseline="0" noProof="0" dirty="0">
                <a:ln>
                  <a:noFill/>
                </a:ln>
                <a:solidFill>
                  <a:srgbClr val="000000"/>
                </a:solidFill>
                <a:effectLst/>
                <a:uLnTx/>
                <a:uFillTx/>
                <a:latin typeface="Verdana"/>
                <a:ea typeface="+mn-ea"/>
                <a:cs typeface="+mn-cs"/>
              </a:rPr>
              <a:t>The VFP subset became depricated in the Armv8 ISA.</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hu-HU" sz="1600" b="0" i="0" u="none" strike="noStrike" kern="1200" cap="none" spc="0" normalizeH="0" baseline="30000" noProof="0" dirty="0">
                <a:ln>
                  <a:noFill/>
                </a:ln>
                <a:solidFill>
                  <a:srgbClr val="000000"/>
                </a:solidFill>
                <a:effectLst/>
                <a:uLnTx/>
                <a:uFillTx/>
                <a:latin typeface="Verdana"/>
                <a:ea typeface="+mn-ea"/>
                <a:cs typeface="+mn-cs"/>
              </a:rPr>
              <a:t>3</a:t>
            </a:r>
            <a:r>
              <a:rPr kumimoji="0" lang="hu-HU" sz="1600" b="0" i="0" u="none" strike="noStrike" kern="1200" cap="none" spc="0" normalizeH="0" baseline="0" noProof="0" dirty="0">
                <a:ln>
                  <a:noFill/>
                </a:ln>
                <a:solidFill>
                  <a:srgbClr val="000000"/>
                </a:solidFill>
                <a:effectLst/>
                <a:uLnTx/>
                <a:uFillTx/>
                <a:latin typeface="Verdana"/>
                <a:ea typeface="+mn-ea"/>
                <a:cs typeface="+mn-cs"/>
              </a:rPr>
              <a:t>Jazelle-RTC (ThumbEE) became depricated in Armv7 Issue C in 10/2011.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30000" noProof="0" dirty="0">
                <a:ln>
                  <a:noFill/>
                </a:ln>
                <a:solidFill>
                  <a:srgbClr val="000000"/>
                </a:solidFill>
                <a:effectLst/>
                <a:uLnTx/>
                <a:uFillTx/>
                <a:latin typeface="Verdana"/>
                <a:ea typeface="+mn-ea"/>
                <a:cs typeface="+mn-cs"/>
              </a:rPr>
              <a:t>4</a:t>
            </a:r>
            <a:r>
              <a:rPr kumimoji="0" lang="hu-HU"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SV</a:t>
            </a:r>
            <a:r>
              <a:rPr kumimoji="0" lang="hu-HU" sz="1600" b="0" i="0" u="none" strike="noStrike" kern="1200" cap="none" spc="0" normalizeH="0" baseline="0" noProof="0" dirty="0">
                <a:ln>
                  <a:noFill/>
                </a:ln>
                <a:solidFill>
                  <a:srgbClr val="000000"/>
                </a:solidFill>
                <a:effectLst/>
                <a:uLnTx/>
                <a:uFillTx/>
                <a:latin typeface="Verdana"/>
                <a:ea typeface="+mn-ea"/>
                <a:cs typeface="+mn-cs"/>
              </a:rPr>
              <a:t>E (Scalable Vector Extension) subset became introduced in the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Armv8</a:t>
            </a:r>
            <a:r>
              <a:rPr kumimoji="0" lang="en-US" sz="1600" b="0" i="0" u="none" strike="noStrike" kern="1200" cap="none" spc="0" normalizeH="0" baseline="0" noProof="0" dirty="0">
                <a:ln>
                  <a:noFill/>
                </a:ln>
                <a:solidFill>
                  <a:srgbClr val="000000"/>
                </a:solidFill>
                <a:effectLst/>
                <a:uLnTx/>
                <a:uFillTx/>
                <a:latin typeface="Verdana"/>
                <a:ea typeface="+mn-ea"/>
                <a:cs typeface="+mn-cs"/>
              </a:rPr>
              <a:t>.2</a:t>
            </a:r>
            <a:r>
              <a:rPr kumimoji="0" lang="hu-HU" sz="1600" b="0" i="0" u="none" strike="noStrike" kern="1200" cap="none" spc="0" normalizeH="0" baseline="0" noProof="0" dirty="0">
                <a:ln>
                  <a:noFill/>
                </a:ln>
                <a:solidFill>
                  <a:srgbClr val="000000"/>
                </a:solidFill>
                <a:effectLst/>
                <a:uLnTx/>
                <a:uFillTx/>
                <a:latin typeface="Verdana"/>
                <a:ea typeface="+mn-ea"/>
                <a:cs typeface="+mn-cs"/>
              </a:rPr>
              <a:t> ISA </a:t>
            </a:r>
            <a:r>
              <a:rPr kumimoji="0" lang="en-GB" sz="1600" b="0" i="0" u="none" strike="noStrike" kern="1200" cap="none" spc="0" normalizeH="0" baseline="0" noProof="0" dirty="0">
                <a:ln>
                  <a:noFill/>
                </a:ln>
                <a:solidFill>
                  <a:srgbClr val="000000"/>
                </a:solidFill>
                <a:effectLst/>
                <a:uLnTx/>
                <a:uFillTx/>
                <a:latin typeface="Verdana"/>
                <a:ea typeface="+mn-ea"/>
                <a:cs typeface="+mn-cs"/>
              </a:rPr>
              <a:t>as an optional feature, </a:t>
            </a:r>
            <a:r>
              <a:rPr kumimoji="0" lang="hu-HU" sz="1600" b="0" i="0" u="none" strike="noStrike" kern="1200" cap="none" spc="0" normalizeH="0" baseline="0" noProof="0" dirty="0">
                <a:ln>
                  <a:noFill/>
                </a:ln>
                <a:solidFill>
                  <a:srgbClr val="000000"/>
                </a:solidFill>
                <a:effectLst/>
                <a:uLnTx/>
                <a:uFillTx/>
                <a:latin typeface="Verdana"/>
                <a:ea typeface="+mn-ea"/>
                <a:cs typeface="+mn-cs"/>
              </a:rPr>
              <a:t>only in 201</a:t>
            </a:r>
            <a:r>
              <a:rPr kumimoji="0" lang="en-US" sz="1600" b="0" i="0" u="none" strike="noStrike" kern="1200" cap="none" spc="0" normalizeH="0" baseline="0" noProof="0" dirty="0">
                <a:ln>
                  <a:noFill/>
                </a:ln>
                <a:solidFill>
                  <a:srgbClr val="000000"/>
                </a:solidFill>
                <a:effectLst/>
                <a:uLnTx/>
                <a:uFillTx/>
                <a:latin typeface="Verdana"/>
                <a:ea typeface="+mn-ea"/>
                <a:cs typeface="+mn-cs"/>
              </a:rPr>
              <a:t>7</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30000" noProof="0" dirty="0">
                <a:ln>
                  <a:noFill/>
                </a:ln>
                <a:solidFill>
                  <a:srgbClr val="000000"/>
                </a:solidFill>
                <a:effectLst/>
                <a:uLnTx/>
                <a:uFillTx/>
                <a:latin typeface="Verdana"/>
                <a:ea typeface="+mn-ea"/>
                <a:cs typeface="+mn-cs"/>
              </a:rPr>
              <a:t>5</a:t>
            </a:r>
            <a:r>
              <a:rPr kumimoji="0" lang="en-GB" sz="1600" b="0" i="0" u="none" strike="noStrike" kern="1200" cap="none" spc="0" normalizeH="0" baseline="0" noProof="0" dirty="0">
                <a:ln>
                  <a:noFill/>
                </a:ln>
                <a:solidFill>
                  <a:srgbClr val="000000"/>
                </a:solidFill>
                <a:effectLst/>
                <a:uLnTx/>
                <a:uFillTx/>
                <a:latin typeface="Verdana"/>
                <a:ea typeface="+mn-ea"/>
                <a:cs typeface="+mn-cs"/>
              </a:rPr>
              <a:t>The AArch32 execution mode is only supported in certain implementations, e.g.</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for the Cortex-A510 CPU.</a:t>
            </a:r>
          </a:p>
        </p:txBody>
      </p:sp>
      <p:sp>
        <p:nvSpPr>
          <p:cNvPr id="6" name="TextBox 5"/>
          <p:cNvSpPr txBox="1"/>
          <p:nvPr/>
        </p:nvSpPr>
        <p:spPr>
          <a:xfrm>
            <a:off x="73100" y="442852"/>
            <a:ext cx="571182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Explanation of the superscripts in the previous Figure</a:t>
            </a:r>
          </a:p>
        </p:txBody>
      </p:sp>
    </p:spTree>
    <p:extLst>
      <p:ext uri="{BB962C8B-B14F-4D97-AF65-F5344CB8AC3E}">
        <p14:creationId xmlns:p14="http://schemas.microsoft.com/office/powerpoint/2010/main" val="40109819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47" name="Text Box 47"/>
          <p:cNvSpPr txBox="1">
            <a:spLocks noChangeArrowheads="1"/>
          </p:cNvSpPr>
          <p:nvPr/>
        </p:nvSpPr>
        <p:spPr bwMode="auto">
          <a:xfrm>
            <a:off x="251520" y="6115050"/>
            <a:ext cx="3216275" cy="3048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err="1">
                <a:ln>
                  <a:noFill/>
                </a:ln>
                <a:solidFill>
                  <a:srgbClr val="000000"/>
                </a:solidFill>
                <a:effectLst/>
                <a:uLnTx/>
                <a:uFillTx/>
                <a:latin typeface="Times New Roman" pitchFamily="18" charset="0"/>
                <a:ea typeface="+mn-ea"/>
                <a:cs typeface="+mn-cs"/>
              </a:rPr>
              <a:t>XScale</a:t>
            </a:r>
            <a:r>
              <a:rPr kumimoji="0" lang="en-US" altLang="en-US" sz="1400" b="0" i="0" u="none" strike="noStrike" kern="1200" cap="none" spc="0" normalizeH="0" baseline="0" noProof="0">
                <a:ln>
                  <a:noFill/>
                </a:ln>
                <a:solidFill>
                  <a:srgbClr val="000000"/>
                </a:solidFill>
                <a:effectLst/>
                <a:uLnTx/>
                <a:uFillTx/>
                <a:latin typeface="Times New Roman" pitchFamily="18" charset="0"/>
                <a:ea typeface="+mn-ea"/>
                <a:cs typeface="+mn-cs"/>
              </a:rPr>
              <a:t> is a trademark of Intel Corporation</a:t>
            </a:r>
          </a:p>
        </p:txBody>
      </p:sp>
      <p:sp>
        <p:nvSpPr>
          <p:cNvPr id="3" name="TextBox 2"/>
          <p:cNvSpPr txBox="1"/>
          <p:nvPr/>
        </p:nvSpPr>
        <p:spPr>
          <a:xfrm>
            <a:off x="72882" y="442852"/>
            <a:ext cx="86735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333399"/>
                </a:solidFill>
                <a:effectLst/>
                <a:uLnTx/>
                <a:uFillTx/>
                <a:latin typeface="Verdana"/>
                <a:ea typeface="+mn-ea"/>
                <a:cs typeface="+mn-cs"/>
              </a:rPr>
              <a:t>Overview of </a:t>
            </a:r>
            <a:r>
              <a:rPr kumimoji="0" lang="hu-HU" sz="1800" b="0" i="0" u="none" strike="noStrike" kern="1200" cap="none" spc="0" normalizeH="0" baseline="0" noProof="0" dirty="0" err="1">
                <a:ln>
                  <a:noFill/>
                </a:ln>
                <a:solidFill>
                  <a:srgbClr val="333399"/>
                </a:solidFill>
                <a:effectLst/>
                <a:uLnTx/>
                <a:uFillTx/>
                <a:latin typeface="Verdana"/>
                <a:ea typeface="+mn-ea"/>
                <a:cs typeface="+mn-cs"/>
              </a:rPr>
              <a:t>ARM’s</a:t>
            </a:r>
            <a:r>
              <a:rPr kumimoji="0" lang="hu-HU" sz="1800" b="0" i="0" u="none" strike="noStrike" kern="1200" cap="none" spc="0" normalizeH="0" baseline="0" noProof="0" dirty="0">
                <a:ln>
                  <a:noFill/>
                </a:ln>
                <a:solidFill>
                  <a:srgbClr val="333399"/>
                </a:solidFill>
                <a:effectLst/>
                <a:uLnTx/>
                <a:uFillTx/>
                <a:latin typeface="Verdana"/>
                <a:ea typeface="+mn-ea"/>
                <a:cs typeface="+mn-cs"/>
              </a:rPr>
              <a:t> </a:t>
            </a:r>
            <a:r>
              <a:rPr kumimoji="0" lang="en-GB" sz="1800" b="0" i="0" u="none" strike="noStrike" kern="1200" cap="none" spc="0" normalizeH="0" baseline="0" noProof="0" dirty="0">
                <a:ln>
                  <a:noFill/>
                </a:ln>
                <a:solidFill>
                  <a:srgbClr val="333399"/>
                </a:solidFill>
                <a:effectLst/>
                <a:uLnTx/>
                <a:uFillTx/>
                <a:latin typeface="Verdana"/>
                <a:ea typeface="+mn-ea"/>
                <a:cs typeface="+mn-cs"/>
              </a:rPr>
              <a:t>CPU cores</a:t>
            </a:r>
            <a:r>
              <a:rPr kumimoji="0" lang="en-US" sz="1800" b="0" i="0" u="none" strike="noStrike" kern="1200" cap="none" spc="0" normalizeH="0" baseline="0" noProof="0" dirty="0">
                <a:ln>
                  <a:noFill/>
                </a:ln>
                <a:solidFill>
                  <a:srgbClr val="333399"/>
                </a:solidFill>
                <a:effectLst/>
                <a:uLnTx/>
                <a:uFillTx/>
                <a:latin typeface="Verdana"/>
                <a:ea typeface="+mn-ea"/>
                <a:cs typeface="+mn-cs"/>
              </a:rPr>
              <a:t> </a:t>
            </a:r>
            <a:r>
              <a:rPr kumimoji="0" lang="hu-HU" sz="1800" b="0" i="0" u="none" strike="noStrike" kern="1200" cap="none" spc="0" normalizeH="0" baseline="0" noProof="0" dirty="0">
                <a:ln>
                  <a:noFill/>
                </a:ln>
                <a:solidFill>
                  <a:srgbClr val="333399"/>
                </a:solidFill>
                <a:effectLst/>
                <a:uLnTx/>
                <a:uFillTx/>
                <a:latin typeface="Verdana"/>
                <a:ea typeface="+mn-ea"/>
                <a:cs typeface="+mn-cs"/>
              </a:rPr>
              <a:t>implementing the </a:t>
            </a:r>
            <a:r>
              <a:rPr kumimoji="0" lang="en-US" sz="1800" b="0" i="0" u="none" strike="noStrike" kern="1200" cap="none" spc="0" normalizeH="0" baseline="0" noProof="0" dirty="0">
                <a:ln>
                  <a:noFill/>
                </a:ln>
                <a:solidFill>
                  <a:srgbClr val="333399"/>
                </a:solidFill>
                <a:effectLst/>
                <a:uLnTx/>
                <a:uFillTx/>
                <a:latin typeface="Verdana"/>
                <a:ea typeface="+mn-ea"/>
                <a:cs typeface="+mn-cs"/>
              </a:rPr>
              <a:t>Armv4 – Armv6</a:t>
            </a:r>
            <a:r>
              <a:rPr kumimoji="0" lang="hu-HU" sz="1800" b="0" i="0" u="none" strike="noStrike" kern="1200" cap="none" spc="0" normalizeH="0" baseline="0" noProof="0" dirty="0">
                <a:ln>
                  <a:noFill/>
                </a:ln>
                <a:solidFill>
                  <a:srgbClr val="333399"/>
                </a:solidFill>
                <a:effectLst/>
                <a:uLnTx/>
                <a:uFillTx/>
                <a:latin typeface="Verdana"/>
                <a:ea typeface="+mn-ea"/>
                <a:cs typeface="+mn-cs"/>
              </a:rPr>
              <a:t> ISA</a:t>
            </a:r>
            <a:r>
              <a:rPr kumimoji="0" lang="en-US" sz="1800" b="0" i="0" u="none" strike="noStrike" kern="1200" cap="none" spc="0" normalizeH="0" baseline="0" noProof="0" dirty="0">
                <a:ln>
                  <a:noFill/>
                </a:ln>
                <a:solidFill>
                  <a:srgbClr val="333399"/>
                </a:solidFill>
                <a:effectLst/>
                <a:uLnTx/>
                <a:uFillTx/>
                <a:latin typeface="Verdana"/>
                <a:ea typeface="+mn-ea"/>
                <a:cs typeface="+mn-cs"/>
              </a:rPr>
              <a:t>s</a:t>
            </a:r>
            <a:r>
              <a:rPr kumimoji="0" lang="hu-HU" sz="1800" b="0" i="0" u="none" strike="noStrike" kern="1200" cap="none" spc="0" normalizeH="0" baseline="0" noProof="0" dirty="0">
                <a:ln>
                  <a:noFill/>
                </a:ln>
                <a:solidFill>
                  <a:srgbClr val="333399"/>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5</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61" name="Title 1"/>
          <p:cNvSpPr>
            <a:spLocks noGrp="1"/>
          </p:cNvSpPr>
          <p:nvPr>
            <p:ph type="title"/>
          </p:nvPr>
        </p:nvSpPr>
        <p:spPr>
          <a:xfrm>
            <a:off x="0" y="-2794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3.1 ARM’s CPU designs preceding the ARM Cortex family (6)</a:t>
            </a:r>
          </a:p>
        </p:txBody>
      </p:sp>
      <p:grpSp>
        <p:nvGrpSpPr>
          <p:cNvPr id="4" name="Group 3"/>
          <p:cNvGrpSpPr/>
          <p:nvPr/>
        </p:nvGrpSpPr>
        <p:grpSpPr>
          <a:xfrm>
            <a:off x="-18510" y="1044938"/>
            <a:ext cx="9271030" cy="4718813"/>
            <a:chOff x="-254461" y="1178750"/>
            <a:chExt cx="9687001" cy="4802950"/>
          </a:xfrm>
        </p:grpSpPr>
        <p:sp>
          <p:nvSpPr>
            <p:cNvPr id="230402" name="AutoShape 2"/>
            <p:cNvSpPr>
              <a:spLocks noChangeArrowheads="1"/>
            </p:cNvSpPr>
            <p:nvPr/>
          </p:nvSpPr>
          <p:spPr bwMode="auto">
            <a:xfrm>
              <a:off x="152400" y="4234687"/>
              <a:ext cx="8763000" cy="838200"/>
            </a:xfrm>
            <a:prstGeom prst="notchedRightArrow">
              <a:avLst>
                <a:gd name="adj1" fmla="val 56944"/>
                <a:gd name="adj2" fmla="val 159093"/>
              </a:avLst>
            </a:prstGeom>
            <a:gradFill rotWithShape="0">
              <a:gsLst>
                <a:gs pos="0">
                  <a:srgbClr val="D5F8FF"/>
                </a:gs>
                <a:gs pos="100000">
                  <a:schemeClr val="accent2"/>
                </a:gs>
              </a:gsLst>
              <a:lin ang="0" scaled="1"/>
            </a:gra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04" name="Text Box 4"/>
            <p:cNvSpPr txBox="1">
              <a:spLocks noChangeArrowheads="1"/>
            </p:cNvSpPr>
            <p:nvPr/>
          </p:nvSpPr>
          <p:spPr bwMode="auto">
            <a:xfrm>
              <a:off x="29718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1998</a:t>
              </a: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05" name="Text Box 5"/>
            <p:cNvSpPr txBox="1">
              <a:spLocks noChangeArrowheads="1"/>
            </p:cNvSpPr>
            <p:nvPr/>
          </p:nvSpPr>
          <p:spPr bwMode="auto">
            <a:xfrm>
              <a:off x="42672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2000</a:t>
              </a: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06" name="Text Box 6"/>
            <p:cNvSpPr txBox="1">
              <a:spLocks noChangeArrowheads="1"/>
            </p:cNvSpPr>
            <p:nvPr/>
          </p:nvSpPr>
          <p:spPr bwMode="auto">
            <a:xfrm>
              <a:off x="55626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2002</a:t>
              </a: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07" name="Text Box 7"/>
            <p:cNvSpPr txBox="1">
              <a:spLocks noChangeArrowheads="1"/>
            </p:cNvSpPr>
            <p:nvPr/>
          </p:nvSpPr>
          <p:spPr bwMode="auto">
            <a:xfrm>
              <a:off x="6781800" y="56769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2004</a:t>
              </a: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08" name="Line 8"/>
            <p:cNvSpPr>
              <a:spLocks noChangeShapeType="1"/>
            </p:cNvSpPr>
            <p:nvPr/>
          </p:nvSpPr>
          <p:spPr bwMode="auto">
            <a:xfrm>
              <a:off x="609600" y="5486400"/>
              <a:ext cx="8229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09" name="Line 9"/>
            <p:cNvSpPr>
              <a:spLocks noChangeShapeType="1"/>
            </p:cNvSpPr>
            <p:nvPr/>
          </p:nvSpPr>
          <p:spPr bwMode="auto">
            <a:xfrm flipV="1">
              <a:off x="609600" y="1371600"/>
              <a:ext cx="0" cy="411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10" name="Text Box 10"/>
            <p:cNvSpPr txBox="1">
              <a:spLocks noChangeArrowheads="1"/>
            </p:cNvSpPr>
            <p:nvPr/>
          </p:nvSpPr>
          <p:spPr bwMode="auto">
            <a:xfrm>
              <a:off x="8518140" y="5509465"/>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time</a:t>
              </a: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11" name="Text Box 11"/>
            <p:cNvSpPr txBox="1">
              <a:spLocks noChangeArrowheads="1"/>
            </p:cNvSpPr>
            <p:nvPr/>
          </p:nvSpPr>
          <p:spPr bwMode="auto">
            <a:xfrm rot="-5400000">
              <a:off x="-457200" y="1864550"/>
              <a:ext cx="167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version</a:t>
              </a: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12" name="Line 12"/>
            <p:cNvSpPr>
              <a:spLocks noChangeShapeType="1"/>
            </p:cNvSpPr>
            <p:nvPr/>
          </p:nvSpPr>
          <p:spPr bwMode="auto">
            <a:xfrm>
              <a:off x="34290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13" name="Line 13"/>
            <p:cNvSpPr>
              <a:spLocks noChangeShapeType="1"/>
            </p:cNvSpPr>
            <p:nvPr/>
          </p:nvSpPr>
          <p:spPr bwMode="auto">
            <a:xfrm>
              <a:off x="47244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14" name="Line 14"/>
            <p:cNvSpPr>
              <a:spLocks noChangeShapeType="1"/>
            </p:cNvSpPr>
            <p:nvPr/>
          </p:nvSpPr>
          <p:spPr bwMode="auto">
            <a:xfrm>
              <a:off x="60198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15" name="Line 15"/>
            <p:cNvSpPr>
              <a:spLocks noChangeShapeType="1"/>
            </p:cNvSpPr>
            <p:nvPr/>
          </p:nvSpPr>
          <p:spPr bwMode="auto">
            <a:xfrm>
              <a:off x="72390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16" name="Text Box 16"/>
            <p:cNvSpPr txBox="1">
              <a:spLocks noChangeArrowheads="1"/>
            </p:cNvSpPr>
            <p:nvPr/>
          </p:nvSpPr>
          <p:spPr bwMode="auto">
            <a:xfrm>
              <a:off x="914400" y="3266055"/>
              <a:ext cx="1219200" cy="313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Verdana"/>
                  <a:ea typeface="+mn-ea"/>
                  <a:cs typeface="+mn-cs"/>
                </a:rPr>
                <a:t>Armv5</a:t>
              </a:r>
              <a:endParaRPr kumimoji="0" lang="en-US" alt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30417" name="Text Box 17"/>
            <p:cNvSpPr txBox="1">
              <a:spLocks noChangeArrowheads="1"/>
            </p:cNvSpPr>
            <p:nvPr/>
          </p:nvSpPr>
          <p:spPr bwMode="auto">
            <a:xfrm>
              <a:off x="3309938" y="1982825"/>
              <a:ext cx="1143000" cy="313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Verdana"/>
                  <a:ea typeface="+mn-ea"/>
                  <a:cs typeface="+mn-cs"/>
                </a:rPr>
                <a:t>Armv6</a:t>
              </a:r>
              <a:endParaRPr kumimoji="0" lang="en-US" alt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30418" name="Text Box 18"/>
            <p:cNvSpPr txBox="1">
              <a:spLocks noChangeArrowheads="1"/>
            </p:cNvSpPr>
            <p:nvPr/>
          </p:nvSpPr>
          <p:spPr bwMode="auto">
            <a:xfrm>
              <a:off x="4572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1994</a:t>
              </a: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19" name="Line 19"/>
            <p:cNvSpPr>
              <a:spLocks noChangeShapeType="1"/>
            </p:cNvSpPr>
            <p:nvPr/>
          </p:nvSpPr>
          <p:spPr bwMode="auto">
            <a:xfrm>
              <a:off x="21336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20" name="Line 20"/>
            <p:cNvSpPr>
              <a:spLocks noChangeShapeType="1"/>
            </p:cNvSpPr>
            <p:nvPr/>
          </p:nvSpPr>
          <p:spPr bwMode="auto">
            <a:xfrm>
              <a:off x="9144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21" name="Text Box 21"/>
            <p:cNvSpPr txBox="1">
              <a:spLocks noChangeArrowheads="1"/>
            </p:cNvSpPr>
            <p:nvPr/>
          </p:nvSpPr>
          <p:spPr bwMode="auto">
            <a:xfrm>
              <a:off x="16764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1996</a:t>
              </a: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22" name="Line 22"/>
            <p:cNvSpPr>
              <a:spLocks noChangeShapeType="1"/>
            </p:cNvSpPr>
            <p:nvPr/>
          </p:nvSpPr>
          <p:spPr bwMode="auto">
            <a:xfrm>
              <a:off x="8382000" y="54864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23" name="Text Box 23"/>
            <p:cNvSpPr txBox="1">
              <a:spLocks noChangeArrowheads="1"/>
            </p:cNvSpPr>
            <p:nvPr/>
          </p:nvSpPr>
          <p:spPr bwMode="auto">
            <a:xfrm>
              <a:off x="79248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2006</a:t>
              </a: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24" name="AutoShape 24"/>
            <p:cNvSpPr>
              <a:spLocks noChangeArrowheads="1"/>
            </p:cNvSpPr>
            <p:nvPr/>
          </p:nvSpPr>
          <p:spPr bwMode="auto">
            <a:xfrm>
              <a:off x="1776413" y="2938500"/>
              <a:ext cx="7010400" cy="990600"/>
            </a:xfrm>
            <a:prstGeom prst="notchedRightArrow">
              <a:avLst>
                <a:gd name="adj1" fmla="val 51602"/>
                <a:gd name="adj2" fmla="val 118342"/>
              </a:avLst>
            </a:prstGeom>
            <a:gradFill rotWithShape="0">
              <a:gsLst>
                <a:gs pos="0">
                  <a:srgbClr val="CCFFCC"/>
                </a:gs>
                <a:gs pos="100000">
                  <a:schemeClr val="accent1"/>
                </a:gs>
              </a:gsLst>
              <a:lin ang="0" scaled="1"/>
            </a:gra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26" name="Text Box 26"/>
            <p:cNvSpPr txBox="1">
              <a:spLocks noChangeArrowheads="1"/>
            </p:cNvSpPr>
            <p:nvPr/>
          </p:nvSpPr>
          <p:spPr bwMode="auto">
            <a:xfrm>
              <a:off x="-254461" y="4387513"/>
              <a:ext cx="685800" cy="53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hu-HU" altLang="en-US" sz="1400" b="1" i="0" u="none" strike="noStrike" kern="1200" cap="none" spc="0" normalizeH="0" baseline="0" noProof="0">
                  <a:ln>
                    <a:noFill/>
                  </a:ln>
                  <a:solidFill>
                    <a:srgbClr val="000000"/>
                  </a:solidFill>
                  <a:effectLst/>
                  <a:uLnTx/>
                  <a:uFillTx/>
                  <a:latin typeface="Verdana"/>
                  <a:ea typeface="+mn-ea"/>
                  <a:cs typeface="+mn-cs"/>
                </a:rPr>
                <a:t>ARM</a:t>
              </a:r>
              <a:r>
                <a:rPr kumimoji="0" lang="en-US" altLang="en-US" sz="1400" b="1" i="0" u="none" strike="noStrike" kern="1200" cap="none" spc="0" normalizeH="0" baseline="0" noProof="0">
                  <a:ln>
                    <a:noFill/>
                  </a:ln>
                  <a:solidFill>
                    <a:srgbClr val="000000"/>
                  </a:solidFill>
                  <a:effectLst/>
                  <a:uLnTx/>
                  <a:uFillTx/>
                  <a:latin typeface="Verdana"/>
                  <a:ea typeface="+mn-ea"/>
                  <a:cs typeface="+mn-cs"/>
                </a:rPr>
                <a:t>V4</a:t>
              </a: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30427" name="Text Box 27"/>
            <p:cNvSpPr txBox="1">
              <a:spLocks noChangeArrowheads="1"/>
            </p:cNvSpPr>
            <p:nvPr/>
          </p:nvSpPr>
          <p:spPr bwMode="auto">
            <a:xfrm>
              <a:off x="2090292" y="3995362"/>
              <a:ext cx="1311578"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err="1">
                  <a:ln>
                    <a:noFill/>
                  </a:ln>
                  <a:solidFill>
                    <a:srgbClr val="000000"/>
                  </a:solidFill>
                  <a:effectLst/>
                  <a:uLnTx/>
                  <a:uFillTx/>
                  <a:latin typeface="Verdana"/>
                  <a:ea typeface="+mn-ea"/>
                  <a:cs typeface="+mn-cs"/>
                </a:rPr>
                <a:t>StrongARM</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28" name="Oval 28"/>
            <p:cNvSpPr>
              <a:spLocks noChangeArrowheads="1"/>
            </p:cNvSpPr>
            <p:nvPr/>
          </p:nvSpPr>
          <p:spPr bwMode="auto">
            <a:xfrm>
              <a:off x="2133600" y="4325175"/>
              <a:ext cx="252413" cy="273050"/>
            </a:xfrm>
            <a:prstGeom prst="ellipse">
              <a:avLst/>
            </a:prstGeom>
            <a:solidFill>
              <a:srgbClr val="66FF33"/>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29" name="Text Box 29"/>
            <p:cNvSpPr txBox="1">
              <a:spLocks noChangeArrowheads="1"/>
            </p:cNvSpPr>
            <p:nvPr/>
          </p:nvSpPr>
          <p:spPr bwMode="auto">
            <a:xfrm>
              <a:off x="4745038" y="3798683"/>
              <a:ext cx="1457325"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ARM926EJ-S</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30" name="Oval 30"/>
            <p:cNvSpPr>
              <a:spLocks noChangeArrowheads="1"/>
            </p:cNvSpPr>
            <p:nvPr/>
          </p:nvSpPr>
          <p:spPr bwMode="auto">
            <a:xfrm>
              <a:off x="5224463" y="3384587"/>
              <a:ext cx="254000" cy="273050"/>
            </a:xfrm>
            <a:prstGeom prst="ellipse">
              <a:avLst/>
            </a:prstGeom>
            <a:solidFill>
              <a:srgbClr val="FF99FF"/>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31" name="Oval 31"/>
            <p:cNvSpPr>
              <a:spLocks noChangeArrowheads="1"/>
            </p:cNvSpPr>
            <p:nvPr/>
          </p:nvSpPr>
          <p:spPr bwMode="auto">
            <a:xfrm>
              <a:off x="3738563" y="3141700"/>
              <a:ext cx="255587" cy="273050"/>
            </a:xfrm>
            <a:prstGeom prst="ellipse">
              <a:avLst/>
            </a:prstGeom>
            <a:solidFill>
              <a:srgbClr val="0066CC"/>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32" name="Text Box 32"/>
            <p:cNvSpPr txBox="1">
              <a:spLocks noChangeArrowheads="1"/>
            </p:cNvSpPr>
            <p:nvPr/>
          </p:nvSpPr>
          <p:spPr bwMode="auto">
            <a:xfrm>
              <a:off x="4062413" y="2879862"/>
              <a:ext cx="856325"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err="1">
                  <a:ln>
                    <a:noFill/>
                  </a:ln>
                  <a:solidFill>
                    <a:srgbClr val="000000"/>
                  </a:solidFill>
                  <a:effectLst/>
                  <a:uLnTx/>
                  <a:uFillTx/>
                  <a:latin typeface="Verdana"/>
                  <a:ea typeface="+mn-ea"/>
                  <a:cs typeface="+mn-cs"/>
                </a:rPr>
                <a:t>XScale</a:t>
              </a:r>
              <a:endParaRPr kumimoji="0" lang="en-US" alt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30433" name="Oval 33"/>
            <p:cNvSpPr>
              <a:spLocks noChangeArrowheads="1"/>
            </p:cNvSpPr>
            <p:nvPr/>
          </p:nvSpPr>
          <p:spPr bwMode="auto">
            <a:xfrm>
              <a:off x="4724400" y="3155987"/>
              <a:ext cx="252413" cy="273050"/>
            </a:xfrm>
            <a:prstGeom prst="ellipse">
              <a:avLst/>
            </a:prstGeom>
            <a:solidFill>
              <a:srgbClr val="66FF33"/>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34" name="Text Box 34"/>
            <p:cNvSpPr txBox="1">
              <a:spLocks noChangeArrowheads="1"/>
            </p:cNvSpPr>
            <p:nvPr/>
          </p:nvSpPr>
          <p:spPr bwMode="auto">
            <a:xfrm>
              <a:off x="3035300" y="2690217"/>
              <a:ext cx="1101725"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ARM102xE</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35" name="Oval 35"/>
            <p:cNvSpPr>
              <a:spLocks noChangeArrowheads="1"/>
            </p:cNvSpPr>
            <p:nvPr/>
          </p:nvSpPr>
          <p:spPr bwMode="auto">
            <a:xfrm>
              <a:off x="5824538" y="3129000"/>
              <a:ext cx="255587" cy="273050"/>
            </a:xfrm>
            <a:prstGeom prst="ellipse">
              <a:avLst/>
            </a:prstGeom>
            <a:solidFill>
              <a:srgbClr val="0066CC"/>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36" name="Text Box 36"/>
            <p:cNvSpPr txBox="1">
              <a:spLocks noChangeArrowheads="1"/>
            </p:cNvSpPr>
            <p:nvPr/>
          </p:nvSpPr>
          <p:spPr bwMode="auto">
            <a:xfrm>
              <a:off x="5027613" y="2780227"/>
              <a:ext cx="1585690"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ARM1026EJ-S</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37" name="Oval 37"/>
            <p:cNvSpPr>
              <a:spLocks noChangeArrowheads="1"/>
            </p:cNvSpPr>
            <p:nvPr/>
          </p:nvSpPr>
          <p:spPr bwMode="auto">
            <a:xfrm>
              <a:off x="3886200" y="4387087"/>
              <a:ext cx="254000" cy="273050"/>
            </a:xfrm>
            <a:prstGeom prst="ellipse">
              <a:avLst/>
            </a:prstGeom>
            <a:solidFill>
              <a:srgbClr val="FF99FF"/>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38" name="Oval 38"/>
            <p:cNvSpPr>
              <a:spLocks noChangeArrowheads="1"/>
            </p:cNvSpPr>
            <p:nvPr/>
          </p:nvSpPr>
          <p:spPr bwMode="auto">
            <a:xfrm>
              <a:off x="4119563" y="3370300"/>
              <a:ext cx="254000" cy="273050"/>
            </a:xfrm>
            <a:prstGeom prst="ellipse">
              <a:avLst/>
            </a:prstGeom>
            <a:solidFill>
              <a:srgbClr val="FF99FF"/>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39" name="Text Box 39"/>
            <p:cNvSpPr txBox="1">
              <a:spLocks noChangeArrowheads="1"/>
            </p:cNvSpPr>
            <p:nvPr/>
          </p:nvSpPr>
          <p:spPr bwMode="auto">
            <a:xfrm>
              <a:off x="3760788" y="3690562"/>
              <a:ext cx="1003300"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ARM9x6E</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40" name="Text Box 40"/>
            <p:cNvSpPr txBox="1">
              <a:spLocks noChangeArrowheads="1"/>
            </p:cNvSpPr>
            <p:nvPr/>
          </p:nvSpPr>
          <p:spPr bwMode="auto">
            <a:xfrm>
              <a:off x="3641725" y="4085372"/>
              <a:ext cx="992188"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ARM92xT</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42" name="Text Box 42"/>
            <p:cNvSpPr txBox="1">
              <a:spLocks noChangeArrowheads="1"/>
            </p:cNvSpPr>
            <p:nvPr/>
          </p:nvSpPr>
          <p:spPr bwMode="auto">
            <a:xfrm>
              <a:off x="5092700" y="1615582"/>
              <a:ext cx="1544638"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ARM1136JF-S™</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43" name="Oval 43"/>
            <p:cNvSpPr>
              <a:spLocks noChangeArrowheads="1"/>
            </p:cNvSpPr>
            <p:nvPr/>
          </p:nvSpPr>
          <p:spPr bwMode="auto">
            <a:xfrm>
              <a:off x="1600200" y="4387087"/>
              <a:ext cx="255588" cy="273050"/>
            </a:xfrm>
            <a:prstGeom prst="ellipse">
              <a:avLst/>
            </a:prstGeom>
            <a:solidFill>
              <a:srgbClr val="00FFFF"/>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44" name="Text Box 44"/>
            <p:cNvSpPr txBox="1">
              <a:spLocks noChangeArrowheads="1"/>
            </p:cNvSpPr>
            <p:nvPr/>
          </p:nvSpPr>
          <p:spPr bwMode="auto">
            <a:xfrm>
              <a:off x="579963" y="4085372"/>
              <a:ext cx="1516762"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ARM7TDMI-S</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45" name="Oval 45"/>
            <p:cNvSpPr>
              <a:spLocks noChangeArrowheads="1"/>
            </p:cNvSpPr>
            <p:nvPr/>
          </p:nvSpPr>
          <p:spPr bwMode="auto">
            <a:xfrm>
              <a:off x="3276600" y="4629975"/>
              <a:ext cx="255588" cy="273050"/>
            </a:xfrm>
            <a:prstGeom prst="ellipse">
              <a:avLst/>
            </a:prstGeom>
            <a:solidFill>
              <a:srgbClr val="00FFFF"/>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46" name="Text Box 46"/>
            <p:cNvSpPr txBox="1">
              <a:spLocks noChangeArrowheads="1"/>
            </p:cNvSpPr>
            <p:nvPr/>
          </p:nvSpPr>
          <p:spPr bwMode="auto">
            <a:xfrm>
              <a:off x="3035300" y="4901437"/>
              <a:ext cx="1169988"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ARM720T</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50" name="Oval 50"/>
            <p:cNvSpPr>
              <a:spLocks noChangeArrowheads="1"/>
            </p:cNvSpPr>
            <p:nvPr/>
          </p:nvSpPr>
          <p:spPr bwMode="auto">
            <a:xfrm>
              <a:off x="2411413" y="4617275"/>
              <a:ext cx="255587" cy="273050"/>
            </a:xfrm>
            <a:prstGeom prst="ellipse">
              <a:avLst/>
            </a:prstGeom>
            <a:solidFill>
              <a:srgbClr val="00FFFF"/>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51" name="Text Box 51"/>
            <p:cNvSpPr txBox="1">
              <a:spLocks noChangeArrowheads="1"/>
            </p:cNvSpPr>
            <p:nvPr/>
          </p:nvSpPr>
          <p:spPr bwMode="auto">
            <a:xfrm>
              <a:off x="2117725" y="4947725"/>
              <a:ext cx="827471"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SC100</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52" name="Oval 52"/>
            <p:cNvSpPr>
              <a:spLocks noChangeArrowheads="1"/>
            </p:cNvSpPr>
            <p:nvPr/>
          </p:nvSpPr>
          <p:spPr bwMode="auto">
            <a:xfrm>
              <a:off x="6016625" y="3449675"/>
              <a:ext cx="254000" cy="273050"/>
            </a:xfrm>
            <a:prstGeom prst="ellipse">
              <a:avLst/>
            </a:prstGeom>
            <a:solidFill>
              <a:srgbClr val="FF99FF"/>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0453" name="Text Box 53"/>
            <p:cNvSpPr txBox="1">
              <a:spLocks noChangeArrowheads="1"/>
            </p:cNvSpPr>
            <p:nvPr/>
          </p:nvSpPr>
          <p:spPr bwMode="auto">
            <a:xfrm>
              <a:off x="5938838" y="3960592"/>
              <a:ext cx="1153442"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SC200</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230456" name="Text Box 56"/>
            <p:cNvSpPr txBox="1">
              <a:spLocks noChangeArrowheads="1"/>
            </p:cNvSpPr>
            <p:nvPr/>
          </p:nvSpPr>
          <p:spPr bwMode="auto">
            <a:xfrm>
              <a:off x="6064645" y="2472450"/>
              <a:ext cx="1702710"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ARM1176JZF-S</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60" name="AutoShape 49"/>
            <p:cNvSpPr>
              <a:spLocks noChangeArrowheads="1"/>
            </p:cNvSpPr>
            <p:nvPr/>
          </p:nvSpPr>
          <p:spPr bwMode="auto">
            <a:xfrm>
              <a:off x="3429000" y="1262887"/>
              <a:ext cx="5124450" cy="914400"/>
            </a:xfrm>
            <a:prstGeom prst="notchedRightArrow">
              <a:avLst>
                <a:gd name="adj1" fmla="val 50343"/>
                <a:gd name="adj2" fmla="val 103997"/>
              </a:avLst>
            </a:prstGeom>
            <a:solidFill>
              <a:schemeClr val="bg1"/>
            </a:solidFill>
            <a:ln>
              <a:noFill/>
            </a:ln>
            <a:effectLst/>
          </p:spPr>
          <p:txBody>
            <a:bodyPr wrap="none" anchor="ct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63" name="Text Box 57"/>
            <p:cNvSpPr txBox="1">
              <a:spLocks noChangeArrowheads="1"/>
            </p:cNvSpPr>
            <p:nvPr/>
          </p:nvSpPr>
          <p:spPr bwMode="auto">
            <a:xfrm>
              <a:off x="5902379" y="1338579"/>
              <a:ext cx="1729961"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ARM1156T2F-S</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sp>
          <p:nvSpPr>
            <p:cNvPr id="64" name="AutoShape 25"/>
            <p:cNvSpPr>
              <a:spLocks noChangeArrowheads="1"/>
            </p:cNvSpPr>
            <p:nvPr/>
          </p:nvSpPr>
          <p:spPr bwMode="auto">
            <a:xfrm>
              <a:off x="4071938" y="1640802"/>
              <a:ext cx="4648200" cy="914400"/>
            </a:xfrm>
            <a:prstGeom prst="notchedRightArrow">
              <a:avLst>
                <a:gd name="adj1" fmla="val 52315"/>
                <a:gd name="adj2" fmla="val 123553"/>
              </a:avLst>
            </a:prstGeom>
            <a:gradFill rotWithShape="0">
              <a:gsLst>
                <a:gs pos="0">
                  <a:srgbClr val="FFFFCC"/>
                </a:gs>
                <a:gs pos="100000">
                  <a:schemeClr val="tx2"/>
                </a:gs>
              </a:gsLst>
              <a:lin ang="0" scaled="1"/>
            </a:gra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65" name="Oval 41"/>
            <p:cNvSpPr>
              <a:spLocks noChangeArrowheads="1"/>
            </p:cNvSpPr>
            <p:nvPr/>
          </p:nvSpPr>
          <p:spPr bwMode="auto">
            <a:xfrm>
              <a:off x="6181725" y="1987057"/>
              <a:ext cx="255588" cy="273050"/>
            </a:xfrm>
            <a:prstGeom prst="ellipse">
              <a:avLst/>
            </a:prstGeom>
            <a:solidFill>
              <a:srgbClr val="FF9999"/>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66" name="Oval 54"/>
            <p:cNvSpPr>
              <a:spLocks noChangeArrowheads="1"/>
            </p:cNvSpPr>
            <p:nvPr/>
          </p:nvSpPr>
          <p:spPr bwMode="auto">
            <a:xfrm>
              <a:off x="7292975" y="2098182"/>
              <a:ext cx="255588" cy="273050"/>
            </a:xfrm>
            <a:prstGeom prst="ellipse">
              <a:avLst/>
            </a:prstGeom>
            <a:solidFill>
              <a:srgbClr val="FF9999"/>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67" name="Oval 55"/>
            <p:cNvSpPr>
              <a:spLocks noChangeArrowheads="1"/>
            </p:cNvSpPr>
            <p:nvPr/>
          </p:nvSpPr>
          <p:spPr bwMode="auto">
            <a:xfrm>
              <a:off x="7337425" y="1894982"/>
              <a:ext cx="255588" cy="273050"/>
            </a:xfrm>
            <a:prstGeom prst="ellipse">
              <a:avLst/>
            </a:prstGeom>
            <a:solidFill>
              <a:srgbClr val="FF9999"/>
            </a:solidFill>
            <a:ln w="28575">
              <a:solidFill>
                <a:schemeClr val="tx1"/>
              </a:solidFill>
              <a:round/>
              <a:headEnd/>
              <a:tailEnd/>
            </a:ln>
            <a:effectLst>
              <a:outerShdw dist="35921" dir="2700000" algn="ctr" rotWithShape="0">
                <a:srgbClr val="808080"/>
              </a:outerShdw>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68" name="Text Box 42"/>
            <p:cNvSpPr txBox="1">
              <a:spLocks noChangeArrowheads="1"/>
            </p:cNvSpPr>
            <p:nvPr/>
          </p:nvSpPr>
          <p:spPr bwMode="auto">
            <a:xfrm>
              <a:off x="5092700" y="1565092"/>
              <a:ext cx="1544638"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Verdana"/>
                  <a:ea typeface="+mn-ea"/>
                  <a:cs typeface="+mn-cs"/>
                </a:rPr>
                <a:t>ARM1136JF-S™</a:t>
              </a:r>
              <a:endParaRPr kumimoji="0" lang="en-US" altLang="en-US" sz="1400" b="1" i="0" u="none" strike="noStrike" kern="1200" cap="none" spc="0" normalizeH="0" baseline="30000" noProof="0">
                <a:ln>
                  <a:noFill/>
                </a:ln>
                <a:solidFill>
                  <a:srgbClr val="000000"/>
                </a:solidFill>
                <a:effectLst/>
                <a:uLnTx/>
                <a:uFillTx/>
                <a:latin typeface="Verdana"/>
                <a:ea typeface="+mn-ea"/>
                <a:cs typeface="+mn-cs"/>
              </a:endParaRPr>
            </a:p>
          </p:txBody>
        </p:sp>
      </p:grpSp>
    </p:spTree>
    <p:extLst>
      <p:ext uri="{BB962C8B-B14F-4D97-AF65-F5344CB8AC3E}">
        <p14:creationId xmlns:p14="http://schemas.microsoft.com/office/powerpoint/2010/main" val="35590256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0" y="0"/>
            <a:ext cx="9144000" cy="393700"/>
          </a:xfrm>
          <a:prstGeom prst="rect">
            <a:avLst/>
          </a:prstGeom>
        </p:spPr>
        <p:txBody>
          <a:bodyPr/>
          <a:lst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800" b="0" i="0" u="none" strike="noStrike" kern="0" cap="none" spc="0" normalizeH="0" baseline="0" noProof="0" dirty="0">
                <a:ln>
                  <a:noFill/>
                </a:ln>
                <a:solidFill>
                  <a:srgbClr val="FFFFFF"/>
                </a:solidFill>
                <a:effectLst/>
                <a:uLnTx/>
                <a:uFillTx/>
                <a:latin typeface="Verdana"/>
                <a:ea typeface="+mj-ea"/>
                <a:cs typeface="+mj-cs"/>
              </a:rPr>
              <a:t>4.1 </a:t>
            </a:r>
            <a:r>
              <a:rPr kumimoji="0" lang="en-US" sz="1800" b="0" i="0" u="none" strike="noStrike" kern="0" cap="none" spc="0" normalizeH="0" baseline="0" noProof="0" dirty="0">
                <a:ln>
                  <a:noFill/>
                </a:ln>
                <a:solidFill>
                  <a:srgbClr val="FFFFFF"/>
                </a:solidFill>
                <a:effectLst/>
                <a:uLnTx/>
                <a:uFillTx/>
                <a:latin typeface="Verdana"/>
                <a:ea typeface="+mj-ea"/>
                <a:cs typeface="+mj-cs"/>
              </a:rPr>
              <a:t>Single-core mobile processors </a:t>
            </a:r>
            <a:r>
              <a:rPr kumimoji="0" lang="hu-HU" sz="1800" b="0" i="0" u="none" strike="noStrike" kern="0" cap="none" spc="0" normalizeH="0" baseline="0" noProof="0" dirty="0">
                <a:ln>
                  <a:noFill/>
                </a:ln>
                <a:solidFill>
                  <a:srgbClr val="FFFFFF"/>
                </a:solidFill>
                <a:effectLst/>
                <a:uLnTx/>
                <a:uFillTx/>
                <a:latin typeface="Verdana"/>
                <a:ea typeface="+mj-ea"/>
                <a:cs typeface="+mj-cs"/>
              </a:rPr>
              <a:t>(</a:t>
            </a:r>
            <a:r>
              <a:rPr kumimoji="0" lang="en-US" sz="1800" b="0" i="0" u="none" strike="noStrike" kern="0" cap="none" spc="0" normalizeH="0" baseline="0" noProof="0" dirty="0">
                <a:ln>
                  <a:noFill/>
                </a:ln>
                <a:solidFill>
                  <a:srgbClr val="FFFFFF"/>
                </a:solidFill>
                <a:effectLst/>
                <a:uLnTx/>
                <a:uFillTx/>
                <a:latin typeface="Verdana"/>
                <a:ea typeface="+mj-ea"/>
                <a:cs typeface="+mj-cs"/>
              </a:rPr>
              <a:t>1</a:t>
            </a:r>
            <a:r>
              <a:rPr kumimoji="0" lang="hu-HU" sz="1800" b="0" i="0" u="none" strike="noStrike" kern="0" cap="none" spc="0" normalizeH="0" baseline="0" noProof="0" dirty="0">
                <a:ln>
                  <a:noFill/>
                </a:ln>
                <a:solidFill>
                  <a:srgbClr val="FFFFFF"/>
                </a:solidFill>
                <a:effectLst/>
                <a:uLnTx/>
                <a:uFillTx/>
                <a:latin typeface="Verdana"/>
                <a:ea typeface="+mj-ea"/>
                <a:cs typeface="+mj-cs"/>
              </a:rPr>
              <a:t>)</a:t>
            </a:r>
            <a:endParaRPr kumimoji="0" lang="en-US" sz="1800" b="0" i="0" u="none" strike="noStrike" kern="0" cap="none" spc="0" normalizeH="0" baseline="0" noProof="0" dirty="0">
              <a:ln>
                <a:noFill/>
              </a:ln>
              <a:solidFill>
                <a:srgbClr val="FFFFFF"/>
              </a:solidFill>
              <a:effectLst/>
              <a:uLnTx/>
              <a:uFillTx/>
              <a:latin typeface="Verdana"/>
              <a:ea typeface="+mj-ea"/>
              <a:cs typeface="+mj-cs"/>
            </a:endParaRPr>
          </a:p>
        </p:txBody>
      </p:sp>
      <p:sp>
        <p:nvSpPr>
          <p:cNvPr id="6" name="Title 5"/>
          <p:cNvSpPr>
            <a:spLocks noGrp="1"/>
          </p:cNvSpPr>
          <p:nvPr>
            <p:ph type="title"/>
          </p:nvPr>
        </p:nvSpPr>
        <p:spPr>
          <a:solidFill>
            <a:srgbClr val="0066FF"/>
          </a:solidFill>
        </p:spPr>
        <p:txBody>
          <a:bodyPr/>
          <a:lstStyle/>
          <a:p>
            <a:r>
              <a:rPr lang="en-US" sz="1700" dirty="0">
                <a:solidFill>
                  <a:srgbClr val="FFFFFF"/>
                </a:solidFill>
              </a:rPr>
              <a:t>3.1 ARM’s CPU designs preceding the ARM Cortex family (7)</a:t>
            </a:r>
            <a:endParaRPr lang="en-US" sz="1700" dirty="0"/>
          </a:p>
        </p:txBody>
      </p:sp>
      <p:graphicFrame>
        <p:nvGraphicFramePr>
          <p:cNvPr id="7" name="Table 6"/>
          <p:cNvGraphicFramePr>
            <a:graphicFrameLocks noGrp="1"/>
          </p:cNvGraphicFramePr>
          <p:nvPr/>
        </p:nvGraphicFramePr>
        <p:xfrm>
          <a:off x="852704" y="2749025"/>
          <a:ext cx="7247688" cy="3668307"/>
        </p:xfrm>
        <a:graphic>
          <a:graphicData uri="http://schemas.openxmlformats.org/drawingml/2006/table">
            <a:tbl>
              <a:tblPr firstRow="1" bandRow="1">
                <a:tableStyleId>{5C22544A-7EE6-4342-B048-85BDC9FD1C3A}</a:tableStyleId>
              </a:tblPr>
              <a:tblGrid>
                <a:gridCol w="1207948">
                  <a:extLst>
                    <a:ext uri="{9D8B030D-6E8A-4147-A177-3AD203B41FA5}">
                      <a16:colId xmlns:a16="http://schemas.microsoft.com/office/drawing/2014/main" val="809679000"/>
                    </a:ext>
                  </a:extLst>
                </a:gridCol>
                <a:gridCol w="1207948">
                  <a:extLst>
                    <a:ext uri="{9D8B030D-6E8A-4147-A177-3AD203B41FA5}">
                      <a16:colId xmlns:a16="http://schemas.microsoft.com/office/drawing/2014/main" val="3773993265"/>
                    </a:ext>
                  </a:extLst>
                </a:gridCol>
                <a:gridCol w="1159386">
                  <a:extLst>
                    <a:ext uri="{9D8B030D-6E8A-4147-A177-3AD203B41FA5}">
                      <a16:colId xmlns:a16="http://schemas.microsoft.com/office/drawing/2014/main" val="2435265787"/>
                    </a:ext>
                  </a:extLst>
                </a:gridCol>
                <a:gridCol w="1332148">
                  <a:extLst>
                    <a:ext uri="{9D8B030D-6E8A-4147-A177-3AD203B41FA5}">
                      <a16:colId xmlns:a16="http://schemas.microsoft.com/office/drawing/2014/main" val="1673345291"/>
                    </a:ext>
                  </a:extLst>
                </a:gridCol>
                <a:gridCol w="1332148">
                  <a:extLst>
                    <a:ext uri="{9D8B030D-6E8A-4147-A177-3AD203B41FA5}">
                      <a16:colId xmlns:a16="http://schemas.microsoft.com/office/drawing/2014/main" val="3181837499"/>
                    </a:ext>
                  </a:extLst>
                </a:gridCol>
                <a:gridCol w="1008110">
                  <a:extLst>
                    <a:ext uri="{9D8B030D-6E8A-4147-A177-3AD203B41FA5}">
                      <a16:colId xmlns:a16="http://schemas.microsoft.com/office/drawing/2014/main" val="4044087106"/>
                    </a:ext>
                  </a:extLst>
                </a:gridCol>
              </a:tblGrid>
              <a:tr h="356223">
                <a:tc>
                  <a:txBody>
                    <a:bodyPr/>
                    <a:lstStyle/>
                    <a:p>
                      <a:pPr algn="ctr"/>
                      <a:r>
                        <a:rPr lang="en-US" sz="1300" dirty="0"/>
                        <a:t>Vendor</a:t>
                      </a:r>
                    </a:p>
                  </a:txBody>
                  <a:tcPr anchor="ctr">
                    <a:solidFill>
                      <a:srgbClr val="0070C0"/>
                    </a:solidFill>
                  </a:tcPr>
                </a:tc>
                <a:tc>
                  <a:txBody>
                    <a:bodyPr/>
                    <a:lstStyle/>
                    <a:p>
                      <a:pPr algn="ctr"/>
                      <a:r>
                        <a:rPr lang="en-US" sz="1300" dirty="0"/>
                        <a:t>Family</a:t>
                      </a:r>
                    </a:p>
                  </a:txBody>
                  <a:tcPr anchor="ctr">
                    <a:solidFill>
                      <a:srgbClr val="0070C0"/>
                    </a:solidFill>
                  </a:tcPr>
                </a:tc>
                <a:tc>
                  <a:txBody>
                    <a:bodyPr/>
                    <a:lstStyle/>
                    <a:p>
                      <a:pPr algn="ctr"/>
                      <a:r>
                        <a:rPr lang="en-US" sz="1300" dirty="0"/>
                        <a:t>Processor</a:t>
                      </a:r>
                    </a:p>
                  </a:txBody>
                  <a:tcPr anchor="ctr">
                    <a:solidFill>
                      <a:srgbClr val="0070C0"/>
                    </a:solidFill>
                  </a:tcPr>
                </a:tc>
                <a:tc>
                  <a:txBody>
                    <a:bodyPr/>
                    <a:lstStyle/>
                    <a:p>
                      <a:pPr algn="ctr"/>
                      <a:r>
                        <a:rPr lang="en-US" sz="1300" dirty="0"/>
                        <a:t>CPU core</a:t>
                      </a:r>
                    </a:p>
                  </a:txBody>
                  <a:tcPr anchor="ctr">
                    <a:solidFill>
                      <a:srgbClr val="0070C0"/>
                    </a:solidFill>
                  </a:tcPr>
                </a:tc>
                <a:tc>
                  <a:txBody>
                    <a:bodyPr/>
                    <a:lstStyle/>
                    <a:p>
                      <a:pPr algn="ctr"/>
                      <a:r>
                        <a:rPr lang="en-US" sz="1300" dirty="0"/>
                        <a:t>ISA</a:t>
                      </a:r>
                    </a:p>
                  </a:txBody>
                  <a:tcPr anchor="ctr">
                    <a:solidFill>
                      <a:srgbClr val="0070C0"/>
                    </a:solidFill>
                  </a:tcPr>
                </a:tc>
                <a:tc>
                  <a:txBody>
                    <a:bodyPr/>
                    <a:lstStyle/>
                    <a:p>
                      <a:pPr algn="ctr"/>
                      <a:r>
                        <a:rPr lang="en-US" sz="1300" dirty="0"/>
                        <a:t>Year</a:t>
                      </a:r>
                    </a:p>
                  </a:txBody>
                  <a:tcPr anchor="ctr">
                    <a:solidFill>
                      <a:srgbClr val="0070C0"/>
                    </a:solidFill>
                  </a:tcPr>
                </a:tc>
                <a:extLst>
                  <a:ext uri="{0D108BD9-81ED-4DB2-BD59-A6C34878D82A}">
                    <a16:rowId xmlns:a16="http://schemas.microsoft.com/office/drawing/2014/main" val="1384992909"/>
                  </a:ext>
                </a:extLst>
              </a:tr>
              <a:tr h="382437">
                <a:tc>
                  <a:txBody>
                    <a:bodyPr/>
                    <a:lstStyle/>
                    <a:p>
                      <a:pPr algn="ctr"/>
                      <a:r>
                        <a:rPr lang="en-US" sz="1300" dirty="0"/>
                        <a:t>ARM</a:t>
                      </a:r>
                    </a:p>
                  </a:txBody>
                  <a:tcPr anchor="ctr">
                    <a:solidFill>
                      <a:srgbClr val="E1F4FF"/>
                    </a:solidFill>
                  </a:tcPr>
                </a:tc>
                <a:tc>
                  <a:txBody>
                    <a:bodyPr/>
                    <a:lstStyle/>
                    <a:p>
                      <a:pPr algn="ctr"/>
                      <a:r>
                        <a:rPr lang="en-US" sz="1300" dirty="0" err="1"/>
                        <a:t>ARMx</a:t>
                      </a:r>
                      <a:r>
                        <a:rPr lang="en-US" sz="1300" dirty="0"/>
                        <a:t> (CPUs)</a:t>
                      </a:r>
                    </a:p>
                  </a:txBody>
                  <a:tcPr anchor="ctr">
                    <a:solidFill>
                      <a:srgbClr val="E1F4FF"/>
                    </a:solidFill>
                  </a:tcPr>
                </a:tc>
                <a:tc>
                  <a:txBody>
                    <a:bodyPr/>
                    <a:lstStyle/>
                    <a:p>
                      <a:pPr algn="ctr"/>
                      <a:endParaRPr lang="en-US" sz="1300" dirty="0"/>
                    </a:p>
                  </a:txBody>
                  <a:tcPr anchor="ctr">
                    <a:solidFill>
                      <a:srgbClr val="E1F4FF"/>
                    </a:solidFill>
                  </a:tcPr>
                </a:tc>
                <a:tc>
                  <a:txBody>
                    <a:bodyPr/>
                    <a:lstStyle/>
                    <a:p>
                      <a:pPr algn="ctr"/>
                      <a:r>
                        <a:rPr lang="en-US" sz="1300" dirty="0"/>
                        <a:t>ARM1</a:t>
                      </a:r>
                    </a:p>
                    <a:p>
                      <a:pPr algn="ctr"/>
                      <a:r>
                        <a:rPr lang="en-US" sz="1300" dirty="0"/>
                        <a:t>Cortex-A5</a:t>
                      </a:r>
                    </a:p>
                  </a:txBody>
                  <a:tcPr anchor="ctr">
                    <a:solidFill>
                      <a:srgbClr val="E1F4FF"/>
                    </a:solidFill>
                  </a:tcPr>
                </a:tc>
                <a:tc>
                  <a:txBody>
                    <a:bodyPr/>
                    <a:lstStyle/>
                    <a:p>
                      <a:pPr algn="ctr"/>
                      <a:r>
                        <a:rPr lang="en-US" sz="1300" dirty="0"/>
                        <a:t>Armv1-</a:t>
                      </a:r>
                    </a:p>
                    <a:p>
                      <a:pPr algn="ctr"/>
                      <a:r>
                        <a:rPr lang="en-US" sz="1300" dirty="0"/>
                        <a:t>Armv7</a:t>
                      </a:r>
                    </a:p>
                  </a:txBody>
                  <a:tcPr anchor="ctr">
                    <a:solidFill>
                      <a:srgbClr val="E1F4FF"/>
                    </a:solidFill>
                  </a:tcPr>
                </a:tc>
                <a:tc>
                  <a:txBody>
                    <a:bodyPr/>
                    <a:lstStyle/>
                    <a:p>
                      <a:pPr algn="ctr"/>
                      <a:r>
                        <a:rPr lang="en-US" sz="1300" dirty="0"/>
                        <a:t>1985-</a:t>
                      </a:r>
                    </a:p>
                    <a:p>
                      <a:pPr algn="ctr"/>
                      <a:r>
                        <a:rPr lang="en-US" sz="1300" dirty="0"/>
                        <a:t>2009</a:t>
                      </a:r>
                    </a:p>
                  </a:txBody>
                  <a:tcPr anchor="ctr">
                    <a:solidFill>
                      <a:srgbClr val="E1F4FF"/>
                    </a:solidFill>
                  </a:tcPr>
                </a:tc>
                <a:extLst>
                  <a:ext uri="{0D108BD9-81ED-4DB2-BD59-A6C34878D82A}">
                    <a16:rowId xmlns:a16="http://schemas.microsoft.com/office/drawing/2014/main" val="3060331072"/>
                  </a:ext>
                </a:extLst>
              </a:tr>
              <a:tr h="537802">
                <a:tc>
                  <a:txBody>
                    <a:bodyPr/>
                    <a:lstStyle/>
                    <a:p>
                      <a:pPr algn="ctr"/>
                      <a:r>
                        <a:rPr lang="en-US" sz="1300" dirty="0"/>
                        <a:t>Qualcomm</a:t>
                      </a:r>
                    </a:p>
                  </a:txBody>
                  <a:tcPr anchor="ctr">
                    <a:solidFill>
                      <a:schemeClr val="bg1">
                        <a:lumMod val="95000"/>
                      </a:schemeClr>
                    </a:solidFill>
                  </a:tcPr>
                </a:tc>
                <a:tc>
                  <a:txBody>
                    <a:bodyPr/>
                    <a:lstStyle/>
                    <a:p>
                      <a:pPr algn="ctr"/>
                      <a:r>
                        <a:rPr lang="en-US" sz="1300" dirty="0"/>
                        <a:t>MSM</a:t>
                      </a:r>
                    </a:p>
                    <a:p>
                      <a:pPr algn="ctr"/>
                      <a:r>
                        <a:rPr lang="en-US" sz="1300" dirty="0"/>
                        <a:t>MSM</a:t>
                      </a:r>
                    </a:p>
                    <a:p>
                      <a:pPr algn="ctr"/>
                      <a:r>
                        <a:rPr lang="en-US" sz="1300" dirty="0"/>
                        <a:t>Snapdragon</a:t>
                      </a:r>
                    </a:p>
                  </a:txBody>
                  <a:tcPr anchor="ctr">
                    <a:solidFill>
                      <a:schemeClr val="bg1">
                        <a:lumMod val="95000"/>
                      </a:schemeClr>
                    </a:solidFill>
                  </a:tcPr>
                </a:tc>
                <a:tc>
                  <a:txBody>
                    <a:bodyPr/>
                    <a:lstStyle/>
                    <a:p>
                      <a:pPr algn="ctr"/>
                      <a:r>
                        <a:rPr lang="en-US" sz="1300" dirty="0"/>
                        <a:t>MSM2</a:t>
                      </a:r>
                    </a:p>
                    <a:p>
                      <a:pPr algn="ctr"/>
                      <a:r>
                        <a:rPr lang="en-US" sz="1300" dirty="0"/>
                        <a:t>MSM3000</a:t>
                      </a:r>
                    </a:p>
                    <a:p>
                      <a:pPr algn="ctr"/>
                      <a:r>
                        <a:rPr lang="en-US" sz="1300" dirty="0"/>
                        <a:t>QSD8250</a:t>
                      </a:r>
                    </a:p>
                  </a:txBody>
                  <a:tcPr anchor="ctr">
                    <a:solidFill>
                      <a:schemeClr val="bg1">
                        <a:lumMod val="95000"/>
                      </a:schemeClr>
                    </a:solidFill>
                  </a:tcPr>
                </a:tc>
                <a:tc>
                  <a:txBody>
                    <a:bodyPr/>
                    <a:lstStyle/>
                    <a:p>
                      <a:pPr algn="ctr"/>
                      <a:r>
                        <a:rPr lang="en-US" sz="1300" dirty="0"/>
                        <a:t>Intel 80186</a:t>
                      </a:r>
                    </a:p>
                    <a:p>
                      <a:pPr algn="ctr"/>
                      <a:r>
                        <a:rPr lang="en-US" sz="1300" dirty="0"/>
                        <a:t>ARM7TDMI</a:t>
                      </a:r>
                    </a:p>
                    <a:p>
                      <a:pPr algn="ctr"/>
                      <a:r>
                        <a:rPr lang="en-US" sz="1300" dirty="0"/>
                        <a:t>Scorpion</a:t>
                      </a:r>
                    </a:p>
                  </a:txBody>
                  <a:tcPr anchor="ctr">
                    <a:solidFill>
                      <a:schemeClr val="bg1">
                        <a:lumMod val="95000"/>
                      </a:schemeClr>
                    </a:solidFill>
                  </a:tcPr>
                </a:tc>
                <a:tc>
                  <a:txBody>
                    <a:bodyPr/>
                    <a:lstStyle/>
                    <a:p>
                      <a:pPr algn="ctr"/>
                      <a:r>
                        <a:rPr lang="en-US" sz="1300" dirty="0"/>
                        <a:t>x86 (16-bit)</a:t>
                      </a:r>
                    </a:p>
                    <a:p>
                      <a:pPr algn="ctr"/>
                      <a:r>
                        <a:rPr lang="en-US" sz="1300" dirty="0"/>
                        <a:t>Armv4</a:t>
                      </a:r>
                    </a:p>
                    <a:p>
                      <a:pPr algn="ctr"/>
                      <a:r>
                        <a:rPr lang="en-US" sz="1300" dirty="0"/>
                        <a:t>Armv7</a:t>
                      </a:r>
                    </a:p>
                  </a:txBody>
                  <a:tcPr anchor="ctr">
                    <a:solidFill>
                      <a:schemeClr val="bg1">
                        <a:lumMod val="95000"/>
                      </a:schemeClr>
                    </a:solidFill>
                  </a:tcPr>
                </a:tc>
                <a:tc>
                  <a:txBody>
                    <a:bodyPr/>
                    <a:lstStyle/>
                    <a:p>
                      <a:pPr algn="ctr"/>
                      <a:r>
                        <a:rPr lang="en-US" sz="1300" dirty="0"/>
                        <a:t>1995</a:t>
                      </a:r>
                    </a:p>
                    <a:p>
                      <a:pPr algn="ctr"/>
                      <a:r>
                        <a:rPr lang="en-US" sz="1300" dirty="0"/>
                        <a:t>1998</a:t>
                      </a:r>
                    </a:p>
                    <a:p>
                      <a:pPr algn="ctr"/>
                      <a:r>
                        <a:rPr lang="en-US" sz="1300" dirty="0"/>
                        <a:t>2007</a:t>
                      </a:r>
                    </a:p>
                  </a:txBody>
                  <a:tcPr anchor="ctr">
                    <a:solidFill>
                      <a:schemeClr val="bg1">
                        <a:lumMod val="95000"/>
                      </a:schemeClr>
                    </a:solidFill>
                  </a:tcPr>
                </a:tc>
                <a:extLst>
                  <a:ext uri="{0D108BD9-81ED-4DB2-BD59-A6C34878D82A}">
                    <a16:rowId xmlns:a16="http://schemas.microsoft.com/office/drawing/2014/main" val="60225835"/>
                  </a:ext>
                </a:extLst>
              </a:tr>
              <a:tr h="290811">
                <a:tc>
                  <a:txBody>
                    <a:bodyPr/>
                    <a:lstStyle/>
                    <a:p>
                      <a:pPr algn="ctr"/>
                      <a:r>
                        <a:rPr lang="en-US" sz="1300" dirty="0" err="1"/>
                        <a:t>MediaTek</a:t>
                      </a:r>
                      <a:endParaRPr lang="en-US" sz="1300" dirty="0"/>
                    </a:p>
                  </a:txBody>
                  <a:tcPr anchor="ctr"/>
                </a:tc>
                <a:tc>
                  <a:txBody>
                    <a:bodyPr/>
                    <a:lstStyle/>
                    <a:p>
                      <a:pPr algn="ctr"/>
                      <a:r>
                        <a:rPr lang="en-US" sz="1300" dirty="0" err="1"/>
                        <a:t>MTx</a:t>
                      </a:r>
                      <a:endParaRPr lang="en-US" sz="1300" dirty="0"/>
                    </a:p>
                  </a:txBody>
                  <a:tcPr anchor="ctr"/>
                </a:tc>
                <a:tc>
                  <a:txBody>
                    <a:bodyPr/>
                    <a:lstStyle/>
                    <a:p>
                      <a:pPr algn="ctr"/>
                      <a:r>
                        <a:rPr lang="en-US" sz="1300" dirty="0"/>
                        <a:t>MT6218B</a:t>
                      </a:r>
                    </a:p>
                  </a:txBody>
                  <a:tcPr anchor="ctr"/>
                </a:tc>
                <a:tc>
                  <a:txBody>
                    <a:bodyPr/>
                    <a:lstStyle/>
                    <a:p>
                      <a:pPr algn="ctr"/>
                      <a:r>
                        <a:rPr lang="en-US" sz="1300" dirty="0"/>
                        <a:t>ARM7EjS</a:t>
                      </a:r>
                    </a:p>
                  </a:txBody>
                  <a:tcPr anchor="ctr"/>
                </a:tc>
                <a:tc>
                  <a:txBody>
                    <a:bodyPr/>
                    <a:lstStyle/>
                    <a:p>
                      <a:pPr algn="ctr"/>
                      <a:r>
                        <a:rPr lang="en-US" sz="1300" dirty="0"/>
                        <a:t>Armv3</a:t>
                      </a:r>
                    </a:p>
                  </a:txBody>
                  <a:tcPr anchor="ctr"/>
                </a:tc>
                <a:tc>
                  <a:txBody>
                    <a:bodyPr/>
                    <a:lstStyle/>
                    <a:p>
                      <a:pPr algn="ctr"/>
                      <a:r>
                        <a:rPr lang="en-US" sz="1300" dirty="0"/>
                        <a:t>2003</a:t>
                      </a:r>
                    </a:p>
                  </a:txBody>
                  <a:tcPr anchor="ctr"/>
                </a:tc>
                <a:extLst>
                  <a:ext uri="{0D108BD9-81ED-4DB2-BD59-A6C34878D82A}">
                    <a16:rowId xmlns:a16="http://schemas.microsoft.com/office/drawing/2014/main" val="1702616893"/>
                  </a:ext>
                </a:extLst>
              </a:tr>
              <a:tr h="290811">
                <a:tc>
                  <a:txBody>
                    <a:bodyPr/>
                    <a:lstStyle/>
                    <a:p>
                      <a:pPr algn="ctr"/>
                      <a:r>
                        <a:rPr lang="en-US" sz="1300" dirty="0"/>
                        <a:t>Intel</a:t>
                      </a:r>
                    </a:p>
                  </a:txBody>
                  <a:tcPr anchor="ctr">
                    <a:solidFill>
                      <a:schemeClr val="bg1">
                        <a:lumMod val="95000"/>
                      </a:schemeClr>
                    </a:solidFill>
                  </a:tcPr>
                </a:tc>
                <a:tc>
                  <a:txBody>
                    <a:bodyPr/>
                    <a:lstStyle/>
                    <a:p>
                      <a:pPr algn="ctr"/>
                      <a:r>
                        <a:rPr lang="en-US" sz="1300" dirty="0"/>
                        <a:t>Atom</a:t>
                      </a:r>
                    </a:p>
                  </a:txBody>
                  <a:tcPr anchor="ctr">
                    <a:solidFill>
                      <a:schemeClr val="bg1">
                        <a:lumMod val="95000"/>
                      </a:schemeClr>
                    </a:solidFill>
                  </a:tcPr>
                </a:tc>
                <a:tc>
                  <a:txBody>
                    <a:bodyPr/>
                    <a:lstStyle/>
                    <a:p>
                      <a:pPr algn="ctr"/>
                      <a:r>
                        <a:rPr lang="en-US" sz="1300" dirty="0"/>
                        <a:t>Many </a:t>
                      </a:r>
                    </a:p>
                  </a:txBody>
                  <a:tcPr anchor="ctr">
                    <a:solidFill>
                      <a:schemeClr val="bg1">
                        <a:lumMod val="95000"/>
                      </a:schemeClr>
                    </a:solidFill>
                  </a:tcPr>
                </a:tc>
                <a:tc>
                  <a:txBody>
                    <a:bodyPr/>
                    <a:lstStyle/>
                    <a:p>
                      <a:pPr algn="ctr"/>
                      <a:r>
                        <a:rPr lang="en-US" sz="1300" dirty="0" err="1"/>
                        <a:t>Bonnel</a:t>
                      </a:r>
                      <a:endParaRPr lang="en-US" sz="1300" dirty="0"/>
                    </a:p>
                  </a:txBody>
                  <a:tcPr anchor="ctr">
                    <a:solidFill>
                      <a:schemeClr val="bg1">
                        <a:lumMod val="95000"/>
                      </a:schemeClr>
                    </a:solidFill>
                  </a:tcPr>
                </a:tc>
                <a:tc>
                  <a:txBody>
                    <a:bodyPr/>
                    <a:lstStyle/>
                    <a:p>
                      <a:pPr algn="ctr"/>
                      <a:r>
                        <a:rPr lang="en-US" sz="1300" dirty="0"/>
                        <a:t>x86 (64-bit)</a:t>
                      </a:r>
                    </a:p>
                  </a:txBody>
                  <a:tcPr anchor="ctr">
                    <a:solidFill>
                      <a:schemeClr val="bg1">
                        <a:lumMod val="95000"/>
                      </a:schemeClr>
                    </a:solidFill>
                  </a:tcPr>
                </a:tc>
                <a:tc>
                  <a:txBody>
                    <a:bodyPr/>
                    <a:lstStyle/>
                    <a:p>
                      <a:pPr algn="ctr"/>
                      <a:r>
                        <a:rPr lang="en-US" sz="1300" dirty="0"/>
                        <a:t>2008</a:t>
                      </a:r>
                    </a:p>
                  </a:txBody>
                  <a:tcPr anchor="ctr">
                    <a:solidFill>
                      <a:schemeClr val="bg1">
                        <a:lumMod val="95000"/>
                      </a:schemeClr>
                    </a:solidFill>
                  </a:tcPr>
                </a:tc>
                <a:extLst>
                  <a:ext uri="{0D108BD9-81ED-4DB2-BD59-A6C34878D82A}">
                    <a16:rowId xmlns:a16="http://schemas.microsoft.com/office/drawing/2014/main" val="4288942162"/>
                  </a:ext>
                </a:extLst>
              </a:tr>
              <a:tr h="290811">
                <a:tc>
                  <a:txBody>
                    <a:bodyPr/>
                    <a:lstStyle/>
                    <a:p>
                      <a:pPr algn="ctr"/>
                      <a:r>
                        <a:rPr lang="en-US" sz="1300" dirty="0"/>
                        <a:t>Huawei</a:t>
                      </a:r>
                    </a:p>
                  </a:txBody>
                  <a:tcPr anchor="ctr">
                    <a:solidFill>
                      <a:srgbClr val="E1F4FF"/>
                    </a:solidFill>
                  </a:tcPr>
                </a:tc>
                <a:tc>
                  <a:txBody>
                    <a:bodyPr/>
                    <a:lstStyle/>
                    <a:p>
                      <a:pPr algn="ctr"/>
                      <a:r>
                        <a:rPr lang="en-US" sz="1300" dirty="0"/>
                        <a:t>Kirin</a:t>
                      </a:r>
                    </a:p>
                  </a:txBody>
                  <a:tcPr anchor="ctr">
                    <a:solidFill>
                      <a:srgbClr val="E1F4FF"/>
                    </a:solidFill>
                  </a:tcPr>
                </a:tc>
                <a:tc>
                  <a:txBody>
                    <a:bodyPr/>
                    <a:lstStyle/>
                    <a:p>
                      <a:pPr algn="ctr"/>
                      <a:r>
                        <a:rPr lang="en-US" sz="1300" dirty="0"/>
                        <a:t>K3V1</a:t>
                      </a:r>
                    </a:p>
                  </a:txBody>
                  <a:tcPr anchor="ctr">
                    <a:solidFill>
                      <a:srgbClr val="E1F4FF"/>
                    </a:solidFill>
                  </a:tcPr>
                </a:tc>
                <a:tc>
                  <a:txBody>
                    <a:bodyPr/>
                    <a:lstStyle/>
                    <a:p>
                      <a:r>
                        <a:rPr lang="en-US" sz="1300" u="none" strike="noStrike" dirty="0">
                          <a:solidFill>
                            <a:schemeClr val="tx1"/>
                          </a:solidFill>
                          <a:effectLst/>
                        </a:rPr>
                        <a:t>ARM926EJ-S</a:t>
                      </a:r>
                      <a:endParaRPr lang="en-US" sz="1300" dirty="0">
                        <a:effectLst/>
                      </a:endParaRPr>
                    </a:p>
                  </a:txBody>
                  <a:tcPr marL="6350" marR="6350" marT="6350" marB="6350" anchor="ctr">
                    <a:solidFill>
                      <a:srgbClr val="E1F4FF"/>
                    </a:solidFill>
                  </a:tcPr>
                </a:tc>
                <a:tc>
                  <a:txBody>
                    <a:bodyPr/>
                    <a:lstStyle/>
                    <a:p>
                      <a:pPr algn="ctr"/>
                      <a:r>
                        <a:rPr lang="en-US" sz="1300" dirty="0"/>
                        <a:t>Armv5</a:t>
                      </a:r>
                    </a:p>
                  </a:txBody>
                  <a:tcPr anchor="ctr">
                    <a:solidFill>
                      <a:srgbClr val="E1F4FF"/>
                    </a:solidFill>
                  </a:tcPr>
                </a:tc>
                <a:tc>
                  <a:txBody>
                    <a:bodyPr/>
                    <a:lstStyle/>
                    <a:p>
                      <a:pPr algn="ctr"/>
                      <a:r>
                        <a:rPr lang="en-US" sz="1300" dirty="0"/>
                        <a:t>2009</a:t>
                      </a:r>
                    </a:p>
                  </a:txBody>
                  <a:tcPr anchor="ctr">
                    <a:solidFill>
                      <a:srgbClr val="E1F4FF"/>
                    </a:solidFill>
                  </a:tcPr>
                </a:tc>
                <a:extLst>
                  <a:ext uri="{0D108BD9-81ED-4DB2-BD59-A6C34878D82A}">
                    <a16:rowId xmlns:a16="http://schemas.microsoft.com/office/drawing/2014/main" val="58495769"/>
                  </a:ext>
                </a:extLst>
              </a:tr>
              <a:tr h="382437">
                <a:tc>
                  <a:txBody>
                    <a:bodyPr/>
                    <a:lstStyle/>
                    <a:p>
                      <a:pPr algn="ctr"/>
                      <a:r>
                        <a:rPr lang="en-US" sz="1300" dirty="0"/>
                        <a:t>Apple</a:t>
                      </a:r>
                    </a:p>
                  </a:txBody>
                  <a:tcPr anchor="ctr">
                    <a:solidFill>
                      <a:schemeClr val="bg1">
                        <a:lumMod val="95000"/>
                      </a:schemeClr>
                    </a:solidFill>
                  </a:tcPr>
                </a:tc>
                <a:tc>
                  <a:txBody>
                    <a:bodyPr/>
                    <a:lstStyle/>
                    <a:p>
                      <a:pPr algn="ctr"/>
                      <a:r>
                        <a:rPr lang="en-US" sz="1300" dirty="0"/>
                        <a:t>--</a:t>
                      </a:r>
                    </a:p>
                    <a:p>
                      <a:pPr algn="ctr"/>
                      <a:r>
                        <a:rPr lang="en-US" sz="1300" dirty="0"/>
                        <a:t>Ax</a:t>
                      </a:r>
                    </a:p>
                  </a:txBody>
                  <a:tcPr anchor="ctr">
                    <a:solidFill>
                      <a:schemeClr val="bg1">
                        <a:lumMod val="95000"/>
                      </a:schemeClr>
                    </a:solidFill>
                  </a:tcPr>
                </a:tc>
                <a:tc>
                  <a:txBody>
                    <a:bodyPr/>
                    <a:lstStyle/>
                    <a:p>
                      <a:pPr algn="ctr"/>
                      <a:r>
                        <a:rPr lang="en-US" sz="1300" dirty="0"/>
                        <a:t>S5L8900</a:t>
                      </a:r>
                    </a:p>
                    <a:p>
                      <a:pPr algn="ctr"/>
                      <a:r>
                        <a:rPr lang="en-US" sz="1300" dirty="0"/>
                        <a:t>A4</a:t>
                      </a:r>
                    </a:p>
                  </a:txBody>
                  <a:tcPr anchor="ctr">
                    <a:solidFill>
                      <a:schemeClr val="bg1">
                        <a:lumMod val="95000"/>
                      </a:schemeClr>
                    </a:solidFill>
                  </a:tcPr>
                </a:tc>
                <a:tc>
                  <a:txBody>
                    <a:bodyPr/>
                    <a:lstStyle/>
                    <a:p>
                      <a:pPr algn="ctr"/>
                      <a:r>
                        <a:rPr lang="en-US" sz="1300" dirty="0"/>
                        <a:t>ARM1176jzf-s</a:t>
                      </a:r>
                    </a:p>
                    <a:p>
                      <a:pPr algn="ctr"/>
                      <a:r>
                        <a:rPr lang="en-US" sz="1300" dirty="0"/>
                        <a:t>Cortex-A8</a:t>
                      </a:r>
                    </a:p>
                  </a:txBody>
                  <a:tcPr anchor="ctr">
                    <a:solidFill>
                      <a:schemeClr val="bg1">
                        <a:lumMod val="95000"/>
                      </a:schemeClr>
                    </a:solidFill>
                  </a:tcPr>
                </a:tc>
                <a:tc>
                  <a:txBody>
                    <a:bodyPr/>
                    <a:lstStyle/>
                    <a:p>
                      <a:pPr algn="ctr"/>
                      <a:r>
                        <a:rPr lang="en-US" sz="1300" dirty="0"/>
                        <a:t>Armv6</a:t>
                      </a:r>
                    </a:p>
                    <a:p>
                      <a:pPr algn="ctr"/>
                      <a:r>
                        <a:rPr lang="en-US" sz="1300" dirty="0"/>
                        <a:t>Armv7</a:t>
                      </a:r>
                    </a:p>
                  </a:txBody>
                  <a:tcPr anchor="ctr">
                    <a:solidFill>
                      <a:schemeClr val="bg1">
                        <a:lumMod val="95000"/>
                      </a:schemeClr>
                    </a:solidFill>
                  </a:tcPr>
                </a:tc>
                <a:tc>
                  <a:txBody>
                    <a:bodyPr/>
                    <a:lstStyle/>
                    <a:p>
                      <a:pPr algn="ctr"/>
                      <a:r>
                        <a:rPr lang="en-US" sz="1300" dirty="0"/>
                        <a:t>2007</a:t>
                      </a:r>
                    </a:p>
                    <a:p>
                      <a:pPr algn="ctr"/>
                      <a:r>
                        <a:rPr lang="en-US" sz="1300" dirty="0"/>
                        <a:t>2010</a:t>
                      </a:r>
                    </a:p>
                  </a:txBody>
                  <a:tcPr anchor="ctr">
                    <a:solidFill>
                      <a:schemeClr val="bg1">
                        <a:lumMod val="95000"/>
                      </a:schemeClr>
                    </a:solidFill>
                  </a:tcPr>
                </a:tc>
                <a:extLst>
                  <a:ext uri="{0D108BD9-81ED-4DB2-BD59-A6C34878D82A}">
                    <a16:rowId xmlns:a16="http://schemas.microsoft.com/office/drawing/2014/main" val="3176822737"/>
                  </a:ext>
                </a:extLst>
              </a:tr>
              <a:tr h="382437">
                <a:tc>
                  <a:txBody>
                    <a:bodyPr/>
                    <a:lstStyle/>
                    <a:p>
                      <a:pPr algn="ctr"/>
                      <a:r>
                        <a:rPr lang="en-US" sz="1300" dirty="0"/>
                        <a:t>Samsung</a:t>
                      </a:r>
                    </a:p>
                  </a:txBody>
                  <a:tcPr anchor="ctr">
                    <a:solidFill>
                      <a:srgbClr val="E1F4FF"/>
                    </a:solidFill>
                  </a:tcPr>
                </a:tc>
                <a:tc>
                  <a:txBody>
                    <a:bodyPr/>
                    <a:lstStyle/>
                    <a:p>
                      <a:pPr algn="ctr"/>
                      <a:r>
                        <a:rPr lang="en-US" sz="1300" dirty="0"/>
                        <a:t>--</a:t>
                      </a:r>
                    </a:p>
                    <a:p>
                      <a:pPr algn="ctr"/>
                      <a:r>
                        <a:rPr lang="en-US" sz="1300" dirty="0" err="1"/>
                        <a:t>Exynos</a:t>
                      </a:r>
                      <a:endParaRPr lang="en-US" sz="1300" dirty="0"/>
                    </a:p>
                  </a:txBody>
                  <a:tcPr anchor="ctr">
                    <a:solidFill>
                      <a:srgbClr val="E1F4FF"/>
                    </a:solidFill>
                  </a:tcPr>
                </a:tc>
                <a:tc>
                  <a:txBody>
                    <a:bodyPr/>
                    <a:lstStyle/>
                    <a:p>
                      <a:pPr algn="ctr"/>
                      <a:r>
                        <a:rPr lang="en-US" sz="1300" dirty="0"/>
                        <a:t>S3C44B0</a:t>
                      </a:r>
                    </a:p>
                    <a:p>
                      <a:pPr algn="ctr"/>
                      <a:r>
                        <a:rPr lang="en-US" sz="1300" dirty="0"/>
                        <a:t>3110</a:t>
                      </a:r>
                    </a:p>
                  </a:txBody>
                  <a:tcPr anchor="ctr">
                    <a:solidFill>
                      <a:srgbClr val="E1F4FF"/>
                    </a:solidFill>
                  </a:tcPr>
                </a:tc>
                <a:tc>
                  <a:txBody>
                    <a:bodyPr/>
                    <a:lstStyle/>
                    <a:p>
                      <a:pPr algn="ctr"/>
                      <a:r>
                        <a:rPr lang="en-US" sz="1300" dirty="0"/>
                        <a:t>ARM7TDMI</a:t>
                      </a:r>
                    </a:p>
                    <a:p>
                      <a:pPr algn="ctr"/>
                      <a:r>
                        <a:rPr lang="en-US" sz="1300" dirty="0"/>
                        <a:t>Cortex-A8</a:t>
                      </a:r>
                    </a:p>
                  </a:txBody>
                  <a:tcPr anchor="ctr">
                    <a:solidFill>
                      <a:srgbClr val="E1F4FF"/>
                    </a:solidFill>
                  </a:tcPr>
                </a:tc>
                <a:tc>
                  <a:txBody>
                    <a:bodyPr/>
                    <a:lstStyle/>
                    <a:p>
                      <a:pPr algn="ctr"/>
                      <a:r>
                        <a:rPr lang="en-US" sz="1300" dirty="0"/>
                        <a:t>Armv4</a:t>
                      </a:r>
                    </a:p>
                    <a:p>
                      <a:pPr algn="ctr"/>
                      <a:r>
                        <a:rPr lang="en-US" sz="1300" dirty="0"/>
                        <a:t>Armv7</a:t>
                      </a:r>
                    </a:p>
                  </a:txBody>
                  <a:tcPr anchor="ctr">
                    <a:solidFill>
                      <a:srgbClr val="E1F4FF"/>
                    </a:solidFill>
                  </a:tcPr>
                </a:tc>
                <a:tc>
                  <a:txBody>
                    <a:bodyPr/>
                    <a:lstStyle/>
                    <a:p>
                      <a:pPr algn="ctr"/>
                      <a:r>
                        <a:rPr lang="en-US" sz="1300" dirty="0"/>
                        <a:t>2000</a:t>
                      </a:r>
                    </a:p>
                    <a:p>
                      <a:pPr algn="ctr"/>
                      <a:r>
                        <a:rPr lang="en-US" sz="1300" dirty="0"/>
                        <a:t>2010</a:t>
                      </a:r>
                    </a:p>
                  </a:txBody>
                  <a:tcPr anchor="ctr">
                    <a:solidFill>
                      <a:srgbClr val="E1F4FF"/>
                    </a:solidFill>
                  </a:tcPr>
                </a:tc>
                <a:extLst>
                  <a:ext uri="{0D108BD9-81ED-4DB2-BD59-A6C34878D82A}">
                    <a16:rowId xmlns:a16="http://schemas.microsoft.com/office/drawing/2014/main" val="2892367917"/>
                  </a:ext>
                </a:extLst>
              </a:tr>
              <a:tr h="290811">
                <a:tc>
                  <a:txBody>
                    <a:bodyPr/>
                    <a:lstStyle/>
                    <a:p>
                      <a:pPr algn="ctr"/>
                      <a:r>
                        <a:rPr lang="en-US" sz="1300" dirty="0"/>
                        <a:t>AMD</a:t>
                      </a:r>
                    </a:p>
                  </a:txBody>
                  <a:tcPr anchor="ctr">
                    <a:solidFill>
                      <a:schemeClr val="bg1">
                        <a:lumMod val="95000"/>
                      </a:schemeClr>
                    </a:solidFill>
                  </a:tcPr>
                </a:tc>
                <a:tc>
                  <a:txBody>
                    <a:bodyPr/>
                    <a:lstStyle/>
                    <a:p>
                      <a:pPr algn="ctr"/>
                      <a:r>
                        <a:rPr lang="en-US" sz="1300" dirty="0"/>
                        <a:t>Cat</a:t>
                      </a:r>
                    </a:p>
                  </a:txBody>
                  <a:tcPr anchor="ctr">
                    <a:solidFill>
                      <a:schemeClr val="bg1">
                        <a:lumMod val="95000"/>
                      </a:schemeClr>
                    </a:solidFill>
                  </a:tcPr>
                </a:tc>
                <a:tc>
                  <a:txBody>
                    <a:bodyPr/>
                    <a:lstStyle/>
                    <a:p>
                      <a:pPr algn="ctr"/>
                      <a:r>
                        <a:rPr lang="en-US" sz="1300" dirty="0"/>
                        <a:t>Many</a:t>
                      </a:r>
                    </a:p>
                  </a:txBody>
                  <a:tcPr anchor="ctr">
                    <a:solidFill>
                      <a:schemeClr val="bg1">
                        <a:lumMod val="95000"/>
                      </a:schemeClr>
                    </a:solidFill>
                  </a:tcPr>
                </a:tc>
                <a:tc>
                  <a:txBody>
                    <a:bodyPr/>
                    <a:lstStyle/>
                    <a:p>
                      <a:pPr algn="ctr"/>
                      <a:r>
                        <a:rPr lang="en-US" sz="1300" dirty="0"/>
                        <a:t>Bobcat </a:t>
                      </a:r>
                    </a:p>
                  </a:txBody>
                  <a:tcPr anchor="ctr">
                    <a:solidFill>
                      <a:schemeClr val="bg1">
                        <a:lumMod val="95000"/>
                      </a:schemeClr>
                    </a:solidFill>
                  </a:tcPr>
                </a:tc>
                <a:tc>
                  <a:txBody>
                    <a:bodyPr/>
                    <a:lstStyle/>
                    <a:p>
                      <a:pPr algn="ctr"/>
                      <a:r>
                        <a:rPr lang="en-US" sz="1300" dirty="0"/>
                        <a:t>x86 (64-bit)</a:t>
                      </a:r>
                    </a:p>
                  </a:txBody>
                  <a:tcPr anchor="ctr">
                    <a:solidFill>
                      <a:schemeClr val="bg1">
                        <a:lumMod val="95000"/>
                      </a:schemeClr>
                    </a:solidFill>
                  </a:tcPr>
                </a:tc>
                <a:tc>
                  <a:txBody>
                    <a:bodyPr/>
                    <a:lstStyle/>
                    <a:p>
                      <a:pPr algn="ctr"/>
                      <a:r>
                        <a:rPr lang="en-US" sz="1300" dirty="0"/>
                        <a:t>2011</a:t>
                      </a:r>
                    </a:p>
                  </a:txBody>
                  <a:tcPr anchor="ctr">
                    <a:solidFill>
                      <a:schemeClr val="bg1">
                        <a:lumMod val="95000"/>
                      </a:schemeClr>
                    </a:solidFill>
                  </a:tcPr>
                </a:tc>
                <a:extLst>
                  <a:ext uri="{0D108BD9-81ED-4DB2-BD59-A6C34878D82A}">
                    <a16:rowId xmlns:a16="http://schemas.microsoft.com/office/drawing/2014/main" val="1181343988"/>
                  </a:ext>
                </a:extLst>
              </a:tr>
            </a:tbl>
          </a:graphicData>
        </a:graphic>
      </p:graphicFrame>
      <p:sp>
        <p:nvSpPr>
          <p:cNvPr id="8" name="TextBox 7"/>
          <p:cNvSpPr txBox="1"/>
          <p:nvPr/>
        </p:nvSpPr>
        <p:spPr>
          <a:xfrm>
            <a:off x="1853244" y="6453336"/>
            <a:ext cx="484299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Table: Emergence of single core mobile CPUs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9" name="Rounded Rectangle 8"/>
          <p:cNvSpPr/>
          <p:nvPr/>
        </p:nvSpPr>
        <p:spPr bwMode="auto">
          <a:xfrm>
            <a:off x="-508" y="441325"/>
            <a:ext cx="9144000" cy="2052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TextBox 9"/>
          <p:cNvSpPr txBox="1"/>
          <p:nvPr/>
        </p:nvSpPr>
        <p:spPr>
          <a:xfrm>
            <a:off x="85758" y="457059"/>
            <a:ext cx="780220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How ARM became involved into implementing mobile processors?</a:t>
            </a:r>
          </a:p>
        </p:txBody>
      </p:sp>
      <p:sp>
        <p:nvSpPr>
          <p:cNvPr id="11" name="TextBox 10"/>
          <p:cNvSpPr txBox="1"/>
          <p:nvPr/>
        </p:nvSpPr>
        <p:spPr>
          <a:xfrm>
            <a:off x="287193" y="800708"/>
            <a:ext cx="8853129" cy="164660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First mobiles</a:t>
            </a:r>
            <a:r>
              <a:rPr kumimoji="0" lang="en-US" sz="1600" b="0" i="0" u="none" strike="noStrike" kern="1200" cap="none" spc="0" normalizeH="0" baseline="0" noProof="0" dirty="0">
                <a:ln>
                  <a:noFill/>
                </a:ln>
                <a:solidFill>
                  <a:srgbClr val="000000"/>
                </a:solidFill>
                <a:effectLst/>
                <a:uLnTx/>
                <a:uFillTx/>
                <a:latin typeface="Verdana"/>
                <a:ea typeface="+mn-ea"/>
                <a:cs typeface="+mn-cs"/>
              </a:rPr>
              <a:t>, called also </a:t>
            </a:r>
            <a:r>
              <a:rPr kumimoji="0" lang="en-US" sz="1600" b="0" i="0" u="none" strike="noStrike" kern="1200" cap="none" spc="0" normalizeH="0" baseline="0" noProof="0" dirty="0">
                <a:ln>
                  <a:noFill/>
                </a:ln>
                <a:solidFill>
                  <a:srgbClr val="FF0000"/>
                </a:solidFill>
                <a:effectLst/>
                <a:uLnTx/>
                <a:uFillTx/>
                <a:latin typeface="Verdana"/>
                <a:ea typeface="+mn-ea"/>
                <a:cs typeface="+mn-cs"/>
              </a:rPr>
              <a:t>cellphones, </a:t>
            </a:r>
            <a:r>
              <a:rPr kumimoji="0" lang="en-US" sz="1600" b="0" i="0" u="none" strike="noStrike" kern="1200" cap="none" spc="0" normalizeH="0" baseline="0" noProof="0" dirty="0">
                <a:ln>
                  <a:noFill/>
                </a:ln>
                <a:solidFill>
                  <a:srgbClr val="000000"/>
                </a:solidFill>
                <a:effectLst/>
                <a:uLnTx/>
                <a:uFillTx/>
                <a:latin typeface="Verdana"/>
                <a:ea typeface="+mn-ea"/>
                <a:cs typeface="+mn-cs"/>
              </a:rPr>
              <a:t>emerged</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in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beginning of the 2000’s,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first smartphones</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in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second half of the 2000’, </a:t>
            </a:r>
            <a:r>
              <a:rPr kumimoji="0" lang="en-US" sz="1600" b="0" i="0" u="none" strike="noStrike" kern="1200" cap="none" spc="0" normalizeH="0" baseline="0" noProof="0" dirty="0">
                <a:ln>
                  <a:noFill/>
                </a:ln>
                <a:solidFill>
                  <a:srgbClr val="000000"/>
                </a:solidFill>
                <a:effectLst/>
                <a:uLnTx/>
                <a:uFillTx/>
                <a:latin typeface="Verdana"/>
                <a:ea typeface="+mn-ea"/>
                <a:cs typeface="+mn-cs"/>
              </a:rPr>
              <a:t>like RIM’s Blackberry 8100</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(2006) or Apple’s iPhone (2007).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The </a:t>
            </a:r>
            <a:r>
              <a:rPr kumimoji="0" lang="en-US" sz="1600" b="0" i="0" u="none" strike="noStrike" kern="1200" cap="none" spc="-30" normalizeH="0" baseline="0" noProof="0" dirty="0">
                <a:ln>
                  <a:noFill/>
                </a:ln>
                <a:solidFill>
                  <a:srgbClr val="FF0000"/>
                </a:solidFill>
                <a:effectLst/>
                <a:uLnTx/>
                <a:uFillTx/>
                <a:latin typeface="Verdana"/>
                <a:ea typeface="+mn-ea"/>
                <a:cs typeface="+mn-cs"/>
              </a:rPr>
              <a:t>mobile boom </a:t>
            </a:r>
            <a:r>
              <a:rPr kumimoji="0" lang="en-US" sz="1600" b="0" i="0" u="none" strike="noStrike" kern="1200" cap="none" spc="-30" normalizeH="0" baseline="0" noProof="0" dirty="0">
                <a:ln>
                  <a:noFill/>
                </a:ln>
                <a:solidFill>
                  <a:srgbClr val="000000"/>
                </a:solidFill>
                <a:effectLst/>
                <a:uLnTx/>
                <a:uFillTx/>
                <a:latin typeface="Verdana"/>
                <a:ea typeface="+mn-ea"/>
                <a:cs typeface="+mn-cs"/>
              </a:rPr>
              <a:t>evoked the interest by many firms, thus mainly in the second half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     of the 2000’s a large number of vendors began to design mobiles while using </a:t>
            </a:r>
            <a:r>
              <a:rPr kumimoji="0" lang="en-US" sz="1600" b="0" i="0" u="none" strike="noStrike" kern="1200" cap="none" spc="-40" normalizeH="0" baseline="0" noProof="0" dirty="0">
                <a:ln>
                  <a:noFill/>
                </a:ln>
                <a:solidFill>
                  <a:srgbClr val="0070C0"/>
                </a:solidFill>
                <a:effectLst/>
                <a:uLnTx/>
                <a:uFillTx/>
                <a:latin typeface="Verdana"/>
                <a:ea typeface="+mn-ea"/>
                <a:cs typeface="+mn-cs"/>
              </a:rPr>
              <a:t>mostly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50" normalizeH="0" baseline="0" noProof="0" dirty="0">
                <a:ln>
                  <a:noFill/>
                </a:ln>
                <a:solidFill>
                  <a:srgbClr val="000000"/>
                </a:solidFill>
                <a:effectLst/>
                <a:uLnTx/>
                <a:uFillTx/>
                <a:latin typeface="Verdana"/>
                <a:ea typeface="+mn-ea"/>
                <a:cs typeface="+mn-cs"/>
              </a:rPr>
              <a:t>either </a:t>
            </a:r>
            <a:r>
              <a:rPr kumimoji="0" lang="en-US" sz="1600" b="0" i="0" u="none" strike="noStrike" kern="1200" cap="none" spc="-50" normalizeH="0" baseline="0" noProof="0" dirty="0">
                <a:ln>
                  <a:noFill/>
                </a:ln>
                <a:solidFill>
                  <a:srgbClr val="0070C0"/>
                </a:solidFill>
                <a:effectLst/>
                <a:uLnTx/>
                <a:uFillTx/>
                <a:latin typeface="Verdana"/>
                <a:ea typeface="+mn-ea"/>
                <a:cs typeface="+mn-cs"/>
              </a:rPr>
              <a:t>ARM-</a:t>
            </a:r>
            <a:r>
              <a:rPr kumimoji="0" lang="en-US" sz="1600" b="0" i="0" u="none" strike="noStrike" kern="1200" cap="none" spc="-50" normalizeH="0" baseline="0" noProof="0" dirty="0">
                <a:ln>
                  <a:noFill/>
                </a:ln>
                <a:solidFill>
                  <a:srgbClr val="000000"/>
                </a:solidFill>
                <a:effectLst/>
                <a:uLnTx/>
                <a:uFillTx/>
                <a:latin typeface="Verdana"/>
                <a:ea typeface="+mn-ea"/>
                <a:cs typeface="+mn-cs"/>
              </a:rPr>
              <a:t> or </a:t>
            </a:r>
            <a:r>
              <a:rPr kumimoji="0" lang="en-US" sz="1600" b="0" i="0" u="none" strike="noStrike" kern="1200" cap="none" spc="-50" normalizeH="0" baseline="0" noProof="0" dirty="0">
                <a:ln>
                  <a:noFill/>
                </a:ln>
                <a:solidFill>
                  <a:srgbClr val="0070C0"/>
                </a:solidFill>
                <a:effectLst/>
                <a:uLnTx/>
                <a:uFillTx/>
                <a:latin typeface="Verdana"/>
                <a:ea typeface="+mn-ea"/>
                <a:cs typeface="+mn-cs"/>
              </a:rPr>
              <a:t>in-house designed Arm ISA-based cores</a:t>
            </a:r>
            <a:r>
              <a:rPr kumimoji="0" lang="en-US" sz="1600" b="0" i="0" u="none" strike="noStrike" kern="1200" cap="none" spc="-50" normalizeH="0" baseline="0" noProof="0" dirty="0">
                <a:ln>
                  <a:noFill/>
                </a:ln>
                <a:solidFill>
                  <a:srgbClr val="000000"/>
                </a:solidFill>
                <a:effectLst/>
                <a:uLnTx/>
                <a:uFillTx/>
                <a:latin typeface="Verdana"/>
                <a:ea typeface="+mn-ea"/>
                <a:cs typeface="+mn-cs"/>
              </a:rPr>
              <a:t>, as the Table below indicates.</a:t>
            </a:r>
          </a:p>
        </p:txBody>
      </p:sp>
    </p:spTree>
    <p:extLst>
      <p:ext uri="{BB962C8B-B14F-4D97-AF65-F5344CB8AC3E}">
        <p14:creationId xmlns:p14="http://schemas.microsoft.com/office/powerpoint/2010/main" val="33822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 calcmode="lin" valueType="num">
                                      <p:cBhvr additive="base">
                                        <p:cTn id="1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 calcmode="lin" valueType="num">
                                      <p:cBhvr additive="base">
                                        <p:cTn id="2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 calcmode="lin" valueType="num">
                                      <p:cBhvr additive="base">
                                        <p:cTn id="2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xEl>
                                              <p:pRg st="5" end="5"/>
                                            </p:txEl>
                                          </p:spTgt>
                                        </p:tgtEl>
                                        <p:attrNameLst>
                                          <p:attrName>style.visibility</p:attrName>
                                        </p:attrNameLst>
                                      </p:cBhvr>
                                      <p:to>
                                        <p:strVal val="visible"/>
                                      </p:to>
                                    </p:set>
                                    <p:anim calcmode="lin" valueType="num">
                                      <p:cBhvr additive="base">
                                        <p:cTn id="2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sz="1700" dirty="0">
                <a:solidFill>
                  <a:srgbClr val="FFFFFF"/>
                </a:solidFill>
              </a:rPr>
              <a:t>3.1 ARM’s CPU designs preceding the ARM Cortex family (8)</a:t>
            </a:r>
          </a:p>
        </p:txBody>
      </p:sp>
      <p:sp>
        <p:nvSpPr>
          <p:cNvPr id="13" name="Rounded Rectangle 12"/>
          <p:cNvSpPr/>
          <p:nvPr/>
        </p:nvSpPr>
        <p:spPr bwMode="auto">
          <a:xfrm>
            <a:off x="26988" y="992030"/>
            <a:ext cx="9117012" cy="1305145"/>
          </a:xfrm>
          <a:prstGeom prst="roundRect">
            <a:avLst/>
          </a:prstGeom>
          <a:noFill/>
          <a:ln w="1905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14" name="Rounded Rectangle 13"/>
          <p:cNvSpPr/>
          <p:nvPr/>
        </p:nvSpPr>
        <p:spPr bwMode="auto">
          <a:xfrm>
            <a:off x="-18510" y="898926"/>
            <a:ext cx="9162510" cy="1944000"/>
          </a:xfrm>
          <a:prstGeom prst="roundRect">
            <a:avLst/>
          </a:prstGeom>
          <a:solidFill>
            <a:srgbClr val="E5F2FF"/>
          </a:solidFill>
          <a:ln w="19050" cap="flat" cmpd="sng" algn="ctr">
            <a:solidFill>
              <a:srgbClr val="89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15" name="TextBox 14"/>
          <p:cNvSpPr txBox="1"/>
          <p:nvPr/>
        </p:nvSpPr>
        <p:spPr>
          <a:xfrm>
            <a:off x="75633" y="933180"/>
            <a:ext cx="9436173" cy="1892826"/>
          </a:xfrm>
          <a:prstGeom prst="rect">
            <a:avLst/>
          </a:prstGeom>
          <a:noFill/>
        </p:spPr>
        <p:txBody>
          <a:bodyPr wrap="none" rtlCol="0">
            <a:spAutoFit/>
          </a:bodyPr>
          <a:lstStyle/>
          <a:p>
            <a:r>
              <a:rPr lang="en-GB" sz="1600" spc="-30" dirty="0">
                <a:solidFill>
                  <a:srgbClr val="FF0000"/>
                </a:solidFill>
              </a:rPr>
              <a:t>The crucial point for ARM’s success </a:t>
            </a:r>
            <a:r>
              <a:rPr lang="en-GB" sz="1600" spc="-30" dirty="0"/>
              <a:t>in penetrating the mobile world is </a:t>
            </a:r>
            <a:r>
              <a:rPr lang="en-GB" sz="1600" spc="-30" dirty="0">
                <a:solidFill>
                  <a:srgbClr val="FF0000"/>
                </a:solidFill>
              </a:rPr>
              <a:t>the lower power</a:t>
            </a:r>
          </a:p>
          <a:p>
            <a:r>
              <a:rPr lang="en-GB" sz="1600" spc="-30" dirty="0">
                <a:solidFill>
                  <a:srgbClr val="FF0000"/>
                </a:solidFill>
              </a:rPr>
              <a:t>   consumption of ARM ISA-based designs, </a:t>
            </a:r>
            <a:r>
              <a:rPr lang="en-GB" sz="1600" spc="-30" dirty="0"/>
              <a:t>that mostly originates from the</a:t>
            </a:r>
            <a:r>
              <a:rPr lang="en-GB" sz="1600" dirty="0"/>
              <a:t> </a:t>
            </a:r>
            <a:r>
              <a:rPr lang="en-GB" sz="1600" dirty="0">
                <a:solidFill>
                  <a:srgbClr val="0070C0"/>
                </a:solidFill>
              </a:rPr>
              <a:t>inherent </a:t>
            </a:r>
          </a:p>
          <a:p>
            <a:pPr>
              <a:spcAft>
                <a:spcPts val="600"/>
              </a:spcAft>
            </a:pPr>
            <a:r>
              <a:rPr lang="en-GB" sz="1600" dirty="0">
                <a:solidFill>
                  <a:srgbClr val="0070C0"/>
                </a:solidFill>
              </a:rPr>
              <a:t>   advantage of RISC type Arm ISAs vs. CISC type x86 ISAs in power consumption.</a:t>
            </a:r>
          </a:p>
          <a:p>
            <a:r>
              <a:rPr lang="en-GB" sz="1600" dirty="0">
                <a:solidFill>
                  <a:srgbClr val="0070C0"/>
                </a:solidFill>
              </a:rPr>
              <a:t> </a:t>
            </a:r>
            <a:r>
              <a:rPr lang="en-GB" sz="1600" spc="-30" dirty="0">
                <a:solidFill>
                  <a:srgbClr val="0070C0"/>
                </a:solidFill>
              </a:rPr>
              <a:t>This difference arises from the fact that RISC architectures require less power for </a:t>
            </a:r>
          </a:p>
          <a:p>
            <a:r>
              <a:rPr lang="en-GB" sz="1600" spc="-30" dirty="0">
                <a:solidFill>
                  <a:srgbClr val="0070C0"/>
                </a:solidFill>
              </a:rPr>
              <a:t>    decoding and operand fetching, </a:t>
            </a:r>
            <a:r>
              <a:rPr lang="en-GB" sz="1600" spc="-30" dirty="0"/>
              <a:t>since RISC processors decode fixed length instructions </a:t>
            </a:r>
          </a:p>
          <a:p>
            <a:r>
              <a:rPr lang="en-GB" sz="1600" dirty="0"/>
              <a:t>    and fetch operands basically from registers whereas CISC processors decode </a:t>
            </a:r>
          </a:p>
          <a:p>
            <a:r>
              <a:rPr lang="en-GB" sz="1600" dirty="0"/>
              <a:t>    </a:t>
            </a:r>
            <a:r>
              <a:rPr lang="en-GB" sz="1600" spc="-30" dirty="0"/>
              <a:t>variable length instructions and fetch operands both from registers and the memory.</a:t>
            </a:r>
          </a:p>
        </p:txBody>
      </p:sp>
      <p:sp>
        <p:nvSpPr>
          <p:cNvPr id="3" name="TextBox 2">
            <a:extLst>
              <a:ext uri="{FF2B5EF4-FFF2-40B4-BE49-F238E27FC236}">
                <a16:creationId xmlns:a16="http://schemas.microsoft.com/office/drawing/2014/main" id="{E1F2628E-C3D6-5222-8582-7F06106C23F1}"/>
              </a:ext>
            </a:extLst>
          </p:cNvPr>
          <p:cNvSpPr txBox="1"/>
          <p:nvPr/>
        </p:nvSpPr>
        <p:spPr>
          <a:xfrm>
            <a:off x="75386" y="441325"/>
            <a:ext cx="8096447" cy="369332"/>
          </a:xfrm>
          <a:prstGeom prst="rect">
            <a:avLst/>
          </a:prstGeom>
          <a:noFill/>
        </p:spPr>
        <p:txBody>
          <a:bodyPr wrap="none" rtlCol="0">
            <a:spAutoFit/>
          </a:bodyPr>
          <a:lstStyle/>
          <a:p>
            <a:r>
              <a:rPr lang="en-US" dirty="0">
                <a:solidFill>
                  <a:schemeClr val="accent6"/>
                </a:solidFill>
              </a:rPr>
              <a:t>Why could ARM break into the mobile world with their CPU designs?</a:t>
            </a:r>
            <a:endParaRPr lang="hu-HU" dirty="0">
              <a:solidFill>
                <a:schemeClr val="accent6"/>
              </a:solidFill>
            </a:endParaRPr>
          </a:p>
        </p:txBody>
      </p:sp>
    </p:spTree>
    <p:extLst>
      <p:ext uri="{BB962C8B-B14F-4D97-AF65-F5344CB8AC3E}">
        <p14:creationId xmlns:p14="http://schemas.microsoft.com/office/powerpoint/2010/main" val="18952083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ima Dezső\Documents\arm_processors\armhistor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45" y="1073425"/>
            <a:ext cx="8145905" cy="576098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462735" y="2123856"/>
            <a:ext cx="3690165" cy="3735414"/>
          </a:xfrm>
          <a:prstGeom prst="roundRect">
            <a:avLst/>
          </a:prstGeom>
          <a:noFill/>
          <a:ln w="3810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6" name="Title 1"/>
          <p:cNvSpPr>
            <a:spLocks noGrp="1"/>
          </p:cNvSpPr>
          <p:nvPr>
            <p:ph type="title"/>
          </p:nvPr>
        </p:nvSpPr>
        <p:spPr>
          <a:xfrm>
            <a:off x="0" y="-33123"/>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3.1 ARM’s CPU designs preceding the ARM Cortex family (9)</a:t>
            </a:r>
          </a:p>
        </p:txBody>
      </p:sp>
      <p:sp>
        <p:nvSpPr>
          <p:cNvPr id="7" name="TextBox 6"/>
          <p:cNvSpPr txBox="1"/>
          <p:nvPr/>
        </p:nvSpPr>
        <p:spPr>
          <a:xfrm>
            <a:off x="72880" y="442852"/>
            <a:ext cx="92044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99"/>
                </a:solidFill>
                <a:effectLst/>
                <a:uLnTx/>
                <a:uFillTx/>
                <a:latin typeface="Verdana"/>
                <a:ea typeface="+mn-ea"/>
                <a:cs typeface="+mn-cs"/>
              </a:rPr>
              <a:t>CPU cores</a:t>
            </a:r>
            <a:r>
              <a:rPr kumimoji="0" lang="hu-HU" sz="1800" b="0" i="0" u="none" strike="noStrike" kern="1200" cap="none" spc="0" normalizeH="0" baseline="0" noProof="0" dirty="0">
                <a:ln>
                  <a:noFill/>
                </a:ln>
                <a:solidFill>
                  <a:srgbClr val="333399"/>
                </a:solidFill>
                <a:effectLst/>
                <a:uLnTx/>
                <a:uFillTx/>
                <a:latin typeface="Verdana"/>
                <a:ea typeface="+mn-ea"/>
                <a:cs typeface="+mn-cs"/>
              </a:rPr>
              <a:t> implementing the </a:t>
            </a:r>
            <a:r>
              <a:rPr kumimoji="0" lang="en-US" sz="1800" b="0" i="0" u="none" strike="noStrike" kern="1200" cap="none" spc="0" normalizeH="0" baseline="0" noProof="0" dirty="0" err="1">
                <a:ln>
                  <a:noFill/>
                </a:ln>
                <a:solidFill>
                  <a:srgbClr val="333399"/>
                </a:solidFill>
                <a:effectLst/>
                <a:uLnTx/>
                <a:uFillTx/>
                <a:latin typeface="Verdana"/>
                <a:ea typeface="+mn-ea"/>
                <a:cs typeface="+mn-cs"/>
              </a:rPr>
              <a:t>Armv</a:t>
            </a:r>
            <a:r>
              <a:rPr kumimoji="0" lang="hu-HU" sz="1800" b="0" i="0" u="none" strike="noStrike" kern="1200" cap="none" spc="0" normalizeH="0" baseline="0" noProof="0" dirty="0">
                <a:ln>
                  <a:noFill/>
                </a:ln>
                <a:solidFill>
                  <a:srgbClr val="333399"/>
                </a:solidFill>
                <a:effectLst/>
                <a:uLnTx/>
                <a:uFillTx/>
                <a:latin typeface="Verdana"/>
                <a:ea typeface="+mn-ea"/>
                <a:cs typeface="+mn-cs"/>
              </a:rPr>
              <a:t>3</a:t>
            </a:r>
            <a:r>
              <a:rPr kumimoji="0" lang="en-US" sz="1800" b="0" i="0" u="none" strike="noStrike" kern="1200" cap="none" spc="0" normalizeH="0" baseline="0" noProof="0" dirty="0">
                <a:ln>
                  <a:noFill/>
                </a:ln>
                <a:solidFill>
                  <a:srgbClr val="333399"/>
                </a:solidFill>
                <a:effectLst/>
                <a:uLnTx/>
                <a:uFillTx/>
                <a:latin typeface="Verdana"/>
                <a:ea typeface="+mn-ea"/>
                <a:cs typeface="+mn-cs"/>
              </a:rPr>
              <a:t> – Armv6</a:t>
            </a:r>
            <a:r>
              <a:rPr kumimoji="0" lang="hu-HU" sz="1800" b="0" i="0" u="none" strike="noStrike" kern="1200" cap="none" spc="0" normalizeH="0" baseline="0" noProof="0" dirty="0">
                <a:ln>
                  <a:noFill/>
                </a:ln>
                <a:solidFill>
                  <a:srgbClr val="333399"/>
                </a:solidFill>
                <a:effectLst/>
                <a:uLnTx/>
                <a:uFillTx/>
                <a:latin typeface="Verdana"/>
                <a:ea typeface="+mn-ea"/>
                <a:cs typeface="+mn-cs"/>
              </a:rPr>
              <a:t> ISA </a:t>
            </a:r>
            <a:r>
              <a:rPr kumimoji="0" lang="en-GB" sz="1800" b="0" i="0" u="none" strike="noStrike" kern="1200" cap="none" spc="0" normalizeH="0" baseline="0" noProof="0" dirty="0">
                <a:ln>
                  <a:noFill/>
                </a:ln>
                <a:solidFill>
                  <a:srgbClr val="333399"/>
                </a:solidFill>
                <a:effectLst/>
                <a:uLnTx/>
                <a:uFillTx/>
                <a:latin typeface="Verdana"/>
                <a:ea typeface="+mn-ea"/>
                <a:cs typeface="+mn-cs"/>
              </a:rPr>
              <a:t>and their use in mobiles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5</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32621686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21" y="967535"/>
            <a:ext cx="7551718" cy="5861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046" y="442852"/>
            <a:ext cx="85961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pipeline length</a:t>
            </a:r>
            <a:r>
              <a:rPr kumimoji="0" lang="hu-HU" sz="1800" b="0" i="0" u="none" strike="noStrike" kern="1200" cap="none" spc="0" normalizeH="0" baseline="0" noProof="0" dirty="0">
                <a:ln>
                  <a:noFill/>
                </a:ln>
                <a:solidFill>
                  <a:srgbClr val="2D2D8A"/>
                </a:solidFill>
                <a:effectLst/>
                <a:uLnTx/>
                <a:uFillTx/>
                <a:latin typeface="Verdana"/>
                <a:ea typeface="+mn-ea"/>
                <a:cs typeface="+mn-cs"/>
              </a:rPr>
              <a:t> of</a:t>
            </a:r>
            <a:r>
              <a:rPr kumimoji="0" lang="en-US" sz="1800" b="0" i="0" u="none" strike="noStrike" kern="1200" cap="none" spc="0" normalizeH="0" baseline="0" noProof="0" dirty="0">
                <a:ln>
                  <a:noFill/>
                </a:ln>
                <a:solidFill>
                  <a:srgbClr val="2D2D8A"/>
                </a:solidFill>
                <a:effectLst/>
                <a:uLnTx/>
                <a:uFillTx/>
                <a:latin typeface="Verdana"/>
                <a:ea typeface="+mn-ea"/>
                <a:cs typeface="+mn-cs"/>
              </a:rPr>
              <a:t> ARM</a:t>
            </a:r>
            <a:r>
              <a:rPr kumimoji="0" lang="hu-HU" sz="1800" b="0" i="0" u="none" strike="noStrike" kern="1200" cap="none" spc="0" normalizeH="0" baseline="0" noProof="0" dirty="0">
                <a:ln>
                  <a:noFill/>
                </a:ln>
                <a:solidFill>
                  <a:srgbClr val="2D2D8A"/>
                </a:solidFill>
                <a:effectLst/>
                <a:uLnTx/>
                <a:uFillTx/>
                <a:latin typeface="Verdana"/>
                <a:ea typeface="+mn-ea"/>
                <a:cs typeface="+mn-cs"/>
              </a:rPr>
              <a:t> v4</a:t>
            </a:r>
            <a:r>
              <a:rPr kumimoji="0" lang="en-US" sz="1800" b="0" i="0" u="none" strike="noStrike" kern="1200" cap="none" spc="0" normalizeH="0" baseline="0" noProof="0" dirty="0">
                <a:ln>
                  <a:noFill/>
                </a:ln>
                <a:solidFill>
                  <a:srgbClr val="2D2D8A"/>
                </a:solidFill>
                <a:effectLst/>
                <a:uLnTx/>
                <a:uFillTx/>
                <a:latin typeface="Verdana"/>
                <a:ea typeface="+mn-ea"/>
                <a:cs typeface="+mn-cs"/>
              </a:rPr>
              <a:t> – Arm</a:t>
            </a:r>
            <a:r>
              <a:rPr kumimoji="0" lang="hu-HU" sz="1800" b="0" i="0" u="none" strike="noStrike" kern="1200" cap="none" spc="0" normalizeH="0" baseline="0" noProof="0" dirty="0">
                <a:ln>
                  <a:noFill/>
                </a:ln>
                <a:solidFill>
                  <a:srgbClr val="2D2D8A"/>
                </a:solidFill>
                <a:effectLst/>
                <a:uLnTx/>
                <a:uFillTx/>
                <a:latin typeface="Verdana"/>
                <a:ea typeface="+mn-ea"/>
                <a:cs typeface="+mn-cs"/>
              </a:rPr>
              <a:t>v6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based</a:t>
            </a:r>
            <a:r>
              <a:rPr kumimoji="0" lang="en-US" sz="1800" b="0" i="0" u="none" strike="noStrike" kern="1200" cap="none" spc="0" normalizeH="0" baseline="0" noProof="0" dirty="0">
                <a:ln>
                  <a:noFill/>
                </a:ln>
                <a:solidFill>
                  <a:srgbClr val="2D2D8A"/>
                </a:solidFill>
                <a:effectLst/>
                <a:uLnTx/>
                <a:uFillTx/>
                <a:latin typeface="Verdana"/>
                <a:ea typeface="+mn-ea"/>
                <a:cs typeface="+mn-cs"/>
              </a:rPr>
              <a:t> CPU cores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8</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6" name="Title 1"/>
          <p:cNvSpPr>
            <a:spLocks noGrp="1"/>
          </p:cNvSpPr>
          <p:nvPr>
            <p:ph type="title"/>
          </p:nvPr>
        </p:nvSpPr>
        <p:spPr>
          <a:xfrm>
            <a:off x="0" y="-3642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3.1 ARM’s CPU designs preceding the ARM Cortex family (10)</a:t>
            </a:r>
          </a:p>
        </p:txBody>
      </p:sp>
      <p:sp>
        <p:nvSpPr>
          <p:cNvPr id="2" name="TextBox 1"/>
          <p:cNvSpPr txBox="1"/>
          <p:nvPr/>
        </p:nvSpPr>
        <p:spPr>
          <a:xfrm>
            <a:off x="573220" y="1853825"/>
            <a:ext cx="8034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Armv4</a:t>
            </a:r>
          </a:p>
        </p:txBody>
      </p:sp>
      <p:sp>
        <p:nvSpPr>
          <p:cNvPr id="7" name="TextBox 6"/>
          <p:cNvSpPr txBox="1"/>
          <p:nvPr/>
        </p:nvSpPr>
        <p:spPr>
          <a:xfrm>
            <a:off x="573220" y="2986208"/>
            <a:ext cx="8034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Armv4</a:t>
            </a:r>
          </a:p>
        </p:txBody>
      </p:sp>
      <p:sp>
        <p:nvSpPr>
          <p:cNvPr id="8" name="TextBox 7"/>
          <p:cNvSpPr txBox="1"/>
          <p:nvPr/>
        </p:nvSpPr>
        <p:spPr>
          <a:xfrm>
            <a:off x="566555" y="4066328"/>
            <a:ext cx="8034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Armv5</a:t>
            </a:r>
          </a:p>
        </p:txBody>
      </p:sp>
      <p:sp>
        <p:nvSpPr>
          <p:cNvPr id="9" name="TextBox 8"/>
          <p:cNvSpPr txBox="1"/>
          <p:nvPr/>
        </p:nvSpPr>
        <p:spPr>
          <a:xfrm>
            <a:off x="566555" y="4966428"/>
            <a:ext cx="8034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Armv5</a:t>
            </a:r>
          </a:p>
        </p:txBody>
      </p:sp>
      <p:sp>
        <p:nvSpPr>
          <p:cNvPr id="10" name="TextBox 9"/>
          <p:cNvSpPr txBox="1"/>
          <p:nvPr/>
        </p:nvSpPr>
        <p:spPr>
          <a:xfrm>
            <a:off x="566555" y="5974649"/>
            <a:ext cx="8034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Armv6</a:t>
            </a:r>
          </a:p>
        </p:txBody>
      </p:sp>
    </p:spTree>
    <p:extLst>
      <p:ext uri="{BB962C8B-B14F-4D97-AF65-F5344CB8AC3E}">
        <p14:creationId xmlns:p14="http://schemas.microsoft.com/office/powerpoint/2010/main" val="34356545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744"/>
          <a:stretch/>
        </p:blipFill>
        <p:spPr bwMode="auto">
          <a:xfrm>
            <a:off x="293820" y="976236"/>
            <a:ext cx="8629650" cy="5373970"/>
          </a:xfrm>
          <a:prstGeom prst="rect">
            <a:avLst/>
          </a:prstGeom>
          <a:noFill/>
          <a:ln>
            <a:noFill/>
          </a:ln>
        </p:spPr>
      </p:pic>
      <p:sp>
        <p:nvSpPr>
          <p:cNvPr id="4" name="TextBox 3"/>
          <p:cNvSpPr txBox="1"/>
          <p:nvPr/>
        </p:nvSpPr>
        <p:spPr>
          <a:xfrm>
            <a:off x="72883" y="442850"/>
            <a:ext cx="88780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Main features of 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Armv</a:t>
            </a:r>
            <a:r>
              <a:rPr kumimoji="0" lang="hu-HU" sz="1800" b="0" i="0" u="none" strike="noStrike" kern="1200" cap="none" spc="0" normalizeH="0" baseline="0" noProof="0" dirty="0">
                <a:ln>
                  <a:noFill/>
                </a:ln>
                <a:solidFill>
                  <a:srgbClr val="2D2D8A"/>
                </a:solidFill>
                <a:effectLst/>
                <a:uLnTx/>
                <a:uFillTx/>
                <a:latin typeface="Verdana"/>
                <a:ea typeface="+mn-ea"/>
                <a:cs typeface="+mn-cs"/>
              </a:rPr>
              <a:t>5</a:t>
            </a:r>
            <a:r>
              <a:rPr kumimoji="0" lang="en-US" sz="1800" b="0" i="0" u="none" strike="noStrike" kern="1200" cap="none" spc="0" normalizeH="0" baseline="0" noProof="0" dirty="0">
                <a:ln>
                  <a:noFill/>
                </a:ln>
                <a:solidFill>
                  <a:srgbClr val="2D2D8A"/>
                </a:solidFill>
                <a:effectLst/>
                <a:uLnTx/>
                <a:uFillTx/>
                <a:latin typeface="Verdana"/>
                <a:ea typeface="+mn-ea"/>
                <a:cs typeface="+mn-cs"/>
              </a:rPr>
              <a:t> – Arm</a:t>
            </a:r>
            <a:r>
              <a:rPr kumimoji="0" lang="hu-HU" sz="1800" b="0" i="0" u="none" strike="noStrike" kern="1200" cap="none" spc="0" normalizeH="0" baseline="0" noProof="0" dirty="0">
                <a:ln>
                  <a:noFill/>
                </a:ln>
                <a:solidFill>
                  <a:srgbClr val="2D2D8A"/>
                </a:solidFill>
                <a:effectLst/>
                <a:uLnTx/>
                <a:uFillTx/>
                <a:latin typeface="Verdana"/>
                <a:ea typeface="+mn-ea"/>
                <a:cs typeface="+mn-cs"/>
              </a:rPr>
              <a:t>v6</a:t>
            </a:r>
            <a:r>
              <a:rPr kumimoji="0" lang="en-US" sz="1800" b="0" i="0" u="none" strike="noStrike" kern="1200" cap="none" spc="0" normalizeH="0" baseline="0" noProof="0" dirty="0">
                <a:ln>
                  <a:noFill/>
                </a:ln>
                <a:solidFill>
                  <a:srgbClr val="2D2D8A"/>
                </a:solidFill>
                <a:effectLst/>
                <a:uLnTx/>
                <a:uFillTx/>
                <a:latin typeface="Verdana"/>
                <a:ea typeface="+mn-ea"/>
                <a:cs typeface="+mn-cs"/>
              </a:rPr>
              <a:t> based CPU cores </a:t>
            </a:r>
            <a:r>
              <a:rPr kumimoji="0" lang="hu-HU" sz="1800" b="0" i="0" u="none" strike="noStrike" kern="1200" cap="none" spc="0" normalizeH="0" baseline="0" noProof="0" dirty="0">
                <a:ln>
                  <a:noFill/>
                </a:ln>
                <a:solidFill>
                  <a:srgbClr val="2D2D8A"/>
                </a:solidFill>
                <a:effectLst/>
                <a:uLnTx/>
                <a:uFillTx/>
                <a:latin typeface="Verdana"/>
                <a:ea typeface="+mn-ea"/>
                <a:cs typeface="+mn-cs"/>
              </a:rPr>
              <a:t>(≈1999-2003)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57</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6" name="Title 1"/>
          <p:cNvSpPr>
            <a:spLocks noGrp="1"/>
          </p:cNvSpPr>
          <p:nvPr>
            <p:ph type="title"/>
          </p:nvPr>
        </p:nvSpPr>
        <p:spPr>
          <a:xfrm>
            <a:off x="0" y="-2729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3.1 ARM’s CPU designs preceding the ARM Cortex family (11)</a:t>
            </a:r>
          </a:p>
        </p:txBody>
      </p:sp>
    </p:spTree>
    <p:extLst>
      <p:ext uri="{BB962C8B-B14F-4D97-AF65-F5344CB8AC3E}">
        <p14:creationId xmlns:p14="http://schemas.microsoft.com/office/powerpoint/2010/main" val="18502220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846" y="442852"/>
            <a:ext cx="82770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Introduction of mu</a:t>
            </a:r>
            <a:r>
              <a:rPr kumimoji="0" lang="en-US" sz="1800" b="0" i="0" u="none" strike="noStrike" kern="1200" cap="none" spc="0" normalizeH="0" baseline="0" noProof="0" dirty="0">
                <a:ln>
                  <a:noFill/>
                </a:ln>
                <a:solidFill>
                  <a:srgbClr val="2D2D8A"/>
                </a:solidFill>
                <a:effectLst/>
                <a:uLnTx/>
                <a:uFillTx/>
                <a:latin typeface="Verdana"/>
                <a:ea typeface="+mn-ea"/>
                <a:cs typeface="+mn-cs"/>
              </a:rPr>
              <a:t>l</a:t>
            </a:r>
            <a:r>
              <a:rPr kumimoji="0" lang="hu-HU" sz="1800" b="0" i="0" u="none" strike="noStrike" kern="1200" cap="none" spc="0" normalizeH="0" baseline="0" noProof="0" dirty="0">
                <a:ln>
                  <a:noFill/>
                </a:ln>
                <a:solidFill>
                  <a:srgbClr val="2D2D8A"/>
                </a:solidFill>
                <a:effectLst/>
                <a:uLnTx/>
                <a:uFillTx/>
                <a:latin typeface="Verdana"/>
                <a:ea typeface="+mn-ea"/>
                <a:cs typeface="+mn-cs"/>
              </a:rPr>
              <a:t>ticore </a:t>
            </a:r>
            <a:r>
              <a:rPr kumimoji="0" lang="en-GB" sz="1800" b="0" i="0" u="none" strike="noStrike" kern="1200" cap="none" spc="0" normalizeH="0" baseline="0" noProof="0" dirty="0">
                <a:ln>
                  <a:noFill/>
                </a:ln>
                <a:solidFill>
                  <a:srgbClr val="2D2D8A"/>
                </a:solidFill>
                <a:effectLst/>
                <a:uLnTx/>
                <a:uFillTx/>
                <a:latin typeface="Verdana"/>
                <a:ea typeface="+mn-ea"/>
                <a:cs typeface="+mn-cs"/>
              </a:rPr>
              <a:t>CPUs</a:t>
            </a:r>
            <a:r>
              <a:rPr kumimoji="0" lang="hu-HU" sz="1800" b="0" i="0" u="none" strike="noStrike" kern="1200" cap="none" spc="0" normalizeH="0" baseline="0" noProof="0" dirty="0">
                <a:ln>
                  <a:noFill/>
                </a:ln>
                <a:solidFill>
                  <a:srgbClr val="2D2D8A"/>
                </a:solidFill>
                <a:effectLst/>
                <a:uLnTx/>
                <a:uFillTx/>
                <a:latin typeface="Verdana"/>
                <a:ea typeface="+mn-ea"/>
                <a:cs typeface="+mn-cs"/>
              </a:rPr>
              <a:t> by ARM: t</a:t>
            </a:r>
            <a:r>
              <a:rPr kumimoji="0" lang="en-US" sz="1800" b="0" i="0" u="none" strike="noStrike" kern="1200" cap="none" spc="0" normalizeH="0" baseline="0" noProof="0" dirty="0">
                <a:ln>
                  <a:noFill/>
                </a:ln>
                <a:solidFill>
                  <a:srgbClr val="2D2D8A"/>
                </a:solidFill>
                <a:effectLst/>
                <a:uLnTx/>
                <a:uFillTx/>
                <a:latin typeface="Verdana"/>
                <a:ea typeface="+mn-ea"/>
                <a:cs typeface="+mn-cs"/>
              </a:rPr>
              <a:t>he ARM11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MPCore</a:t>
            </a:r>
            <a:r>
              <a:rPr kumimoji="0" lang="en-US" sz="1800" b="0" i="0" u="none" strike="noStrike" kern="1200" cap="none" spc="0" normalizeH="0" baseline="0" noProof="0" dirty="0">
                <a:ln>
                  <a:noFill/>
                </a:ln>
                <a:solidFill>
                  <a:srgbClr val="2D2D8A"/>
                </a:solidFill>
                <a:effectLst/>
                <a:uLnTx/>
                <a:uFillTx/>
                <a:latin typeface="Verdana"/>
                <a:ea typeface="+mn-ea"/>
                <a:cs typeface="+mn-cs"/>
              </a:rPr>
              <a:t> (Armv6)</a:t>
            </a:r>
          </a:p>
        </p:txBody>
      </p:sp>
      <p:sp>
        <p:nvSpPr>
          <p:cNvPr id="10" name="Title 1"/>
          <p:cNvSpPr>
            <a:spLocks noGrp="1"/>
          </p:cNvSpPr>
          <p:nvPr>
            <p:ph type="title"/>
          </p:nvPr>
        </p:nvSpPr>
        <p:spPr>
          <a:xfrm>
            <a:off x="0" y="-2689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3.1 ARM’s CPU designs preceding the ARM Cortex family (12)</a:t>
            </a:r>
          </a:p>
        </p:txBody>
      </p:sp>
      <p:sp>
        <p:nvSpPr>
          <p:cNvPr id="5" name="TextBox 4"/>
          <p:cNvSpPr txBox="1"/>
          <p:nvPr/>
        </p:nvSpPr>
        <p:spPr>
          <a:xfrm>
            <a:off x="205634" y="796405"/>
            <a:ext cx="9009967" cy="90794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07/2003: First public disclosure</a:t>
            </a:r>
            <a:r>
              <a:rPr kumimoji="0" lang="hu-HU" sz="1600" b="0" i="0" u="none" strike="noStrike" kern="1200" cap="none" spc="0" normalizeH="0" baseline="0" noProof="0" dirty="0">
                <a:ln>
                  <a:noFill/>
                </a:ln>
                <a:solidFill>
                  <a:srgbClr val="000000"/>
                </a:solidFill>
                <a:effectLst/>
                <a:uLnTx/>
                <a:uFillTx/>
                <a:latin typeface="Verdana"/>
                <a:ea typeface="+mn-ea"/>
                <a:cs typeface="+mn-cs"/>
              </a:rPr>
              <a:t> of the ARM11 MPCore.</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05/2004</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ARM11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MPCore</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0070C0"/>
                </a:solidFill>
                <a:effectLst/>
                <a:uLnTx/>
                <a:uFillTx/>
                <a:latin typeface="Verdana"/>
                <a:ea typeface="+mn-ea"/>
                <a:cs typeface="+mn-cs"/>
              </a:rPr>
              <a:t>multi core ARM11 with 1-4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available for licensing</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with an evaluation system for early software development.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p:cNvSpPr txBox="1"/>
          <p:nvPr/>
        </p:nvSpPr>
        <p:spPr>
          <a:xfrm>
            <a:off x="503548" y="2370225"/>
            <a:ext cx="88209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dynamically predicts the required performance and lowers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the voltage and</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frequency</a:t>
            </a:r>
            <a:r>
              <a:rPr kumimoji="0" lang="hu-HU" sz="1600" b="0" i="0" u="none" strike="noStrike" kern="1200" cap="none" spc="0" normalizeH="0" baseline="0" noProof="0" dirty="0">
                <a:ln>
                  <a:noFill/>
                </a:ln>
                <a:solidFill>
                  <a:srgbClr val="000000"/>
                </a:solidFill>
                <a:effectLst/>
                <a:uLnTx/>
                <a:uFillTx/>
                <a:latin typeface="Verdana"/>
                <a:ea typeface="+mn-ea"/>
                <a:cs typeface="+mn-cs"/>
              </a:rPr>
              <a:t> accordingly.</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2" name="TextBox 1"/>
          <p:cNvSpPr txBox="1"/>
          <p:nvPr/>
        </p:nvSpPr>
        <p:spPr>
          <a:xfrm>
            <a:off x="205634" y="2047125"/>
            <a:ext cx="7758471"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ARM11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MPCore</a:t>
            </a:r>
            <a:r>
              <a:rPr kumimoji="0" lang="en-US" sz="1600" b="0" i="0" u="none" strike="noStrike" kern="1200" cap="none" spc="0" normalizeH="0" baseline="0" noProof="0" dirty="0">
                <a:ln>
                  <a:noFill/>
                </a:ln>
                <a:solidFill>
                  <a:srgbClr val="000000"/>
                </a:solidFill>
                <a:effectLst/>
                <a:uLnTx/>
                <a:uFillTx/>
                <a:latin typeface="Verdana"/>
                <a:ea typeface="+mn-ea"/>
                <a:cs typeface="+mn-cs"/>
              </a:rPr>
              <a:t> incorporates the</a:t>
            </a:r>
            <a:r>
              <a:rPr kumimoji="0" lang="en-US" sz="1600" b="0" i="0" u="none" strike="noStrike" kern="1200" cap="none" spc="0" normalizeH="0" baseline="0" noProof="0" dirty="0">
                <a:ln>
                  <a:noFill/>
                </a:ln>
                <a:solidFill>
                  <a:srgbClr val="FF0000"/>
                </a:solidFill>
                <a:effectLst/>
                <a:uLnTx/>
                <a:uFillTx/>
                <a:latin typeface="Verdana"/>
                <a:ea typeface="+mn-ea"/>
                <a:cs typeface="+mn-cs"/>
              </a:rPr>
              <a:t> IEM (</a:t>
            </a:r>
            <a:r>
              <a:rPr kumimoji="0" lang="hu-HU" sz="1600" b="0" i="0" u="none" strike="noStrike" kern="1200" cap="none" spc="0" normalizeH="0" baseline="0" noProof="0" dirty="0">
                <a:ln>
                  <a:noFill/>
                </a:ln>
                <a:solidFill>
                  <a:srgbClr val="FF0000"/>
                </a:solidFill>
                <a:effectLst/>
                <a:uLnTx/>
                <a:uFillTx/>
                <a:latin typeface="Verdana"/>
                <a:ea typeface="+mn-ea"/>
                <a:cs typeface="+mn-cs"/>
              </a:rPr>
              <a:t>I</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ntelligent</a:t>
            </a:r>
            <a:r>
              <a:rPr kumimoji="0" lang="en-US" sz="1600" b="0" i="0" u="none" strike="noStrike" kern="1200" cap="none" spc="0" normalizeH="0" baseline="0" noProof="0" dirty="0">
                <a:ln>
                  <a:noFill/>
                </a:ln>
                <a:solidFill>
                  <a:srgbClr val="FF0000"/>
                </a:solidFill>
                <a:effectLst/>
                <a:uLnTx/>
                <a:uFillTx/>
                <a:latin typeface="Verdana"/>
                <a:ea typeface="+mn-ea"/>
                <a:cs typeface="+mn-cs"/>
              </a:rPr>
              <a:t> Energy Manager)</a:t>
            </a:r>
          </a:p>
        </p:txBody>
      </p:sp>
      <p:sp>
        <p:nvSpPr>
          <p:cNvPr id="3" name="TextBox 2"/>
          <p:cNvSpPr txBox="1"/>
          <p:nvPr/>
        </p:nvSpPr>
        <p:spPr>
          <a:xfrm>
            <a:off x="206080" y="1707981"/>
            <a:ext cx="9631070"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It i</a:t>
            </a:r>
            <a:r>
              <a:rPr kumimoji="0" lang="en-US" sz="1600" b="0" i="0" u="none" strike="noStrike" kern="1200" cap="none" spc="0" normalizeH="0" baseline="0" noProof="0" dirty="0">
                <a:ln>
                  <a:noFill/>
                </a:ln>
                <a:solidFill>
                  <a:srgbClr val="000000"/>
                </a:solidFill>
                <a:effectLst/>
                <a:uLnTx/>
                <a:uFillTx/>
                <a:latin typeface="Verdana"/>
                <a:ea typeface="+mn-ea"/>
                <a:cs typeface="+mn-cs"/>
              </a:rPr>
              <a:t>s basically a </a:t>
            </a:r>
            <a:r>
              <a:rPr kumimoji="0" lang="en-US" sz="1600" b="0" i="0" u="none" strike="noStrike" kern="1200" cap="none" spc="0" normalizeH="0" baseline="0" noProof="0" dirty="0">
                <a:ln>
                  <a:noFill/>
                </a:ln>
                <a:solidFill>
                  <a:srgbClr val="FF0000"/>
                </a:solidFill>
                <a:effectLst/>
                <a:uLnTx/>
                <a:uFillTx/>
                <a:latin typeface="Verdana"/>
                <a:ea typeface="+mn-ea"/>
                <a:cs typeface="+mn-cs"/>
              </a:rPr>
              <a:t>cache coherent symmetric multicore </a:t>
            </a:r>
            <a:r>
              <a:rPr kumimoji="0" lang="en-US" sz="1600" b="0" i="0" u="none" strike="noStrike" kern="1200" cap="none" spc="0" normalizeH="0" baseline="0" noProof="0" dirty="0">
                <a:ln>
                  <a:noFill/>
                </a:ln>
                <a:solidFill>
                  <a:srgbClr val="0070C0"/>
                </a:solidFill>
                <a:effectLst/>
                <a:uLnTx/>
                <a:uFillTx/>
                <a:latin typeface="Verdana"/>
                <a:ea typeface="+mn-ea"/>
                <a:cs typeface="+mn-cs"/>
              </a:rPr>
              <a:t>with up to 4 cores.</a:t>
            </a:r>
            <a:endParaRPr kumimoji="0" lang="hu-HU" sz="1600" b="0" i="0" u="none" strike="noStrike" kern="1200" cap="none" spc="0" normalizeH="0" baseline="0" noProof="0" dirty="0">
              <a:ln>
                <a:noFill/>
              </a:ln>
              <a:solidFill>
                <a:srgbClr val="0070C0"/>
              </a:solidFill>
              <a:effectLst/>
              <a:uLnTx/>
              <a:uFillTx/>
              <a:latin typeface="Verdana"/>
              <a:ea typeface="+mn-ea"/>
              <a:cs typeface="+mn-cs"/>
            </a:endParaRPr>
          </a:p>
        </p:txBody>
      </p:sp>
    </p:spTree>
    <p:extLst>
      <p:ext uri="{BB962C8B-B14F-4D97-AF65-F5344CB8AC3E}">
        <p14:creationId xmlns:p14="http://schemas.microsoft.com/office/powerpoint/2010/main" val="134734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 grpId="0"/>
      <p:bldP spid="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9900"/>
            <a:ext cx="9144000" cy="444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050" y="442852"/>
            <a:ext cx="48694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Block diagram of 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ARM11</a:t>
            </a:r>
            <a:r>
              <a:rPr kumimoji="0" lang="en-US" sz="1800" b="0" i="0" u="none" strike="noStrike" kern="1200" cap="none" spc="0" normalizeH="0" baseline="0" noProof="0" dirty="0">
                <a:ln>
                  <a:noFill/>
                </a:ln>
                <a:solidFill>
                  <a:srgbClr val="2D2D8A"/>
                </a:solidFill>
                <a:effectLst/>
                <a:uLnTx/>
                <a:uFillTx/>
                <a:latin typeface="Verdana"/>
                <a:ea typeface="+mn-ea"/>
                <a:cs typeface="+mn-cs"/>
              </a:rPr>
              <a:t> MP</a:t>
            </a:r>
            <a:r>
              <a:rPr kumimoji="0" lang="hu-HU" sz="1800" b="0" i="0" u="none" strike="noStrike" kern="1200" cap="none" spc="0" normalizeH="0" baseline="0" noProof="0" dirty="0">
                <a:ln>
                  <a:noFill/>
                </a:ln>
                <a:solidFill>
                  <a:srgbClr val="2D2D8A"/>
                </a:solidFill>
                <a:effectLst/>
                <a:uLnTx/>
                <a:uFillTx/>
                <a:latin typeface="Verdana"/>
                <a:ea typeface="+mn-ea"/>
                <a:cs typeface="+mn-cs"/>
              </a:rPr>
              <a:t>Core</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9</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8" name="TextBox 7"/>
          <p:cNvSpPr txBox="1"/>
          <p:nvPr/>
        </p:nvSpPr>
        <p:spPr>
          <a:xfrm>
            <a:off x="190573" y="6084295"/>
            <a:ext cx="56701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Note that the ARM11 MP</a:t>
            </a:r>
            <a:r>
              <a:rPr kumimoji="0" lang="hu-HU" sz="1600" b="0" i="0" u="none" strike="noStrike" kern="1200" cap="none" spc="0" normalizeH="0" baseline="0" noProof="0">
                <a:ln>
                  <a:noFill/>
                </a:ln>
                <a:solidFill>
                  <a:srgbClr val="000000"/>
                </a:solidFill>
                <a:effectLst/>
                <a:uLnTx/>
                <a:uFillTx/>
                <a:latin typeface="Verdana"/>
                <a:ea typeface="+mn-ea"/>
                <a:cs typeface="+mn-cs"/>
              </a:rPr>
              <a:t>Core</a:t>
            </a:r>
            <a:r>
              <a:rPr kumimoji="0" lang="en-US" sz="1600" b="0" i="0" u="none" strike="noStrike" kern="1200" cap="none" spc="0" normalizeH="0" baseline="0" noProof="0">
                <a:ln>
                  <a:noFill/>
                </a:ln>
                <a:solidFill>
                  <a:srgbClr val="000000"/>
                </a:solidFill>
                <a:effectLst/>
                <a:uLnTx/>
                <a:uFillTx/>
                <a:latin typeface="Verdana"/>
                <a:ea typeface="+mn-ea"/>
                <a:cs typeface="+mn-cs"/>
              </a:rPr>
              <a:t> </a:t>
            </a:r>
            <a:r>
              <a:rPr kumimoji="0" lang="en-US" sz="1600" b="0" i="0" u="none" strike="noStrike" kern="1200" cap="none" spc="0" normalizeH="0" baseline="0" noProof="0">
                <a:ln>
                  <a:noFill/>
                </a:ln>
                <a:solidFill>
                  <a:srgbClr val="0070C0"/>
                </a:solidFill>
                <a:effectLst/>
                <a:uLnTx/>
                <a:uFillTx/>
                <a:latin typeface="Verdana"/>
                <a:ea typeface="+mn-ea"/>
                <a:cs typeface="+mn-cs"/>
              </a:rPr>
              <a:t>does not include an L2</a:t>
            </a:r>
            <a:r>
              <a:rPr kumimoji="0" lang="en-US" sz="1600" b="0" i="0" u="none" strike="noStrike" kern="1200" cap="none" spc="0" normalizeH="0" baseline="0" noProof="0">
                <a:ln>
                  <a:noFill/>
                </a:ln>
                <a:solidFill>
                  <a:srgbClr val="000000"/>
                </a:solidFill>
                <a:effectLst/>
                <a:uLnTx/>
                <a:uFillTx/>
                <a:latin typeface="Verdana"/>
                <a:ea typeface="+mn-ea"/>
                <a:cs typeface="+mn-cs"/>
              </a:rPr>
              <a:t>.</a:t>
            </a:r>
          </a:p>
        </p:txBody>
      </p:sp>
      <p:sp>
        <p:nvSpPr>
          <p:cNvPr id="9" name="Title 1"/>
          <p:cNvSpPr>
            <a:spLocks noGrp="1"/>
          </p:cNvSpPr>
          <p:nvPr>
            <p:ph type="title"/>
          </p:nvPr>
        </p:nvSpPr>
        <p:spPr>
          <a:xfrm>
            <a:off x="0" y="-2689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3.1 ARM’s CPU designs preceding the ARM Cortex family (13)</a:t>
            </a:r>
          </a:p>
        </p:txBody>
      </p:sp>
    </p:spTree>
    <p:extLst>
      <p:ext uri="{BB962C8B-B14F-4D97-AF65-F5344CB8AC3E}">
        <p14:creationId xmlns:p14="http://schemas.microsoft.com/office/powerpoint/2010/main" val="3921641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210" y="444961"/>
            <a:ext cx="28264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1. </a:t>
            </a:r>
            <a:r>
              <a:rPr kumimoji="0" lang="hu-HU" sz="1800" b="0" i="0" u="none" strike="noStrike" kern="1200" cap="none" spc="0" normalizeH="0" baseline="0" noProof="0" dirty="0" err="1">
                <a:ln>
                  <a:noFill/>
                </a:ln>
                <a:solidFill>
                  <a:srgbClr val="333399"/>
                </a:solidFill>
                <a:effectLst/>
                <a:uLnTx/>
                <a:uFillTx/>
                <a:latin typeface="Verdana"/>
                <a:ea typeface="+mn-ea"/>
                <a:cs typeface="+mn-cs"/>
              </a:rPr>
              <a:t>Introduction</a:t>
            </a:r>
            <a:r>
              <a:rPr kumimoji="0" lang="hu-HU" sz="1800" b="0" i="0" u="none" strike="noStrike" kern="1200" cap="none" spc="0" normalizeH="0" baseline="0" noProof="0" dirty="0">
                <a:ln>
                  <a:noFill/>
                </a:ln>
                <a:solidFill>
                  <a:srgbClr val="333399"/>
                </a:solidFill>
                <a:effectLst/>
                <a:uLnTx/>
                <a:uFillTx/>
                <a:latin typeface="Verdana"/>
                <a:ea typeface="+mn-ea"/>
                <a:cs typeface="+mn-cs"/>
              </a:rPr>
              <a:t> </a:t>
            </a:r>
            <a:r>
              <a:rPr kumimoji="0" lang="hu-HU" sz="1800" b="0" i="0" u="none" strike="noStrike" kern="1200" cap="none" spc="0" normalizeH="0" baseline="0" noProof="0" dirty="0" err="1">
                <a:ln>
                  <a:noFill/>
                </a:ln>
                <a:solidFill>
                  <a:srgbClr val="333399"/>
                </a:solidFill>
                <a:effectLst/>
                <a:uLnTx/>
                <a:uFillTx/>
                <a:latin typeface="Verdana"/>
                <a:ea typeface="+mn-ea"/>
                <a:cs typeface="+mn-cs"/>
              </a:rPr>
              <a:t>to</a:t>
            </a:r>
            <a:r>
              <a:rPr kumimoji="0" lang="en-US" sz="1800" b="0" i="0" u="none" strike="noStrike" kern="1200" cap="none" spc="0" normalizeH="0" baseline="0" noProof="0" dirty="0">
                <a:ln>
                  <a:noFill/>
                </a:ln>
                <a:solidFill>
                  <a:srgbClr val="333399"/>
                </a:solidFill>
                <a:effectLst/>
                <a:uLnTx/>
                <a:uFillTx/>
                <a:latin typeface="Verdana"/>
                <a:ea typeface="+mn-ea"/>
                <a:cs typeface="+mn-cs"/>
              </a:rPr>
              <a:t> </a:t>
            </a:r>
            <a:r>
              <a:rPr kumimoji="0" lang="hu-HU" sz="1800" b="0" i="0" u="none" strike="noStrike" kern="1200" cap="none" spc="0" normalizeH="0" baseline="0" noProof="0" dirty="0">
                <a:ln>
                  <a:noFill/>
                </a:ln>
                <a:solidFill>
                  <a:srgbClr val="333399"/>
                </a:solidFill>
                <a:effectLst/>
                <a:uLnTx/>
                <a:uFillTx/>
                <a:latin typeface="Verdana"/>
                <a:ea typeface="+mn-ea"/>
                <a:cs typeface="+mn-cs"/>
              </a:rPr>
              <a:t>ARM</a:t>
            </a:r>
            <a:endParaRPr kumimoji="0" lang="en-US" sz="1800" b="0" i="0" u="none" strike="noStrike" kern="1200" cap="none" spc="0" normalizeH="0" baseline="0" noProof="0" dirty="0">
              <a:ln>
                <a:noFill/>
              </a:ln>
              <a:solidFill>
                <a:srgbClr val="333399"/>
              </a:solidFill>
              <a:effectLst/>
              <a:uLnTx/>
              <a:uFillTx/>
              <a:latin typeface="Verdana"/>
              <a:ea typeface="+mn-ea"/>
              <a:cs typeface="+mn-cs"/>
            </a:endParaRPr>
          </a:p>
        </p:txBody>
      </p:sp>
      <p:sp>
        <p:nvSpPr>
          <p:cNvPr id="9" name="TextBox 8"/>
          <p:cNvSpPr txBox="1"/>
          <p:nvPr/>
        </p:nvSpPr>
        <p:spPr>
          <a:xfrm>
            <a:off x="4167763" y="6420816"/>
            <a:ext cx="433580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I</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ntellectual</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0000"/>
                </a:solidFill>
                <a:effectLst/>
                <a:uLnTx/>
                <a:uFillTx/>
                <a:latin typeface="Verdana"/>
                <a:ea typeface="+mn-ea"/>
                <a:cs typeface="+mn-cs"/>
              </a:rPr>
              <a:t>P</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roperty</a:t>
            </a:r>
            <a:r>
              <a:rPr kumimoji="0" lang="hu-HU" sz="1600" b="0" i="0" u="none" strike="noStrike" kern="1200" cap="none" spc="0" normalizeH="0" baseline="0" noProof="0" dirty="0">
                <a:ln>
                  <a:noFill/>
                </a:ln>
                <a:solidFill>
                  <a:srgbClr val="000000"/>
                </a:solidFill>
                <a:effectLst/>
                <a:uLnTx/>
                <a:uFillTx/>
                <a:latin typeface="Verdana"/>
                <a:ea typeface="+mn-ea"/>
                <a:cs typeface="+mn-cs"/>
              </a:rPr>
              <a:t>: szellemi tulajdon</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a:t>
            </a:r>
            <a:r>
              <a:rPr lang="hu-HU" sz="1700">
                <a:solidFill>
                  <a:srgbClr val="FFFFFF"/>
                </a:solidFill>
              </a:rPr>
              <a:t>)</a:t>
            </a:r>
            <a:endParaRPr lang="en-US" sz="1700">
              <a:solidFill>
                <a:srgbClr val="FFFFFF"/>
              </a:solidFill>
            </a:endParaRPr>
          </a:p>
        </p:txBody>
      </p:sp>
      <p:sp>
        <p:nvSpPr>
          <p:cNvPr id="12" name="TextBox 11"/>
          <p:cNvSpPr txBox="1"/>
          <p:nvPr/>
        </p:nvSpPr>
        <p:spPr>
          <a:xfrm>
            <a:off x="117313" y="6420816"/>
            <a:ext cx="33760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NPU: Neural Processing Unit </a:t>
            </a:r>
          </a:p>
        </p:txBody>
      </p:sp>
      <p:sp>
        <p:nvSpPr>
          <p:cNvPr id="16" name="TextBox 15"/>
          <p:cNvSpPr txBox="1"/>
          <p:nvPr/>
        </p:nvSpPr>
        <p:spPr>
          <a:xfrm>
            <a:off x="117313" y="6129300"/>
            <a:ext cx="42991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plc: Public Limited Company (a.m.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kft</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3" name="Rounded Rectangle 2"/>
          <p:cNvSpPr/>
          <p:nvPr/>
        </p:nvSpPr>
        <p:spPr bwMode="auto">
          <a:xfrm>
            <a:off x="18510" y="881171"/>
            <a:ext cx="9144000" cy="2682844"/>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 name="TextBox 14"/>
          <p:cNvSpPr txBox="1"/>
          <p:nvPr/>
        </p:nvSpPr>
        <p:spPr>
          <a:xfrm>
            <a:off x="391881" y="1468834"/>
            <a:ext cx="3101502"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company</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sp>
        <p:nvSpPr>
          <p:cNvPr id="17" name="TextBox 16"/>
          <p:cNvSpPr txBox="1"/>
          <p:nvPr/>
        </p:nvSpPr>
        <p:spPr>
          <a:xfrm>
            <a:off x="403490" y="902299"/>
            <a:ext cx="8670066"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ARM</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ARM Holdings plc</a:t>
            </a:r>
            <a:r>
              <a:rPr kumimoji="0" lang="en-US" sz="1600" b="0" i="0" u="none" strike="noStrike" kern="1200" cap="none" spc="0" normalizeH="0" baseline="0" noProof="0" dirty="0">
                <a:ln>
                  <a:noFill/>
                </a:ln>
                <a:solidFill>
                  <a:srgbClr val="000000"/>
                </a:solidFill>
                <a:effectLst/>
                <a:uLnTx/>
                <a:uFillTx/>
                <a:latin typeface="Verdana"/>
                <a:ea typeface="+mn-ea"/>
                <a:cs typeface="+mn-cs"/>
              </a:rPr>
              <a:t>) was a </a:t>
            </a:r>
            <a:r>
              <a:rPr kumimoji="0" lang="en-US" sz="1600" b="0" i="0" u="none" strike="noStrike" kern="1200" cap="none" spc="0" normalizeH="0" baseline="0" noProof="0" dirty="0">
                <a:ln>
                  <a:noFill/>
                </a:ln>
                <a:solidFill>
                  <a:srgbClr val="0070C0"/>
                </a:solidFill>
                <a:effectLst/>
                <a:uLnTx/>
                <a:uFillTx/>
                <a:latin typeface="Verdana"/>
                <a:ea typeface="+mn-ea"/>
                <a:cs typeface="+mn-cs"/>
              </a:rPr>
              <a:t>British semiconductor design company </a:t>
            </a:r>
            <a:r>
              <a:rPr kumimoji="0" lang="en-US" sz="1600" b="0" i="0" u="none" strike="noStrike" kern="1200" cap="none" spc="0" normalizeH="0" baseline="0" noProof="0" dirty="0">
                <a:ln>
                  <a:noFill/>
                </a:ln>
                <a:solidFill>
                  <a:srgbClr val="000000"/>
                </a:solidFill>
                <a:effectLst/>
                <a:uLnTx/>
                <a:uFillTx/>
                <a:latin typeface="Verdana"/>
                <a:ea typeface="+mn-ea"/>
                <a:cs typeface="+mn-cs"/>
              </a:rPr>
              <a:t>based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in Cambridge, later </a:t>
            </a:r>
            <a:r>
              <a:rPr kumimoji="0" lang="en-US" sz="1600" b="0" i="0" u="none" strike="noStrike" kern="1200" cap="none" spc="0" normalizeH="0" baseline="0" noProof="0" dirty="0">
                <a:ln>
                  <a:noFill/>
                </a:ln>
                <a:solidFill>
                  <a:srgbClr val="0070C0"/>
                </a:solidFill>
                <a:effectLst/>
                <a:uLnTx/>
                <a:uFillTx/>
                <a:latin typeface="Verdana"/>
                <a:ea typeface="+mn-ea"/>
                <a:cs typeface="+mn-cs"/>
              </a:rPr>
              <a:t>acquired by Softbank </a:t>
            </a:r>
            <a:r>
              <a:rPr kumimoji="0" lang="en-US" sz="1600" b="0" i="0" u="none" strike="noStrike" kern="1200" cap="none" spc="0" normalizeH="0" baseline="0" noProof="0" dirty="0">
                <a:ln>
                  <a:noFill/>
                </a:ln>
                <a:solidFill>
                  <a:srgbClr val="000000"/>
                </a:solidFill>
                <a:effectLst/>
                <a:uLnTx/>
                <a:uFillTx/>
                <a:latin typeface="Verdana"/>
                <a:ea typeface="+mn-ea"/>
                <a:cs typeface="+mn-cs"/>
              </a:rPr>
              <a:t>(Japan) in 2016.</a:t>
            </a:r>
          </a:p>
        </p:txBody>
      </p:sp>
      <p:sp>
        <p:nvSpPr>
          <p:cNvPr id="18" name="TextBox 17"/>
          <p:cNvSpPr txBox="1"/>
          <p:nvPr/>
        </p:nvSpPr>
        <p:spPr>
          <a:xfrm>
            <a:off x="823362" y="1763815"/>
            <a:ext cx="8747884" cy="115416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rgbClr val="0070C0"/>
                </a:solidFill>
                <a:effectLst/>
                <a:uLnTx/>
                <a:uFillTx/>
                <a:latin typeface="Verdana"/>
                <a:ea typeface="+mn-ea"/>
                <a:cs typeface="+mn-cs"/>
              </a:rPr>
              <a:t>designs</a:t>
            </a:r>
            <a:r>
              <a:rPr kumimoji="0" lang="en-US" sz="1600" b="0" i="0" u="none" strike="noStrike" kern="1200" cap="none" spc="-50" normalizeH="0" baseline="0" noProof="0" dirty="0">
                <a:ln>
                  <a:noFill/>
                </a:ln>
                <a:solidFill>
                  <a:srgbClr val="000000"/>
                </a:solidFill>
                <a:effectLst/>
                <a:uLnTx/>
                <a:uFillTx/>
                <a:latin typeface="Verdana"/>
                <a:ea typeface="+mn-ea"/>
                <a:cs typeface="+mn-cs"/>
              </a:rPr>
              <a:t> low power </a:t>
            </a:r>
            <a:r>
              <a:rPr kumimoji="0" lang="en-US" sz="1600" b="0" i="0" u="none" strike="noStrike" kern="1200" cap="none" spc="-50" normalizeH="0" baseline="0" noProof="0" dirty="0">
                <a:ln>
                  <a:noFill/>
                </a:ln>
                <a:solidFill>
                  <a:srgbClr val="FF0000"/>
                </a:solidFill>
                <a:effectLst/>
                <a:uLnTx/>
                <a:uFillTx/>
                <a:latin typeface="Verdana"/>
                <a:ea typeface="+mn-ea"/>
                <a:cs typeface="+mn-cs"/>
              </a:rPr>
              <a:t>processor components</a:t>
            </a:r>
            <a:r>
              <a:rPr kumimoji="0" lang="hu-HU" sz="1600" b="0" i="0" u="none" strike="noStrike" kern="1200" cap="none" spc="-50" normalizeH="0" baseline="0" noProof="0" dirty="0">
                <a:ln>
                  <a:noFill/>
                </a:ln>
                <a:solidFill>
                  <a:srgbClr val="FF0000"/>
                </a:solidFill>
                <a:effectLst/>
                <a:uLnTx/>
                <a:uFillTx/>
                <a:latin typeface="Verdana"/>
                <a:ea typeface="+mn-ea"/>
                <a:cs typeface="+mn-cs"/>
              </a:rPr>
              <a:t> </a:t>
            </a:r>
            <a:r>
              <a:rPr kumimoji="0" lang="hu-HU" sz="1600" b="0" i="0" u="none" strike="noStrike" kern="1200" cap="none" spc="-50" normalizeH="0" baseline="0" noProof="0" dirty="0" err="1">
                <a:ln>
                  <a:noFill/>
                </a:ln>
                <a:solidFill>
                  <a:srgbClr val="000000"/>
                </a:solidFill>
                <a:effectLst/>
                <a:uLnTx/>
                <a:uFillTx/>
                <a:latin typeface="Verdana"/>
                <a:ea typeface="+mn-ea"/>
                <a:cs typeface="+mn-cs"/>
              </a:rPr>
              <a:t>for</a:t>
            </a:r>
            <a:r>
              <a:rPr kumimoji="0" lang="hu-HU" sz="1600" b="0" i="0" u="none" strike="noStrike" kern="1200" cap="none" spc="-50" normalizeH="0" baseline="0" noProof="0" dirty="0">
                <a:ln>
                  <a:noFill/>
                </a:ln>
                <a:solidFill>
                  <a:srgbClr val="000000"/>
                </a:solidFill>
                <a:effectLst/>
                <a:uLnTx/>
                <a:uFillTx/>
                <a:latin typeface="Verdana"/>
                <a:ea typeface="+mn-ea"/>
                <a:cs typeface="+mn-cs"/>
              </a:rPr>
              <a:t> </a:t>
            </a:r>
            <a:r>
              <a:rPr kumimoji="0" lang="hu-HU" sz="1600" b="0" i="0" u="none" strike="noStrike" kern="1200" cap="none" spc="-5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50" normalizeH="0" baseline="0" noProof="0" dirty="0">
                <a:ln>
                  <a:noFill/>
                </a:ln>
                <a:solidFill>
                  <a:srgbClr val="000000"/>
                </a:solidFill>
                <a:effectLst/>
                <a:uLnTx/>
                <a:uFillTx/>
                <a:latin typeface="Verdana"/>
                <a:ea typeface="+mn-ea"/>
                <a:cs typeface="+mn-cs"/>
              </a:rPr>
              <a:t> </a:t>
            </a:r>
            <a:r>
              <a:rPr kumimoji="0" lang="en-US" sz="1600" b="0" i="0" u="none" strike="noStrike" kern="1200" cap="none" spc="-50" normalizeH="0" baseline="0" noProof="0" dirty="0">
                <a:ln>
                  <a:noFill/>
                </a:ln>
                <a:solidFill>
                  <a:srgbClr val="0070C0"/>
                </a:solidFill>
                <a:effectLst/>
                <a:uLnTx/>
                <a:uFillTx/>
                <a:latin typeface="Verdana"/>
                <a:ea typeface="+mn-ea"/>
                <a:cs typeface="+mn-cs"/>
              </a:rPr>
              <a:t>embedded</a:t>
            </a:r>
            <a:r>
              <a:rPr kumimoji="0" lang="hu-HU" sz="1600" b="0" i="0" u="none" strike="noStrike" kern="1200" cap="none" spc="-50" normalizeH="0" baseline="0" noProof="0" dirty="0">
                <a:ln>
                  <a:noFill/>
                </a:ln>
                <a:solidFill>
                  <a:srgbClr val="0070C0"/>
                </a:solidFill>
                <a:effectLst/>
                <a:uLnTx/>
                <a:uFillTx/>
                <a:latin typeface="Verdana"/>
                <a:ea typeface="+mn-ea"/>
                <a:cs typeface="+mn-cs"/>
              </a:rPr>
              <a:t>,</a:t>
            </a:r>
            <a:r>
              <a:rPr kumimoji="0" lang="en-US" sz="1600" b="0" i="0" u="none" strike="noStrike" kern="1200" cap="none" spc="-50" normalizeH="0" baseline="0" noProof="0" dirty="0">
                <a:ln>
                  <a:noFill/>
                </a:ln>
                <a:solidFill>
                  <a:srgbClr val="0070C0"/>
                </a:solidFill>
                <a:effectLst/>
                <a:uLnTx/>
                <a:uFillTx/>
                <a:latin typeface="Verdana"/>
                <a:ea typeface="+mn-ea"/>
                <a:cs typeface="+mn-cs"/>
              </a:rPr>
              <a:t> mobile</a:t>
            </a:r>
            <a:r>
              <a:rPr kumimoji="0" lang="hu-HU" sz="1600" b="0" i="0" u="none" strike="noStrike" kern="1200" cap="none" spc="-50" normalizeH="0" baseline="0" noProof="0" dirty="0">
                <a:ln>
                  <a:noFill/>
                </a:ln>
                <a:solidFill>
                  <a:srgbClr val="0070C0"/>
                </a:solidFill>
                <a:effectLst/>
                <a:uLnTx/>
                <a:uFillTx/>
                <a:latin typeface="Verdana"/>
                <a:ea typeface="+mn-ea"/>
                <a:cs typeface="+mn-cs"/>
              </a:rPr>
              <a:t> and server</a:t>
            </a:r>
            <a:endParaRPr kumimoji="0" lang="en-US" sz="1600" b="0" i="0" u="none" strike="noStrike" kern="1200" cap="none" spc="-50" normalizeH="0" baseline="0" noProof="0" dirty="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market</a:t>
            </a:r>
            <a:r>
              <a:rPr kumimoji="0" lang="en-US" sz="1600" b="0" i="0" u="none" strike="noStrike" kern="1200" cap="none" spc="0" normalizeH="0" baseline="0" noProof="0" dirty="0">
                <a:ln>
                  <a:noFill/>
                </a:ln>
                <a:solidFill>
                  <a:srgbClr val="0070C0"/>
                </a:solidFill>
                <a:effectLst/>
                <a:uLnTx/>
                <a:uFillTx/>
                <a:latin typeface="Verdana"/>
                <a:ea typeface="+mn-ea"/>
                <a:cs typeface="+mn-cs"/>
              </a:rPr>
              <a:t>,</a:t>
            </a:r>
            <a:r>
              <a:rPr kumimoji="0" lang="en-US" sz="1600" b="0" i="0" u="none" strike="noStrike" kern="1200" cap="none" spc="0" normalizeH="0" baseline="0" noProof="0" dirty="0">
                <a:ln>
                  <a:noFill/>
                </a:ln>
                <a:solidFill>
                  <a:srgbClr val="000000"/>
                </a:solidFill>
                <a:effectLst/>
                <a:uLnTx/>
                <a:uFillTx/>
                <a:latin typeface="Verdana"/>
                <a:ea typeface="+mn-ea"/>
                <a:cs typeface="+mn-cs"/>
              </a:rPr>
              <a:t> such as</a:t>
            </a:r>
            <a:r>
              <a:rPr kumimoji="0" lang="en-US" sz="1600" b="0" i="0" u="none" strike="noStrike" kern="1200" cap="none" spc="0" normalizeH="0" baseline="0" noProof="0" dirty="0">
                <a:ln>
                  <a:noFill/>
                </a:ln>
                <a:solidFill>
                  <a:srgbClr val="0070C0"/>
                </a:solidFill>
                <a:effectLst/>
                <a:uLnTx/>
                <a:uFillTx/>
                <a:latin typeface="Verdana"/>
                <a:ea typeface="+mn-ea"/>
                <a:cs typeface="+mn-cs"/>
              </a:rPr>
              <a:t> Cortex CPUs, Mali GPUs, Ethos NPUs, Memory Controllers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(DMC), on-chip interconnects </a:t>
            </a:r>
            <a:r>
              <a:rPr kumimoji="0" lang="en-US" sz="1600" b="0" i="0" u="none" strike="noStrike" kern="1200" cap="none" spc="0" normalizeH="0" baseline="0" noProof="0" dirty="0">
                <a:ln>
                  <a:noFill/>
                </a:ln>
                <a:solidFill>
                  <a:srgbClr val="000000"/>
                </a:solidFill>
                <a:effectLst/>
                <a:uLnTx/>
                <a:uFillTx/>
                <a:latin typeface="Verdana"/>
                <a:ea typeface="+mn-ea"/>
                <a:cs typeface="+mn-cs"/>
              </a:rPr>
              <a:t>etc</a:t>
            </a:r>
            <a:r>
              <a:rPr kumimoji="0" lang="en-US" sz="1600" b="0" i="0" u="none" strike="noStrike" kern="1200" cap="none" spc="0" normalizeH="0" baseline="0" noProof="0" dirty="0">
                <a:ln>
                  <a:noFill/>
                </a:ln>
                <a:solidFill>
                  <a:srgbClr val="FF0000"/>
                </a:solidFill>
                <a:effectLst/>
                <a:uLnTx/>
                <a:uFillTx/>
                <a:latin typeface="Verdana"/>
                <a:ea typeface="+mn-ea"/>
                <a:cs typeface="+mn-cs"/>
              </a:rPr>
              <a:t>.</a:t>
            </a:r>
            <a:r>
              <a:rPr kumimoji="0" lang="en-US" sz="1600" b="0" i="0" u="none" strike="noStrike" kern="1200" cap="none" spc="0" normalizeH="0" baseline="0" noProof="0" dirty="0">
                <a:ln>
                  <a:noFill/>
                </a:ln>
                <a:solidFill>
                  <a:srgbClr val="000000"/>
                </a:solidFill>
                <a:effectLst/>
                <a:uLnTx/>
                <a:uFillTx/>
                <a:latin typeface="Verdana"/>
                <a:ea typeface="+mn-ea"/>
                <a:cs typeface="+mn-cs"/>
              </a:rPr>
              <a:t> as well 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develops</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related</a:t>
            </a:r>
            <a:r>
              <a:rPr kumimoji="0" lang="en-US" sz="1600" b="0" i="0" u="none" strike="noStrike" kern="1200" cap="none" spc="0" normalizeH="0" baseline="0" noProof="0" dirty="0">
                <a:ln>
                  <a:noFill/>
                </a:ln>
                <a:solidFill>
                  <a:srgbClr val="FF0000"/>
                </a:solidFill>
                <a:effectLst/>
                <a:uLnTx/>
                <a:uFillTx/>
                <a:latin typeface="Verdana"/>
                <a:ea typeface="+mn-ea"/>
                <a:cs typeface="+mn-cs"/>
              </a:rPr>
              <a:t> software tools </a:t>
            </a:r>
            <a:r>
              <a:rPr kumimoji="0" lang="en-US" sz="1600" b="0" i="0" u="none" strike="noStrike" kern="1200" cap="none" spc="0" normalizeH="0" baseline="0" noProof="0" dirty="0">
                <a:ln>
                  <a:noFill/>
                </a:ln>
                <a:solidFill>
                  <a:srgbClr val="000000"/>
                </a:solidFill>
                <a:effectLst/>
                <a:uLnTx/>
                <a:uFillTx/>
                <a:latin typeface="Verdana"/>
                <a:ea typeface="+mn-ea"/>
                <a:cs typeface="+mn-cs"/>
              </a:rPr>
              <a:t>(e.g. development studios etc.), </a:t>
            </a:r>
          </a:p>
        </p:txBody>
      </p:sp>
      <p:sp>
        <p:nvSpPr>
          <p:cNvPr id="19" name="TextBox 18"/>
          <p:cNvSpPr txBox="1"/>
          <p:nvPr/>
        </p:nvSpPr>
        <p:spPr>
          <a:xfrm>
            <a:off x="820455" y="2888940"/>
            <a:ext cx="7813549"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and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licences</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their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IP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Intellectual</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Property</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including</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their</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Arm </a:t>
            </a:r>
            <a:r>
              <a:rPr kumimoji="0" lang="hu-HU" sz="1600" b="0" i="0" u="none" strike="noStrike" kern="1200" cap="none" spc="0" normalizeH="0" baseline="0" noProof="0" dirty="0">
                <a:ln>
                  <a:noFill/>
                </a:ln>
                <a:solidFill>
                  <a:srgbClr val="0070C0"/>
                </a:solidFill>
                <a:effectLst/>
                <a:uLnTx/>
                <a:uFillTx/>
                <a:latin typeface="Verdana"/>
                <a:ea typeface="+mn-ea"/>
                <a:cs typeface="+mn-cs"/>
              </a:rPr>
              <a:t>ISA </a:t>
            </a:r>
            <a:r>
              <a:rPr kumimoji="0" lang="en-US" sz="1600" b="0" i="0" u="none" strike="noStrike" kern="1200" cap="none" spc="0" normalizeH="0" baseline="0" noProof="0" dirty="0">
                <a:ln>
                  <a:noFill/>
                </a:ln>
                <a:solidFill>
                  <a:srgbClr val="000000"/>
                </a:solidFill>
                <a:effectLst/>
                <a:uLnTx/>
                <a:uFillTx/>
                <a:latin typeface="Verdana"/>
                <a:ea typeface="+mn-ea"/>
                <a:cs typeface="+mn-cs"/>
              </a:rPr>
              <a:t>but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does not fabricate </a:t>
            </a:r>
            <a:r>
              <a:rPr kumimoji="0" lang="hu-HU" sz="1600" b="0" i="0" u="none" strike="noStrike" kern="1200" cap="none" spc="0" normalizeH="0" baseline="0" noProof="0" dirty="0">
                <a:ln>
                  <a:noFill/>
                </a:ln>
                <a:solidFill>
                  <a:srgbClr val="0070C0"/>
                </a:solidFill>
                <a:effectLst/>
                <a:uLnTx/>
                <a:uFillTx/>
                <a:latin typeface="Verdana"/>
                <a:ea typeface="+mn-ea"/>
                <a:cs typeface="+mn-cs"/>
              </a:rPr>
              <a:t>s</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emiconductors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2" name="TextBox 1"/>
          <p:cNvSpPr txBox="1"/>
          <p:nvPr/>
        </p:nvSpPr>
        <p:spPr>
          <a:xfrm>
            <a:off x="807837" y="3645024"/>
            <a:ext cx="8660707"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Here, we note that beyond</a:t>
            </a:r>
            <a:r>
              <a:rPr kumimoji="0" lang="en-US" sz="1600" b="0" i="0" u="none" strike="noStrike" kern="1200" cap="none" spc="-30" normalizeH="0" noProof="0" dirty="0">
                <a:ln>
                  <a:noFill/>
                </a:ln>
                <a:solidFill>
                  <a:srgbClr val="000000"/>
                </a:solidFill>
                <a:effectLst/>
                <a:uLnTx/>
                <a:uFillTx/>
                <a:latin typeface="Verdana"/>
                <a:ea typeface="+mn-ea"/>
                <a:cs typeface="+mn-cs"/>
              </a:rPr>
              <a:t> mobile-oriented CPUs, </a:t>
            </a:r>
            <a:r>
              <a:rPr kumimoji="0" lang="en-US" sz="1600" b="0" i="0" u="none" strike="noStrike" kern="1200" cap="none" spc="-30" normalizeH="0" baseline="0" noProof="0" dirty="0">
                <a:ln>
                  <a:noFill/>
                </a:ln>
                <a:solidFill>
                  <a:srgbClr val="000000"/>
                </a:solidFill>
                <a:effectLst/>
                <a:uLnTx/>
                <a:uFillTx/>
                <a:latin typeface="Verdana"/>
                <a:ea typeface="+mn-ea"/>
                <a:cs typeface="+mn-cs"/>
              </a:rPr>
              <a:t>ARM also announced a </a:t>
            </a:r>
            <a:r>
              <a:rPr kumimoji="0" lang="en-US" sz="1600" b="0" i="0" u="none" strike="noStrike" kern="1200" cap="none" spc="-30" normalizeH="0" baseline="0" noProof="0" dirty="0">
                <a:ln>
                  <a:noFill/>
                </a:ln>
                <a:solidFill>
                  <a:srgbClr val="0070C0"/>
                </a:solidFill>
                <a:effectLst/>
                <a:uLnTx/>
                <a:uFillTx/>
                <a:latin typeface="Verdana"/>
                <a:ea typeface="+mn-ea"/>
                <a:cs typeface="+mn-cs"/>
              </a:rPr>
              <a:t>new</a:t>
            </a:r>
          </a:p>
          <a:p>
            <a:pPr marR="0" lvl="0" algn="l" defTabSz="914400" rtl="0" eaLnBrk="1" fontAlgn="auto" latinLnBrk="0" hangingPunct="1">
              <a:lnSpc>
                <a:spcPct val="100000"/>
              </a:lnSpc>
              <a:spcBef>
                <a:spcPts val="0"/>
              </a:spcBef>
              <a:spcAft>
                <a:spcPts val="0"/>
              </a:spcAft>
              <a:buClrTx/>
              <a:buSzTx/>
              <a:tabLst/>
              <a:defRPr/>
            </a:pPr>
            <a:r>
              <a:rPr lang="en-US" sz="1600" spc="-30" dirty="0">
                <a:solidFill>
                  <a:srgbClr val="0070C0"/>
                </a:solidFill>
                <a:latin typeface="Verdana"/>
              </a:rPr>
              <a:t>     </a:t>
            </a:r>
            <a:r>
              <a:rPr kumimoji="0" lang="en-US" sz="1600" b="0" i="0" u="none" strike="noStrike" kern="1200" cap="none" spc="-30" normalizeH="0" baseline="0" noProof="0" dirty="0">
                <a:ln>
                  <a:noFill/>
                </a:ln>
                <a:solidFill>
                  <a:srgbClr val="0070C0"/>
                </a:solidFill>
                <a:effectLst/>
                <a:uLnTx/>
                <a:uFillTx/>
                <a:latin typeface="Verdana"/>
                <a:ea typeface="+mn-ea"/>
                <a:cs typeface="+mn-cs"/>
              </a:rPr>
              <a:t> CPU family branding </a:t>
            </a:r>
            <a:r>
              <a:rPr kumimoji="0" lang="en-US" sz="1600" b="0" i="0" u="none" strike="noStrike" kern="1200" cap="none" spc="-30" normalizeH="0" baseline="0" noProof="0" dirty="0">
                <a:ln>
                  <a:noFill/>
                </a:ln>
                <a:solidFill>
                  <a:srgbClr val="000000"/>
                </a:solidFill>
                <a:effectLst/>
                <a:uLnTx/>
                <a:uFillTx/>
                <a:latin typeface="Verdana"/>
                <a:ea typeface="+mn-ea"/>
                <a:cs typeface="+mn-cs"/>
              </a:rPr>
              <a:t>in </a:t>
            </a:r>
            <a:r>
              <a:rPr kumimoji="0" lang="en-US" sz="1600" b="0" i="0" u="none" strike="noStrike" kern="1200" cap="none" spc="-30" normalizeH="0" baseline="0" noProof="0" dirty="0">
                <a:ln>
                  <a:noFill/>
                </a:ln>
                <a:solidFill>
                  <a:srgbClr val="0070C0"/>
                </a:solidFill>
                <a:effectLst/>
                <a:uLnTx/>
                <a:uFillTx/>
                <a:latin typeface="Verdana"/>
                <a:ea typeface="+mn-ea"/>
                <a:cs typeface="+mn-cs"/>
              </a:rPr>
              <a:t>2018</a:t>
            </a:r>
            <a:r>
              <a:rPr kumimoji="0" lang="en-US" sz="1600" b="0" i="0" u="none" strike="noStrike" kern="1200" cap="none" spc="-30" normalizeH="0" baseline="0" noProof="0" dirty="0">
                <a:ln>
                  <a:noFill/>
                </a:ln>
                <a:solidFill>
                  <a:srgbClr val="000000"/>
                </a:solidFill>
                <a:effectLst/>
                <a:uLnTx/>
                <a:uFillTx/>
                <a:latin typeface="Verdana"/>
                <a:ea typeface="+mn-ea"/>
                <a:cs typeface="+mn-cs"/>
              </a:rPr>
              <a:t> as well</a:t>
            </a:r>
            <a:r>
              <a:rPr kumimoji="0" lang="en-US" sz="1600" b="0" i="0" u="none" strike="noStrike" kern="1200" cap="none" spc="-30" normalizeH="0" baseline="0" noProof="0" dirty="0">
                <a:ln>
                  <a:noFill/>
                </a:ln>
                <a:solidFill>
                  <a:srgbClr val="0070C0"/>
                </a:solidFill>
                <a:effectLst/>
                <a:uLnTx/>
                <a:uFillTx/>
                <a:latin typeface="Verdana"/>
                <a:ea typeface="+mn-ea"/>
                <a:cs typeface="+mn-cs"/>
              </a:rPr>
              <a:t>,</a:t>
            </a:r>
            <a:r>
              <a:rPr kumimoji="0" lang="en-US" sz="1600" b="0" i="0" u="none" strike="noStrike" kern="1200" cap="none" spc="-3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called </a:t>
            </a:r>
            <a:r>
              <a:rPr kumimoji="0" lang="en-US" sz="1600" b="0" i="0" u="none" strike="noStrike" kern="1200" cap="none" spc="0" normalizeH="0" baseline="0" noProof="0" dirty="0">
                <a:ln>
                  <a:noFill/>
                </a:ln>
                <a:solidFill>
                  <a:srgbClr val="FF0000"/>
                </a:solidFill>
                <a:effectLst/>
                <a:uLnTx/>
                <a:uFillTx/>
                <a:latin typeface="Verdana"/>
                <a:ea typeface="+mn-ea"/>
                <a:cs typeface="+mn-cs"/>
              </a:rPr>
              <a:t>Neoverse </a:t>
            </a:r>
            <a:r>
              <a:rPr kumimoji="0" lang="en-US" sz="1600" b="0" i="0" u="none" strike="noStrike" kern="1200" cap="none" spc="0" normalizeH="0" baseline="0" noProof="0" dirty="0">
                <a:ln>
                  <a:noFill/>
                </a:ln>
                <a:solidFill>
                  <a:srgbClr val="000000"/>
                </a:solidFill>
                <a:effectLst/>
                <a:uLnTx/>
                <a:uFillTx/>
                <a:latin typeface="Verdana"/>
                <a:ea typeface="+mn-ea"/>
                <a:cs typeface="+mn-cs"/>
              </a:rPr>
              <a:t>for processors and </a:t>
            </a:r>
          </a:p>
          <a:p>
            <a:pPr marR="0" lvl="0" algn="l" defTabSz="9144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platforms, aiming at </a:t>
            </a:r>
            <a:r>
              <a:rPr kumimoji="0" lang="en-US" sz="1600" b="0" i="0" u="none" strike="noStrike" kern="1200" cap="none" spc="0" normalizeH="0" baseline="0" noProof="0" dirty="0">
                <a:ln>
                  <a:noFill/>
                </a:ln>
                <a:solidFill>
                  <a:srgbClr val="0070C0"/>
                </a:solidFill>
                <a:effectLst/>
                <a:uLnTx/>
                <a:uFillTx/>
                <a:latin typeface="Verdana"/>
                <a:ea typeface="+mn-ea"/>
                <a:cs typeface="+mn-cs"/>
              </a:rPr>
              <a:t>information infrastructures </a:t>
            </a:r>
            <a:r>
              <a:rPr kumimoji="0" lang="en-US" sz="1600" b="0" i="0" u="none" strike="noStrike" kern="1200" cap="none" spc="0" normalizeH="0" baseline="0" noProof="0" dirty="0">
                <a:ln>
                  <a:noFill/>
                </a:ln>
                <a:solidFill>
                  <a:srgbClr val="000000"/>
                </a:solidFill>
                <a:effectLst/>
                <a:uLnTx/>
                <a:uFillTx/>
                <a:latin typeface="Verdana"/>
                <a:ea typeface="+mn-ea"/>
                <a:cs typeface="+mn-cs"/>
              </a:rPr>
              <a:t>(data centers, routers,</a:t>
            </a:r>
          </a:p>
          <a:p>
            <a:pPr marR="0" lvl="0" algn="l" defTabSz="9144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switches, etc.), not discussed in this Lecture.</a:t>
            </a:r>
          </a:p>
        </p:txBody>
      </p:sp>
    </p:spTree>
    <p:extLst>
      <p:ext uri="{BB962C8B-B14F-4D97-AF65-F5344CB8AC3E}">
        <p14:creationId xmlns:p14="http://schemas.microsoft.com/office/powerpoint/2010/main" val="49576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additive="base">
                                        <p:cTn id="2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anim calcmode="lin" valueType="num">
                                      <p:cBhvr additive="base">
                                        <p:cTn id="2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anim calcmode="lin" valueType="num">
                                      <p:cBhvr additive="base">
                                        <p:cTn id="33"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xEl>
                                              <p:pRg st="3" end="3"/>
                                            </p:txEl>
                                          </p:spTgt>
                                        </p:tgtEl>
                                        <p:attrNameLst>
                                          <p:attrName>style.visibility</p:attrName>
                                        </p:attrNameLst>
                                      </p:cBhvr>
                                      <p:to>
                                        <p:strVal val="visible"/>
                                      </p:to>
                                    </p:set>
                                    <p:anim calcmode="lin" valueType="num">
                                      <p:cBhvr additive="base">
                                        <p:cTn id="43"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
                                            <p:txEl>
                                              <p:pRg st="0" end="0"/>
                                            </p:txEl>
                                          </p:spTgt>
                                        </p:tgtEl>
                                        <p:attrNameLst>
                                          <p:attrName>style.visibility</p:attrName>
                                        </p:attrNameLst>
                                      </p:cBhvr>
                                      <p:to>
                                        <p:strVal val="visible"/>
                                      </p:to>
                                    </p:set>
                                    <p:anim calcmode="lin" valueType="num">
                                      <p:cBhvr additive="base">
                                        <p:cTn id="4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9">
                                            <p:txEl>
                                              <p:pRg st="1" end="1"/>
                                            </p:txEl>
                                          </p:spTgt>
                                        </p:tgtEl>
                                        <p:attrNameLst>
                                          <p:attrName>style.visibility</p:attrName>
                                        </p:attrNameLst>
                                      </p:cBhvr>
                                      <p:to>
                                        <p:strVal val="visible"/>
                                      </p:to>
                                    </p:set>
                                    <p:anim calcmode="lin" valueType="num">
                                      <p:cBhvr additive="base">
                                        <p:cTn id="53"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9">
                                            <p:txEl>
                                              <p:pRg st="1" end="1"/>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 calcmode="lin" valueType="num">
                                      <p:cBhvr additive="base">
                                        <p:cTn id="5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ppt_x"/>
                                          </p:val>
                                        </p:tav>
                                        <p:tav tm="100000">
                                          <p:val>
                                            <p:strVal val="#ppt_x"/>
                                          </p:val>
                                        </p:tav>
                                      </p:tavLst>
                                    </p:anim>
                                    <p:anim calcmode="lin" valueType="num">
                                      <p:cBhvr additive="base">
                                        <p:cTn id="6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additive="base">
                                        <p:cTn id="69" dur="500" fill="hold"/>
                                        <p:tgtEl>
                                          <p:spTgt spid="3"/>
                                        </p:tgtEl>
                                        <p:attrNameLst>
                                          <p:attrName>ppt_x</p:attrName>
                                        </p:attrNameLst>
                                      </p:cBhvr>
                                      <p:tavLst>
                                        <p:tav tm="0">
                                          <p:val>
                                            <p:strVal val="#ppt_x"/>
                                          </p:val>
                                        </p:tav>
                                        <p:tav tm="100000">
                                          <p:val>
                                            <p:strVal val="#ppt_x"/>
                                          </p:val>
                                        </p:tav>
                                      </p:tavLst>
                                    </p:anim>
                                    <p:anim calcmode="lin" valueType="num">
                                      <p:cBhvr additive="base">
                                        <p:cTn id="7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3" grpId="0" animBg="1"/>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14115" y="1894306"/>
            <a:ext cx="8136000" cy="504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3.2 Overview of the</a:t>
            </a:r>
            <a:r>
              <a:rPr lang="en-US" sz="1900" dirty="0">
                <a:solidFill>
                  <a:srgbClr val="FFFFFF"/>
                </a:solidFill>
              </a:rPr>
              <a:t> Cortex family of CPU cores</a:t>
            </a:r>
            <a:endParaRPr kumimoji="0" lang="en-US"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53966207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89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eaLnBrk="1" fontAlgn="auto" hangingPunct="1">
              <a:spcBef>
                <a:spcPts val="0"/>
              </a:spcBef>
              <a:spcAft>
                <a:spcPts val="0"/>
              </a:spcAft>
              <a:defRPr/>
            </a:pPr>
            <a:r>
              <a:rPr lang="en-US" sz="1700" kern="1200" dirty="0">
                <a:solidFill>
                  <a:srgbClr val="FFFFFF"/>
                </a:solidFill>
              </a:rPr>
              <a:t>3.2 Overview of the Cortex family of CPU cores (1)</a:t>
            </a:r>
          </a:p>
        </p:txBody>
      </p:sp>
      <p:sp>
        <p:nvSpPr>
          <p:cNvPr id="3" name="TextBox 2"/>
          <p:cNvSpPr txBox="1"/>
          <p:nvPr/>
        </p:nvSpPr>
        <p:spPr>
          <a:xfrm>
            <a:off x="75050" y="440668"/>
            <a:ext cx="6123921" cy="369332"/>
          </a:xfrm>
          <a:prstGeom prst="rect">
            <a:avLst/>
          </a:prstGeom>
          <a:noFill/>
        </p:spPr>
        <p:txBody>
          <a:bodyPr wrap="square" rtlCol="0">
            <a:spAutoFit/>
          </a:bodyPr>
          <a:lstStyle/>
          <a:p>
            <a:pPr lvl="0">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3.2 Overview of t</a:t>
            </a:r>
            <a:r>
              <a:rPr lang="en-GB" dirty="0">
                <a:solidFill>
                  <a:srgbClr val="333399"/>
                </a:solidFill>
              </a:rPr>
              <a:t>he Cortex family of CPU cores</a:t>
            </a:r>
            <a:endParaRPr kumimoji="0" lang="en-US" sz="1800" b="0" i="0" u="none" strike="noStrike" kern="1200" cap="none" spc="0" normalizeH="0" baseline="0" noProof="0" dirty="0">
              <a:ln>
                <a:noFill/>
              </a:ln>
              <a:solidFill>
                <a:srgbClr val="333399"/>
              </a:solidFill>
              <a:effectLst/>
              <a:uLnTx/>
              <a:uFillTx/>
              <a:latin typeface="Verdana"/>
              <a:ea typeface="+mn-ea"/>
              <a:cs typeface="+mn-cs"/>
            </a:endParaRPr>
          </a:p>
        </p:txBody>
      </p:sp>
      <p:sp>
        <p:nvSpPr>
          <p:cNvPr id="4" name="Rounded Rectangle 3"/>
          <p:cNvSpPr/>
          <p:nvPr/>
        </p:nvSpPr>
        <p:spPr bwMode="auto">
          <a:xfrm>
            <a:off x="-36512" y="908856"/>
            <a:ext cx="9180000" cy="122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231198" y="944724"/>
            <a:ext cx="8683596" cy="115416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60" normalizeH="0" noProof="0" dirty="0">
                <a:ln>
                  <a:noFill/>
                </a:ln>
                <a:effectLst/>
                <a:uLnTx/>
                <a:uFillTx/>
                <a:latin typeface="Verdana"/>
              </a:rPr>
              <a:t>In </a:t>
            </a:r>
            <a:r>
              <a:rPr kumimoji="0" lang="en-US" sz="1600" b="0" i="0" u="none" strike="noStrike" kern="1200" cap="none" spc="-60" normalizeH="0" noProof="0" dirty="0">
                <a:ln>
                  <a:noFill/>
                </a:ln>
                <a:solidFill>
                  <a:srgbClr val="0070C0"/>
                </a:solidFill>
                <a:effectLst/>
                <a:uLnTx/>
                <a:uFillTx/>
                <a:latin typeface="Verdana"/>
              </a:rPr>
              <a:t>10/2004 </a:t>
            </a:r>
            <a:r>
              <a:rPr kumimoji="0" lang="en-US" sz="1600" b="0" i="0" u="none" strike="noStrike" kern="1200" cap="none" spc="-60" normalizeH="0" noProof="0" dirty="0">
                <a:ln>
                  <a:noFill/>
                </a:ln>
                <a:effectLst/>
                <a:uLnTx/>
                <a:uFillTx/>
                <a:latin typeface="Verdana"/>
              </a:rPr>
              <a:t>ARM announced the </a:t>
            </a:r>
            <a:r>
              <a:rPr kumimoji="0" lang="en-US" sz="1600" b="0" i="0" u="none" strike="noStrike" kern="1200" cap="none" spc="-60" normalizeH="0" noProof="0" dirty="0">
                <a:ln>
                  <a:noFill/>
                </a:ln>
                <a:solidFill>
                  <a:srgbClr val="FF0000"/>
                </a:solidFill>
                <a:effectLst/>
                <a:uLnTx/>
                <a:uFillTx/>
                <a:latin typeface="Verdana"/>
              </a:rPr>
              <a:t>Cortex Family </a:t>
            </a:r>
            <a:r>
              <a:rPr lang="en-US" sz="1600" spc="-60" dirty="0">
                <a:latin typeface="Verdana"/>
              </a:rPr>
              <a:t>of </a:t>
            </a:r>
            <a:r>
              <a:rPr lang="en-US" sz="1600" spc="-60" dirty="0">
                <a:solidFill>
                  <a:srgbClr val="0070C0"/>
                </a:solidFill>
                <a:latin typeface="Verdana"/>
              </a:rPr>
              <a:t>CPU cores </a:t>
            </a:r>
            <a:r>
              <a:rPr kumimoji="0" lang="en-US" sz="1600" b="0" i="0" u="none" strike="noStrike" kern="1200" cap="none" spc="-40" normalizeH="0" noProof="0" dirty="0">
                <a:ln>
                  <a:noFill/>
                </a:ln>
                <a:effectLst/>
                <a:uLnTx/>
                <a:uFillTx/>
                <a:latin typeface="Verdana"/>
                <a:ea typeface="+mn-ea"/>
                <a:cs typeface="+mn-cs"/>
              </a:rPr>
              <a:t>and its </a:t>
            </a:r>
            <a:r>
              <a:rPr kumimoji="0" lang="en-US" sz="1600" b="0" i="0" u="none" strike="noStrike" kern="1200" cap="none" spc="-40" normalizeH="0" noProof="0" dirty="0">
                <a:ln>
                  <a:noFill/>
                </a:ln>
                <a:solidFill>
                  <a:srgbClr val="0070C0"/>
                </a:solidFill>
                <a:effectLst/>
                <a:uLnTx/>
                <a:uFillTx/>
                <a:latin typeface="Verdana"/>
                <a:ea typeface="+mn-ea"/>
                <a:cs typeface="+mn-cs"/>
              </a:rPr>
              <a:t>first model </a:t>
            </a:r>
            <a:r>
              <a:rPr kumimoji="0" lang="en-US" sz="1600" b="0" i="0" u="none" strike="noStrike" kern="1200" cap="none" spc="-40" normalizeH="0" noProof="0" dirty="0">
                <a:ln>
                  <a:noFill/>
                </a:ln>
                <a:effectLst/>
                <a:uLnTx/>
                <a:uFillTx/>
                <a:latin typeface="Verdana"/>
                <a:ea typeface="+mn-ea"/>
                <a:cs typeface="+mn-cs"/>
              </a:rPr>
              <a:t>the </a:t>
            </a:r>
          </a:p>
          <a:p>
            <a:pPr marR="0" lvl="0" algn="l" defTabSz="914400" rtl="0" eaLnBrk="1" fontAlgn="auto" latinLnBrk="0" hangingPunct="1">
              <a:lnSpc>
                <a:spcPct val="100000"/>
              </a:lnSpc>
              <a:spcBef>
                <a:spcPts val="0"/>
              </a:spcBef>
              <a:spcAft>
                <a:spcPts val="600"/>
              </a:spcAft>
              <a:buClr>
                <a:srgbClr val="000000"/>
              </a:buClr>
              <a:buSzTx/>
              <a:tabLst/>
              <a:defRPr/>
            </a:pPr>
            <a:r>
              <a:rPr lang="en-US" sz="1600" spc="-40" dirty="0">
                <a:solidFill>
                  <a:srgbClr val="0070C0"/>
                </a:solidFill>
                <a:latin typeface="Verdana"/>
              </a:rPr>
              <a:t>      Cortex-M3 (microcontroller) CPU core</a:t>
            </a:r>
            <a:r>
              <a:rPr lang="en-US" sz="1600" spc="-40" dirty="0">
                <a:latin typeface="Verdana"/>
              </a:rPr>
              <a:t>.</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spc="-40" dirty="0">
                <a:latin typeface="Verdana"/>
              </a:rPr>
              <a:t>The </a:t>
            </a:r>
            <a:r>
              <a:rPr lang="en-US" sz="1600" spc="-40" dirty="0">
                <a:solidFill>
                  <a:srgbClr val="FF0000"/>
                </a:solidFill>
                <a:latin typeface="Verdana"/>
              </a:rPr>
              <a:t>Cortex brand </a:t>
            </a:r>
            <a:r>
              <a:rPr lang="en-US" sz="1600" spc="-40" dirty="0">
                <a:latin typeface="Verdana"/>
              </a:rPr>
              <a:t>is used by ARM’s for their low power mobile oriented </a:t>
            </a:r>
            <a:r>
              <a:rPr lang="en-US" sz="1600" spc="-40" dirty="0">
                <a:solidFill>
                  <a:srgbClr val="FF0000"/>
                </a:solidFill>
                <a:latin typeface="Verdana"/>
              </a:rPr>
              <a:t>CPU cores,</a:t>
            </a:r>
          </a:p>
          <a:p>
            <a:pPr marR="0" lvl="0" algn="l" defTabSz="914400" rtl="0" eaLnBrk="1" fontAlgn="auto" latinLnBrk="0" hangingPunct="1">
              <a:lnSpc>
                <a:spcPct val="100000"/>
              </a:lnSpc>
              <a:spcBef>
                <a:spcPts val="0"/>
              </a:spcBef>
              <a:spcAft>
                <a:spcPts val="1200"/>
              </a:spcAft>
              <a:buClr>
                <a:srgbClr val="000000"/>
              </a:buClr>
              <a:buSzTx/>
              <a:tabLst/>
              <a:defRPr/>
            </a:pPr>
            <a:r>
              <a:rPr lang="en-US" sz="1600" spc="-40" dirty="0">
                <a:latin typeface="Verdana"/>
              </a:rPr>
              <a:t>       </a:t>
            </a:r>
            <a:r>
              <a:rPr lang="en-US" sz="1600" spc="-40" dirty="0">
                <a:solidFill>
                  <a:srgbClr val="0070C0"/>
                </a:solidFill>
                <a:latin typeface="Verdana"/>
              </a:rPr>
              <a:t>based on the Armv7 ISA or later releases</a:t>
            </a:r>
            <a:r>
              <a:rPr lang="en-US" sz="1600" spc="-40" dirty="0">
                <a:latin typeface="Verdana"/>
              </a:rPr>
              <a:t>.</a:t>
            </a:r>
          </a:p>
        </p:txBody>
      </p:sp>
      <p:sp>
        <p:nvSpPr>
          <p:cNvPr id="5" name="Rounded Rectangle 4"/>
          <p:cNvSpPr/>
          <p:nvPr/>
        </p:nvSpPr>
        <p:spPr bwMode="auto">
          <a:xfrm>
            <a:off x="-3568" y="2223659"/>
            <a:ext cx="9144000" cy="93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1" name="TextBox 10"/>
          <p:cNvSpPr txBox="1"/>
          <p:nvPr/>
        </p:nvSpPr>
        <p:spPr>
          <a:xfrm>
            <a:off x="215516" y="2259663"/>
            <a:ext cx="8882303" cy="830997"/>
          </a:xfrm>
          <a:prstGeom prst="rect">
            <a:avLst/>
          </a:prstGeom>
          <a:noFill/>
        </p:spPr>
        <p:txBody>
          <a:bodyPr wrap="none" rtlCol="0">
            <a:spAutoFit/>
          </a:bodyPr>
          <a:lstStyle/>
          <a:p>
            <a:pPr marL="285750" indent="-285750">
              <a:buFont typeface="Arial" panose="020B0604020202020204" pitchFamily="34" charset="0"/>
              <a:buChar char="•"/>
            </a:pPr>
            <a:r>
              <a:rPr lang="en-US" sz="1600" spc="-60" dirty="0"/>
              <a:t>It is worth noting that ARM announced a </a:t>
            </a:r>
            <a:r>
              <a:rPr lang="en-US" sz="1600" spc="-60" dirty="0">
                <a:solidFill>
                  <a:srgbClr val="0070C0"/>
                </a:solidFill>
              </a:rPr>
              <a:t>second CPU brand in 2018 </a:t>
            </a:r>
            <a:r>
              <a:rPr lang="en-US" sz="1600" spc="-60" dirty="0"/>
              <a:t>as well,</a:t>
            </a:r>
          </a:p>
          <a:p>
            <a:r>
              <a:rPr lang="en-US" sz="1600" spc="-60" dirty="0"/>
              <a:t>      called </a:t>
            </a:r>
            <a:r>
              <a:rPr lang="en-US" sz="1600" spc="-60" dirty="0" err="1">
                <a:solidFill>
                  <a:srgbClr val="FF0000"/>
                </a:solidFill>
              </a:rPr>
              <a:t>Neoverse</a:t>
            </a:r>
            <a:r>
              <a:rPr lang="en-US" sz="1600" spc="-60" dirty="0">
                <a:solidFill>
                  <a:srgbClr val="FF0000"/>
                </a:solidFill>
              </a:rPr>
              <a:t> </a:t>
            </a:r>
            <a:r>
              <a:rPr lang="en-US" sz="1600" dirty="0"/>
              <a:t>for </a:t>
            </a:r>
            <a:r>
              <a:rPr lang="en-US" sz="1600" dirty="0">
                <a:solidFill>
                  <a:srgbClr val="0070C0"/>
                </a:solidFill>
              </a:rPr>
              <a:t>CPU cores </a:t>
            </a:r>
            <a:r>
              <a:rPr lang="en-US" sz="1600" dirty="0"/>
              <a:t>to be used in processors focused on </a:t>
            </a:r>
            <a:r>
              <a:rPr lang="en-US" sz="1600" dirty="0">
                <a:solidFill>
                  <a:srgbClr val="0070C0"/>
                </a:solidFill>
              </a:rPr>
              <a:t>information</a:t>
            </a:r>
          </a:p>
          <a:p>
            <a:r>
              <a:rPr lang="en-US" sz="1600" dirty="0">
                <a:solidFill>
                  <a:srgbClr val="0070C0"/>
                </a:solidFill>
              </a:rPr>
              <a:t>     </a:t>
            </a:r>
            <a:r>
              <a:rPr lang="en-US" sz="1600" spc="-20" dirty="0">
                <a:solidFill>
                  <a:srgbClr val="0070C0"/>
                </a:solidFill>
              </a:rPr>
              <a:t>infrastructures </a:t>
            </a:r>
            <a:r>
              <a:rPr lang="en-US" sz="1600" spc="-20" dirty="0"/>
              <a:t>(datacenters, routers, switches etc.), discussed in another Chapter</a:t>
            </a:r>
            <a:r>
              <a:rPr lang="en-US" sz="1600" dirty="0"/>
              <a:t>.</a:t>
            </a:r>
          </a:p>
        </p:txBody>
      </p:sp>
      <p:sp>
        <p:nvSpPr>
          <p:cNvPr id="6" name="TextBox 5">
            <a:extLst>
              <a:ext uri="{FF2B5EF4-FFF2-40B4-BE49-F238E27FC236}">
                <a16:creationId xmlns:a16="http://schemas.microsoft.com/office/drawing/2014/main" id="{D3948864-9CEA-9596-E903-3F477AD76AE3}"/>
              </a:ext>
            </a:extLst>
          </p:cNvPr>
          <p:cNvSpPr txBox="1"/>
          <p:nvPr/>
        </p:nvSpPr>
        <p:spPr>
          <a:xfrm>
            <a:off x="107950" y="6383864"/>
            <a:ext cx="1974836" cy="338554"/>
          </a:xfrm>
          <a:prstGeom prst="rect">
            <a:avLst/>
          </a:prstGeom>
          <a:noFill/>
        </p:spPr>
        <p:txBody>
          <a:bodyPr wrap="none" rtlCol="0">
            <a:spAutoFit/>
          </a:bodyPr>
          <a:lstStyle/>
          <a:p>
            <a:r>
              <a:rPr lang="en-US" sz="1600" dirty="0"/>
              <a:t>brand: </a:t>
            </a:r>
            <a:r>
              <a:rPr lang="en-US" sz="1600" dirty="0" err="1"/>
              <a:t>márkanév</a:t>
            </a:r>
            <a:endParaRPr lang="hu-HU" sz="1600" dirty="0"/>
          </a:p>
        </p:txBody>
      </p:sp>
    </p:spTree>
    <p:extLst>
      <p:ext uri="{BB962C8B-B14F-4D97-AF65-F5344CB8AC3E}">
        <p14:creationId xmlns:p14="http://schemas.microsoft.com/office/powerpoint/2010/main" val="41141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83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eaLnBrk="1" fontAlgn="auto" hangingPunct="1">
              <a:spcBef>
                <a:spcPts val="0"/>
              </a:spcBef>
              <a:spcAft>
                <a:spcPts val="0"/>
              </a:spcAft>
              <a:defRPr/>
            </a:pPr>
            <a:r>
              <a:rPr lang="en-US" sz="1700" kern="1200" dirty="0">
                <a:solidFill>
                  <a:srgbClr val="FFFFFF"/>
                </a:solidFill>
              </a:rPr>
              <a:t>3.2 Overview of the Cortex family of CPU cores (2)</a:t>
            </a:r>
          </a:p>
        </p:txBody>
      </p:sp>
      <p:sp>
        <p:nvSpPr>
          <p:cNvPr id="11" name="TextBox 10"/>
          <p:cNvSpPr txBox="1"/>
          <p:nvPr/>
        </p:nvSpPr>
        <p:spPr>
          <a:xfrm>
            <a:off x="74357" y="440668"/>
            <a:ext cx="73967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srgbClr val="2D2D8A"/>
                </a:solidFill>
                <a:effectLst/>
                <a:uLnTx/>
                <a:uFillTx/>
                <a:latin typeface="Verdana"/>
                <a:ea typeface="+mn-ea"/>
                <a:cs typeface="+mn-cs"/>
              </a:rPr>
              <a:t>Profiles</a:t>
            </a:r>
            <a:r>
              <a:rPr kumimoji="0" lang="hu-HU" sz="1800" b="0" i="0" u="none" strike="noStrike" kern="1200" cap="none" spc="0" normalizeH="0" baseline="0" noProof="0" dirty="0">
                <a:ln>
                  <a:noFill/>
                </a:ln>
                <a:solidFill>
                  <a:srgbClr val="2D2D8A"/>
                </a:solidFill>
                <a:effectLst/>
                <a:uLnTx/>
                <a:uFillTx/>
                <a:latin typeface="Verdana"/>
                <a:ea typeface="+mn-ea"/>
                <a:cs typeface="+mn-cs"/>
              </a:rPr>
              <a:t> of </a:t>
            </a:r>
            <a:r>
              <a:rPr kumimoji="0" lang="en-US" sz="1800" b="0" i="0" u="none" strike="noStrike" kern="1200" cap="none" spc="0" normalizeH="0" baseline="0" noProof="0" dirty="0">
                <a:ln>
                  <a:noFill/>
                </a:ln>
                <a:solidFill>
                  <a:srgbClr val="2D2D8A"/>
                </a:solidFill>
                <a:effectLst/>
                <a:uLnTx/>
                <a:uFillTx/>
                <a:latin typeface="Verdana"/>
                <a:ea typeface="+mn-ea"/>
                <a:cs typeface="+mn-cs"/>
              </a:rPr>
              <a:t>ARM</a:t>
            </a:r>
            <a:r>
              <a:rPr kumimoji="0" lang="hu-HU" sz="1800" b="0" i="0" u="none" strike="noStrike" kern="1200" cap="none" spc="0" normalizeH="0" baseline="0" noProof="0" dirty="0">
                <a:ln>
                  <a:noFill/>
                </a:ln>
                <a:solidFill>
                  <a:srgbClr val="2D2D8A"/>
                </a:solidFill>
                <a:effectLst/>
                <a:uLnTx/>
                <a:uFillTx/>
                <a:latin typeface="Verdana"/>
                <a:ea typeface="+mn-ea"/>
                <a:cs typeface="+mn-cs"/>
              </a:rPr>
              <a:t>’s</a:t>
            </a:r>
            <a:r>
              <a:rPr kumimoji="0" lang="en-US" sz="1800" b="0" i="0" u="none" strike="noStrike" kern="1200" cap="none" spc="0" normalizeH="0" baseline="0" noProof="0" dirty="0">
                <a:ln>
                  <a:noFill/>
                </a:ln>
                <a:solidFill>
                  <a:srgbClr val="2D2D8A"/>
                </a:solidFill>
                <a:effectLst/>
                <a:uLnTx/>
                <a:uFillTx/>
                <a:latin typeface="Verdana"/>
                <a:ea typeface="+mn-ea"/>
                <a:cs typeface="+mn-cs"/>
              </a:rPr>
              <a:t> Cortex family of CPU cores </a:t>
            </a:r>
            <a:r>
              <a:rPr kumimoji="0" lang="en-US" sz="1800" b="0" i="0" u="none" strike="noStrike" kern="1200" cap="none" spc="0" normalizeH="0" baseline="0" noProof="0" dirty="0">
                <a:ln>
                  <a:noFill/>
                </a:ln>
                <a:solidFill>
                  <a:srgbClr val="000000"/>
                </a:solidFill>
                <a:effectLst/>
                <a:uLnTx/>
                <a:uFillTx/>
                <a:latin typeface="Verdana"/>
                <a:ea typeface="+mn-ea"/>
                <a:cs typeface="+mn-cs"/>
              </a:rPr>
              <a:t>[6], [7], [113] </a:t>
            </a:r>
            <a:r>
              <a:rPr lang="en-US" dirty="0">
                <a:solidFill>
                  <a:srgbClr val="2D2D8A"/>
                </a:solidFill>
                <a:latin typeface="Verdana"/>
              </a:rPr>
              <a:t>-1</a:t>
            </a:r>
          </a:p>
        </p:txBody>
      </p:sp>
      <p:sp>
        <p:nvSpPr>
          <p:cNvPr id="3" name="Rounded Rectangle 2"/>
          <p:cNvSpPr/>
          <p:nvPr/>
        </p:nvSpPr>
        <p:spPr bwMode="auto">
          <a:xfrm>
            <a:off x="0" y="962997"/>
            <a:ext cx="9144000" cy="230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2" name="TextBox 21"/>
          <p:cNvSpPr txBox="1"/>
          <p:nvPr/>
        </p:nvSpPr>
        <p:spPr>
          <a:xfrm>
            <a:off x="74277" y="973157"/>
            <a:ext cx="897194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In the </a:t>
            </a:r>
            <a:r>
              <a:rPr kumimoji="0" lang="hu-HU" sz="1600" b="0" i="0" u="none" strike="noStrike" kern="1200" cap="none" spc="0" normalizeH="0" baseline="0" noProof="0" err="1">
                <a:ln>
                  <a:noFill/>
                </a:ln>
                <a:solidFill>
                  <a:srgbClr val="000000"/>
                </a:solidFill>
                <a:effectLst/>
                <a:uLnTx/>
                <a:uFillTx/>
                <a:latin typeface="Verdana"/>
                <a:ea typeface="+mn-ea"/>
                <a:cs typeface="+mn-cs"/>
              </a:rPr>
              <a:t>technical</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specification</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en-US" sz="1600" b="0" i="0" u="none" strike="noStrike" kern="1200" cap="none" spc="0" normalizeH="0" baseline="0" noProof="0">
                <a:ln>
                  <a:noFill/>
                </a:ln>
                <a:solidFill>
                  <a:srgbClr val="000000"/>
                </a:solidFill>
                <a:effectLst/>
                <a:uLnTx/>
                <a:uFillTx/>
                <a:latin typeface="Verdana"/>
                <a:ea typeface="+mn-ea"/>
                <a:cs typeface="+mn-cs"/>
              </a:rPr>
              <a:t>of</a:t>
            </a:r>
            <a:r>
              <a:rPr kumimoji="0" lang="hu-HU" sz="1600" b="0" i="0" u="none" strike="noStrike" kern="1200" cap="none" spc="0" normalizeH="0" baseline="0" noProof="0">
                <a:ln>
                  <a:noFill/>
                </a:ln>
                <a:solidFill>
                  <a:srgbClr val="000000"/>
                </a:solidFill>
                <a:effectLst/>
                <a:uLnTx/>
                <a:uFillTx/>
                <a:latin typeface="Verdana"/>
                <a:ea typeface="+mn-ea"/>
                <a:cs typeface="+mn-cs"/>
              </a:rPr>
              <a:t> the </a:t>
            </a:r>
            <a:r>
              <a:rPr kumimoji="0" lang="hu-HU" sz="1600" b="0" i="0" u="none" strike="noStrike" kern="1200" cap="none" spc="0" normalizeH="0" baseline="0" noProof="0">
                <a:ln>
                  <a:noFill/>
                </a:ln>
                <a:solidFill>
                  <a:srgbClr val="FF0000"/>
                </a:solidFill>
                <a:effectLst/>
                <a:uLnTx/>
                <a:uFillTx/>
                <a:latin typeface="Verdana"/>
                <a:ea typeface="+mn-ea"/>
                <a:cs typeface="+mn-cs"/>
              </a:rPr>
              <a:t>Armv7 ISA</a:t>
            </a:r>
            <a:r>
              <a:rPr kumimoji="0" lang="en-US" sz="1600" b="0" i="0" u="none" strike="noStrike" kern="1200" cap="none" spc="0" normalizeH="0" baseline="0" noProof="0">
                <a:ln>
                  <a:noFill/>
                </a:ln>
                <a:solidFill>
                  <a:srgbClr val="FF0000"/>
                </a:solidFill>
                <a:effectLst/>
                <a:uLnTx/>
                <a:uFillTx/>
                <a:latin typeface="Verdana"/>
                <a:ea typeface="+mn-ea"/>
                <a:cs typeface="+mn-cs"/>
              </a:rPr>
              <a:t> </a:t>
            </a:r>
            <a:r>
              <a:rPr kumimoji="0" lang="en-US" sz="1600" b="0" i="0" u="none" strike="noStrike" kern="1200" cap="none" spc="0" normalizeH="0" baseline="0" noProof="0">
                <a:ln>
                  <a:noFill/>
                </a:ln>
                <a:solidFill>
                  <a:srgbClr val="000000"/>
                </a:solidFill>
                <a:effectLst/>
                <a:uLnTx/>
                <a:uFillTx/>
                <a:latin typeface="Verdana"/>
                <a:ea typeface="+mn-ea"/>
                <a:cs typeface="+mn-cs"/>
              </a:rPr>
              <a:t>ARM introduced </a:t>
            </a:r>
            <a:r>
              <a:rPr kumimoji="0" lang="en-US" sz="1600" b="0" i="0" u="none" strike="noStrike" kern="1200" cap="none" spc="0" normalizeH="0" baseline="0" noProof="0">
                <a:ln>
                  <a:noFill/>
                </a:ln>
                <a:solidFill>
                  <a:srgbClr val="FF0000"/>
                </a:solidFill>
                <a:effectLst/>
                <a:uLnTx/>
                <a:uFillTx/>
                <a:latin typeface="Verdana"/>
                <a:ea typeface="+mn-ea"/>
                <a:cs typeface="+mn-cs"/>
              </a:rPr>
              <a:t>three family profiles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  </a:t>
            </a:r>
            <a:r>
              <a:rPr kumimoji="0" lang="hu-HU" sz="1600" b="0" i="0" u="none" strike="noStrike" kern="1200" cap="none" spc="0" normalizeH="0" baseline="0" noProof="0">
                <a:ln>
                  <a:noFill/>
                </a:ln>
                <a:solidFill>
                  <a:srgbClr val="0070C0"/>
                </a:solidFill>
                <a:effectLst/>
                <a:uLnTx/>
                <a:uFillTx/>
                <a:latin typeface="Verdana"/>
                <a:ea typeface="+mn-ea"/>
                <a:cs typeface="+mn-cs"/>
              </a:rPr>
              <a:t> </a:t>
            </a:r>
            <a:r>
              <a:rPr kumimoji="0" lang="en-US" sz="1600" b="0" i="0" u="none" strike="noStrike" kern="1200" cap="none" spc="0" normalizeH="0" baseline="0" noProof="0">
                <a:ln>
                  <a:noFill/>
                </a:ln>
                <a:solidFill>
                  <a:srgbClr val="0070C0"/>
                </a:solidFill>
                <a:effectLst/>
                <a:uLnTx/>
                <a:uFillTx/>
                <a:latin typeface="Verdana"/>
                <a:ea typeface="+mn-ea"/>
                <a:cs typeface="+mn-cs"/>
              </a:rPr>
              <a:t>to optimize its </a:t>
            </a:r>
            <a:r>
              <a:rPr kumimoji="0" lang="hu-HU" sz="1600" b="0" i="0" u="none" strike="noStrike" kern="1200" cap="none" spc="0" normalizeH="0" baseline="0" noProof="0">
                <a:ln>
                  <a:noFill/>
                </a:ln>
                <a:solidFill>
                  <a:srgbClr val="0070C0"/>
                </a:solidFill>
                <a:effectLst/>
                <a:uLnTx/>
                <a:uFillTx/>
                <a:latin typeface="Verdana"/>
                <a:ea typeface="+mn-ea"/>
                <a:cs typeface="+mn-cs"/>
              </a:rPr>
              <a:t>Cortex </a:t>
            </a:r>
            <a:r>
              <a:rPr kumimoji="0" lang="hu-HU" sz="1600" b="0" i="0" u="none" strike="noStrike" kern="1200" cap="none" spc="0" normalizeH="0" baseline="0" noProof="0" err="1">
                <a:ln>
                  <a:noFill/>
                </a:ln>
                <a:solidFill>
                  <a:srgbClr val="0070C0"/>
                </a:solidFill>
                <a:effectLst/>
                <a:uLnTx/>
                <a:uFillTx/>
                <a:latin typeface="Verdana"/>
                <a:ea typeface="+mn-ea"/>
                <a:cs typeface="+mn-cs"/>
              </a:rPr>
              <a:t>family</a:t>
            </a:r>
            <a:r>
              <a:rPr kumimoji="0" lang="hu-HU" sz="1600" b="0" i="0" u="none" strike="noStrike" kern="1200" cap="none" spc="0" normalizeH="0" baseline="0" noProof="0">
                <a:ln>
                  <a:noFill/>
                </a:ln>
                <a:solidFill>
                  <a:srgbClr val="0070C0"/>
                </a:solidFill>
                <a:effectLst/>
                <a:uLnTx/>
                <a:uFillTx/>
                <a:latin typeface="Verdana"/>
                <a:ea typeface="+mn-ea"/>
                <a:cs typeface="+mn-cs"/>
              </a:rPr>
              <a:t> </a:t>
            </a:r>
            <a:r>
              <a:rPr kumimoji="0" lang="en-US" sz="1600" b="0" i="0" u="none" strike="noStrike" kern="1200" cap="none" spc="0" normalizeH="0" baseline="0" noProof="0">
                <a:ln>
                  <a:noFill/>
                </a:ln>
                <a:solidFill>
                  <a:srgbClr val="0070C0"/>
                </a:solidFill>
                <a:effectLst/>
                <a:uLnTx/>
                <a:uFillTx/>
                <a:latin typeface="Verdana"/>
                <a:ea typeface="+mn-ea"/>
                <a:cs typeface="+mn-cs"/>
              </a:rPr>
              <a:t>CPU cores </a:t>
            </a:r>
            <a:r>
              <a:rPr kumimoji="0" lang="hu-HU" sz="1600" b="0" i="0" u="none" strike="noStrike" kern="1200" cap="none" spc="0" normalizeH="0" baseline="0" noProof="0">
                <a:ln>
                  <a:noFill/>
                </a:ln>
                <a:solidFill>
                  <a:srgbClr val="0070C0"/>
                </a:solidFill>
                <a:effectLst/>
                <a:uLnTx/>
                <a:uFillTx/>
                <a:latin typeface="Verdana"/>
                <a:ea typeface="+mn-ea"/>
                <a:cs typeface="+mn-cs"/>
              </a:rPr>
              <a:t>for</a:t>
            </a:r>
            <a:r>
              <a:rPr kumimoji="0" lang="en-US" sz="1600" b="0" i="0" u="none" strike="noStrike" kern="1200" cap="none" spc="0" normalizeH="0" baseline="0" noProof="0">
                <a:ln>
                  <a:noFill/>
                </a:ln>
                <a:solidFill>
                  <a:srgbClr val="0070C0"/>
                </a:solidFill>
                <a:effectLst/>
                <a:uLnTx/>
                <a:uFillTx/>
                <a:latin typeface="Verdana"/>
                <a:ea typeface="+mn-ea"/>
                <a:cs typeface="+mn-cs"/>
              </a:rPr>
              <a:t> specific market </a:t>
            </a:r>
            <a:r>
              <a:rPr kumimoji="0" lang="hu-HU" sz="1600" b="0" i="0" u="none" strike="noStrike" kern="1200" cap="none" spc="0" normalizeH="0" baseline="0" noProof="0">
                <a:ln>
                  <a:noFill/>
                </a:ln>
                <a:solidFill>
                  <a:srgbClr val="0070C0"/>
                </a:solidFill>
                <a:effectLst/>
                <a:uLnTx/>
                <a:uFillTx/>
                <a:latin typeface="Verdana"/>
                <a:ea typeface="+mn-ea"/>
                <a:cs typeface="+mn-cs"/>
              </a:rPr>
              <a:t>segments:</a:t>
            </a: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 name="Text Box 5"/>
          <p:cNvSpPr txBox="1">
            <a:spLocks noChangeArrowheads="1"/>
          </p:cNvSpPr>
          <p:nvPr/>
        </p:nvSpPr>
        <p:spPr bwMode="auto">
          <a:xfrm>
            <a:off x="3495523" y="2640670"/>
            <a:ext cx="194476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Cortex-R profile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(Real-time profile)</a:t>
            </a:r>
          </a:p>
        </p:txBody>
      </p:sp>
      <p:sp>
        <p:nvSpPr>
          <p:cNvPr id="24" name="Text Box 6"/>
          <p:cNvSpPr txBox="1">
            <a:spLocks noChangeArrowheads="1"/>
          </p:cNvSpPr>
          <p:nvPr/>
        </p:nvSpPr>
        <p:spPr bwMode="auto">
          <a:xfrm>
            <a:off x="6408153" y="2640670"/>
            <a:ext cx="245932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Cortex-M profile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M</a:t>
            </a:r>
            <a:r>
              <a:rPr kumimoji="0" lang="en-US" altLang="en-US" sz="1300" b="1" i="0" u="none" strike="noStrike" kern="1200" cap="none" spc="0" normalizeH="0" baseline="0" noProof="0" err="1">
                <a:ln>
                  <a:noFill/>
                </a:ln>
                <a:solidFill>
                  <a:srgbClr val="000000"/>
                </a:solidFill>
                <a:effectLst/>
                <a:uLnTx/>
                <a:uFillTx/>
                <a:latin typeface="Verdana" pitchFamily="34" charset="0"/>
                <a:ea typeface="+mn-ea"/>
                <a:cs typeface="+mn-cs"/>
              </a:rPr>
              <a:t>icrocontroller</a:t>
            </a: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 profile)</a:t>
            </a:r>
          </a:p>
        </p:txBody>
      </p:sp>
      <p:sp>
        <p:nvSpPr>
          <p:cNvPr id="25" name="Text Box 5"/>
          <p:cNvSpPr txBox="1">
            <a:spLocks noChangeArrowheads="1"/>
          </p:cNvSpPr>
          <p:nvPr/>
        </p:nvSpPr>
        <p:spPr bwMode="auto">
          <a:xfrm>
            <a:off x="251520" y="2640670"/>
            <a:ext cx="208903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Cortex-A profile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(Application profile)</a:t>
            </a:r>
          </a:p>
        </p:txBody>
      </p:sp>
      <p:sp>
        <p:nvSpPr>
          <p:cNvPr id="26" name="Text Box 13"/>
          <p:cNvSpPr txBox="1">
            <a:spLocks noChangeArrowheads="1"/>
          </p:cNvSpPr>
          <p:nvPr/>
        </p:nvSpPr>
        <p:spPr bwMode="auto">
          <a:xfrm>
            <a:off x="2267744" y="1756244"/>
            <a:ext cx="432522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Profiles of ARM’s Cortex family of CPU cores</a:t>
            </a:r>
            <a:endParaRPr kumimoji="0" lang="hu-HU" sz="1300" b="1" i="0" u="none" strike="noStrike" kern="1200" cap="none" spc="0" normalizeH="0" baseline="30000" noProof="0">
              <a:ln>
                <a:noFill/>
              </a:ln>
              <a:solidFill>
                <a:srgbClr val="000000"/>
              </a:solidFill>
              <a:effectLst/>
              <a:uLnTx/>
              <a:uFillTx/>
              <a:latin typeface="Verdana" pitchFamily="34" charset="0"/>
              <a:ea typeface="+mn-ea"/>
              <a:cs typeface="+mn-cs"/>
            </a:endParaRPr>
          </a:p>
        </p:txBody>
      </p:sp>
      <p:cxnSp>
        <p:nvCxnSpPr>
          <p:cNvPr id="27" name="Straight Connector 26"/>
          <p:cNvCxnSpPr>
            <a:endCxn id="30" idx="7"/>
          </p:cNvCxnSpPr>
          <p:nvPr/>
        </p:nvCxnSpPr>
        <p:spPr>
          <a:xfrm flipH="1">
            <a:off x="1319384" y="2259670"/>
            <a:ext cx="3117594" cy="28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31" idx="7"/>
          </p:cNvCxnSpPr>
          <p:nvPr/>
        </p:nvCxnSpPr>
        <p:spPr>
          <a:xfrm>
            <a:off x="4435825" y="2259670"/>
            <a:ext cx="3311336" cy="2932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p:cNvSpPr>
            <a:spLocks noChangeArrowheads="1"/>
          </p:cNvSpPr>
          <p:nvPr/>
        </p:nvSpPr>
        <p:spPr bwMode="auto">
          <a:xfrm>
            <a:off x="4401279" y="2529545"/>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30" name="Oval 13"/>
          <p:cNvSpPr>
            <a:spLocks noChangeArrowheads="1"/>
          </p:cNvSpPr>
          <p:nvPr/>
        </p:nvSpPr>
        <p:spPr bwMode="auto">
          <a:xfrm>
            <a:off x="1263828" y="2534140"/>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31" name="Oval 30"/>
          <p:cNvSpPr>
            <a:spLocks noChangeArrowheads="1"/>
          </p:cNvSpPr>
          <p:nvPr/>
        </p:nvSpPr>
        <p:spPr bwMode="auto">
          <a:xfrm>
            <a:off x="7691606" y="2543832"/>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cxnSp>
        <p:nvCxnSpPr>
          <p:cNvPr id="32" name="Straight Connector 31"/>
          <p:cNvCxnSpPr/>
          <p:nvPr/>
        </p:nvCxnSpPr>
        <p:spPr bwMode="auto">
          <a:xfrm flipH="1">
            <a:off x="4429622" y="2048632"/>
            <a:ext cx="11752" cy="480913"/>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1764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anim calcmode="lin" valueType="num">
                                      <p:cBhvr additive="base">
                                        <p:cTn id="11"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ppt_x"/>
                                          </p:val>
                                        </p:tav>
                                        <p:tav tm="100000">
                                          <p:val>
                                            <p:strVal val="#ppt_x"/>
                                          </p:val>
                                        </p:tav>
                                      </p:tavLst>
                                    </p:anim>
                                    <p:anim calcmode="lin" valueType="num">
                                      <p:cBhvr additive="base">
                                        <p:cTn id="5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24" grpId="0"/>
      <p:bldP spid="25" grpId="0"/>
      <p:bldP spid="26" grpId="0"/>
      <p:bldP spid="29" grpId="0" animBg="1"/>
      <p:bldP spid="30" grpId="0" animBg="1"/>
      <p:bldP spid="31"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4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3.2 Overview of the Cortex family of CPU cores (3)</a:t>
            </a:r>
            <a:endParaRPr lang="en-US" sz="1700" dirty="0">
              <a:solidFill>
                <a:srgbClr val="FFFFFF"/>
              </a:solidFill>
            </a:endParaRPr>
          </a:p>
        </p:txBody>
      </p:sp>
      <p:sp>
        <p:nvSpPr>
          <p:cNvPr id="8" name="TextBox 7"/>
          <p:cNvSpPr txBox="1"/>
          <p:nvPr/>
        </p:nvSpPr>
        <p:spPr>
          <a:xfrm>
            <a:off x="73577" y="440668"/>
            <a:ext cx="73967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Profiles of ARM’s Cortex family of CPU cores </a:t>
            </a:r>
            <a:r>
              <a:rPr kumimoji="0" lang="en-US" sz="1800" b="0" i="0" u="none" strike="noStrike" kern="1200" cap="none" spc="0" normalizeH="0" baseline="0" noProof="0" dirty="0">
                <a:ln>
                  <a:noFill/>
                </a:ln>
                <a:effectLst/>
                <a:uLnTx/>
                <a:uFillTx/>
                <a:latin typeface="Verdana"/>
                <a:ea typeface="+mn-ea"/>
                <a:cs typeface="+mn-cs"/>
              </a:rPr>
              <a:t>[6], [7], [113]</a:t>
            </a:r>
            <a:r>
              <a:rPr kumimoji="0" lang="en-US" sz="1800" b="0" i="0" u="none" strike="noStrike" kern="1200" cap="none" spc="0" normalizeH="0" baseline="0" noProof="0" dirty="0">
                <a:ln>
                  <a:noFill/>
                </a:ln>
                <a:solidFill>
                  <a:srgbClr val="2D2D8A"/>
                </a:solidFill>
                <a:effectLst/>
                <a:uLnTx/>
                <a:uFillTx/>
                <a:latin typeface="Verdana"/>
                <a:ea typeface="+mn-ea"/>
                <a:cs typeface="+mn-cs"/>
              </a:rPr>
              <a:t> -2</a:t>
            </a:r>
          </a:p>
        </p:txBody>
      </p:sp>
      <p:sp>
        <p:nvSpPr>
          <p:cNvPr id="3" name="Rounded Rectangle 2"/>
          <p:cNvSpPr/>
          <p:nvPr/>
        </p:nvSpPr>
        <p:spPr bwMode="auto">
          <a:xfrm>
            <a:off x="-6994" y="841347"/>
            <a:ext cx="9144000" cy="205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6" name="TextBox 15"/>
          <p:cNvSpPr txBox="1"/>
          <p:nvPr/>
        </p:nvSpPr>
        <p:spPr>
          <a:xfrm>
            <a:off x="73220" y="893482"/>
            <a:ext cx="363073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The Cortex-A (application) profile</a:t>
            </a:r>
          </a:p>
        </p:txBody>
      </p:sp>
      <p:sp>
        <p:nvSpPr>
          <p:cNvPr id="20" name="TextBox 19"/>
          <p:cNvSpPr txBox="1"/>
          <p:nvPr/>
        </p:nvSpPr>
        <p:spPr>
          <a:xfrm>
            <a:off x="232062" y="1212750"/>
            <a:ext cx="8978355"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aims at </a:t>
            </a:r>
            <a:r>
              <a:rPr kumimoji="0" lang="en-US" sz="1600" b="0" i="0" u="none" strike="noStrike" kern="1200" cap="none" spc="0" normalizeH="0" baseline="0" noProof="0" dirty="0">
                <a:ln>
                  <a:noFill/>
                </a:ln>
                <a:solidFill>
                  <a:srgbClr val="0070C0"/>
                </a:solidFill>
                <a:effectLst/>
                <a:uLnTx/>
                <a:uFillTx/>
                <a:latin typeface="Verdana"/>
                <a:ea typeface="+mn-ea"/>
                <a:cs typeface="+mn-cs"/>
              </a:rPr>
              <a:t>application processors running mobile OSs and user applications</a:t>
            </a:r>
            <a:r>
              <a:rPr kumimoji="0" lang="en-US" sz="1600" b="0" i="0" u="none" strike="noStrike" kern="1200" cap="none" spc="0" normalizeH="0" baseline="0" noProof="0" dirty="0">
                <a:ln>
                  <a:noFill/>
                </a:ln>
                <a:solidFill>
                  <a:srgbClr val="000000"/>
                </a:solidFill>
                <a:effectLst/>
                <a:uLnTx/>
                <a:uFillTx/>
                <a:latin typeface="Verdana"/>
                <a:ea typeface="+mn-ea"/>
                <a:cs typeface="+mn-cs"/>
              </a:rPr>
              <a:t>, like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processors in smartphones, tablets, netbooks, eBook readers etc.</a:t>
            </a:r>
          </a:p>
        </p:txBody>
      </p:sp>
      <p:sp>
        <p:nvSpPr>
          <p:cNvPr id="5" name="Rounded Rectangle 4"/>
          <p:cNvSpPr/>
          <p:nvPr/>
        </p:nvSpPr>
        <p:spPr bwMode="auto">
          <a:xfrm>
            <a:off x="-21529" y="2991170"/>
            <a:ext cx="9144508" cy="187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1" name="TextBox 20"/>
          <p:cNvSpPr txBox="1"/>
          <p:nvPr/>
        </p:nvSpPr>
        <p:spPr>
          <a:xfrm>
            <a:off x="719572" y="3713928"/>
            <a:ext cx="7992380" cy="1800493"/>
          </a:xfrm>
          <a:prstGeom prst="rect">
            <a:avLst/>
          </a:prstGeom>
          <a:noFill/>
        </p:spPr>
        <p:txBody>
          <a:bodyPr wrap="square" rtlCol="0">
            <a:spAutoFit/>
          </a:bodyPr>
          <a:lstStyle/>
          <a:p>
            <a:pPr marL="285750" indent="-285750">
              <a:buFont typeface="Arial" panose="020B0604020202020204" pitchFamily="34" charset="0"/>
              <a:buChar char="•"/>
            </a:pPr>
            <a:r>
              <a:rPr lang="en-GB" sz="1600" dirty="0"/>
              <a:t>the </a:t>
            </a:r>
            <a:r>
              <a:rPr lang="en-GB" sz="1600" dirty="0">
                <a:solidFill>
                  <a:srgbClr val="FF0000"/>
                </a:solidFill>
              </a:rPr>
              <a:t>AArch32 </a:t>
            </a:r>
            <a:r>
              <a:rPr lang="en-GB" sz="1600" dirty="0">
                <a:solidFill>
                  <a:srgbClr val="0070C0"/>
                </a:solidFill>
              </a:rPr>
              <a:t>execution mode </a:t>
            </a:r>
            <a:r>
              <a:rPr lang="en-GB" sz="1600" dirty="0"/>
              <a:t>to maintain </a:t>
            </a:r>
            <a:r>
              <a:rPr lang="en-GB" sz="1600" dirty="0">
                <a:solidFill>
                  <a:srgbClr val="0070C0"/>
                </a:solidFill>
              </a:rPr>
              <a:t>compatibility</a:t>
            </a:r>
            <a:r>
              <a:rPr lang="en-GB" sz="1600" dirty="0"/>
              <a:t> with the </a:t>
            </a:r>
            <a:r>
              <a:rPr lang="en-GB" sz="1600" dirty="0">
                <a:solidFill>
                  <a:srgbClr val="FF0000"/>
                </a:solidFill>
              </a:rPr>
              <a:t>A32</a:t>
            </a:r>
          </a:p>
          <a:p>
            <a:pPr>
              <a:spcAft>
                <a:spcPts val="600"/>
              </a:spcAft>
            </a:pPr>
            <a:r>
              <a:rPr lang="en-GB" sz="1600" dirty="0"/>
              <a:t>      instruction set and</a:t>
            </a:r>
          </a:p>
          <a:p>
            <a:pPr marL="285750" indent="-285750">
              <a:buFont typeface="Arial" panose="020B0604020202020204" pitchFamily="34" charset="0"/>
              <a:buChar char="•"/>
            </a:pPr>
            <a:r>
              <a:rPr lang="en-GB" sz="1600" dirty="0"/>
              <a:t>the </a:t>
            </a:r>
            <a:r>
              <a:rPr lang="en-GB" sz="1600" dirty="0">
                <a:solidFill>
                  <a:srgbClr val="FF0000"/>
                </a:solidFill>
              </a:rPr>
              <a:t>AArch64</a:t>
            </a:r>
            <a:r>
              <a:rPr lang="en-GB" sz="1600" dirty="0"/>
              <a:t> </a:t>
            </a:r>
            <a:r>
              <a:rPr lang="en-GB" sz="1600" dirty="0">
                <a:solidFill>
                  <a:srgbClr val="0070C0"/>
                </a:solidFill>
              </a:rPr>
              <a:t>execution modes</a:t>
            </a:r>
            <a:r>
              <a:rPr lang="en-GB" sz="1600" dirty="0"/>
              <a:t>, to allow using the new, 64-bit </a:t>
            </a:r>
            <a:r>
              <a:rPr lang="en-GB" sz="1600" dirty="0">
                <a:solidFill>
                  <a:srgbClr val="FF0000"/>
                </a:solidFill>
              </a:rPr>
              <a:t>A64</a:t>
            </a:r>
          </a:p>
          <a:p>
            <a:pPr>
              <a:spcAft>
                <a:spcPts val="1200"/>
              </a:spcAft>
            </a:pPr>
            <a:r>
              <a:rPr lang="en-GB" sz="1600" dirty="0"/>
              <a:t>      instruction set.</a:t>
            </a:r>
          </a:p>
          <a:p>
            <a:r>
              <a:rPr lang="en-GB" sz="1600" dirty="0"/>
              <a:t>    At the same time, in the AArch64 mode ARM </a:t>
            </a:r>
            <a:r>
              <a:rPr lang="en-GB" sz="1600" dirty="0">
                <a:solidFill>
                  <a:srgbClr val="0070C0"/>
                </a:solidFill>
              </a:rPr>
              <a:t>terminated the support</a:t>
            </a:r>
          </a:p>
          <a:p>
            <a:r>
              <a:rPr lang="en-GB" sz="1600" dirty="0">
                <a:solidFill>
                  <a:srgbClr val="0070C0"/>
                </a:solidFill>
              </a:rPr>
              <a:t>      of the T32 instruction set</a:t>
            </a:r>
            <a:r>
              <a:rPr lang="en-GB" sz="1600" dirty="0"/>
              <a:t>, finally    </a:t>
            </a:r>
          </a:p>
        </p:txBody>
      </p:sp>
      <p:sp>
        <p:nvSpPr>
          <p:cNvPr id="24" name="TextBox 23"/>
          <p:cNvSpPr txBox="1"/>
          <p:nvPr/>
        </p:nvSpPr>
        <p:spPr>
          <a:xfrm>
            <a:off x="257555" y="3386354"/>
            <a:ext cx="9317367" cy="338554"/>
          </a:xfrm>
          <a:prstGeom prst="rect">
            <a:avLst/>
          </a:prstGeom>
          <a:noFill/>
        </p:spPr>
        <p:txBody>
          <a:bodyPr wrap="square" rtlCol="0">
            <a:spAutoFit/>
          </a:bodyPr>
          <a:lstStyle/>
          <a:p>
            <a:r>
              <a:rPr lang="en-GB" sz="1600" spc="-20" dirty="0"/>
              <a:t>    that</a:t>
            </a:r>
            <a:r>
              <a:rPr lang="en-GB" sz="1600" spc="-20" dirty="0">
                <a:solidFill>
                  <a:srgbClr val="FF0000"/>
                </a:solidFill>
              </a:rPr>
              <a:t> </a:t>
            </a:r>
            <a:r>
              <a:rPr lang="en-GB" sz="1600" spc="-20" dirty="0">
                <a:solidFill>
                  <a:srgbClr val="0070C0"/>
                </a:solidFill>
              </a:rPr>
              <a:t>supports </a:t>
            </a:r>
            <a:r>
              <a:rPr lang="en-GB" sz="1600" spc="-20" dirty="0">
                <a:solidFill>
                  <a:srgbClr val="FF0000"/>
                </a:solidFill>
              </a:rPr>
              <a:t>64-bit processing </a:t>
            </a:r>
            <a:r>
              <a:rPr lang="en-GB" sz="1600" spc="-20" dirty="0"/>
              <a:t>and has </a:t>
            </a:r>
            <a:r>
              <a:rPr lang="en-GB" sz="1600" spc="-20" dirty="0">
                <a:solidFill>
                  <a:srgbClr val="FF0000"/>
                </a:solidFill>
              </a:rPr>
              <a:t>two execution modes:</a:t>
            </a:r>
          </a:p>
        </p:txBody>
      </p:sp>
      <p:sp>
        <p:nvSpPr>
          <p:cNvPr id="25" name="TextBox 24"/>
          <p:cNvSpPr txBox="1"/>
          <p:nvPr/>
        </p:nvSpPr>
        <p:spPr>
          <a:xfrm>
            <a:off x="791580" y="2044362"/>
            <a:ext cx="5986126" cy="62324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32-bit </a:t>
            </a:r>
            <a:r>
              <a:rPr kumimoji="0" lang="en-US" sz="1600" b="0" i="0" u="none" strike="noStrike" kern="1200" cap="none" spc="0" normalizeH="0" baseline="0" noProof="0" dirty="0">
                <a:ln>
                  <a:noFill/>
                </a:ln>
                <a:solidFill>
                  <a:srgbClr val="FF0000"/>
                </a:solidFill>
                <a:effectLst/>
                <a:uLnTx/>
                <a:uFillTx/>
                <a:latin typeface="Verdana"/>
                <a:ea typeface="+mn-ea"/>
                <a:cs typeface="+mn-cs"/>
              </a:rPr>
              <a:t>A32</a:t>
            </a:r>
            <a:r>
              <a:rPr kumimoji="0" lang="en-US" sz="1600" b="0" i="0" u="none" strike="noStrike" kern="1200" cap="none" spc="0" normalizeH="0" baseline="0" noProof="0" dirty="0">
                <a:ln>
                  <a:noFill/>
                </a:ln>
                <a:solidFill>
                  <a:srgbClr val="000000"/>
                </a:solidFill>
                <a:effectLst/>
                <a:uLnTx/>
                <a:uFillTx/>
                <a:latin typeface="Verdana"/>
                <a:ea typeface="+mn-ea"/>
                <a:cs typeface="+mn-cs"/>
              </a:rPr>
              <a:t> and</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16-bit </a:t>
            </a:r>
            <a:r>
              <a:rPr kumimoji="0" lang="en-US" sz="1600" b="0" i="0" u="none" strike="noStrike" kern="1200" cap="none" spc="0" normalizeH="0" baseline="0" noProof="0" dirty="0">
                <a:ln>
                  <a:noFill/>
                </a:ln>
                <a:solidFill>
                  <a:srgbClr val="FF0000"/>
                </a:solidFill>
                <a:effectLst/>
                <a:uLnTx/>
                <a:uFillTx/>
                <a:latin typeface="Verdana"/>
                <a:ea typeface="+mn-ea"/>
                <a:cs typeface="+mn-cs"/>
              </a:rPr>
              <a:t>T32 </a:t>
            </a:r>
            <a:r>
              <a:rPr kumimoji="0" lang="en-US" sz="1600" b="0" i="0" u="none" strike="noStrike" kern="1200" cap="none" spc="0" normalizeH="0" baseline="0" noProof="0" dirty="0">
                <a:ln>
                  <a:noFill/>
                </a:ln>
                <a:solidFill>
                  <a:srgbClr val="000000"/>
                </a:solidFill>
                <a:effectLst/>
                <a:uLnTx/>
                <a:uFillTx/>
                <a:latin typeface="Verdana"/>
                <a:ea typeface="+mn-ea"/>
                <a:cs typeface="+mn-cs"/>
              </a:rPr>
              <a:t>(Thumb, which is a subset of the A32)</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6" name="TextBox 25"/>
          <p:cNvSpPr txBox="1"/>
          <p:nvPr/>
        </p:nvSpPr>
        <p:spPr>
          <a:xfrm>
            <a:off x="521550" y="2577033"/>
            <a:ext cx="19832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instruction sets.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7" name="TextBox 26"/>
          <p:cNvSpPr txBox="1"/>
          <p:nvPr/>
        </p:nvSpPr>
        <p:spPr>
          <a:xfrm>
            <a:off x="225576" y="1748577"/>
            <a:ext cx="5579989"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At introduction it supported two</a:t>
            </a:r>
            <a:r>
              <a:rPr kumimoji="0" lang="en-US" sz="1600" b="0" i="0" u="none" strike="noStrike" kern="1200" cap="none" spc="0" normalizeH="0" baseline="0" noProof="0" dirty="0">
                <a:ln>
                  <a:noFill/>
                </a:ln>
                <a:solidFill>
                  <a:srgbClr val="0070C0"/>
                </a:solidFill>
                <a:effectLst/>
                <a:uLnTx/>
                <a:uFillTx/>
                <a:latin typeface="Verdana"/>
                <a:ea typeface="+mn-ea"/>
                <a:cs typeface="+mn-cs"/>
              </a:rPr>
              <a:t> instruction sets: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Rounded Rectangle 5"/>
          <p:cNvSpPr/>
          <p:nvPr/>
        </p:nvSpPr>
        <p:spPr bwMode="auto">
          <a:xfrm>
            <a:off x="11853" y="5573010"/>
            <a:ext cx="9142280" cy="885744"/>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8" name="TextBox 27"/>
          <p:cNvSpPr txBox="1"/>
          <p:nvPr/>
        </p:nvSpPr>
        <p:spPr>
          <a:xfrm>
            <a:off x="610784" y="5549029"/>
            <a:ext cx="5307520" cy="338554"/>
          </a:xfrm>
          <a:prstGeom prst="rect">
            <a:avLst/>
          </a:prstGeom>
          <a:noFill/>
        </p:spPr>
        <p:txBody>
          <a:bodyPr wrap="square" rtlCol="0">
            <a:spAutoFit/>
          </a:bodyPr>
          <a:lstStyle/>
          <a:p>
            <a:pPr marL="285750" indent="-285750">
              <a:buFont typeface="Arial" panose="020B0604020202020204" pitchFamily="34" charset="0"/>
              <a:buChar char="•"/>
            </a:pPr>
            <a:r>
              <a:rPr lang="en-GB" sz="1600" dirty="0"/>
              <a:t>in the </a:t>
            </a:r>
            <a:r>
              <a:rPr lang="en-GB" sz="1600" dirty="0">
                <a:solidFill>
                  <a:srgbClr val="FF0000"/>
                </a:solidFill>
              </a:rPr>
              <a:t>Armv9.0-A ISA, </a:t>
            </a:r>
            <a:r>
              <a:rPr lang="en-GB" sz="1600" dirty="0"/>
              <a:t>released in </a:t>
            </a:r>
            <a:r>
              <a:rPr lang="en-GB" sz="1600" dirty="0">
                <a:solidFill>
                  <a:srgbClr val="0070C0"/>
                </a:solidFill>
              </a:rPr>
              <a:t>2021</a:t>
            </a:r>
          </a:p>
        </p:txBody>
      </p:sp>
      <p:sp>
        <p:nvSpPr>
          <p:cNvPr id="29" name="TextBox 28"/>
          <p:cNvSpPr txBox="1"/>
          <p:nvPr/>
        </p:nvSpPr>
        <p:spPr>
          <a:xfrm>
            <a:off x="971600" y="5819059"/>
            <a:ext cx="8092074" cy="584775"/>
          </a:xfrm>
          <a:prstGeom prst="rect">
            <a:avLst/>
          </a:prstGeom>
          <a:noFill/>
        </p:spPr>
        <p:txBody>
          <a:bodyPr wrap="square" rtlCol="0">
            <a:spAutoFit/>
          </a:bodyPr>
          <a:lstStyle/>
          <a:p>
            <a:r>
              <a:rPr lang="en-GB" sz="1600" dirty="0"/>
              <a:t>ARM </a:t>
            </a:r>
            <a:r>
              <a:rPr lang="en-GB" sz="1600" dirty="0">
                <a:solidFill>
                  <a:srgbClr val="0070C0"/>
                </a:solidFill>
              </a:rPr>
              <a:t>withdrew the general availability of the AArch32 execution mode</a:t>
            </a:r>
            <a:r>
              <a:rPr lang="en-GB" sz="1600" dirty="0"/>
              <a:t>,</a:t>
            </a:r>
          </a:p>
          <a:p>
            <a:r>
              <a:rPr lang="en-GB" sz="1600" dirty="0"/>
              <a:t>  as indicated in the next Figure.</a:t>
            </a:r>
          </a:p>
        </p:txBody>
      </p:sp>
      <p:sp>
        <p:nvSpPr>
          <p:cNvPr id="18" name="TextBox 17"/>
          <p:cNvSpPr txBox="1"/>
          <p:nvPr/>
        </p:nvSpPr>
        <p:spPr>
          <a:xfrm>
            <a:off x="262583" y="2965692"/>
            <a:ext cx="8259697" cy="338554"/>
          </a:xfrm>
          <a:prstGeom prst="rect">
            <a:avLst/>
          </a:prstGeom>
          <a:noFill/>
        </p:spPr>
        <p:txBody>
          <a:bodyPr wrap="square" rtlCol="0">
            <a:spAutoFit/>
          </a:bodyPr>
          <a:lstStyle/>
          <a:p>
            <a:pPr marL="285750" indent="-285750">
              <a:buFont typeface="Arial" panose="020B0604020202020204" pitchFamily="34" charset="0"/>
              <a:buChar char="•"/>
            </a:pPr>
            <a:r>
              <a:rPr lang="en-GB" sz="1600" dirty="0"/>
              <a:t>Subsequently, in </a:t>
            </a:r>
            <a:r>
              <a:rPr lang="en-GB" sz="1600" dirty="0">
                <a:solidFill>
                  <a:srgbClr val="0070C0"/>
                </a:solidFill>
              </a:rPr>
              <a:t>2012</a:t>
            </a:r>
            <a:r>
              <a:rPr lang="en-GB" sz="1600" dirty="0"/>
              <a:t> the </a:t>
            </a:r>
            <a:r>
              <a:rPr lang="en-GB" sz="1600" dirty="0">
                <a:solidFill>
                  <a:srgbClr val="FF0000"/>
                </a:solidFill>
              </a:rPr>
              <a:t>Armv8-A ISA</a:t>
            </a:r>
            <a:r>
              <a:rPr lang="en-GB" sz="1600" dirty="0"/>
              <a:t> was released   	</a:t>
            </a:r>
          </a:p>
        </p:txBody>
      </p:sp>
    </p:spTree>
    <p:extLst>
      <p:ext uri="{BB962C8B-B14F-4D97-AF65-F5344CB8AC3E}">
        <p14:creationId xmlns:p14="http://schemas.microsoft.com/office/powerpoint/2010/main" val="140634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 calcmode="lin" valueType="num">
                                      <p:cBhvr additive="base">
                                        <p:cTn id="11"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 calcmode="lin" valueType="num">
                                      <p:cBhvr additive="base">
                                        <p:cTn id="1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7">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 calcmode="lin" valueType="num">
                                      <p:cBhvr additive="base">
                                        <p:cTn id="21"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5">
                                            <p:txEl>
                                              <p:pRg st="1" end="1"/>
                                            </p:txEl>
                                          </p:spTgt>
                                        </p:tgtEl>
                                        <p:attrNameLst>
                                          <p:attrName>style.visibility</p:attrName>
                                        </p:attrNameLst>
                                      </p:cBhvr>
                                      <p:to>
                                        <p:strVal val="visible"/>
                                      </p:to>
                                    </p:set>
                                    <p:anim calcmode="lin" valueType="num">
                                      <p:cBhvr additive="base">
                                        <p:cTn id="25"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 calcmode="lin" valueType="num">
                                      <p:cBhvr additive="base">
                                        <p:cTn id="2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anim calcmode="lin" valueType="num">
                                      <p:cBhvr additive="base">
                                        <p:cTn id="3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 calcmode="lin" valueType="num">
                                      <p:cBhvr additive="base">
                                        <p:cTn id="39"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anim calcmode="lin" valueType="num">
                                      <p:cBhvr additive="base">
                                        <p:cTn id="4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1">
                                            <p:txEl>
                                              <p:pRg st="1" end="1"/>
                                            </p:txEl>
                                          </p:spTgt>
                                        </p:tgtEl>
                                        <p:attrNameLst>
                                          <p:attrName>style.visibility</p:attrName>
                                        </p:attrNameLst>
                                      </p:cBhvr>
                                      <p:to>
                                        <p:strVal val="visible"/>
                                      </p:to>
                                    </p:set>
                                    <p:anim calcmode="lin" valueType="num">
                                      <p:cBhvr additive="base">
                                        <p:cTn id="4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1">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1">
                                            <p:txEl>
                                              <p:pRg st="2" end="2"/>
                                            </p:txEl>
                                          </p:spTgt>
                                        </p:tgtEl>
                                        <p:attrNameLst>
                                          <p:attrName>style.visibility</p:attrName>
                                        </p:attrNameLst>
                                      </p:cBhvr>
                                      <p:to>
                                        <p:strVal val="visible"/>
                                      </p:to>
                                    </p:set>
                                    <p:anim calcmode="lin" valueType="num">
                                      <p:cBhvr additive="base">
                                        <p:cTn id="51"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1">
                                            <p:txEl>
                                              <p:pRg st="2" end="2"/>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1">
                                            <p:txEl>
                                              <p:pRg st="3" end="3"/>
                                            </p:txEl>
                                          </p:spTgt>
                                        </p:tgtEl>
                                        <p:attrNameLst>
                                          <p:attrName>style.visibility</p:attrName>
                                        </p:attrNameLst>
                                      </p:cBhvr>
                                      <p:to>
                                        <p:strVal val="visible"/>
                                      </p:to>
                                    </p:set>
                                    <p:anim calcmode="lin" valueType="num">
                                      <p:cBhvr additive="base">
                                        <p:cTn id="55"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xEl>
                                              <p:pRg st="4" end="4"/>
                                            </p:txEl>
                                          </p:spTgt>
                                        </p:tgtEl>
                                        <p:attrNameLst>
                                          <p:attrName>style.visibility</p:attrName>
                                        </p:attrNameLst>
                                      </p:cBhvr>
                                      <p:to>
                                        <p:strVal val="visible"/>
                                      </p:to>
                                    </p:set>
                                    <p:anim calcmode="lin" valueType="num">
                                      <p:cBhvr additive="base">
                                        <p:cTn id="61" dur="500" fill="hold"/>
                                        <p:tgtEl>
                                          <p:spTgt spid="21">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1">
                                            <p:txEl>
                                              <p:pRg st="4" end="4"/>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1">
                                            <p:txEl>
                                              <p:pRg st="5" end="5"/>
                                            </p:txEl>
                                          </p:spTgt>
                                        </p:tgtEl>
                                        <p:attrNameLst>
                                          <p:attrName>style.visibility</p:attrName>
                                        </p:attrNameLst>
                                      </p:cBhvr>
                                      <p:to>
                                        <p:strVal val="visible"/>
                                      </p:to>
                                    </p:set>
                                    <p:anim calcmode="lin" valueType="num">
                                      <p:cBhvr additive="base">
                                        <p:cTn id="65" dur="500" fill="hold"/>
                                        <p:tgtEl>
                                          <p:spTgt spid="21">
                                            <p:txEl>
                                              <p:pRg st="5" end="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8">
                                            <p:txEl>
                                              <p:pRg st="0" end="0"/>
                                            </p:txEl>
                                          </p:spTgt>
                                        </p:tgtEl>
                                        <p:attrNameLst>
                                          <p:attrName>style.visibility</p:attrName>
                                        </p:attrNameLst>
                                      </p:cBhvr>
                                      <p:to>
                                        <p:strVal val="visible"/>
                                      </p:to>
                                    </p:set>
                                    <p:anim calcmode="lin" valueType="num">
                                      <p:cBhvr additive="base">
                                        <p:cTn id="71"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8">
                                            <p:txEl>
                                              <p:pRg st="0" end="0"/>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9">
                                            <p:txEl>
                                              <p:pRg st="0" end="0"/>
                                            </p:txEl>
                                          </p:spTgt>
                                        </p:tgtEl>
                                        <p:attrNameLst>
                                          <p:attrName>style.visibility</p:attrName>
                                        </p:attrNameLst>
                                      </p:cBhvr>
                                      <p:to>
                                        <p:strVal val="visible"/>
                                      </p:to>
                                    </p:set>
                                    <p:anim calcmode="lin" valueType="num">
                                      <p:cBhvr additive="base">
                                        <p:cTn id="75"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9">
                                            <p:txEl>
                                              <p:pRg st="1" end="1"/>
                                            </p:txEl>
                                          </p:spTgt>
                                        </p:tgtEl>
                                        <p:attrNameLst>
                                          <p:attrName>style.visibility</p:attrName>
                                        </p:attrNameLst>
                                      </p:cBhvr>
                                      <p:to>
                                        <p:strVal val="visible"/>
                                      </p:to>
                                    </p:set>
                                    <p:anim calcmode="lin" valueType="num">
                                      <p:cBhvr additive="base">
                                        <p:cTn id="79"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additive="base">
                                        <p:cTn id="85" dur="500" fill="hold"/>
                                        <p:tgtEl>
                                          <p:spTgt spid="6"/>
                                        </p:tgtEl>
                                        <p:attrNameLst>
                                          <p:attrName>ppt_x</p:attrName>
                                        </p:attrNameLst>
                                      </p:cBhvr>
                                      <p:tavLst>
                                        <p:tav tm="0">
                                          <p:val>
                                            <p:strVal val="#ppt_x"/>
                                          </p:val>
                                        </p:tav>
                                        <p:tav tm="100000">
                                          <p:val>
                                            <p:strVal val="#ppt_x"/>
                                          </p:val>
                                        </p:tav>
                                      </p:tavLst>
                                    </p:anim>
                                    <p:anim calcmode="lin" valueType="num">
                                      <p:cBhvr additive="base">
                                        <p:cTn id="86" dur="500" fill="hold"/>
                                        <p:tgtEl>
                                          <p:spTgt spid="6"/>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5"/>
                                        </p:tgtEl>
                                        <p:attrNameLst>
                                          <p:attrName>style.visibility</p:attrName>
                                        </p:attrNameLst>
                                      </p:cBhvr>
                                      <p:to>
                                        <p:strVal val="visible"/>
                                      </p:to>
                                    </p:set>
                                    <p:anim calcmode="lin" valueType="num">
                                      <p:cBhvr additive="base">
                                        <p:cTn id="89" dur="500" fill="hold"/>
                                        <p:tgtEl>
                                          <p:spTgt spid="5"/>
                                        </p:tgtEl>
                                        <p:attrNameLst>
                                          <p:attrName>ppt_x</p:attrName>
                                        </p:attrNameLst>
                                      </p:cBhvr>
                                      <p:tavLst>
                                        <p:tav tm="0">
                                          <p:val>
                                            <p:strVal val="#ppt_x"/>
                                          </p:val>
                                        </p:tav>
                                        <p:tav tm="100000">
                                          <p:val>
                                            <p:strVal val="#ppt_x"/>
                                          </p:val>
                                        </p:tav>
                                      </p:tavLst>
                                    </p:anim>
                                    <p:anim calcmode="lin" valueType="num">
                                      <p:cBhvr additive="base">
                                        <p:cTn id="90" dur="500" fill="hold"/>
                                        <p:tgtEl>
                                          <p:spTgt spid="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
                                        </p:tgtEl>
                                        <p:attrNameLst>
                                          <p:attrName>style.visibility</p:attrName>
                                        </p:attrNameLst>
                                      </p:cBhvr>
                                      <p:to>
                                        <p:strVal val="visible"/>
                                      </p:to>
                                    </p:set>
                                    <p:anim calcmode="lin" valueType="num">
                                      <p:cBhvr additive="base">
                                        <p:cTn id="93" dur="500" fill="hold"/>
                                        <p:tgtEl>
                                          <p:spTgt spid="3"/>
                                        </p:tgtEl>
                                        <p:attrNameLst>
                                          <p:attrName>ppt_x</p:attrName>
                                        </p:attrNameLst>
                                      </p:cBhvr>
                                      <p:tavLst>
                                        <p:tav tm="0">
                                          <p:val>
                                            <p:strVal val="#ppt_x"/>
                                          </p:val>
                                        </p:tav>
                                        <p:tav tm="100000">
                                          <p:val>
                                            <p:strVal val="#ppt_x"/>
                                          </p:val>
                                        </p:tav>
                                      </p:tavLst>
                                    </p:anim>
                                    <p:anim calcmode="lin" valueType="num">
                                      <p:cBhvr additive="base">
                                        <p:cTn id="9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Egyenes összekötő 35"/>
          <p:cNvCxnSpPr>
            <a:endCxn id="18" idx="2"/>
          </p:cNvCxnSpPr>
          <p:nvPr/>
        </p:nvCxnSpPr>
        <p:spPr>
          <a:xfrm flipH="1">
            <a:off x="7453933" y="677928"/>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75214" y="440668"/>
            <a:ext cx="5547074" cy="369332"/>
          </a:xfrm>
          <a:prstGeom prst="rect">
            <a:avLst/>
          </a:prstGeom>
          <a:noFill/>
        </p:spPr>
        <p:txBody>
          <a:bodyPr wrap="square" rtlCol="0">
            <a:spAutoFit/>
          </a:bodyPr>
          <a:lstStyle/>
          <a:p>
            <a:pPr>
              <a:defRPr/>
            </a:pPr>
            <a:r>
              <a:rPr lang="en-US" dirty="0">
                <a:solidFill>
                  <a:srgbClr val="333399"/>
                </a:solidFill>
              </a:rPr>
              <a:t>Overview of the Cortex CPUs</a:t>
            </a:r>
          </a:p>
        </p:txBody>
      </p:sp>
      <p:sp>
        <p:nvSpPr>
          <p:cNvPr id="80" name="Title 1"/>
          <p:cNvSpPr>
            <a:spLocks noGrp="1"/>
          </p:cNvSpPr>
          <p:nvPr>
            <p:ph type="title"/>
          </p:nvPr>
        </p:nvSpPr>
        <p:spPr>
          <a:xfrm>
            <a:off x="0" y="0"/>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3.2 Overview of the Cortex family of CPU cores (4)</a:t>
            </a:r>
            <a:endParaRPr lang="hu-HU" sz="1700" dirty="0">
              <a:solidFill>
                <a:srgbClr val="FFFFFF"/>
              </a:solidFill>
            </a:endParaRPr>
          </a:p>
        </p:txBody>
      </p:sp>
      <p:grpSp>
        <p:nvGrpSpPr>
          <p:cNvPr id="21" name="Group 20"/>
          <p:cNvGrpSpPr/>
          <p:nvPr/>
        </p:nvGrpSpPr>
        <p:grpSpPr>
          <a:xfrm>
            <a:off x="-198530" y="1047260"/>
            <a:ext cx="9299504" cy="5847125"/>
            <a:chOff x="-198530" y="1047260"/>
            <a:chExt cx="9299504" cy="5847125"/>
          </a:xfrm>
        </p:grpSpPr>
        <p:sp>
          <p:nvSpPr>
            <p:cNvPr id="3" name="Lekerekített téglalap 43"/>
            <p:cNvSpPr/>
            <p:nvPr/>
          </p:nvSpPr>
          <p:spPr>
            <a:xfrm>
              <a:off x="124761" y="494221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4" name="Lekerekített téglalap 42"/>
            <p:cNvSpPr/>
            <p:nvPr/>
          </p:nvSpPr>
          <p:spPr>
            <a:xfrm>
              <a:off x="1386456" y="2672916"/>
              <a:ext cx="1235533" cy="2844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5" name="Lekerekített téglalap 3"/>
            <p:cNvSpPr/>
            <p:nvPr/>
          </p:nvSpPr>
          <p:spPr>
            <a:xfrm>
              <a:off x="173717"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Armv4</a:t>
              </a:r>
            </a:p>
          </p:txBody>
        </p:sp>
        <p:sp>
          <p:nvSpPr>
            <p:cNvPr id="6" name="Lekerekített téglalap 4"/>
            <p:cNvSpPr/>
            <p:nvPr/>
          </p:nvSpPr>
          <p:spPr>
            <a:xfrm>
              <a:off x="1511253"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Armv5</a:t>
              </a:r>
            </a:p>
          </p:txBody>
        </p:sp>
        <p:sp>
          <p:nvSpPr>
            <p:cNvPr id="7" name="Lekerekített téglalap 5"/>
            <p:cNvSpPr/>
            <p:nvPr/>
          </p:nvSpPr>
          <p:spPr>
            <a:xfrm>
              <a:off x="2838373"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Armv6</a:t>
              </a:r>
            </a:p>
          </p:txBody>
        </p:sp>
        <p:sp>
          <p:nvSpPr>
            <p:cNvPr id="8" name="Lekerekített téglalap 6"/>
            <p:cNvSpPr/>
            <p:nvPr/>
          </p:nvSpPr>
          <p:spPr>
            <a:xfrm>
              <a:off x="5379245" y="5662081"/>
              <a:ext cx="216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Armv8</a:t>
              </a:r>
              <a:r>
                <a:rPr kumimoji="0" lang="en-US"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.0</a:t>
              </a: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a:t>
              </a:r>
            </a:p>
          </p:txBody>
        </p:sp>
        <p:sp>
          <p:nvSpPr>
            <p:cNvPr id="9" name="Lekerekített téglalap 7"/>
            <p:cNvSpPr/>
            <p:nvPr/>
          </p:nvSpPr>
          <p:spPr>
            <a:xfrm>
              <a:off x="4172377"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Armv7-A</a:t>
              </a:r>
            </a:p>
          </p:txBody>
        </p:sp>
        <p:sp>
          <p:nvSpPr>
            <p:cNvPr id="10" name="Lekerekített téglalap 8"/>
            <p:cNvSpPr/>
            <p:nvPr/>
          </p:nvSpPr>
          <p:spPr>
            <a:xfrm>
              <a:off x="1459049" y="4208765"/>
              <a:ext cx="1116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DBX)</a:t>
              </a:r>
            </a:p>
          </p:txBody>
        </p:sp>
        <p:sp>
          <p:nvSpPr>
            <p:cNvPr id="11" name="Lekerekített téglalap 9"/>
            <p:cNvSpPr/>
            <p:nvPr/>
          </p:nvSpPr>
          <p:spPr>
            <a:xfrm>
              <a:off x="1486379" y="3753305"/>
              <a:ext cx="1086534" cy="360000"/>
            </a:xfrm>
            <a:prstGeom prst="roundRect">
              <a:avLst/>
            </a:prstGeom>
            <a:solidFill>
              <a:srgbClr val="C6C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VFPv</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2" name="Lekerekített téglalap 10"/>
            <p:cNvSpPr/>
            <p:nvPr/>
          </p:nvSpPr>
          <p:spPr>
            <a:xfrm>
              <a:off x="173717" y="5100934"/>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(Armv4T)</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3" name="Lekerekített téglalap 11"/>
            <p:cNvSpPr/>
            <p:nvPr/>
          </p:nvSpPr>
          <p:spPr>
            <a:xfrm>
              <a:off x="2766005" y="1628800"/>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4" name="Lekerekített téglalap 12"/>
            <p:cNvSpPr/>
            <p:nvPr/>
          </p:nvSpPr>
          <p:spPr>
            <a:xfrm>
              <a:off x="2826880" y="2965934"/>
              <a:ext cx="1080000" cy="360000"/>
            </a:xfrm>
            <a:prstGeom prst="roundRect">
              <a:avLst/>
            </a:prstGeom>
            <a:solidFill>
              <a:srgbClr val="83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SIMD</a:t>
              </a:r>
            </a:p>
          </p:txBody>
        </p:sp>
        <p:sp>
          <p:nvSpPr>
            <p:cNvPr id="15" name="Lekerekített téglalap 13"/>
            <p:cNvSpPr/>
            <p:nvPr/>
          </p:nvSpPr>
          <p:spPr>
            <a:xfrm>
              <a:off x="2826880" y="212531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chemeClr val="bg1"/>
                  </a:solidFill>
                  <a:effectLst/>
                  <a:uLnTx/>
                  <a:uFillTx/>
                  <a:latin typeface="Verdana"/>
                  <a:ea typeface="Verdana" panose="020B0604030504040204" pitchFamily="34" charset="0"/>
                  <a:cs typeface="Verdana" panose="020B0604030504040204" pitchFamily="34" charset="0"/>
                </a:rPr>
                <a:t>TrustZone</a:t>
              </a:r>
              <a:endPar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16" name="Lekerekített téglalap 14"/>
            <p:cNvSpPr/>
            <p:nvPr/>
          </p:nvSpPr>
          <p:spPr>
            <a:xfrm>
              <a:off x="4068492" y="1630628"/>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 name="Lekerekített téglalap 15"/>
            <p:cNvSpPr/>
            <p:nvPr/>
          </p:nvSpPr>
          <p:spPr>
            <a:xfrm>
              <a:off x="2816805" y="5114481"/>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Thumb-2</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(Armv6T2)</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8" name="Lekerekített téglalap 17"/>
            <p:cNvSpPr/>
            <p:nvPr/>
          </p:nvSpPr>
          <p:spPr>
            <a:xfrm>
              <a:off x="5379125" y="1160554"/>
              <a:ext cx="216012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9" name="Lekerekített téglalap 18"/>
            <p:cNvSpPr/>
            <p:nvPr/>
          </p:nvSpPr>
          <p:spPr>
            <a:xfrm>
              <a:off x="4117827" y="3344669"/>
              <a:ext cx="1084235"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Adv.</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SIMD</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(NEON)</a:t>
              </a:r>
            </a:p>
          </p:txBody>
        </p:sp>
        <p:sp>
          <p:nvSpPr>
            <p:cNvPr id="20" name="Lekerekített téglalap 20"/>
            <p:cNvSpPr/>
            <p:nvPr/>
          </p:nvSpPr>
          <p:spPr>
            <a:xfrm>
              <a:off x="4117827" y="3764191"/>
              <a:ext cx="1080000"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VFPv3/v4</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28" name="Jobbra nyíl 30"/>
            <p:cNvSpPr/>
            <p:nvPr/>
          </p:nvSpPr>
          <p:spPr>
            <a:xfrm>
              <a:off x="5195747" y="3444673"/>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33" name="Lekerekített téglalap 36"/>
            <p:cNvSpPr/>
            <p:nvPr/>
          </p:nvSpPr>
          <p:spPr>
            <a:xfrm>
              <a:off x="5405378" y="1694868"/>
              <a:ext cx="1044000" cy="360000"/>
            </a:xfrm>
            <a:prstGeom prst="roundRect">
              <a:avLst/>
            </a:prstGeom>
            <a:solidFill>
              <a:srgbClr val="FFB3B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C</a:t>
              </a:r>
              <a:r>
                <a:rPr kumimoji="0" lang="en-US"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rypto</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graph</a:t>
              </a: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ext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ension</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36" name="Lekerekített téglalap 8"/>
            <p:cNvSpPr/>
            <p:nvPr/>
          </p:nvSpPr>
          <p:spPr>
            <a:xfrm>
              <a:off x="4109370" y="4197879"/>
              <a:ext cx="1080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(ex. by SW)</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37" name="Lekerekített téglalap 15"/>
            <p:cNvSpPr/>
            <p:nvPr/>
          </p:nvSpPr>
          <p:spPr>
            <a:xfrm>
              <a:off x="4107789" y="4634391"/>
              <a:ext cx="1080000" cy="360000"/>
            </a:xfrm>
            <a:prstGeom prst="roundRect">
              <a:avLst/>
            </a:prstGeom>
            <a:solidFill>
              <a:srgbClr val="DEC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RCT</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EE</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23" name="TextBox 22"/>
            <p:cNvSpPr txBox="1"/>
            <p:nvPr/>
          </p:nvSpPr>
          <p:spPr>
            <a:xfrm>
              <a:off x="208429" y="6074815"/>
              <a:ext cx="94128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a:t>
              </a:r>
              <a:r>
                <a:rPr kumimoji="0" lang="hu-HU" sz="1200" b="0" i="0" u="none" strike="noStrike" kern="1200" cap="none" spc="0" normalizeH="0" baseline="0" noProof="0">
                  <a:ln>
                    <a:noFill/>
                  </a:ln>
                  <a:solidFill>
                    <a:srgbClr val="000000"/>
                  </a:solidFill>
                  <a:effectLst/>
                  <a:uLnTx/>
                  <a:uFillTx/>
                  <a:latin typeface="Verdana"/>
                  <a:ea typeface="+mn-ea"/>
                  <a:cs typeface="+mn-cs"/>
                </a:rPr>
                <a:t>710T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1995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46" name="TextBox 45"/>
            <p:cNvSpPr txBox="1"/>
            <p:nvPr/>
          </p:nvSpPr>
          <p:spPr>
            <a:xfrm>
              <a:off x="1548704" y="6087515"/>
              <a:ext cx="101662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ARM10200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(2000)</a:t>
              </a:r>
            </a:p>
          </p:txBody>
        </p:sp>
        <p:sp>
          <p:nvSpPr>
            <p:cNvPr id="47" name="TextBox 46"/>
            <p:cNvSpPr txBox="1"/>
            <p:nvPr/>
          </p:nvSpPr>
          <p:spPr>
            <a:xfrm>
              <a:off x="2905946" y="6087515"/>
              <a:ext cx="9188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ARM1136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(2002)</a:t>
              </a:r>
            </a:p>
          </p:txBody>
        </p:sp>
        <p:sp>
          <p:nvSpPr>
            <p:cNvPr id="48" name="TextBox 47"/>
            <p:cNvSpPr txBox="1"/>
            <p:nvPr/>
          </p:nvSpPr>
          <p:spPr>
            <a:xfrm>
              <a:off x="3982244" y="6074060"/>
              <a:ext cx="144187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Cortex-A5 - 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a:t>
              </a:r>
              <a:r>
                <a:rPr kumimoji="0" lang="hu-HU" sz="1200" b="0" i="0" u="none" strike="noStrike" kern="1200" cap="none" spc="0" normalizeH="0" baseline="0" noProof="0">
                  <a:ln>
                    <a:noFill/>
                  </a:ln>
                  <a:solidFill>
                    <a:srgbClr val="000000"/>
                  </a:solidFill>
                  <a:effectLst/>
                  <a:uLnTx/>
                  <a:uFillTx/>
                  <a:latin typeface="Verdana"/>
                  <a:ea typeface="+mn-ea"/>
                  <a:cs typeface="+mn-cs"/>
                </a:rPr>
                <a:t>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49" name="TextBox 48"/>
            <p:cNvSpPr txBox="1"/>
            <p:nvPr/>
          </p:nvSpPr>
          <p:spPr>
            <a:xfrm>
              <a:off x="5797169" y="6087515"/>
              <a:ext cx="143064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a:t>
              </a:r>
              <a:r>
                <a:rPr kumimoji="0" lang="hu-HU" sz="1200" b="0" i="0" u="none" strike="noStrike" kern="1200" cap="none" spc="0" normalizeH="0" baseline="0" noProof="0">
                  <a:ln>
                    <a:noFill/>
                  </a:ln>
                  <a:solidFill>
                    <a:srgbClr val="000000"/>
                  </a:solidFill>
                  <a:effectLst/>
                  <a:uLnTx/>
                  <a:uFillTx/>
                  <a:latin typeface="Verdana"/>
                  <a:ea typeface="+mn-ea"/>
                  <a:cs typeface="+mn-cs"/>
                </a:rPr>
                <a:t>3/A57</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41" name="Rounded Rectangle 40"/>
            <p:cNvSpPr/>
            <p:nvPr/>
          </p:nvSpPr>
          <p:spPr bwMode="auto">
            <a:xfrm>
              <a:off x="1241631" y="4181699"/>
              <a:ext cx="3996000" cy="82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42" name="TextBox 41"/>
            <p:cNvSpPr txBox="1"/>
            <p:nvPr/>
          </p:nvSpPr>
          <p:spPr>
            <a:xfrm>
              <a:off x="1397372" y="1832660"/>
              <a:ext cx="105939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enhance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security</a:t>
              </a:r>
            </a:p>
          </p:txBody>
        </p:sp>
        <p:sp>
          <p:nvSpPr>
            <p:cNvPr id="53" name="TextBox 52"/>
            <p:cNvSpPr txBox="1"/>
            <p:nvPr/>
          </p:nvSpPr>
          <p:spPr>
            <a:xfrm>
              <a:off x="-198530" y="4223455"/>
              <a:ext cx="15274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speed 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the execution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 of bytecodes</a:t>
              </a:r>
            </a:p>
          </p:txBody>
        </p:sp>
        <p:sp>
          <p:nvSpPr>
            <p:cNvPr id="55" name="Rounded Rectangle 54"/>
            <p:cNvSpPr/>
            <p:nvPr/>
          </p:nvSpPr>
          <p:spPr bwMode="auto">
            <a:xfrm>
              <a:off x="93791" y="5056973"/>
              <a:ext cx="6413774" cy="46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59" name="Jobbra nyíl 30"/>
            <p:cNvSpPr/>
            <p:nvPr/>
          </p:nvSpPr>
          <p:spPr>
            <a:xfrm>
              <a:off x="6030764" y="223042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60" name="Jobbra nyíl 30"/>
            <p:cNvSpPr/>
            <p:nvPr/>
          </p:nvSpPr>
          <p:spPr>
            <a:xfrm>
              <a:off x="6462824" y="178639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65" name="Jobbra nyíl 30"/>
            <p:cNvSpPr/>
            <p:nvPr/>
          </p:nvSpPr>
          <p:spPr>
            <a:xfrm>
              <a:off x="3941930" y="223176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66" name="Jobbra nyíl 30"/>
            <p:cNvSpPr/>
            <p:nvPr/>
          </p:nvSpPr>
          <p:spPr>
            <a:xfrm>
              <a:off x="4622565" y="223145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67" name="Jobbra nyíl 30"/>
            <p:cNvSpPr/>
            <p:nvPr/>
          </p:nvSpPr>
          <p:spPr>
            <a:xfrm>
              <a:off x="2594059" y="386521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69" name="Jobbra nyíl 30"/>
            <p:cNvSpPr/>
            <p:nvPr/>
          </p:nvSpPr>
          <p:spPr>
            <a:xfrm>
              <a:off x="2585599" y="432003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0" name="Jobbra nyíl 30"/>
            <p:cNvSpPr/>
            <p:nvPr/>
          </p:nvSpPr>
          <p:spPr>
            <a:xfrm>
              <a:off x="3361723" y="432402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1" name="Jobbra nyíl 30"/>
            <p:cNvSpPr/>
            <p:nvPr/>
          </p:nvSpPr>
          <p:spPr>
            <a:xfrm>
              <a:off x="1286635" y="520710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2" name="Jobbra nyíl 30"/>
            <p:cNvSpPr/>
            <p:nvPr/>
          </p:nvSpPr>
          <p:spPr>
            <a:xfrm>
              <a:off x="2043266" y="520757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3" name="Jobbra nyíl 30"/>
            <p:cNvSpPr/>
            <p:nvPr/>
          </p:nvSpPr>
          <p:spPr>
            <a:xfrm>
              <a:off x="3918296" y="5201699"/>
              <a:ext cx="144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5" name="Jobbra nyíl 30"/>
            <p:cNvSpPr/>
            <p:nvPr/>
          </p:nvSpPr>
          <p:spPr>
            <a:xfrm>
              <a:off x="3941930" y="307037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6" name="Jobbra nyíl 30"/>
            <p:cNvSpPr/>
            <p:nvPr/>
          </p:nvSpPr>
          <p:spPr>
            <a:xfrm>
              <a:off x="4622565" y="3070062"/>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6" name="TextBox 25"/>
            <p:cNvSpPr txBox="1"/>
            <p:nvPr/>
          </p:nvSpPr>
          <p:spPr>
            <a:xfrm>
              <a:off x="5622288" y="128259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AArch32</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83" name="TextBox 82"/>
            <p:cNvSpPr txBox="1"/>
            <p:nvPr/>
          </p:nvSpPr>
          <p:spPr>
            <a:xfrm>
              <a:off x="6567393" y="1291537"/>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cxnSp>
          <p:nvCxnSpPr>
            <p:cNvPr id="30" name="Straight Connector 29"/>
            <p:cNvCxnSpPr/>
            <p:nvPr/>
          </p:nvCxnSpPr>
          <p:spPr bwMode="auto">
            <a:xfrm>
              <a:off x="6446659" y="118157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Lekerekített téglalap 18"/>
            <p:cNvSpPr/>
            <p:nvPr/>
          </p:nvSpPr>
          <p:spPr>
            <a:xfrm>
              <a:off x="5405484" y="2703795"/>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32</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77" name="Lekerekített téglalap 76"/>
            <p:cNvSpPr/>
            <p:nvPr/>
          </p:nvSpPr>
          <p:spPr>
            <a:xfrm>
              <a:off x="7638270" y="1156115"/>
              <a:ext cx="128396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81" name="TextBox 82"/>
            <p:cNvSpPr txBox="1"/>
            <p:nvPr/>
          </p:nvSpPr>
          <p:spPr>
            <a:xfrm>
              <a:off x="7895909" y="127974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82" name="Lekerekített téglalap 7"/>
            <p:cNvSpPr/>
            <p:nvPr/>
          </p:nvSpPr>
          <p:spPr>
            <a:xfrm>
              <a:off x="7711960" y="5650140"/>
              <a:ext cx="1188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Armv9-A</a:t>
              </a:r>
            </a:p>
          </p:txBody>
        </p:sp>
        <p:sp>
          <p:nvSpPr>
            <p:cNvPr id="88" name="TextBox 48"/>
            <p:cNvSpPr txBox="1"/>
            <p:nvPr/>
          </p:nvSpPr>
          <p:spPr>
            <a:xfrm>
              <a:off x="7202890" y="6076050"/>
              <a:ext cx="189808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Neoverse N2</a:t>
              </a:r>
              <a:r>
                <a:rPr kumimoji="0" lang="en-GB"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V1</a:t>
              </a:r>
              <a:endParaRPr kumimoji="0" lang="en-GB"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Cortex-X2/A510/A710</a:t>
              </a:r>
              <a:endParaRPr kumimoji="0" lang="hu-HU"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(2021</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89" name="Rounded Rectangle 1"/>
            <p:cNvSpPr/>
            <p:nvPr/>
          </p:nvSpPr>
          <p:spPr bwMode="auto">
            <a:xfrm>
              <a:off x="1253717" y="2663409"/>
              <a:ext cx="7668000" cy="1471301"/>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0" name="Jobbra nyíl 30"/>
            <p:cNvSpPr/>
            <p:nvPr/>
          </p:nvSpPr>
          <p:spPr>
            <a:xfrm>
              <a:off x="5205035" y="3864940"/>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91" name="Lekerekített téglalap 18"/>
            <p:cNvSpPr/>
            <p:nvPr/>
          </p:nvSpPr>
          <p:spPr>
            <a:xfrm>
              <a:off x="6463547" y="2723045"/>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92" name="Lekerekített téglalap 15"/>
            <p:cNvSpPr/>
            <p:nvPr/>
          </p:nvSpPr>
          <p:spPr>
            <a:xfrm>
              <a:off x="5406195" y="5134065"/>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93" name="Lekerekített téglalap 36"/>
            <p:cNvSpPr/>
            <p:nvPr/>
          </p:nvSpPr>
          <p:spPr>
            <a:xfrm>
              <a:off x="6482665" y="2713460"/>
              <a:ext cx="1026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SVE</a:t>
              </a:r>
              <a:r>
                <a:rPr kumimoji="0" lang="en-GB"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solidFill>
                    <a:schemeClr val="bg1"/>
                  </a:solidFill>
                  <a:latin typeface="Verdana"/>
                  <a:ea typeface="Verdana" panose="020B0604030504040204" pitchFamily="34" charset="0"/>
                  <a:cs typeface="Verdana" panose="020B0604030504040204" pitchFamily="34" charset="0"/>
                </a:rPr>
                <a:t>(v8.2, opt.)</a:t>
              </a:r>
              <a:endParaRPr kumimoji="0" lang="hu-HU"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94" name="Jobbra nyíl 30"/>
            <p:cNvSpPr/>
            <p:nvPr/>
          </p:nvSpPr>
          <p:spPr>
            <a:xfrm>
              <a:off x="6855400" y="1794710"/>
              <a:ext cx="140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95" name="Lekerekített téglalap 13"/>
            <p:cNvSpPr/>
            <p:nvPr/>
          </p:nvSpPr>
          <p:spPr>
            <a:xfrm>
              <a:off x="7765705" y="2129240"/>
              <a:ext cx="1116000" cy="468000"/>
            </a:xfrm>
            <a:prstGeom prst="round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Confidential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Compute Arch.</a:t>
              </a:r>
              <a:endParaRPr kumimoji="0" lang="en-GB"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spc="-70">
                  <a:solidFill>
                    <a:schemeClr val="bg1"/>
                  </a:solidFill>
                  <a:latin typeface="Verdana"/>
                  <a:ea typeface="Verdana" panose="020B0604030504040204" pitchFamily="34" charset="0"/>
                  <a:cs typeface="Verdana" panose="020B0604030504040204" pitchFamily="34" charset="0"/>
                </a:rPr>
                <a:t>MTE</a:t>
              </a:r>
              <a:endParaRPr kumimoji="0" lang="hu-HU"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96" name="Jobbra nyíl 30"/>
            <p:cNvSpPr/>
            <p:nvPr/>
          </p:nvSpPr>
          <p:spPr>
            <a:xfrm>
              <a:off x="6910490" y="2231285"/>
              <a:ext cx="82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97" name="Lekerekített téglalap 18"/>
            <p:cNvSpPr/>
            <p:nvPr/>
          </p:nvSpPr>
          <p:spPr>
            <a:xfrm>
              <a:off x="7764455" y="2710035"/>
              <a:ext cx="1116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en-GB"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solidFill>
                    <a:srgbClr val="000000"/>
                  </a:solidFill>
                  <a:latin typeface="Verdana"/>
                  <a:ea typeface="Verdana" panose="020B0604030504040204" pitchFamily="34" charset="0"/>
                  <a:cs typeface="Verdana" panose="020B0604030504040204" pitchFamily="34" charset="0"/>
                </a:rPr>
                <a:t>Aarch32</a:t>
              </a:r>
              <a:r>
                <a:rPr lang="en-GB" sz="1050" baseline="30000">
                  <a:solidFill>
                    <a:srgbClr val="000000"/>
                  </a:solidFill>
                  <a:latin typeface="Verdana"/>
                  <a:ea typeface="Verdana" panose="020B0604030504040204" pitchFamily="34" charset="0"/>
                  <a:cs typeface="Verdana" panose="020B0604030504040204" pitchFamily="34" charset="0"/>
                </a:rPr>
                <a:t>5</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98" name="Lekerekített téglalap 36"/>
            <p:cNvSpPr/>
            <p:nvPr/>
          </p:nvSpPr>
          <p:spPr>
            <a:xfrm>
              <a:off x="7784835" y="2720545"/>
              <a:ext cx="1080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SVE2</a:t>
              </a:r>
              <a:endParaRPr kumimoji="0" lang="hu-HU"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99" name="Jobbra nyíl 30"/>
            <p:cNvSpPr/>
            <p:nvPr/>
          </p:nvSpPr>
          <p:spPr>
            <a:xfrm>
              <a:off x="7521330" y="3455405"/>
              <a:ext cx="25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4" name="TextBox 79"/>
            <p:cNvSpPr txBox="1"/>
            <p:nvPr/>
          </p:nvSpPr>
          <p:spPr>
            <a:xfrm>
              <a:off x="6109" y="3091737"/>
              <a:ext cx="10593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enhance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compute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capabilities</a:t>
              </a:r>
            </a:p>
          </p:txBody>
        </p:sp>
        <p:sp>
          <p:nvSpPr>
            <p:cNvPr id="78" name="Rounded Rectangle 77"/>
            <p:cNvSpPr/>
            <p:nvPr/>
          </p:nvSpPr>
          <p:spPr bwMode="auto">
            <a:xfrm>
              <a:off x="2693616" y="1627677"/>
              <a:ext cx="6228614" cy="990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9" name="TextBox 78"/>
            <p:cNvSpPr txBox="1"/>
            <p:nvPr/>
          </p:nvSpPr>
          <p:spPr>
            <a:xfrm>
              <a:off x="437056" y="6601997"/>
              <a:ext cx="3159228" cy="292388"/>
            </a:xfrm>
            <a:prstGeom prst="rect">
              <a:avLst/>
            </a:prstGeom>
            <a:noFill/>
          </p:spPr>
          <p:txBody>
            <a:bodyPr wrap="square" rtlCol="0">
              <a:spAutoFit/>
            </a:bodyPr>
            <a:lstStyle/>
            <a:p>
              <a:pPr lvl="0"/>
              <a:r>
                <a:rPr lang="en-GB" sz="1300">
                  <a:solidFill>
                    <a:srgbClr val="000000"/>
                  </a:solidFill>
                </a:rPr>
                <a:t>For the </a:t>
              </a:r>
              <a:r>
                <a:rPr lang="hu-HU" sz="1300">
                  <a:solidFill>
                    <a:srgbClr val="000000"/>
                  </a:solidFill>
                </a:rPr>
                <a:t>Remarks</a:t>
              </a:r>
              <a:r>
                <a:rPr lang="en-GB" sz="1300">
                  <a:solidFill>
                    <a:srgbClr val="000000"/>
                  </a:solidFill>
                </a:rPr>
                <a:t> s</a:t>
              </a:r>
              <a:r>
                <a:rPr lang="hu-HU" sz="1300">
                  <a:solidFill>
                    <a:srgbClr val="000000"/>
                  </a:solidFill>
                </a:rPr>
                <a:t>ee the next slide.</a:t>
              </a:r>
              <a:endParaRPr lang="en-US"/>
            </a:p>
          </p:txBody>
        </p:sp>
        <p:sp>
          <p:nvSpPr>
            <p:cNvPr id="22" name="Rounded Rectangle 21"/>
            <p:cNvSpPr/>
            <p:nvPr/>
          </p:nvSpPr>
          <p:spPr bwMode="auto">
            <a:xfrm>
              <a:off x="4014112" y="1047260"/>
              <a:ext cx="5016608" cy="5810740"/>
            </a:xfrm>
            <a:prstGeom prst="roundRect">
              <a:avLst/>
            </a:prstGeom>
            <a:noFill/>
            <a:ln w="28575" cap="flat" cmpd="sng" algn="ctr">
              <a:solidFill>
                <a:srgbClr val="0070C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grpSp>
    </p:spTree>
    <p:extLst>
      <p:ext uri="{BB962C8B-B14F-4D97-AF65-F5344CB8AC3E}">
        <p14:creationId xmlns:p14="http://schemas.microsoft.com/office/powerpoint/2010/main" val="310709406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3.2 Overview of the Cortex family of CPU cores (5)</a:t>
            </a:r>
            <a:endParaRPr lang="en-US" sz="1700" dirty="0">
              <a:solidFill>
                <a:srgbClr val="FFFFFF"/>
              </a:solidFill>
            </a:endParaRPr>
          </a:p>
        </p:txBody>
      </p:sp>
      <p:sp>
        <p:nvSpPr>
          <p:cNvPr id="4" name="TextBox 3"/>
          <p:cNvSpPr txBox="1"/>
          <p:nvPr/>
        </p:nvSpPr>
        <p:spPr>
          <a:xfrm>
            <a:off x="230892" y="773705"/>
            <a:ext cx="8913108" cy="2616101"/>
          </a:xfrm>
          <a:prstGeom prst="rect">
            <a:avLst/>
          </a:prstGeom>
          <a:noFill/>
        </p:spPr>
        <p:txBody>
          <a:bodyPr wrap="square" rtlCol="0">
            <a:spAutoFit/>
          </a:bodyPr>
          <a:lstStyle/>
          <a:p>
            <a:pPr>
              <a:spcAft>
                <a:spcPts val="200"/>
              </a:spcAft>
            </a:pPr>
            <a:r>
              <a:rPr lang="hu-HU" sz="1600" baseline="30000"/>
              <a:t>1</a:t>
            </a:r>
            <a:r>
              <a:rPr lang="en-US" sz="1600"/>
              <a:t>The Advanced SIMD architecture extension</a:t>
            </a:r>
            <a:r>
              <a:rPr lang="hu-HU" sz="1600"/>
              <a:t> is </a:t>
            </a:r>
            <a:r>
              <a:rPr lang="en-US" sz="1600"/>
              <a:t>commonly referred to as </a:t>
            </a:r>
            <a:r>
              <a:rPr lang="hu-HU" sz="1600"/>
              <a:t>the</a:t>
            </a:r>
          </a:p>
          <a:p>
            <a:pPr>
              <a:spcAft>
                <a:spcPts val="400"/>
              </a:spcAft>
            </a:pPr>
            <a:r>
              <a:rPr lang="hu-HU" sz="1600"/>
              <a:t>   </a:t>
            </a:r>
            <a:r>
              <a:rPr lang="en-US" sz="1600"/>
              <a:t>NEON technology</a:t>
            </a:r>
            <a:r>
              <a:rPr lang="hu-HU" sz="1600"/>
              <a:t>.</a:t>
            </a:r>
          </a:p>
          <a:p>
            <a:pPr>
              <a:spcAft>
                <a:spcPts val="400"/>
              </a:spcAft>
            </a:pPr>
            <a:r>
              <a:rPr lang="hu-HU" sz="1600"/>
              <a:t>The VFP subset became depricated in the Armv8 ISA.</a:t>
            </a:r>
          </a:p>
          <a:p>
            <a:pPr>
              <a:spcAft>
                <a:spcPts val="400"/>
              </a:spcAft>
            </a:pPr>
            <a:r>
              <a:rPr lang="hu-HU" sz="1600" baseline="30000"/>
              <a:t>3</a:t>
            </a:r>
            <a:r>
              <a:rPr lang="hu-HU" sz="1600"/>
              <a:t>Jazelle-RTC (ThumbEE) became depricated in Armv7 Issue C in 10/2011.</a:t>
            </a:r>
          </a:p>
          <a:p>
            <a:r>
              <a:rPr lang="hu-HU" sz="1600" baseline="30000"/>
              <a:t>4</a:t>
            </a:r>
            <a:r>
              <a:rPr lang="hu-HU" sz="1600"/>
              <a:t>The </a:t>
            </a:r>
            <a:r>
              <a:rPr lang="en-US" sz="1600" err="1"/>
              <a:t>SV</a:t>
            </a:r>
            <a:r>
              <a:rPr lang="hu-HU" sz="1600"/>
              <a:t>E (Scalable Vector Extension) subset became introduced in the</a:t>
            </a:r>
          </a:p>
          <a:p>
            <a:pPr>
              <a:spcAft>
                <a:spcPts val="600"/>
              </a:spcAft>
            </a:pPr>
            <a:r>
              <a:rPr lang="hu-HU" sz="1600"/>
              <a:t>   Armv8 ISA </a:t>
            </a:r>
            <a:r>
              <a:rPr lang="en-GB" sz="1600"/>
              <a:t>as an optional feature, </a:t>
            </a:r>
            <a:r>
              <a:rPr lang="hu-HU" sz="1600"/>
              <a:t>only in 201</a:t>
            </a:r>
            <a:r>
              <a:rPr lang="en-US" sz="1600"/>
              <a:t>7</a:t>
            </a:r>
            <a:r>
              <a:rPr lang="hu-HU" sz="1600"/>
              <a:t>.</a:t>
            </a:r>
            <a:endParaRPr lang="en-GB" sz="1600"/>
          </a:p>
          <a:p>
            <a:r>
              <a:rPr lang="en-GB" sz="1600" baseline="30000"/>
              <a:t>5</a:t>
            </a:r>
            <a:r>
              <a:rPr lang="en-GB" sz="1600"/>
              <a:t>The AArch32 execution mode is only supported in certain implementations, e.g.</a:t>
            </a:r>
          </a:p>
          <a:p>
            <a:pPr>
              <a:spcAft>
                <a:spcPts val="400"/>
              </a:spcAft>
            </a:pPr>
            <a:r>
              <a:rPr lang="en-GB" sz="1600"/>
              <a:t>    in the Cortex-A510 CPU.</a:t>
            </a:r>
          </a:p>
          <a:p>
            <a:r>
              <a:rPr lang="en-GB" sz="1600" baseline="30000"/>
              <a:t>6</a:t>
            </a:r>
            <a:r>
              <a:rPr lang="en-GB" sz="1600"/>
              <a:t> The Thumb extension aims at reducing code size.</a:t>
            </a:r>
            <a:endParaRPr lang="hu-HU" sz="1600"/>
          </a:p>
        </p:txBody>
      </p:sp>
      <p:sp>
        <p:nvSpPr>
          <p:cNvPr id="6" name="TextBox 5"/>
          <p:cNvSpPr txBox="1"/>
          <p:nvPr/>
        </p:nvSpPr>
        <p:spPr>
          <a:xfrm>
            <a:off x="73100" y="440668"/>
            <a:ext cx="4107022" cy="338554"/>
          </a:xfrm>
          <a:prstGeom prst="rect">
            <a:avLst/>
          </a:prstGeom>
          <a:noFill/>
        </p:spPr>
        <p:txBody>
          <a:bodyPr wrap="square" rtlCol="0">
            <a:spAutoFit/>
          </a:bodyPr>
          <a:lstStyle/>
          <a:p>
            <a:r>
              <a:rPr lang="hu-HU" sz="1600" dirty="0" err="1">
                <a:solidFill>
                  <a:srgbClr val="FF0000"/>
                </a:solidFill>
              </a:rPr>
              <a:t>Remarks</a:t>
            </a:r>
            <a:r>
              <a:rPr lang="en-GB" sz="1600" dirty="0">
                <a:solidFill>
                  <a:srgbClr val="FF0000"/>
                </a:solidFill>
              </a:rPr>
              <a:t> to the introduced extensions</a:t>
            </a:r>
            <a:endParaRPr lang="en-US" sz="1600" dirty="0">
              <a:solidFill>
                <a:srgbClr val="FF0000"/>
              </a:solidFill>
            </a:endParaRPr>
          </a:p>
        </p:txBody>
      </p:sp>
    </p:spTree>
    <p:extLst>
      <p:ext uri="{BB962C8B-B14F-4D97-AF65-F5344CB8AC3E}">
        <p14:creationId xmlns:p14="http://schemas.microsoft.com/office/powerpoint/2010/main" val="32030809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4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3.2 Overview of the Cortex family of CPU cores (6)</a:t>
            </a:r>
            <a:endParaRPr lang="en-US" sz="1700" dirty="0">
              <a:solidFill>
                <a:srgbClr val="FFFFFF"/>
              </a:solidFill>
            </a:endParaRPr>
          </a:p>
        </p:txBody>
      </p:sp>
      <p:sp>
        <p:nvSpPr>
          <p:cNvPr id="4" name="TextBox 3"/>
          <p:cNvSpPr txBox="1"/>
          <p:nvPr/>
        </p:nvSpPr>
        <p:spPr>
          <a:xfrm>
            <a:off x="73577" y="818710"/>
            <a:ext cx="41613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The Cortex-R (Real-time) profile </a:t>
            </a:r>
            <a:r>
              <a:rPr kumimoji="0" lang="en-US" sz="1600" b="0" i="0" u="none" strike="noStrike" kern="1200" cap="none" spc="0" normalizeH="0" baseline="0" noProof="0" dirty="0">
                <a:ln>
                  <a:noFill/>
                </a:ln>
                <a:solidFill>
                  <a:srgbClr val="000000"/>
                </a:solidFill>
                <a:effectLst/>
                <a:uLnTx/>
                <a:uFillTx/>
                <a:latin typeface="Verdana"/>
                <a:ea typeface="+mn-ea"/>
                <a:cs typeface="+mn-cs"/>
              </a:rPr>
              <a:t>[113]</a:t>
            </a:r>
          </a:p>
        </p:txBody>
      </p:sp>
      <p:sp>
        <p:nvSpPr>
          <p:cNvPr id="6" name="TextBox 5"/>
          <p:cNvSpPr txBox="1"/>
          <p:nvPr/>
        </p:nvSpPr>
        <p:spPr>
          <a:xfrm>
            <a:off x="109590" y="2122002"/>
            <a:ext cx="472898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The Cortex-M (Microcontroller) profile </a:t>
            </a:r>
            <a:r>
              <a:rPr kumimoji="0" lang="en-US" sz="1600" b="0" i="0" u="none" strike="noStrike" kern="1200" cap="none" spc="0" normalizeH="0" baseline="0" noProof="0" dirty="0">
                <a:ln>
                  <a:noFill/>
                </a:ln>
                <a:solidFill>
                  <a:srgbClr val="000000"/>
                </a:solidFill>
                <a:effectLst/>
                <a:uLnTx/>
                <a:uFillTx/>
                <a:latin typeface="Verdana"/>
                <a:ea typeface="+mn-ea"/>
                <a:cs typeface="+mn-cs"/>
              </a:rPr>
              <a:t>[113]</a:t>
            </a:r>
          </a:p>
        </p:txBody>
      </p:sp>
      <p:sp>
        <p:nvSpPr>
          <p:cNvPr id="10" name="TextBox 9"/>
          <p:cNvSpPr txBox="1"/>
          <p:nvPr/>
        </p:nvSpPr>
        <p:spPr>
          <a:xfrm>
            <a:off x="232553" y="1716667"/>
            <a:ext cx="5262979"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supports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A32 and T32 </a:t>
            </a:r>
            <a:r>
              <a:rPr kumimoji="0" lang="en-US" sz="1600" b="0" i="0" u="none" strike="noStrike" kern="1200" cap="none" spc="0" normalizeH="0" baseline="0" noProof="0" dirty="0">
                <a:ln>
                  <a:noFill/>
                </a:ln>
                <a:solidFill>
                  <a:srgbClr val="000000"/>
                </a:solidFill>
                <a:effectLst/>
                <a:uLnTx/>
                <a:uFillTx/>
                <a:latin typeface="Verdana"/>
                <a:ea typeface="+mn-ea"/>
                <a:cs typeface="+mn-cs"/>
              </a:rPr>
              <a:t>instruction sets.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Box 11"/>
          <p:cNvSpPr txBox="1"/>
          <p:nvPr/>
        </p:nvSpPr>
        <p:spPr>
          <a:xfrm>
            <a:off x="445332" y="3343344"/>
            <a:ext cx="7069371" cy="66172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supports </a:t>
            </a:r>
            <a:r>
              <a:rPr kumimoji="0" lang="en-US" sz="1600" b="0" i="0" u="none" strike="noStrike" kern="1200" cap="none" spc="0" normalizeH="0" baseline="0" noProof="0" dirty="0">
                <a:ln>
                  <a:noFill/>
                </a:ln>
                <a:solidFill>
                  <a:srgbClr val="0070C0"/>
                </a:solidFill>
                <a:effectLst/>
                <a:uLnTx/>
                <a:uFillTx/>
                <a:latin typeface="Verdana"/>
                <a:ea typeface="+mn-ea"/>
                <a:cs typeface="+mn-cs"/>
              </a:rPr>
              <a:t>writing interrupt handlers in high-level languages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maintains a variant of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T32 </a:t>
            </a:r>
            <a:r>
              <a:rPr kumimoji="0" lang="en-US" sz="1600" b="0" i="0" u="none" strike="noStrike" kern="1200" cap="none" spc="0" normalizeH="0" baseline="0" noProof="0" dirty="0">
                <a:ln>
                  <a:noFill/>
                </a:ln>
                <a:solidFill>
                  <a:srgbClr val="000000"/>
                </a:solidFill>
                <a:effectLst/>
                <a:uLnTx/>
                <a:uFillTx/>
                <a:latin typeface="Verdana"/>
                <a:ea typeface="+mn-ea"/>
                <a:cs typeface="+mn-cs"/>
              </a:rPr>
              <a:t>instruction set.</a:t>
            </a:r>
          </a:p>
        </p:txBody>
      </p:sp>
      <p:sp>
        <p:nvSpPr>
          <p:cNvPr id="8" name="TextBox 7"/>
          <p:cNvSpPr txBox="1"/>
          <p:nvPr/>
        </p:nvSpPr>
        <p:spPr>
          <a:xfrm>
            <a:off x="73577" y="440668"/>
            <a:ext cx="74784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Profiles of ARM’s Cortex family of CPU cores </a:t>
            </a:r>
            <a:r>
              <a:rPr kumimoji="0" lang="en-US" sz="1800" b="0" i="0" u="none" strike="noStrike" kern="1200" cap="none" spc="0" normalizeH="0" baseline="0" noProof="0" dirty="0">
                <a:ln>
                  <a:noFill/>
                </a:ln>
                <a:effectLst/>
                <a:uLnTx/>
                <a:uFillTx/>
                <a:latin typeface="Verdana"/>
                <a:ea typeface="+mn-ea"/>
                <a:cs typeface="+mn-cs"/>
              </a:rPr>
              <a:t>[6], [7], [113]</a:t>
            </a:r>
            <a:r>
              <a:rPr kumimoji="0" lang="en-US" sz="1800" b="0" i="0" u="none" strike="noStrike" kern="1200" cap="none" spc="0" normalizeH="0" baseline="0" noProof="0" dirty="0">
                <a:ln>
                  <a:noFill/>
                </a:ln>
                <a:solidFill>
                  <a:srgbClr val="2D2D8A"/>
                </a:solidFill>
                <a:effectLst/>
                <a:uLnTx/>
                <a:uFillTx/>
                <a:latin typeface="Verdana"/>
                <a:ea typeface="+mn-ea"/>
                <a:cs typeface="+mn-cs"/>
              </a:rPr>
              <a:t> -3</a:t>
            </a:r>
          </a:p>
        </p:txBody>
      </p:sp>
      <p:sp>
        <p:nvSpPr>
          <p:cNvPr id="3" name="Rounded Rectangle 2"/>
          <p:cNvSpPr/>
          <p:nvPr/>
        </p:nvSpPr>
        <p:spPr bwMode="auto">
          <a:xfrm>
            <a:off x="20510" y="1157029"/>
            <a:ext cx="9144000" cy="580664"/>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285750" lvl="0" indent="-285750">
              <a:buFont typeface="Arial" panose="020B0604020202020204" pitchFamily="34" charset="0"/>
              <a:buChar char="•"/>
              <a:defRPr/>
            </a:pPr>
            <a:endParaRPr lang="en-US" sz="1600" dirty="0">
              <a:solidFill>
                <a:srgbClr val="000000"/>
              </a:solidFill>
            </a:endParaRPr>
          </a:p>
        </p:txBody>
      </p:sp>
      <p:sp>
        <p:nvSpPr>
          <p:cNvPr id="9" name="Rounded Rectangle 8"/>
          <p:cNvSpPr/>
          <p:nvPr/>
        </p:nvSpPr>
        <p:spPr bwMode="auto">
          <a:xfrm>
            <a:off x="7129" y="2487733"/>
            <a:ext cx="9144508" cy="830997"/>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3" name="TextBox 12"/>
          <p:cNvSpPr txBox="1"/>
          <p:nvPr/>
        </p:nvSpPr>
        <p:spPr>
          <a:xfrm>
            <a:off x="239538" y="2480408"/>
            <a:ext cx="8957901" cy="830997"/>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a:solidFill>
                  <a:srgbClr val="000000"/>
                </a:solidFill>
              </a:rPr>
              <a:t>CPUs of the M profile are optimized </a:t>
            </a:r>
            <a:r>
              <a:rPr lang="en-US" sz="1600" dirty="0">
                <a:solidFill>
                  <a:srgbClr val="0070C0"/>
                </a:solidFill>
              </a:rPr>
              <a:t>for deeply embedded CPUs aimed at</a:t>
            </a:r>
          </a:p>
          <a:p>
            <a:pPr lvl="0">
              <a:defRPr/>
            </a:pPr>
            <a:r>
              <a:rPr lang="en-US" sz="1600" dirty="0">
                <a:solidFill>
                  <a:srgbClr val="0070C0"/>
                </a:solidFill>
              </a:rPr>
              <a:t>      microcontroller and cost-sensitive applications</a:t>
            </a:r>
            <a:r>
              <a:rPr lang="en-US" sz="1600" dirty="0">
                <a:solidFill>
                  <a:srgbClr val="000000"/>
                </a:solidFill>
              </a:rPr>
              <a:t>, like automotive body electronics</a:t>
            </a:r>
          </a:p>
          <a:p>
            <a:pPr lvl="0">
              <a:defRPr/>
            </a:pPr>
            <a:r>
              <a:rPr lang="en-US" sz="1600" dirty="0">
                <a:solidFill>
                  <a:srgbClr val="000000"/>
                </a:solidFill>
              </a:rPr>
              <a:t>      </a:t>
            </a:r>
            <a:r>
              <a:rPr lang="hu-HU" sz="1600" dirty="0" err="1">
                <a:solidFill>
                  <a:srgbClr val="000000"/>
                </a:solidFill>
              </a:rPr>
              <a:t>or</a:t>
            </a:r>
            <a:r>
              <a:rPr lang="hu-HU" sz="1600" dirty="0">
                <a:solidFill>
                  <a:srgbClr val="000000"/>
                </a:solidFill>
              </a:rPr>
              <a:t> </a:t>
            </a:r>
            <a:r>
              <a:rPr lang="en-US" sz="1600" dirty="0">
                <a:solidFill>
                  <a:srgbClr val="000000"/>
                </a:solidFill>
              </a:rPr>
              <a:t>smart sensors.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TextBox 13"/>
          <p:cNvSpPr txBox="1"/>
          <p:nvPr/>
        </p:nvSpPr>
        <p:spPr>
          <a:xfrm>
            <a:off x="232553" y="1171587"/>
            <a:ext cx="8596137" cy="584775"/>
          </a:xfrm>
          <a:prstGeom prst="rect">
            <a:avLst/>
          </a:prstGeom>
          <a:noFill/>
        </p:spPr>
        <p:txBody>
          <a:bodyPr wrap="square" rtlCol="0">
            <a:spAutoFit/>
          </a:bodyPr>
          <a:lstStyle/>
          <a:p>
            <a:pPr marL="285750" lvl="0" indent="-285750">
              <a:buFont typeface="Arial" panose="020B0604020202020204" pitchFamily="34" charset="0"/>
              <a:buChar char="•"/>
              <a:defRPr/>
            </a:pPr>
            <a:r>
              <a:rPr lang="en-US" sz="1600" dirty="0">
                <a:solidFill>
                  <a:srgbClr val="000000"/>
                </a:solidFill>
              </a:rPr>
              <a:t>It aims at </a:t>
            </a:r>
            <a:r>
              <a:rPr lang="en-US" sz="1600" dirty="0">
                <a:solidFill>
                  <a:srgbClr val="0070C0"/>
                </a:solidFill>
              </a:rPr>
              <a:t>embedded CPUs for real time applications</a:t>
            </a:r>
            <a:r>
              <a:rPr lang="en-US" sz="1600" dirty="0">
                <a:solidFill>
                  <a:srgbClr val="2D2D8A"/>
                </a:solidFill>
              </a:rPr>
              <a:t>, </a:t>
            </a:r>
            <a:r>
              <a:rPr lang="en-US" sz="1600" dirty="0">
                <a:solidFill>
                  <a:srgbClr val="000000"/>
                </a:solidFill>
              </a:rPr>
              <a:t>like mass storage or</a:t>
            </a:r>
          </a:p>
          <a:p>
            <a:pPr lvl="0">
              <a:defRPr/>
            </a:pPr>
            <a:r>
              <a:rPr lang="en-US" sz="1600" dirty="0">
                <a:solidFill>
                  <a:srgbClr val="000000"/>
                </a:solidFill>
              </a:rPr>
              <a:t>      printer controllers.</a:t>
            </a:r>
          </a:p>
        </p:txBody>
      </p:sp>
    </p:spTree>
    <p:extLst>
      <p:ext uri="{BB962C8B-B14F-4D97-AF65-F5344CB8AC3E}">
        <p14:creationId xmlns:p14="http://schemas.microsoft.com/office/powerpoint/2010/main" val="425158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 calcmode="lin" valueType="num">
                                      <p:cBhvr additive="base">
                                        <p:cTn id="2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 calcmode="lin" valueType="num">
                                      <p:cBhvr additive="base">
                                        <p:cTn id="3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anim calcmode="lin" valueType="num">
                                      <p:cBhvr additive="base">
                                        <p:cTn id="3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 calcmode="lin" valueType="num">
                                      <p:cBhvr additive="base">
                                        <p:cTn id="4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 calcmode="lin" valueType="num">
                                      <p:cBhvr additive="base">
                                        <p:cTn id="4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818" y="440668"/>
            <a:ext cx="88104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D2D8A"/>
                </a:solidFill>
                <a:effectLst/>
                <a:uLnTx/>
                <a:uFillTx/>
                <a:latin typeface="Verdana"/>
                <a:ea typeface="+mn-ea"/>
                <a:cs typeface="+mn-cs"/>
              </a:rPr>
              <a:t>Exten</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ding</a:t>
            </a:r>
            <a:r>
              <a:rPr kumimoji="0" lang="en-US" sz="1800" b="0" i="0" u="none" strike="noStrike" kern="1200" cap="none" spc="0" normalizeH="0" baseline="0" noProof="0" dirty="0">
                <a:ln>
                  <a:noFill/>
                </a:ln>
                <a:solidFill>
                  <a:srgbClr val="2D2D8A"/>
                </a:solidFill>
                <a:effectLst/>
                <a:uLnTx/>
                <a:uFillTx/>
                <a:latin typeface="Verdana"/>
                <a:ea typeface="+mn-ea"/>
                <a:cs typeface="+mn-cs"/>
              </a:rPr>
              <a:t> the ARM Cortex family with 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SecurCore</a:t>
            </a:r>
            <a:r>
              <a:rPr kumimoji="0" lang="en-US" sz="1800" b="0" i="0" u="none" strike="noStrike" kern="1200" cap="none" spc="0" normalizeH="0" baseline="0" noProof="0" dirty="0">
                <a:ln>
                  <a:noFill/>
                </a:ln>
                <a:solidFill>
                  <a:srgbClr val="2D2D8A"/>
                </a:solidFill>
                <a:effectLst/>
                <a:uLnTx/>
                <a:uFillTx/>
                <a:latin typeface="Verdana"/>
                <a:ea typeface="+mn-ea"/>
                <a:cs typeface="+mn-cs"/>
              </a:rPr>
              <a:t> profile in 10/2007</a:t>
            </a:r>
          </a:p>
        </p:txBody>
      </p:sp>
      <p:sp>
        <p:nvSpPr>
          <p:cNvPr id="5" name="Title 1"/>
          <p:cNvSpPr>
            <a:spLocks noGrp="1"/>
          </p:cNvSpPr>
          <p:nvPr>
            <p:ph type="title"/>
          </p:nvPr>
        </p:nvSpPr>
        <p:spPr>
          <a:xfrm>
            <a:off x="0"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3.2 Overview of the Cortex family of CPU cores (7)</a:t>
            </a:r>
            <a:endParaRPr lang="en-US" sz="1700" dirty="0">
              <a:solidFill>
                <a:srgbClr val="FFFFFF"/>
              </a:solidFill>
            </a:endParaRPr>
          </a:p>
        </p:txBody>
      </p:sp>
      <p:sp>
        <p:nvSpPr>
          <p:cNvPr id="2" name="Rounded Rectangle 1"/>
          <p:cNvSpPr/>
          <p:nvPr/>
        </p:nvSpPr>
        <p:spPr bwMode="auto">
          <a:xfrm>
            <a:off x="-508" y="877428"/>
            <a:ext cx="9216516" cy="68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235659" y="877428"/>
            <a:ext cx="6141810" cy="62324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In 10/2007 ARM introduced the </a:t>
            </a:r>
            <a:r>
              <a:rPr kumimoji="0" lang="en-US" sz="1600" b="0" i="0" u="none" strike="noStrike" kern="1200" cap="none" spc="0" normalizeH="0" baseline="0" noProof="0" err="1">
                <a:ln>
                  <a:noFill/>
                </a:ln>
                <a:solidFill>
                  <a:srgbClr val="FF0000"/>
                </a:solidFill>
                <a:effectLst/>
                <a:uLnTx/>
                <a:uFillTx/>
                <a:latin typeface="Verdana"/>
                <a:ea typeface="+mn-ea"/>
                <a:cs typeface="+mn-cs"/>
              </a:rPr>
              <a:t>SecurCore</a:t>
            </a:r>
            <a:r>
              <a:rPr kumimoji="0" lang="en-US" sz="1600" b="0" i="0" u="none" strike="noStrike" kern="1200" cap="none" spc="0" normalizeH="0" baseline="0" noProof="0">
                <a:ln>
                  <a:noFill/>
                </a:ln>
                <a:solidFill>
                  <a:srgbClr val="FF0000"/>
                </a:solidFill>
                <a:effectLst/>
                <a:uLnTx/>
                <a:uFillTx/>
                <a:latin typeface="Verdana"/>
                <a:ea typeface="+mn-ea"/>
                <a:cs typeface="+mn-cs"/>
              </a:rPr>
              <a:t> profile</a:t>
            </a:r>
            <a:r>
              <a:rPr kumimoji="0" lang="en-US" sz="1600" b="0" i="0" u="none" strike="noStrike" kern="1200" cap="none" spc="0" normalizeH="0" baseline="0" noProof="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It is optimized </a:t>
            </a:r>
            <a:r>
              <a:rPr kumimoji="0" lang="en-US" sz="1600" b="0" i="0" u="none" strike="noStrike" kern="1200" cap="none" spc="0" normalizeH="0" baseline="0" noProof="0">
                <a:ln>
                  <a:noFill/>
                </a:ln>
                <a:solidFill>
                  <a:srgbClr val="0070C0"/>
                </a:solidFill>
                <a:effectLst/>
                <a:uLnTx/>
                <a:uFillTx/>
                <a:latin typeface="Verdana"/>
                <a:ea typeface="+mn-ea"/>
                <a:cs typeface="+mn-cs"/>
              </a:rPr>
              <a:t>for smart card and secure applications</a:t>
            </a:r>
            <a:r>
              <a:rPr kumimoji="0" lang="en-US" sz="1600" b="0" i="0" u="none" strike="noStrike" kern="1200" cap="none" spc="0" normalizeH="0" baseline="0" noProof="0">
                <a:ln>
                  <a:noFill/>
                </a:ln>
                <a:solidFill>
                  <a:srgbClr val="000000"/>
                </a:solidFill>
                <a:effectLst/>
                <a:uLnTx/>
                <a:uFillTx/>
                <a:latin typeface="Verdana"/>
                <a:ea typeface="+mn-ea"/>
                <a:cs typeface="+mn-cs"/>
              </a:rPr>
              <a:t>. </a:t>
            </a:r>
          </a:p>
        </p:txBody>
      </p:sp>
    </p:spTree>
    <p:extLst>
      <p:ext uri="{BB962C8B-B14F-4D97-AF65-F5344CB8AC3E}">
        <p14:creationId xmlns:p14="http://schemas.microsoft.com/office/powerpoint/2010/main" val="108667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68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3.2 Overview of the Cortex family of CPU cores (8)</a:t>
            </a:r>
            <a:endParaRPr lang="en-US" sz="1700" dirty="0">
              <a:solidFill>
                <a:srgbClr val="FFFFFF"/>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875" t="13200" r="9625" b="6600"/>
          <a:stretch/>
        </p:blipFill>
        <p:spPr bwMode="auto">
          <a:xfrm>
            <a:off x="2887579" y="693135"/>
            <a:ext cx="6118095" cy="611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774" y="652686"/>
            <a:ext cx="283603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Overview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Cortex profiles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 and related CPU cores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(as of 2015</a:t>
            </a:r>
            <a:r>
              <a:rPr kumimoji="0" lang="hu-HU" sz="1800" b="0" i="0" u="none" strike="noStrike" kern="1200" cap="none" spc="0" normalizeH="0" baseline="0" noProof="0" dirty="0">
                <a:ln>
                  <a:noFill/>
                </a:ln>
                <a:solidFill>
                  <a:srgbClr val="333399"/>
                </a:solidFill>
                <a:effectLst/>
                <a:uLnTx/>
                <a:uFillTx/>
                <a:latin typeface="Verdana"/>
                <a:ea typeface="+mn-ea"/>
                <a:cs typeface="+mn-cs"/>
              </a:rPr>
              <a:t>)</a:t>
            </a:r>
            <a:r>
              <a:rPr kumimoji="0" lang="en-US" sz="1800" b="0" i="0" u="none" strike="noStrike" kern="1200" cap="none" spc="0" normalizeH="0" baseline="0" noProof="0" dirty="0">
                <a:ln>
                  <a:noFill/>
                </a:ln>
                <a:solidFill>
                  <a:srgbClr val="333399"/>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[6]</a:t>
            </a:r>
          </a:p>
        </p:txBody>
      </p:sp>
    </p:spTree>
    <p:extLst>
      <p:ext uri="{BB962C8B-B14F-4D97-AF65-F5344CB8AC3E}">
        <p14:creationId xmlns:p14="http://schemas.microsoft.com/office/powerpoint/2010/main" val="20362306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3281"/>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3.2 Overview of the Cortex family of CPU cores (9)</a:t>
            </a:r>
            <a:endParaRPr lang="en-US" sz="1700" dirty="0">
              <a:solidFill>
                <a:srgbClr val="FFFFFF"/>
              </a:solidFill>
            </a:endParaRPr>
          </a:p>
        </p:txBody>
      </p:sp>
      <p:sp>
        <p:nvSpPr>
          <p:cNvPr id="7" name="TextBox 6"/>
          <p:cNvSpPr txBox="1"/>
          <p:nvPr/>
        </p:nvSpPr>
        <p:spPr>
          <a:xfrm>
            <a:off x="73765" y="788323"/>
            <a:ext cx="83838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According to the general scope of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th</a:t>
            </a:r>
            <a:r>
              <a:rPr kumimoji="0" lang="hu-HU" sz="1600" b="0" i="0" u="none" strike="noStrike" kern="1200" cap="none" spc="0" normalizeH="0" baseline="0" noProof="0" dirty="0">
                <a:ln>
                  <a:noFill/>
                </a:ln>
                <a:solidFill>
                  <a:srgbClr val="000000"/>
                </a:solidFill>
                <a:effectLst/>
                <a:uLnTx/>
                <a:uFillTx/>
                <a:latin typeface="Verdana"/>
                <a:ea typeface="+mn-ea"/>
                <a:cs typeface="+mn-cs"/>
              </a:rPr>
              <a:t>is</a:t>
            </a:r>
            <a:r>
              <a:rPr kumimoji="0" lang="en-US" sz="1600" b="0" i="0" u="none" strike="noStrike" kern="1200" cap="none" spc="0" normalizeH="0" baseline="0" noProof="0" dirty="0">
                <a:ln>
                  <a:noFill/>
                </a:ln>
                <a:solidFill>
                  <a:srgbClr val="000000"/>
                </a:solidFill>
                <a:effectLst/>
                <a:uLnTx/>
                <a:uFillTx/>
                <a:latin typeface="Verdana"/>
                <a:ea typeface="+mn-ea"/>
                <a:cs typeface="+mn-cs"/>
              </a:rPr>
              <a:t> Lecture Notes, subsequently, </a:t>
            </a:r>
            <a:r>
              <a:rPr kumimoji="0" lang="en-US" sz="1600" b="0" i="0" u="none" strike="noStrike" kern="1200" cap="none" spc="0" normalizeH="0" baseline="0" noProof="0" dirty="0">
                <a:ln>
                  <a:noFill/>
                </a:ln>
                <a:solidFill>
                  <a:srgbClr val="0070C0"/>
                </a:solidFill>
                <a:effectLst/>
                <a:uLnTx/>
                <a:uFillTx/>
                <a:latin typeface="Verdana"/>
                <a:ea typeface="+mn-ea"/>
                <a:cs typeface="+mn-cs"/>
              </a:rPr>
              <a:t>we shall 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concerned only with </a:t>
            </a:r>
            <a:r>
              <a:rPr kumimoji="0" lang="en-US" sz="1600" b="0" i="0" u="none" strike="noStrike" kern="1200" cap="none" spc="0" normalizeH="0" baseline="0" noProof="0" dirty="0">
                <a:ln>
                  <a:noFill/>
                </a:ln>
                <a:solidFill>
                  <a:srgbClr val="FF0000"/>
                </a:solidFill>
                <a:effectLst/>
                <a:uLnTx/>
                <a:uFillTx/>
                <a:latin typeface="Verdana"/>
                <a:ea typeface="+mn-ea"/>
                <a:cs typeface="+mn-cs"/>
              </a:rPr>
              <a:t>the Cortex-A series of CPU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2" name="TextBox 1"/>
          <p:cNvSpPr txBox="1"/>
          <p:nvPr/>
        </p:nvSpPr>
        <p:spPr>
          <a:xfrm>
            <a:off x="73765" y="440668"/>
            <a:ext cx="97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a:t>
            </a:r>
          </a:p>
        </p:txBody>
      </p:sp>
    </p:spTree>
    <p:extLst>
      <p:ext uri="{BB962C8B-B14F-4D97-AF65-F5344CB8AC3E}">
        <p14:creationId xmlns:p14="http://schemas.microsoft.com/office/powerpoint/2010/main" val="2615219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96862" y="1077692"/>
          <a:ext cx="8640761" cy="4530699"/>
        </p:xfrm>
        <a:graphic>
          <a:graphicData uri="http://schemas.openxmlformats.org/drawingml/2006/table">
            <a:tbl>
              <a:tblPr/>
              <a:tblGrid>
                <a:gridCol w="2339923">
                  <a:extLst>
                    <a:ext uri="{9D8B030D-6E8A-4147-A177-3AD203B41FA5}">
                      <a16:colId xmlns:a16="http://schemas.microsoft.com/office/drawing/2014/main" val="20000"/>
                    </a:ext>
                  </a:extLst>
                </a:gridCol>
                <a:gridCol w="3150350">
                  <a:extLst>
                    <a:ext uri="{9D8B030D-6E8A-4147-A177-3AD203B41FA5}">
                      <a16:colId xmlns:a16="http://schemas.microsoft.com/office/drawing/2014/main" val="20001"/>
                    </a:ext>
                  </a:extLst>
                </a:gridCol>
                <a:gridCol w="3150488">
                  <a:extLst>
                    <a:ext uri="{9D8B030D-6E8A-4147-A177-3AD203B41FA5}">
                      <a16:colId xmlns:a16="http://schemas.microsoft.com/office/drawing/2014/main" val="20002"/>
                    </a:ext>
                  </a:extLst>
                </a:gridCol>
              </a:tblGrid>
              <a:tr h="281062">
                <a:tc>
                  <a:txBody>
                    <a:bodyPr/>
                    <a:lstStyle/>
                    <a:p>
                      <a:pPr algn="ctr">
                        <a:spcAft>
                          <a:spcPts val="300"/>
                        </a:spcAft>
                      </a:pPr>
                      <a:r>
                        <a:rPr lang="en-US" sz="1400" b="1"/>
                        <a:t>Graphic IP</a:t>
                      </a:r>
                    </a:p>
                  </a:txBody>
                  <a:tcPr marL="36219" marR="36219" marT="36219" marB="36219">
                    <a:lnL>
                      <a:noFill/>
                    </a:lnL>
                    <a:lnR>
                      <a:noFill/>
                    </a:lnR>
                    <a:lnT>
                      <a:noFill/>
                    </a:lnT>
                    <a:lnB>
                      <a:noFill/>
                    </a:lnB>
                  </a:tcPr>
                </a:tc>
                <a:tc>
                  <a:txBody>
                    <a:bodyPr/>
                    <a:lstStyle/>
                    <a:p>
                      <a:pPr algn="ctr">
                        <a:spcAft>
                          <a:spcPts val="300"/>
                        </a:spcAft>
                      </a:pPr>
                      <a:r>
                        <a:rPr lang="en-US" sz="1400" b="1" dirty="0"/>
                        <a:t>Other IP</a:t>
                      </a:r>
                    </a:p>
                  </a:txBody>
                  <a:tcPr marL="36219" marR="36219" marT="36219" marB="36219">
                    <a:lnL>
                      <a:noFill/>
                    </a:lnL>
                    <a:lnR>
                      <a:noFill/>
                    </a:lnR>
                    <a:lnT>
                      <a:noFill/>
                    </a:lnT>
                    <a:lnB>
                      <a:noFill/>
                    </a:lnB>
                  </a:tcPr>
                </a:tc>
                <a:tc>
                  <a:txBody>
                    <a:bodyPr/>
                    <a:lstStyle/>
                    <a:p>
                      <a:pPr algn="ctr">
                        <a:spcAft>
                          <a:spcPts val="300"/>
                        </a:spcAft>
                      </a:pPr>
                      <a:r>
                        <a:rPr lang="en-US" sz="1400" b="1"/>
                        <a:t>Tools</a:t>
                      </a:r>
                    </a:p>
                  </a:txBody>
                  <a:tcPr marL="36219" marR="36219" marT="36219" marB="36219">
                    <a:lnL>
                      <a:noFill/>
                    </a:lnL>
                    <a:lnR>
                      <a:noFill/>
                    </a:lnR>
                    <a:lnT>
                      <a:noFill/>
                    </a:lnT>
                    <a:lnB>
                      <a:noFill/>
                    </a:lnB>
                  </a:tcPr>
                </a:tc>
                <a:extLst>
                  <a:ext uri="{0D108BD9-81ED-4DB2-BD59-A6C34878D82A}">
                    <a16:rowId xmlns:a16="http://schemas.microsoft.com/office/drawing/2014/main" val="10000"/>
                  </a:ext>
                </a:extLst>
              </a:tr>
              <a:tr h="4244901">
                <a:tc>
                  <a:txBody>
                    <a:bodyPr/>
                    <a:lstStyle/>
                    <a:p>
                      <a:pPr>
                        <a:spcAft>
                          <a:spcPts val="300"/>
                        </a:spcAft>
                        <a:buFont typeface="Arial" panose="020B0604020202020204" pitchFamily="34" charset="0"/>
                        <a:buChar char="•"/>
                      </a:pPr>
                      <a:r>
                        <a:rPr lang="hu-HU" sz="1400" dirty="0"/>
                        <a:t> </a:t>
                      </a:r>
                      <a:r>
                        <a:rPr lang="en-US" sz="1400" u="none" dirty="0"/>
                        <a:t>ARM Mali™-G71 </a:t>
                      </a:r>
                    </a:p>
                    <a:p>
                      <a:pPr>
                        <a:spcAft>
                          <a:spcPts val="300"/>
                        </a:spcAft>
                        <a:buFont typeface="Arial" panose="020B0604020202020204" pitchFamily="34" charset="0"/>
                        <a:buChar char="•"/>
                      </a:pPr>
                      <a:r>
                        <a:rPr lang="hu-HU" sz="1400" u="none" dirty="0"/>
                        <a:t> </a:t>
                      </a:r>
                      <a:r>
                        <a:rPr lang="en-US" sz="1400" u="none" dirty="0"/>
                        <a:t>Mali-DP550</a:t>
                      </a:r>
                      <a:endParaRPr lang="hu-HU" sz="1400" u="none" dirty="0"/>
                    </a:p>
                    <a:p>
                      <a:pPr>
                        <a:spcAft>
                          <a:spcPts val="300"/>
                        </a:spcAft>
                        <a:buFont typeface="Arial" panose="020B0604020202020204" pitchFamily="34" charset="0"/>
                        <a:buNone/>
                      </a:pPr>
                      <a:r>
                        <a:rPr lang="en-US" sz="1400" u="none" dirty="0"/>
                        <a:t> </a:t>
                      </a:r>
                      <a:r>
                        <a:rPr lang="hu-HU" sz="1400" u="none" dirty="0"/>
                        <a:t>  </a:t>
                      </a:r>
                      <a:r>
                        <a:rPr lang="en-US" sz="1400" u="none" dirty="0"/>
                        <a:t>(Display processor) </a:t>
                      </a:r>
                    </a:p>
                    <a:p>
                      <a:pPr>
                        <a:spcAft>
                          <a:spcPts val="300"/>
                        </a:spcAft>
                        <a:buFont typeface="Arial" panose="020B0604020202020204" pitchFamily="34" charset="0"/>
                        <a:buChar char="•"/>
                      </a:pPr>
                      <a:r>
                        <a:rPr lang="hu-HU" sz="1400" u="none" dirty="0"/>
                        <a:t> </a:t>
                      </a:r>
                      <a:r>
                        <a:rPr lang="en-US" sz="1400" u="none" dirty="0"/>
                        <a:t>Mali-V550</a:t>
                      </a:r>
                      <a:endParaRPr lang="hu-HU" sz="1400" u="none" dirty="0"/>
                    </a:p>
                    <a:p>
                      <a:pPr>
                        <a:spcAft>
                          <a:spcPts val="300"/>
                        </a:spcAft>
                        <a:buFont typeface="Arial" panose="020B0604020202020204" pitchFamily="34" charset="0"/>
                        <a:buNone/>
                      </a:pPr>
                      <a:r>
                        <a:rPr lang="hu-HU" sz="1400" u="none" dirty="0"/>
                        <a:t>  </a:t>
                      </a:r>
                      <a:r>
                        <a:rPr lang="en-US" sz="1400" u="none" dirty="0"/>
                        <a:t> (Video Processor) </a:t>
                      </a:r>
                    </a:p>
                  </a:txBody>
                  <a:tcPr marL="36219" marR="36219" marT="36219" marB="36219">
                    <a:lnL>
                      <a:noFill/>
                    </a:lnL>
                    <a:lnR>
                      <a:noFill/>
                    </a:lnR>
                    <a:lnT>
                      <a:noFill/>
                    </a:lnT>
                    <a:lnB>
                      <a:noFill/>
                    </a:lnB>
                  </a:tcPr>
                </a:tc>
                <a:tc>
                  <a:txBody>
                    <a:bodyPr/>
                    <a:lstStyle/>
                    <a:p>
                      <a:pPr>
                        <a:spcAft>
                          <a:spcPts val="300"/>
                        </a:spcAft>
                        <a:buFont typeface="Arial" panose="020B0604020202020204" pitchFamily="34" charset="0"/>
                        <a:buChar char="•"/>
                      </a:pPr>
                      <a:r>
                        <a:rPr lang="hu-HU" sz="1400"/>
                        <a:t> </a:t>
                      </a:r>
                      <a:r>
                        <a:rPr lang="en-US" sz="1400"/>
                        <a:t>ARM </a:t>
                      </a:r>
                      <a:r>
                        <a:rPr lang="en-US" sz="1400" u="sng" err="1"/>
                        <a:t>CoreLink</a:t>
                      </a:r>
                      <a:r>
                        <a:rPr lang="en-US" sz="1400"/>
                        <a:t>™ CCI-550</a:t>
                      </a:r>
                      <a:endParaRPr lang="hu-HU" sz="1400"/>
                    </a:p>
                    <a:p>
                      <a:pPr>
                        <a:spcAft>
                          <a:spcPts val="300"/>
                        </a:spcAft>
                        <a:buFont typeface="Arial" panose="020B0604020202020204" pitchFamily="34" charset="0"/>
                        <a:buNone/>
                      </a:pPr>
                      <a:r>
                        <a:rPr lang="hu-HU" sz="1400"/>
                        <a:t>  </a:t>
                      </a:r>
                      <a:r>
                        <a:rPr lang="en-US" sz="1400"/>
                        <a:t> (Cache Coherent Interconnect) </a:t>
                      </a:r>
                    </a:p>
                    <a:p>
                      <a:pPr>
                        <a:spcAft>
                          <a:spcPts val="300"/>
                        </a:spcAft>
                        <a:buFont typeface="Arial" panose="020B0604020202020204" pitchFamily="34" charset="0"/>
                        <a:buChar char="•"/>
                      </a:pPr>
                      <a:r>
                        <a:rPr lang="hu-HU" sz="1400"/>
                        <a:t> </a:t>
                      </a:r>
                      <a:r>
                        <a:rPr lang="en-US" sz="1400" err="1"/>
                        <a:t>CoreLink</a:t>
                      </a:r>
                      <a:r>
                        <a:rPr lang="en-US" sz="1400"/>
                        <a:t> GIC-500</a:t>
                      </a:r>
                      <a:endParaRPr lang="hu-HU" sz="1400"/>
                    </a:p>
                    <a:p>
                      <a:pPr>
                        <a:spcAft>
                          <a:spcPts val="300"/>
                        </a:spcAft>
                        <a:buFont typeface="Arial" panose="020B0604020202020204" pitchFamily="34" charset="0"/>
                        <a:buNone/>
                      </a:pPr>
                      <a:r>
                        <a:rPr lang="hu-HU" sz="1400"/>
                        <a:t>  </a:t>
                      </a:r>
                      <a:r>
                        <a:rPr lang="en-US" sz="1400"/>
                        <a:t> (Interrupt Controller) </a:t>
                      </a:r>
                    </a:p>
                    <a:p>
                      <a:pPr>
                        <a:spcAft>
                          <a:spcPts val="300"/>
                        </a:spcAft>
                        <a:buFont typeface="Arial" panose="020B0604020202020204" pitchFamily="34" charset="0"/>
                        <a:buChar char="•"/>
                      </a:pPr>
                      <a:r>
                        <a:rPr lang="hu-HU" sz="1400"/>
                        <a:t> </a:t>
                      </a:r>
                      <a:r>
                        <a:rPr lang="en-US" sz="1400" err="1"/>
                        <a:t>CoreLink</a:t>
                      </a:r>
                      <a:r>
                        <a:rPr lang="en-US" sz="1400"/>
                        <a:t> MMU-500</a:t>
                      </a:r>
                      <a:endParaRPr lang="hu-HU" sz="1400"/>
                    </a:p>
                    <a:p>
                      <a:pPr>
                        <a:spcAft>
                          <a:spcPts val="300"/>
                        </a:spcAft>
                        <a:buFont typeface="Arial" panose="020B0604020202020204" pitchFamily="34" charset="0"/>
                        <a:buNone/>
                      </a:pPr>
                      <a:r>
                        <a:rPr lang="hu-HU" sz="1400"/>
                        <a:t>  </a:t>
                      </a:r>
                      <a:r>
                        <a:rPr lang="en-US" sz="1400"/>
                        <a:t> (System Memory Management </a:t>
                      </a:r>
                      <a:endParaRPr lang="hu-HU" sz="1400"/>
                    </a:p>
                    <a:p>
                      <a:pPr>
                        <a:spcAft>
                          <a:spcPts val="300"/>
                        </a:spcAft>
                        <a:buFont typeface="Arial" panose="020B0604020202020204" pitchFamily="34" charset="0"/>
                        <a:buNone/>
                      </a:pPr>
                      <a:r>
                        <a:rPr lang="hu-HU" sz="1400"/>
                        <a:t>    </a:t>
                      </a:r>
                      <a:r>
                        <a:rPr lang="en-US" sz="1400"/>
                        <a:t>Unit) </a:t>
                      </a:r>
                    </a:p>
                    <a:p>
                      <a:pPr>
                        <a:spcAft>
                          <a:spcPts val="300"/>
                        </a:spcAft>
                        <a:buFont typeface="Arial" panose="020B0604020202020204" pitchFamily="34" charset="0"/>
                        <a:buChar char="•"/>
                      </a:pPr>
                      <a:r>
                        <a:rPr lang="hu-HU" sz="1400"/>
                        <a:t> </a:t>
                      </a:r>
                      <a:r>
                        <a:rPr lang="en-US" sz="1400" err="1"/>
                        <a:t>CoreLink</a:t>
                      </a:r>
                      <a:r>
                        <a:rPr lang="en-US" sz="1400"/>
                        <a:t> TZC-400</a:t>
                      </a:r>
                      <a:endParaRPr lang="hu-HU" sz="1400"/>
                    </a:p>
                    <a:p>
                      <a:pPr>
                        <a:spcAft>
                          <a:spcPts val="300"/>
                        </a:spcAft>
                        <a:buFont typeface="Arial" panose="020B0604020202020204" pitchFamily="34" charset="0"/>
                        <a:buNone/>
                      </a:pPr>
                      <a:r>
                        <a:rPr lang="hu-HU" sz="1400"/>
                        <a:t>   </a:t>
                      </a:r>
                      <a:r>
                        <a:rPr lang="en-US" sz="1400"/>
                        <a:t> (ARM </a:t>
                      </a:r>
                      <a:r>
                        <a:rPr lang="en-US" sz="1400" err="1"/>
                        <a:t>TrustZone</a:t>
                      </a:r>
                      <a:r>
                        <a:rPr lang="en-US" sz="1400"/>
                        <a:t>® Controller) </a:t>
                      </a:r>
                    </a:p>
                    <a:p>
                      <a:pPr>
                        <a:spcAft>
                          <a:spcPts val="300"/>
                        </a:spcAft>
                        <a:buFont typeface="Arial" panose="020B0604020202020204" pitchFamily="34" charset="0"/>
                        <a:buChar char="•"/>
                      </a:pPr>
                      <a:r>
                        <a:rPr lang="hu-HU" sz="1400"/>
                        <a:t> </a:t>
                      </a:r>
                      <a:r>
                        <a:rPr lang="en-US" sz="1400" err="1"/>
                        <a:t>CoreLink</a:t>
                      </a:r>
                      <a:r>
                        <a:rPr lang="en-US" sz="1400"/>
                        <a:t> DMC-500</a:t>
                      </a:r>
                      <a:r>
                        <a:rPr lang="hu-HU" sz="1400"/>
                        <a:t>/</a:t>
                      </a:r>
                      <a:r>
                        <a:rPr lang="en-US" sz="1400"/>
                        <a:t>DMC-520 </a:t>
                      </a:r>
                      <a:r>
                        <a:rPr lang="hu-HU" sz="1400"/>
                        <a:t> </a:t>
                      </a:r>
                    </a:p>
                    <a:p>
                      <a:pPr>
                        <a:spcAft>
                          <a:spcPts val="300"/>
                        </a:spcAft>
                        <a:buFont typeface="Arial" panose="020B0604020202020204" pitchFamily="34" charset="0"/>
                        <a:buNone/>
                      </a:pPr>
                      <a:r>
                        <a:rPr lang="hu-HU" sz="1400" baseline="0"/>
                        <a:t>    </a:t>
                      </a:r>
                      <a:r>
                        <a:rPr lang="en-US" sz="1400"/>
                        <a:t>(Dynamic Memory Controller) </a:t>
                      </a:r>
                    </a:p>
                    <a:p>
                      <a:pPr>
                        <a:spcAft>
                          <a:spcPts val="300"/>
                        </a:spcAft>
                        <a:buFont typeface="Arial" panose="020B0604020202020204" pitchFamily="34" charset="0"/>
                        <a:buChar char="•"/>
                      </a:pPr>
                      <a:r>
                        <a:rPr lang="hu-HU" sz="1400"/>
                        <a:t> </a:t>
                      </a:r>
                      <a:r>
                        <a:rPr lang="en-US" sz="1400"/>
                        <a:t>ARM </a:t>
                      </a:r>
                      <a:r>
                        <a:rPr lang="en-US" sz="1400" err="1"/>
                        <a:t>CoreSight</a:t>
                      </a:r>
                      <a:r>
                        <a:rPr lang="en-US" sz="1400"/>
                        <a:t>™ SoC-400 </a:t>
                      </a:r>
                      <a:r>
                        <a:rPr lang="hu-HU" sz="1400"/>
                        <a:t>   </a:t>
                      </a:r>
                    </a:p>
                    <a:p>
                      <a:pPr>
                        <a:spcAft>
                          <a:spcPts val="300"/>
                        </a:spcAft>
                        <a:buFont typeface="Arial" panose="020B0604020202020204" pitchFamily="34" charset="0"/>
                        <a:buNone/>
                      </a:pPr>
                      <a:r>
                        <a:rPr lang="hu-HU" sz="1400" baseline="0"/>
                        <a:t>    </a:t>
                      </a:r>
                      <a:r>
                        <a:rPr lang="en-US" sz="1400"/>
                        <a:t>(Debug and Trace) </a:t>
                      </a:r>
                    </a:p>
                    <a:p>
                      <a:pPr>
                        <a:spcAft>
                          <a:spcPts val="300"/>
                        </a:spcAft>
                        <a:buFont typeface="Arial" panose="020B0604020202020204" pitchFamily="34" charset="0"/>
                        <a:buChar char="•"/>
                      </a:pPr>
                      <a:r>
                        <a:rPr lang="hu-HU" sz="1400"/>
                        <a:t> </a:t>
                      </a:r>
                      <a:r>
                        <a:rPr lang="en-US" sz="1400"/>
                        <a:t>ARM POP™ (Physical IP) </a:t>
                      </a:r>
                    </a:p>
                  </a:txBody>
                  <a:tcPr marL="36219" marR="36219" marT="36219" marB="36219">
                    <a:lnL>
                      <a:noFill/>
                    </a:lnL>
                    <a:lnR>
                      <a:noFill/>
                    </a:lnR>
                    <a:lnT>
                      <a:noFill/>
                    </a:lnT>
                    <a:lnB>
                      <a:noFill/>
                    </a:lnB>
                  </a:tcPr>
                </a:tc>
                <a:tc>
                  <a:txBody>
                    <a:bodyPr/>
                    <a:lstStyle/>
                    <a:p>
                      <a:pPr>
                        <a:spcAft>
                          <a:spcPts val="300"/>
                        </a:spcAft>
                        <a:buFont typeface="Arial" panose="020B0604020202020204" pitchFamily="34" charset="0"/>
                        <a:buChar char="•"/>
                      </a:pPr>
                      <a:r>
                        <a:rPr lang="hu-HU" sz="1400" dirty="0"/>
                        <a:t> </a:t>
                      </a:r>
                      <a:r>
                        <a:rPr lang="en-US" sz="1400" dirty="0"/>
                        <a:t>ARM DS-5 Development Studio </a:t>
                      </a:r>
                    </a:p>
                    <a:p>
                      <a:pPr>
                        <a:spcAft>
                          <a:spcPts val="300"/>
                        </a:spcAft>
                        <a:buFont typeface="Arial" panose="020B0604020202020204" pitchFamily="34" charset="0"/>
                        <a:buChar char="•"/>
                      </a:pPr>
                      <a:r>
                        <a:rPr lang="hu-HU" sz="1400" dirty="0"/>
                        <a:t> </a:t>
                      </a:r>
                      <a:r>
                        <a:rPr lang="en-US" sz="1400" dirty="0"/>
                        <a:t>Fixed Virtual Platforms </a:t>
                      </a:r>
                    </a:p>
                    <a:p>
                      <a:pPr>
                        <a:spcAft>
                          <a:spcPts val="300"/>
                        </a:spcAft>
                        <a:buFont typeface="Arial" panose="020B0604020202020204" pitchFamily="34" charset="0"/>
                        <a:buChar char="•"/>
                      </a:pPr>
                      <a:r>
                        <a:rPr lang="hu-HU" sz="1400" dirty="0"/>
                        <a:t> </a:t>
                      </a:r>
                      <a:r>
                        <a:rPr lang="en-US" sz="1400" dirty="0"/>
                        <a:t>ARM Versatile™ Express </a:t>
                      </a:r>
                    </a:p>
                    <a:p>
                      <a:pPr>
                        <a:spcAft>
                          <a:spcPts val="300"/>
                        </a:spcAft>
                        <a:buFont typeface="Arial" panose="020B0604020202020204" pitchFamily="34" charset="0"/>
                        <a:buChar char="•"/>
                      </a:pPr>
                      <a:r>
                        <a:rPr lang="hu-HU" sz="1400" dirty="0"/>
                        <a:t> </a:t>
                      </a:r>
                      <a:r>
                        <a:rPr lang="en-US" sz="1400" dirty="0"/>
                        <a:t>ARM Compiler 6 </a:t>
                      </a:r>
                    </a:p>
                    <a:p>
                      <a:pPr>
                        <a:spcAft>
                          <a:spcPts val="300"/>
                        </a:spcAft>
                        <a:buFont typeface="Arial" panose="020B0604020202020204" pitchFamily="34" charset="0"/>
                        <a:buChar char="•"/>
                      </a:pPr>
                      <a:r>
                        <a:rPr lang="hu-HU" sz="1400" dirty="0"/>
                        <a:t> </a:t>
                      </a:r>
                      <a:r>
                        <a:rPr lang="en-US" sz="1400" dirty="0"/>
                        <a:t>ARM Fast Models </a:t>
                      </a:r>
                    </a:p>
                  </a:txBody>
                  <a:tcPr marL="36219" marR="36219" marT="36219" marB="36219">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5" name="TextBox 4"/>
          <p:cNvSpPr txBox="1"/>
          <p:nvPr/>
        </p:nvSpPr>
        <p:spPr>
          <a:xfrm>
            <a:off x="74341" y="445618"/>
            <a:ext cx="74125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srgbClr val="2D2D8A"/>
                </a:solidFill>
                <a:effectLst/>
                <a:uLnTx/>
                <a:uFillTx/>
                <a:latin typeface="Verdana"/>
                <a:ea typeface="+mn-ea"/>
                <a:cs typeface="+mn-cs"/>
              </a:rPr>
              <a:t>Example</a:t>
            </a:r>
            <a:r>
              <a:rPr kumimoji="0" lang="en-US" sz="1800" b="0" i="0" u="none" strike="noStrike" kern="1200" cap="none" spc="0" normalizeH="0" baseline="0" noProof="0" dirty="0">
                <a:ln>
                  <a:noFill/>
                </a:ln>
                <a:solidFill>
                  <a:srgbClr val="2D2D8A"/>
                </a:solidFill>
                <a:effectLst/>
                <a:uLnTx/>
                <a:uFillTx/>
                <a:latin typeface="Verdana"/>
                <a:ea typeface="+mn-ea"/>
                <a:cs typeface="+mn-cs"/>
              </a:rPr>
              <a:t> 1</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ARM's</a:t>
            </a:r>
            <a:r>
              <a:rPr kumimoji="0" lang="hu-HU" sz="1800" b="0" i="0" u="none" strike="noStrike" kern="1200" cap="none" spc="0" normalizeH="0" baseline="0" noProof="0" dirty="0">
                <a:ln>
                  <a:noFill/>
                </a:ln>
                <a:solidFill>
                  <a:srgbClr val="2D2D8A"/>
                </a:solidFill>
                <a:effectLst/>
                <a:uLnTx/>
                <a:uFillTx/>
                <a:latin typeface="Verdana"/>
                <a:ea typeface="+mn-ea"/>
                <a:cs typeface="+mn-cs"/>
              </a:rPr>
              <a:t> IP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offer</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related to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the</a:t>
            </a:r>
            <a:r>
              <a:rPr kumimoji="0" lang="hu-HU" sz="1800" b="0" i="0" u="none" strike="noStrike" kern="1200" cap="none" spc="0" normalizeH="0" baseline="0" noProof="0" dirty="0">
                <a:ln>
                  <a:noFill/>
                </a:ln>
                <a:solidFill>
                  <a:srgbClr val="2D2D8A"/>
                </a:solidFill>
                <a:effectLst/>
                <a:uLnTx/>
                <a:uFillTx/>
                <a:latin typeface="Verdana"/>
                <a:ea typeface="+mn-ea"/>
                <a:cs typeface="+mn-cs"/>
              </a:rPr>
              <a:t> Cortex-A73 </a:t>
            </a:r>
            <a:r>
              <a:rPr kumimoji="0" lang="en-GB" sz="1800" b="0" i="0" u="none" strike="noStrike" kern="1200" cap="none" spc="0" normalizeH="0" baseline="0" noProof="0" dirty="0">
                <a:ln>
                  <a:noFill/>
                </a:ln>
                <a:solidFill>
                  <a:srgbClr val="2D2D8A"/>
                </a:solidFill>
                <a:effectLst/>
                <a:uLnTx/>
                <a:uFillTx/>
                <a:latin typeface="Verdana"/>
                <a:ea typeface="+mn-ea"/>
                <a:cs typeface="+mn-cs"/>
              </a:rPr>
              <a:t>CPU</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[89]</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(2)</a:t>
            </a:r>
            <a:endParaRPr lang="en-US" sz="1700">
              <a:solidFill>
                <a:srgbClr val="FFFFFF"/>
              </a:solidFill>
            </a:endParaRPr>
          </a:p>
        </p:txBody>
      </p:sp>
    </p:spTree>
    <p:extLst>
      <p:ext uri="{BB962C8B-B14F-4D97-AF65-F5344CB8AC3E}">
        <p14:creationId xmlns:p14="http://schemas.microsoft.com/office/powerpoint/2010/main" val="20892341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120"/>
            <a:ext cx="9144000" cy="393700"/>
          </a:xfrm>
          <a:solidFill>
            <a:srgbClr val="0066FF"/>
          </a:solidFill>
        </p:spPr>
        <p:txBody>
          <a:bodyPr/>
          <a:lstStyle/>
          <a:p>
            <a:r>
              <a:rPr lang="en-US" sz="1700" kern="1200" dirty="0">
                <a:solidFill>
                  <a:srgbClr val="FFFFFF"/>
                </a:solidFill>
              </a:rPr>
              <a:t>3.2 Overview of the Cortex family of CPU cores (10)</a:t>
            </a:r>
            <a:endParaRPr lang="en-GB" sz="1700" dirty="0"/>
          </a:p>
        </p:txBody>
      </p:sp>
      <p:sp>
        <p:nvSpPr>
          <p:cNvPr id="21" name="TextBox 20"/>
          <p:cNvSpPr txBox="1"/>
          <p:nvPr/>
        </p:nvSpPr>
        <p:spPr>
          <a:xfrm>
            <a:off x="646279" y="3294968"/>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3.3</a:t>
            </a:r>
          </a:p>
        </p:txBody>
      </p:sp>
      <p:sp>
        <p:nvSpPr>
          <p:cNvPr id="22" name="Right Brace 21"/>
          <p:cNvSpPr/>
          <p:nvPr/>
        </p:nvSpPr>
        <p:spPr bwMode="auto">
          <a:xfrm rot="5400000">
            <a:off x="5527020" y="2241206"/>
            <a:ext cx="196390" cy="176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TextBox 22"/>
          <p:cNvSpPr txBox="1"/>
          <p:nvPr/>
        </p:nvSpPr>
        <p:spPr>
          <a:xfrm>
            <a:off x="5067055" y="3262450"/>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3.5</a:t>
            </a:r>
          </a:p>
        </p:txBody>
      </p:sp>
      <p:sp>
        <p:nvSpPr>
          <p:cNvPr id="33" name="Right Brace 32"/>
          <p:cNvSpPr/>
          <p:nvPr/>
        </p:nvSpPr>
        <p:spPr bwMode="auto">
          <a:xfrm rot="5400000">
            <a:off x="7912035" y="2151206"/>
            <a:ext cx="196390" cy="194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TextBox 33"/>
          <p:cNvSpPr txBox="1"/>
          <p:nvPr/>
        </p:nvSpPr>
        <p:spPr>
          <a:xfrm>
            <a:off x="7452320" y="3262450"/>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3.6</a:t>
            </a:r>
          </a:p>
        </p:txBody>
      </p:sp>
      <p:sp>
        <p:nvSpPr>
          <p:cNvPr id="38" name="TextBox 37"/>
          <p:cNvSpPr txBox="1"/>
          <p:nvPr/>
        </p:nvSpPr>
        <p:spPr>
          <a:xfrm>
            <a:off x="728064" y="2767106"/>
            <a:ext cx="1024576"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Cortex-A8</a:t>
            </a:r>
          </a:p>
        </p:txBody>
      </p:sp>
      <p:sp>
        <p:nvSpPr>
          <p:cNvPr id="39" name="TextBox 38"/>
          <p:cNvSpPr txBox="1"/>
          <p:nvPr/>
        </p:nvSpPr>
        <p:spPr>
          <a:xfrm>
            <a:off x="2681790" y="2767106"/>
            <a:ext cx="153112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Cortex-A57/A53</a:t>
            </a:r>
          </a:p>
        </p:txBody>
      </p:sp>
      <p:sp>
        <p:nvSpPr>
          <p:cNvPr id="40" name="TextBox 39"/>
          <p:cNvSpPr txBox="1"/>
          <p:nvPr/>
        </p:nvSpPr>
        <p:spPr>
          <a:xfrm>
            <a:off x="4842030" y="2767106"/>
            <a:ext cx="153112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Cortex-A75/A55</a:t>
            </a:r>
          </a:p>
        </p:txBody>
      </p:sp>
      <p:sp>
        <p:nvSpPr>
          <p:cNvPr id="41" name="TextBox 40"/>
          <p:cNvSpPr txBox="1"/>
          <p:nvPr/>
        </p:nvSpPr>
        <p:spPr>
          <a:xfrm>
            <a:off x="6957265" y="2767106"/>
            <a:ext cx="21802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Cortex-X2/A710/A510</a:t>
            </a:r>
            <a:endParaRPr kumimoji="0" lang="en-GB"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2" name="TextBox 41"/>
          <p:cNvSpPr txBox="1"/>
          <p:nvPr/>
        </p:nvSpPr>
        <p:spPr>
          <a:xfrm>
            <a:off x="129510" y="2556127"/>
            <a:ext cx="103586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First CPUs</a:t>
            </a:r>
          </a:p>
        </p:txBody>
      </p:sp>
      <p:sp>
        <p:nvSpPr>
          <p:cNvPr id="43" name="TextBox 42"/>
          <p:cNvSpPr txBox="1"/>
          <p:nvPr/>
        </p:nvSpPr>
        <p:spPr>
          <a:xfrm>
            <a:off x="75052" y="449378"/>
            <a:ext cx="48761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Evolution of the Cortex-A family of CPUs</a:t>
            </a:r>
          </a:p>
        </p:txBody>
      </p:sp>
      <p:sp>
        <p:nvSpPr>
          <p:cNvPr id="98" name="Right Brace 97"/>
          <p:cNvSpPr/>
          <p:nvPr/>
        </p:nvSpPr>
        <p:spPr bwMode="auto">
          <a:xfrm rot="5400000">
            <a:off x="1133504" y="2408466"/>
            <a:ext cx="196390" cy="1440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9" name="Right Brace 98"/>
          <p:cNvSpPr/>
          <p:nvPr/>
        </p:nvSpPr>
        <p:spPr bwMode="auto">
          <a:xfrm rot="5400000">
            <a:off x="3372410" y="2251722"/>
            <a:ext cx="196390" cy="176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0" name="TextBox 99"/>
          <p:cNvSpPr txBox="1"/>
          <p:nvPr/>
        </p:nvSpPr>
        <p:spPr>
          <a:xfrm>
            <a:off x="2920719" y="3290066"/>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3.4</a:t>
            </a:r>
          </a:p>
        </p:txBody>
      </p:sp>
      <p:sp>
        <p:nvSpPr>
          <p:cNvPr id="5" name="Rectangle: Rounded Corners 4">
            <a:extLst>
              <a:ext uri="{FF2B5EF4-FFF2-40B4-BE49-F238E27FC236}">
                <a16:creationId xmlns:a16="http://schemas.microsoft.com/office/drawing/2014/main" id="{C4988053-683A-84B5-FA9A-BCC280CCF4D7}"/>
              </a:ext>
            </a:extLst>
          </p:cNvPr>
          <p:cNvSpPr/>
          <p:nvPr/>
        </p:nvSpPr>
        <p:spPr bwMode="auto">
          <a:xfrm>
            <a:off x="-10160" y="1095551"/>
            <a:ext cx="9144000" cy="1469007"/>
          </a:xfrm>
          <a:prstGeom prst="roundRect">
            <a:avLst/>
          </a:prstGeom>
          <a:solidFill>
            <a:srgbClr val="DBEEFF"/>
          </a:solidFill>
          <a:ln w="19050" cap="flat" cmpd="sng" algn="ctr">
            <a:solidFill>
              <a:srgbClr val="B6C8C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a:ln>
                <a:noFill/>
              </a:ln>
              <a:solidFill>
                <a:schemeClr val="tx1"/>
              </a:solidFill>
              <a:effectLst/>
              <a:latin typeface="Verdana" pitchFamily="34" charset="0"/>
            </a:endParaRPr>
          </a:p>
        </p:txBody>
      </p:sp>
      <p:sp>
        <p:nvSpPr>
          <p:cNvPr id="6" name="Text Box 7">
            <a:extLst>
              <a:ext uri="{FF2B5EF4-FFF2-40B4-BE49-F238E27FC236}">
                <a16:creationId xmlns:a16="http://schemas.microsoft.com/office/drawing/2014/main" id="{C09DB237-4180-3342-CAC6-2679D64CE4A9}"/>
              </a:ext>
            </a:extLst>
          </p:cNvPr>
          <p:cNvSpPr txBox="1">
            <a:spLocks noChangeArrowheads="1"/>
          </p:cNvSpPr>
          <p:nvPr/>
        </p:nvSpPr>
        <p:spPr bwMode="auto">
          <a:xfrm>
            <a:off x="10160" y="1928956"/>
            <a:ext cx="26134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32-bit  Armv7-A ISA</a:t>
            </a:r>
          </a:p>
        </p:txBody>
      </p:sp>
      <p:sp>
        <p:nvSpPr>
          <p:cNvPr id="7" name="Text Box 16">
            <a:extLst>
              <a:ext uri="{FF2B5EF4-FFF2-40B4-BE49-F238E27FC236}">
                <a16:creationId xmlns:a16="http://schemas.microsoft.com/office/drawing/2014/main" id="{4DF974A9-602D-A07D-C79A-C3537C9E260E}"/>
              </a:ext>
            </a:extLst>
          </p:cNvPr>
          <p:cNvSpPr txBox="1">
            <a:spLocks noChangeArrowheads="1"/>
          </p:cNvSpPr>
          <p:nvPr/>
        </p:nvSpPr>
        <p:spPr bwMode="auto">
          <a:xfrm>
            <a:off x="3919358" y="1204865"/>
            <a:ext cx="1544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Cortex-A CPUs</a:t>
            </a:r>
          </a:p>
        </p:txBody>
      </p:sp>
      <p:sp>
        <p:nvSpPr>
          <p:cNvPr id="8" name="Text Box 7">
            <a:extLst>
              <a:ext uri="{FF2B5EF4-FFF2-40B4-BE49-F238E27FC236}">
                <a16:creationId xmlns:a16="http://schemas.microsoft.com/office/drawing/2014/main" id="{4F9F7AAB-E6A6-5D16-FC69-5FE1E96617F0}"/>
              </a:ext>
            </a:extLst>
          </p:cNvPr>
          <p:cNvSpPr txBox="1">
            <a:spLocks noChangeArrowheads="1"/>
          </p:cNvSpPr>
          <p:nvPr/>
        </p:nvSpPr>
        <p:spPr bwMode="auto">
          <a:xfrm>
            <a:off x="2492205" y="1927420"/>
            <a:ext cx="215501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Armv8.0-A ISA</a:t>
            </a:r>
          </a:p>
        </p:txBody>
      </p:sp>
      <p:sp>
        <p:nvSpPr>
          <p:cNvPr id="10" name="Text Box 7">
            <a:extLst>
              <a:ext uri="{FF2B5EF4-FFF2-40B4-BE49-F238E27FC236}">
                <a16:creationId xmlns:a16="http://schemas.microsoft.com/office/drawing/2014/main" id="{49FE44ED-5CAA-D0E1-BBC7-AD454EE94FA0}"/>
              </a:ext>
            </a:extLst>
          </p:cNvPr>
          <p:cNvSpPr txBox="1">
            <a:spLocks noChangeArrowheads="1"/>
          </p:cNvSpPr>
          <p:nvPr/>
        </p:nvSpPr>
        <p:spPr bwMode="auto">
          <a:xfrm>
            <a:off x="4724400" y="1927145"/>
            <a:ext cx="21152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Armv8.2-A ISA</a:t>
            </a:r>
          </a:p>
        </p:txBody>
      </p:sp>
      <p:sp>
        <p:nvSpPr>
          <p:cNvPr id="11" name="Right Arrow 17">
            <a:extLst>
              <a:ext uri="{FF2B5EF4-FFF2-40B4-BE49-F238E27FC236}">
                <a16:creationId xmlns:a16="http://schemas.microsoft.com/office/drawing/2014/main" id="{D207C083-4532-FFE2-8FB8-A9CEB0195849}"/>
              </a:ext>
            </a:extLst>
          </p:cNvPr>
          <p:cNvSpPr/>
          <p:nvPr/>
        </p:nvSpPr>
        <p:spPr bwMode="auto">
          <a:xfrm>
            <a:off x="2511855" y="2015855"/>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ext Box 7">
            <a:extLst>
              <a:ext uri="{FF2B5EF4-FFF2-40B4-BE49-F238E27FC236}">
                <a16:creationId xmlns:a16="http://schemas.microsoft.com/office/drawing/2014/main" id="{1B038090-FAAB-5E3D-84D5-97E086E19752}"/>
              </a:ext>
            </a:extLst>
          </p:cNvPr>
          <p:cNvSpPr txBox="1">
            <a:spLocks noChangeArrowheads="1"/>
          </p:cNvSpPr>
          <p:nvPr/>
        </p:nvSpPr>
        <p:spPr bwMode="auto">
          <a:xfrm>
            <a:off x="6883959" y="1928956"/>
            <a:ext cx="24309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Armv9-A ISA</a:t>
            </a:r>
          </a:p>
        </p:txBody>
      </p:sp>
      <p:sp>
        <p:nvSpPr>
          <p:cNvPr id="13" name="Right Arrow 35">
            <a:extLst>
              <a:ext uri="{FF2B5EF4-FFF2-40B4-BE49-F238E27FC236}">
                <a16:creationId xmlns:a16="http://schemas.microsoft.com/office/drawing/2014/main" id="{19903172-140F-9EF2-D1B7-C96619A34BDC}"/>
              </a:ext>
            </a:extLst>
          </p:cNvPr>
          <p:cNvSpPr/>
          <p:nvPr/>
        </p:nvSpPr>
        <p:spPr bwMode="auto">
          <a:xfrm>
            <a:off x="4562410" y="2033845"/>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Right Arrow 36">
            <a:extLst>
              <a:ext uri="{FF2B5EF4-FFF2-40B4-BE49-F238E27FC236}">
                <a16:creationId xmlns:a16="http://schemas.microsoft.com/office/drawing/2014/main" id="{A4893F51-8F58-9819-06E3-6D7E2FDAECE2}"/>
              </a:ext>
            </a:extLst>
          </p:cNvPr>
          <p:cNvSpPr/>
          <p:nvPr/>
        </p:nvSpPr>
        <p:spPr bwMode="auto">
          <a:xfrm>
            <a:off x="6812660" y="2033845"/>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16" name="Straight Connector 15">
            <a:extLst>
              <a:ext uri="{FF2B5EF4-FFF2-40B4-BE49-F238E27FC236}">
                <a16:creationId xmlns:a16="http://schemas.microsoft.com/office/drawing/2014/main" id="{37359E7C-D315-1917-D1C9-F62CAE042D5C}"/>
              </a:ext>
            </a:extLst>
          </p:cNvPr>
          <p:cNvCxnSpPr>
            <a:cxnSpLocks/>
            <a:endCxn id="47" idx="6"/>
          </p:cNvCxnSpPr>
          <p:nvPr/>
        </p:nvCxnSpPr>
        <p:spPr>
          <a:xfrm flipH="1">
            <a:off x="1358754" y="1556298"/>
            <a:ext cx="3323098" cy="325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37FACFB-6E27-AA4E-B5E1-DFCBC67D0B39}"/>
              </a:ext>
            </a:extLst>
          </p:cNvPr>
          <p:cNvCxnSpPr>
            <a:cxnSpLocks/>
            <a:endCxn id="44" idx="1"/>
          </p:cNvCxnSpPr>
          <p:nvPr/>
        </p:nvCxnSpPr>
        <p:spPr>
          <a:xfrm>
            <a:off x="4668431" y="1554479"/>
            <a:ext cx="1048322" cy="287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13">
            <a:extLst>
              <a:ext uri="{FF2B5EF4-FFF2-40B4-BE49-F238E27FC236}">
                <a16:creationId xmlns:a16="http://schemas.microsoft.com/office/drawing/2014/main" id="{E75518AA-4FFE-B1CC-300D-F2DF4716E42C}"/>
              </a:ext>
            </a:extLst>
          </p:cNvPr>
          <p:cNvSpPr>
            <a:spLocks noChangeArrowheads="1"/>
          </p:cNvSpPr>
          <p:nvPr/>
        </p:nvSpPr>
        <p:spPr bwMode="auto">
          <a:xfrm>
            <a:off x="3512959" y="1836564"/>
            <a:ext cx="72000"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30" name="Straight Connector 29">
            <a:extLst>
              <a:ext uri="{FF2B5EF4-FFF2-40B4-BE49-F238E27FC236}">
                <a16:creationId xmlns:a16="http://schemas.microsoft.com/office/drawing/2014/main" id="{BCD6575E-3D26-6523-5EAB-09CB367746D9}"/>
              </a:ext>
            </a:extLst>
          </p:cNvPr>
          <p:cNvCxnSpPr>
            <a:cxnSpLocks/>
            <a:endCxn id="29" idx="7"/>
          </p:cNvCxnSpPr>
          <p:nvPr/>
        </p:nvCxnSpPr>
        <p:spPr bwMode="auto">
          <a:xfrm flipH="1">
            <a:off x="3574415" y="1554479"/>
            <a:ext cx="1107436" cy="29262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Oval 13">
            <a:extLst>
              <a:ext uri="{FF2B5EF4-FFF2-40B4-BE49-F238E27FC236}">
                <a16:creationId xmlns:a16="http://schemas.microsoft.com/office/drawing/2014/main" id="{906930B0-3D45-A9F2-CD64-570FD2F1D220}"/>
              </a:ext>
            </a:extLst>
          </p:cNvPr>
          <p:cNvSpPr>
            <a:spLocks noChangeArrowheads="1"/>
          </p:cNvSpPr>
          <p:nvPr/>
        </p:nvSpPr>
        <p:spPr bwMode="auto">
          <a:xfrm>
            <a:off x="5706082" y="1831892"/>
            <a:ext cx="72864"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45" name="Straight Connector 44">
            <a:extLst>
              <a:ext uri="{FF2B5EF4-FFF2-40B4-BE49-F238E27FC236}">
                <a16:creationId xmlns:a16="http://schemas.microsoft.com/office/drawing/2014/main" id="{33E33E85-B056-F2E4-0DB0-A8FEF115DBA5}"/>
              </a:ext>
            </a:extLst>
          </p:cNvPr>
          <p:cNvCxnSpPr>
            <a:cxnSpLocks/>
            <a:endCxn id="46" idx="2"/>
          </p:cNvCxnSpPr>
          <p:nvPr/>
        </p:nvCxnSpPr>
        <p:spPr>
          <a:xfrm>
            <a:off x="4668431" y="1556095"/>
            <a:ext cx="3348593" cy="3032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13">
            <a:extLst>
              <a:ext uri="{FF2B5EF4-FFF2-40B4-BE49-F238E27FC236}">
                <a16:creationId xmlns:a16="http://schemas.microsoft.com/office/drawing/2014/main" id="{A59543DC-314D-64E0-5AD5-606A77DC2AC2}"/>
              </a:ext>
            </a:extLst>
          </p:cNvPr>
          <p:cNvSpPr>
            <a:spLocks noChangeArrowheads="1"/>
          </p:cNvSpPr>
          <p:nvPr/>
        </p:nvSpPr>
        <p:spPr bwMode="auto">
          <a:xfrm>
            <a:off x="8017024" y="1823391"/>
            <a:ext cx="72864"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7" name="Oval 13">
            <a:extLst>
              <a:ext uri="{FF2B5EF4-FFF2-40B4-BE49-F238E27FC236}">
                <a16:creationId xmlns:a16="http://schemas.microsoft.com/office/drawing/2014/main" id="{CF48DC7E-76EF-7863-B24C-7B63795B34A5}"/>
              </a:ext>
            </a:extLst>
          </p:cNvPr>
          <p:cNvSpPr>
            <a:spLocks noChangeArrowheads="1"/>
          </p:cNvSpPr>
          <p:nvPr/>
        </p:nvSpPr>
        <p:spPr bwMode="auto">
          <a:xfrm>
            <a:off x="1285888" y="1846257"/>
            <a:ext cx="72866"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TextBox 2">
            <a:extLst>
              <a:ext uri="{FF2B5EF4-FFF2-40B4-BE49-F238E27FC236}">
                <a16:creationId xmlns:a16="http://schemas.microsoft.com/office/drawing/2014/main" id="{A30DD8C3-E0E9-56C6-3CB6-7429041A9BAF}"/>
              </a:ext>
            </a:extLst>
          </p:cNvPr>
          <p:cNvSpPr txBox="1"/>
          <p:nvPr/>
        </p:nvSpPr>
        <p:spPr>
          <a:xfrm>
            <a:off x="107950" y="3979262"/>
            <a:ext cx="8587607" cy="584775"/>
          </a:xfrm>
          <a:prstGeom prst="rect">
            <a:avLst/>
          </a:prstGeom>
          <a:noFill/>
        </p:spPr>
        <p:txBody>
          <a:bodyPr wrap="none" rtlCol="0">
            <a:spAutoFit/>
          </a:bodyPr>
          <a:lstStyle/>
          <a:p>
            <a:r>
              <a:rPr lang="en-US" sz="1600" dirty="0"/>
              <a:t>Only Subsection 3.3.4 and Section 3.6 are discussed in the Lecture and are parts</a:t>
            </a:r>
          </a:p>
          <a:p>
            <a:r>
              <a:rPr lang="en-US" sz="1600" dirty="0"/>
              <a:t>  of the exam.</a:t>
            </a:r>
            <a:endParaRPr lang="hu-HU" sz="1600" dirty="0"/>
          </a:p>
        </p:txBody>
      </p:sp>
    </p:spTree>
    <p:extLst>
      <p:ext uri="{BB962C8B-B14F-4D97-AF65-F5344CB8AC3E}">
        <p14:creationId xmlns:p14="http://schemas.microsoft.com/office/powerpoint/2010/main" val="155952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additive="base">
                                        <p:cTn id="29" dur="500" fill="hold"/>
                                        <p:tgtEl>
                                          <p:spTgt spid="98"/>
                                        </p:tgtEl>
                                        <p:attrNameLst>
                                          <p:attrName>ppt_x</p:attrName>
                                        </p:attrNameLst>
                                      </p:cBhvr>
                                      <p:tavLst>
                                        <p:tav tm="0">
                                          <p:val>
                                            <p:strVal val="#ppt_x"/>
                                          </p:val>
                                        </p:tav>
                                        <p:tav tm="100000">
                                          <p:val>
                                            <p:strVal val="#ppt_x"/>
                                          </p:val>
                                        </p:tav>
                                      </p:tavLst>
                                    </p:anim>
                                    <p:anim calcmode="lin" valueType="num">
                                      <p:cBhvr additive="base">
                                        <p:cTn id="30" dur="500" fill="hold"/>
                                        <p:tgtEl>
                                          <p:spTgt spid="9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9"/>
                                        </p:tgtEl>
                                        <p:attrNameLst>
                                          <p:attrName>style.visibility</p:attrName>
                                        </p:attrNameLst>
                                      </p:cBhvr>
                                      <p:to>
                                        <p:strVal val="visible"/>
                                      </p:to>
                                    </p:set>
                                    <p:anim calcmode="lin" valueType="num">
                                      <p:cBhvr additive="base">
                                        <p:cTn id="43" dur="500" fill="hold"/>
                                        <p:tgtEl>
                                          <p:spTgt spid="99"/>
                                        </p:tgtEl>
                                        <p:attrNameLst>
                                          <p:attrName>ppt_x</p:attrName>
                                        </p:attrNameLst>
                                      </p:cBhvr>
                                      <p:tavLst>
                                        <p:tav tm="0">
                                          <p:val>
                                            <p:strVal val="#ppt_x"/>
                                          </p:val>
                                        </p:tav>
                                        <p:tav tm="100000">
                                          <p:val>
                                            <p:strVal val="#ppt_x"/>
                                          </p:val>
                                        </p:tav>
                                      </p:tavLst>
                                    </p:anim>
                                    <p:anim calcmode="lin" valueType="num">
                                      <p:cBhvr additive="base">
                                        <p:cTn id="44" dur="500" fill="hold"/>
                                        <p:tgtEl>
                                          <p:spTgt spid="9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0"/>
                                        </p:tgtEl>
                                        <p:attrNameLst>
                                          <p:attrName>style.visibility</p:attrName>
                                        </p:attrNameLst>
                                      </p:cBhvr>
                                      <p:to>
                                        <p:strVal val="visible"/>
                                      </p:to>
                                    </p:set>
                                    <p:anim calcmode="lin" valueType="num">
                                      <p:cBhvr additive="base">
                                        <p:cTn id="47" dur="500" fill="hold"/>
                                        <p:tgtEl>
                                          <p:spTgt spid="100"/>
                                        </p:tgtEl>
                                        <p:attrNameLst>
                                          <p:attrName>ppt_x</p:attrName>
                                        </p:attrNameLst>
                                      </p:cBhvr>
                                      <p:tavLst>
                                        <p:tav tm="0">
                                          <p:val>
                                            <p:strVal val="#ppt_x"/>
                                          </p:val>
                                        </p:tav>
                                        <p:tav tm="100000">
                                          <p:val>
                                            <p:strVal val="#ppt_x"/>
                                          </p:val>
                                        </p:tav>
                                      </p:tavLst>
                                    </p:anim>
                                    <p:anim calcmode="lin" valueType="num">
                                      <p:cBhvr additive="base">
                                        <p:cTn id="48" dur="500" fill="hold"/>
                                        <p:tgtEl>
                                          <p:spTgt spid="10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ppt_x"/>
                                          </p:val>
                                        </p:tav>
                                        <p:tav tm="100000">
                                          <p:val>
                                            <p:strVal val="#ppt_x"/>
                                          </p:val>
                                        </p:tav>
                                      </p:tavLst>
                                    </p:anim>
                                    <p:anim calcmode="lin" valueType="num">
                                      <p:cBhvr additive="base">
                                        <p:cTn id="60" dur="500" fill="hold"/>
                                        <p:tgtEl>
                                          <p:spTgt spid="2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ppt_x"/>
                                          </p:val>
                                        </p:tav>
                                        <p:tav tm="100000">
                                          <p:val>
                                            <p:strVal val="#ppt_x"/>
                                          </p:val>
                                        </p:tav>
                                      </p:tavLst>
                                    </p:anim>
                                    <p:anim calcmode="lin" valueType="num">
                                      <p:cBhvr additive="base">
                                        <p:cTn id="6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ppt_x"/>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500" fill="hold"/>
                                        <p:tgtEl>
                                          <p:spTgt spid="40"/>
                                        </p:tgtEl>
                                        <p:attrNameLst>
                                          <p:attrName>ppt_x</p:attrName>
                                        </p:attrNameLst>
                                      </p:cBhvr>
                                      <p:tavLst>
                                        <p:tav tm="0">
                                          <p:val>
                                            <p:strVal val="#ppt_x"/>
                                          </p:val>
                                        </p:tav>
                                        <p:tav tm="100000">
                                          <p:val>
                                            <p:strVal val="#ppt_x"/>
                                          </p:val>
                                        </p:tav>
                                      </p:tavLst>
                                    </p:anim>
                                    <p:anim calcmode="lin" valueType="num">
                                      <p:cBhvr additive="base">
                                        <p:cTn id="78" dur="500" fill="hold"/>
                                        <p:tgtEl>
                                          <p:spTgt spid="4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additive="base">
                                        <p:cTn id="81" dur="500" fill="hold"/>
                                        <p:tgtEl>
                                          <p:spTgt spid="13"/>
                                        </p:tgtEl>
                                        <p:attrNameLst>
                                          <p:attrName>ppt_x</p:attrName>
                                        </p:attrNameLst>
                                      </p:cBhvr>
                                      <p:tavLst>
                                        <p:tav tm="0">
                                          <p:val>
                                            <p:strVal val="#ppt_x"/>
                                          </p:val>
                                        </p:tav>
                                        <p:tav tm="100000">
                                          <p:val>
                                            <p:strVal val="#ppt_x"/>
                                          </p:val>
                                        </p:tav>
                                      </p:tavLst>
                                    </p:anim>
                                    <p:anim calcmode="lin" valueType="num">
                                      <p:cBhvr additive="base">
                                        <p:cTn id="82" dur="500" fill="hold"/>
                                        <p:tgtEl>
                                          <p:spTgt spid="13"/>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500" fill="hold"/>
                                        <p:tgtEl>
                                          <p:spTgt spid="25"/>
                                        </p:tgtEl>
                                        <p:attrNameLst>
                                          <p:attrName>ppt_x</p:attrName>
                                        </p:attrNameLst>
                                      </p:cBhvr>
                                      <p:tavLst>
                                        <p:tav tm="0">
                                          <p:val>
                                            <p:strVal val="#ppt_x"/>
                                          </p:val>
                                        </p:tav>
                                        <p:tav tm="100000">
                                          <p:val>
                                            <p:strVal val="#ppt_x"/>
                                          </p:val>
                                        </p:tav>
                                      </p:tavLst>
                                    </p:anim>
                                    <p:anim calcmode="lin" valueType="num">
                                      <p:cBhvr additive="base">
                                        <p:cTn id="86" dur="500" fill="hold"/>
                                        <p:tgtEl>
                                          <p:spTgt spid="2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44"/>
                                        </p:tgtEl>
                                        <p:attrNameLst>
                                          <p:attrName>style.visibility</p:attrName>
                                        </p:attrNameLst>
                                      </p:cBhvr>
                                      <p:to>
                                        <p:strVal val="visible"/>
                                      </p:to>
                                    </p:set>
                                    <p:anim calcmode="lin" valueType="num">
                                      <p:cBhvr additive="base">
                                        <p:cTn id="89" dur="500" fill="hold"/>
                                        <p:tgtEl>
                                          <p:spTgt spid="44"/>
                                        </p:tgtEl>
                                        <p:attrNameLst>
                                          <p:attrName>ppt_x</p:attrName>
                                        </p:attrNameLst>
                                      </p:cBhvr>
                                      <p:tavLst>
                                        <p:tav tm="0">
                                          <p:val>
                                            <p:strVal val="#ppt_x"/>
                                          </p:val>
                                        </p:tav>
                                        <p:tav tm="100000">
                                          <p:val>
                                            <p:strVal val="#ppt_x"/>
                                          </p:val>
                                        </p:tav>
                                      </p:tavLst>
                                    </p:anim>
                                    <p:anim calcmode="lin" valueType="num">
                                      <p:cBhvr additive="base">
                                        <p:cTn id="90" dur="500" fill="hold"/>
                                        <p:tgtEl>
                                          <p:spTgt spid="4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10"/>
                                        </p:tgtEl>
                                        <p:attrNameLst>
                                          <p:attrName>style.visibility</p:attrName>
                                        </p:attrNameLst>
                                      </p:cBhvr>
                                      <p:to>
                                        <p:strVal val="visible"/>
                                      </p:to>
                                    </p:set>
                                    <p:anim calcmode="lin" valueType="num">
                                      <p:cBhvr additive="base">
                                        <p:cTn id="93" dur="500" fill="hold"/>
                                        <p:tgtEl>
                                          <p:spTgt spid="10"/>
                                        </p:tgtEl>
                                        <p:attrNameLst>
                                          <p:attrName>ppt_x</p:attrName>
                                        </p:attrNameLst>
                                      </p:cBhvr>
                                      <p:tavLst>
                                        <p:tav tm="0">
                                          <p:val>
                                            <p:strVal val="#ppt_x"/>
                                          </p:val>
                                        </p:tav>
                                        <p:tav tm="100000">
                                          <p:val>
                                            <p:strVal val="#ppt_x"/>
                                          </p:val>
                                        </p:tav>
                                      </p:tavLst>
                                    </p:anim>
                                    <p:anim calcmode="lin" valueType="num">
                                      <p:cBhvr additive="base">
                                        <p:cTn id="9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3"/>
                                        </p:tgtEl>
                                        <p:attrNameLst>
                                          <p:attrName>style.visibility</p:attrName>
                                        </p:attrNameLst>
                                      </p:cBhvr>
                                      <p:to>
                                        <p:strVal val="visible"/>
                                      </p:to>
                                    </p:set>
                                    <p:anim calcmode="lin" valueType="num">
                                      <p:cBhvr additive="base">
                                        <p:cTn id="99" dur="500" fill="hold"/>
                                        <p:tgtEl>
                                          <p:spTgt spid="33"/>
                                        </p:tgtEl>
                                        <p:attrNameLst>
                                          <p:attrName>ppt_x</p:attrName>
                                        </p:attrNameLst>
                                      </p:cBhvr>
                                      <p:tavLst>
                                        <p:tav tm="0">
                                          <p:val>
                                            <p:strVal val="#ppt_x"/>
                                          </p:val>
                                        </p:tav>
                                        <p:tav tm="100000">
                                          <p:val>
                                            <p:strVal val="#ppt_x"/>
                                          </p:val>
                                        </p:tav>
                                      </p:tavLst>
                                    </p:anim>
                                    <p:anim calcmode="lin" valueType="num">
                                      <p:cBhvr additive="base">
                                        <p:cTn id="100" dur="500" fill="hold"/>
                                        <p:tgtEl>
                                          <p:spTgt spid="33"/>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additive="base">
                                        <p:cTn id="103" dur="500" fill="hold"/>
                                        <p:tgtEl>
                                          <p:spTgt spid="34"/>
                                        </p:tgtEl>
                                        <p:attrNameLst>
                                          <p:attrName>ppt_x</p:attrName>
                                        </p:attrNameLst>
                                      </p:cBhvr>
                                      <p:tavLst>
                                        <p:tav tm="0">
                                          <p:val>
                                            <p:strVal val="#ppt_x"/>
                                          </p:val>
                                        </p:tav>
                                        <p:tav tm="100000">
                                          <p:val>
                                            <p:strVal val="#ppt_x"/>
                                          </p:val>
                                        </p:tav>
                                      </p:tavLst>
                                    </p:anim>
                                    <p:anim calcmode="lin" valueType="num">
                                      <p:cBhvr additive="base">
                                        <p:cTn id="104" dur="500" fill="hold"/>
                                        <p:tgtEl>
                                          <p:spTgt spid="34"/>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41"/>
                                        </p:tgtEl>
                                        <p:attrNameLst>
                                          <p:attrName>style.visibility</p:attrName>
                                        </p:attrNameLst>
                                      </p:cBhvr>
                                      <p:to>
                                        <p:strVal val="visible"/>
                                      </p:to>
                                    </p:set>
                                    <p:anim calcmode="lin" valueType="num">
                                      <p:cBhvr additive="base">
                                        <p:cTn id="107" dur="500" fill="hold"/>
                                        <p:tgtEl>
                                          <p:spTgt spid="41"/>
                                        </p:tgtEl>
                                        <p:attrNameLst>
                                          <p:attrName>ppt_x</p:attrName>
                                        </p:attrNameLst>
                                      </p:cBhvr>
                                      <p:tavLst>
                                        <p:tav tm="0">
                                          <p:val>
                                            <p:strVal val="#ppt_x"/>
                                          </p:val>
                                        </p:tav>
                                        <p:tav tm="100000">
                                          <p:val>
                                            <p:strVal val="#ppt_x"/>
                                          </p:val>
                                        </p:tav>
                                      </p:tavLst>
                                    </p:anim>
                                    <p:anim calcmode="lin" valueType="num">
                                      <p:cBhvr additive="base">
                                        <p:cTn id="108" dur="500" fill="hold"/>
                                        <p:tgtEl>
                                          <p:spTgt spid="4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2"/>
                                        </p:tgtEl>
                                        <p:attrNameLst>
                                          <p:attrName>style.visibility</p:attrName>
                                        </p:attrNameLst>
                                      </p:cBhvr>
                                      <p:to>
                                        <p:strVal val="visible"/>
                                      </p:to>
                                    </p:set>
                                    <p:anim calcmode="lin" valueType="num">
                                      <p:cBhvr additive="base">
                                        <p:cTn id="111" dur="500" fill="hold"/>
                                        <p:tgtEl>
                                          <p:spTgt spid="12"/>
                                        </p:tgtEl>
                                        <p:attrNameLst>
                                          <p:attrName>ppt_x</p:attrName>
                                        </p:attrNameLst>
                                      </p:cBhvr>
                                      <p:tavLst>
                                        <p:tav tm="0">
                                          <p:val>
                                            <p:strVal val="#ppt_x"/>
                                          </p:val>
                                        </p:tav>
                                        <p:tav tm="100000">
                                          <p:val>
                                            <p:strVal val="#ppt_x"/>
                                          </p:val>
                                        </p:tav>
                                      </p:tavLst>
                                    </p:anim>
                                    <p:anim calcmode="lin" valueType="num">
                                      <p:cBhvr additive="base">
                                        <p:cTn id="112" dur="500" fill="hold"/>
                                        <p:tgtEl>
                                          <p:spTgt spid="1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14"/>
                                        </p:tgtEl>
                                        <p:attrNameLst>
                                          <p:attrName>style.visibility</p:attrName>
                                        </p:attrNameLst>
                                      </p:cBhvr>
                                      <p:to>
                                        <p:strVal val="visible"/>
                                      </p:to>
                                    </p:set>
                                    <p:anim calcmode="lin" valueType="num">
                                      <p:cBhvr additive="base">
                                        <p:cTn id="115" dur="500" fill="hold"/>
                                        <p:tgtEl>
                                          <p:spTgt spid="14"/>
                                        </p:tgtEl>
                                        <p:attrNameLst>
                                          <p:attrName>ppt_x</p:attrName>
                                        </p:attrNameLst>
                                      </p:cBhvr>
                                      <p:tavLst>
                                        <p:tav tm="0">
                                          <p:val>
                                            <p:strVal val="#ppt_x"/>
                                          </p:val>
                                        </p:tav>
                                        <p:tav tm="100000">
                                          <p:val>
                                            <p:strVal val="#ppt_x"/>
                                          </p:val>
                                        </p:tav>
                                      </p:tavLst>
                                    </p:anim>
                                    <p:anim calcmode="lin" valueType="num">
                                      <p:cBhvr additive="base">
                                        <p:cTn id="116" dur="500" fill="hold"/>
                                        <p:tgtEl>
                                          <p:spTgt spid="1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46"/>
                                        </p:tgtEl>
                                        <p:attrNameLst>
                                          <p:attrName>style.visibility</p:attrName>
                                        </p:attrNameLst>
                                      </p:cBhvr>
                                      <p:to>
                                        <p:strVal val="visible"/>
                                      </p:to>
                                    </p:set>
                                    <p:anim calcmode="lin" valueType="num">
                                      <p:cBhvr additive="base">
                                        <p:cTn id="119" dur="500" fill="hold"/>
                                        <p:tgtEl>
                                          <p:spTgt spid="46"/>
                                        </p:tgtEl>
                                        <p:attrNameLst>
                                          <p:attrName>ppt_x</p:attrName>
                                        </p:attrNameLst>
                                      </p:cBhvr>
                                      <p:tavLst>
                                        <p:tav tm="0">
                                          <p:val>
                                            <p:strVal val="#ppt_x"/>
                                          </p:val>
                                        </p:tav>
                                        <p:tav tm="100000">
                                          <p:val>
                                            <p:strVal val="#ppt_x"/>
                                          </p:val>
                                        </p:tav>
                                      </p:tavLst>
                                    </p:anim>
                                    <p:anim calcmode="lin" valueType="num">
                                      <p:cBhvr additive="base">
                                        <p:cTn id="120" dur="500" fill="hold"/>
                                        <p:tgtEl>
                                          <p:spTgt spid="46"/>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45"/>
                                        </p:tgtEl>
                                        <p:attrNameLst>
                                          <p:attrName>style.visibility</p:attrName>
                                        </p:attrNameLst>
                                      </p:cBhvr>
                                      <p:to>
                                        <p:strVal val="visible"/>
                                      </p:to>
                                    </p:set>
                                    <p:anim calcmode="lin" valueType="num">
                                      <p:cBhvr additive="base">
                                        <p:cTn id="123" dur="500" fill="hold"/>
                                        <p:tgtEl>
                                          <p:spTgt spid="45"/>
                                        </p:tgtEl>
                                        <p:attrNameLst>
                                          <p:attrName>ppt_x</p:attrName>
                                        </p:attrNameLst>
                                      </p:cBhvr>
                                      <p:tavLst>
                                        <p:tav tm="0">
                                          <p:val>
                                            <p:strVal val="#ppt_x"/>
                                          </p:val>
                                        </p:tav>
                                        <p:tav tm="100000">
                                          <p:val>
                                            <p:strVal val="#ppt_x"/>
                                          </p:val>
                                        </p:tav>
                                      </p:tavLst>
                                    </p:anim>
                                    <p:anim calcmode="lin" valueType="num">
                                      <p:cBhvr additive="base">
                                        <p:cTn id="12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5"/>
                                        </p:tgtEl>
                                        <p:attrNameLst>
                                          <p:attrName>style.visibility</p:attrName>
                                        </p:attrNameLst>
                                      </p:cBhvr>
                                      <p:to>
                                        <p:strVal val="visible"/>
                                      </p:to>
                                    </p:set>
                                    <p:anim calcmode="lin" valueType="num">
                                      <p:cBhvr additive="base">
                                        <p:cTn id="129" dur="500" fill="hold"/>
                                        <p:tgtEl>
                                          <p:spTgt spid="5"/>
                                        </p:tgtEl>
                                        <p:attrNameLst>
                                          <p:attrName>ppt_x</p:attrName>
                                        </p:attrNameLst>
                                      </p:cBhvr>
                                      <p:tavLst>
                                        <p:tav tm="0">
                                          <p:val>
                                            <p:strVal val="#ppt_x"/>
                                          </p:val>
                                        </p:tav>
                                        <p:tav tm="100000">
                                          <p:val>
                                            <p:strVal val="#ppt_x"/>
                                          </p:val>
                                        </p:tav>
                                      </p:tavLst>
                                    </p:anim>
                                    <p:anim calcmode="lin" valueType="num">
                                      <p:cBhvr additive="base">
                                        <p:cTn id="1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3"/>
                                        </p:tgtEl>
                                        <p:attrNameLst>
                                          <p:attrName>style.visibility</p:attrName>
                                        </p:attrNameLst>
                                      </p:cBhvr>
                                      <p:to>
                                        <p:strVal val="visible"/>
                                      </p:to>
                                    </p:set>
                                    <p:anim calcmode="lin" valueType="num">
                                      <p:cBhvr additive="base">
                                        <p:cTn id="135" dur="500" fill="hold"/>
                                        <p:tgtEl>
                                          <p:spTgt spid="3"/>
                                        </p:tgtEl>
                                        <p:attrNameLst>
                                          <p:attrName>ppt_x</p:attrName>
                                        </p:attrNameLst>
                                      </p:cBhvr>
                                      <p:tavLst>
                                        <p:tav tm="0">
                                          <p:val>
                                            <p:strVal val="#ppt_x"/>
                                          </p:val>
                                        </p:tav>
                                        <p:tav tm="100000">
                                          <p:val>
                                            <p:strVal val="#ppt_x"/>
                                          </p:val>
                                        </p:tav>
                                      </p:tavLst>
                                    </p:anim>
                                    <p:anim calcmode="lin" valueType="num">
                                      <p:cBhvr additive="base">
                                        <p:cTn id="1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p:bldP spid="33" grpId="0" animBg="1"/>
      <p:bldP spid="34" grpId="0"/>
      <p:bldP spid="38" grpId="0"/>
      <p:bldP spid="39" grpId="0"/>
      <p:bldP spid="40" grpId="0"/>
      <p:bldP spid="41" grpId="0"/>
      <p:bldP spid="42" grpId="0"/>
      <p:bldP spid="98" grpId="0" animBg="1"/>
      <p:bldP spid="99" grpId="0" animBg="1"/>
      <p:bldP spid="100" grpId="0"/>
      <p:bldP spid="5" grpId="0" animBg="1"/>
      <p:bldP spid="6" grpId="0"/>
      <p:bldP spid="7" grpId="0"/>
      <p:bldP spid="8" grpId="0"/>
      <p:bldP spid="10" grpId="0"/>
      <p:bldP spid="11" grpId="0" animBg="1"/>
      <p:bldP spid="12" grpId="0"/>
      <p:bldP spid="13" grpId="0" animBg="1"/>
      <p:bldP spid="14" grpId="0" animBg="1"/>
      <p:bldP spid="29" grpId="0" animBg="1"/>
      <p:bldP spid="44" grpId="0" animBg="1"/>
      <p:bldP spid="46" grpId="0" animBg="1"/>
      <p:bldP spid="3"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91062" y="1578624"/>
            <a:ext cx="8053497"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3.3 Armv7-A ISA-based 32-bit Cortex-A CPUs</a:t>
            </a:r>
          </a:p>
        </p:txBody>
      </p:sp>
      <p:grpSp>
        <p:nvGrpSpPr>
          <p:cNvPr id="2" name="Group 4">
            <a:extLst>
              <a:ext uri="{FF2B5EF4-FFF2-40B4-BE49-F238E27FC236}">
                <a16:creationId xmlns:a16="http://schemas.microsoft.com/office/drawing/2014/main" id="{30C97179-277A-FF95-A099-6F506B15C713}"/>
              </a:ext>
            </a:extLst>
          </p:cNvPr>
          <p:cNvGrpSpPr>
            <a:grpSpLocks/>
          </p:cNvGrpSpPr>
          <p:nvPr/>
        </p:nvGrpSpPr>
        <p:grpSpPr bwMode="auto">
          <a:xfrm>
            <a:off x="467174" y="2538095"/>
            <a:ext cx="8092626" cy="468000"/>
            <a:chOff x="668" y="1638"/>
            <a:chExt cx="4481" cy="309"/>
          </a:xfrm>
        </p:grpSpPr>
        <p:sp>
          <p:nvSpPr>
            <p:cNvPr id="3" name="AutoShape 5">
              <a:extLst>
                <a:ext uri="{FF2B5EF4-FFF2-40B4-BE49-F238E27FC236}">
                  <a16:creationId xmlns:a16="http://schemas.microsoft.com/office/drawing/2014/main" id="{621C493F-F898-F517-61F4-8D295848E5A0}"/>
                </a:ext>
              </a:extLst>
            </p:cNvPr>
            <p:cNvSpPr>
              <a:spLocks noChangeArrowheads="1"/>
            </p:cNvSpPr>
            <p:nvPr/>
          </p:nvSpPr>
          <p:spPr bwMode="auto">
            <a:xfrm>
              <a:off x="953"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3.3.1 </a:t>
              </a:r>
              <a:r>
                <a:rPr lang="en-US" sz="2000" kern="1200" dirty="0">
                  <a:solidFill>
                    <a:srgbClr val="FFFFFF"/>
                  </a:solidFill>
                </a:rPr>
                <a:t> Overview of Armv7-based 32-bit CPU designs</a:t>
              </a:r>
              <a:endParaRPr lang="en-US" altLang="en-US" sz="1900" dirty="0">
                <a:solidFill>
                  <a:srgbClr val="FFFFFF"/>
                </a:solidFill>
                <a:latin typeface="Verdana" pitchFamily="34" charset="0"/>
                <a:cs typeface="Times New Roman" pitchFamily="18" charset="0"/>
              </a:endParaRPr>
            </a:p>
          </p:txBody>
        </p:sp>
        <p:sp>
          <p:nvSpPr>
            <p:cNvPr id="4" name="Text Box 6">
              <a:extLst>
                <a:ext uri="{FF2B5EF4-FFF2-40B4-BE49-F238E27FC236}">
                  <a16:creationId xmlns:a16="http://schemas.microsoft.com/office/drawing/2014/main" id="{6B625912-2635-C728-B49E-AEA8BACBBC27}"/>
                </a:ext>
              </a:extLst>
            </p:cNvPr>
            <p:cNvSpPr txBox="1">
              <a:spLocks noChangeArrowheads="1"/>
            </p:cNvSpPr>
            <p:nvPr/>
          </p:nvSpPr>
          <p:spPr bwMode="auto">
            <a:xfrm>
              <a:off x="668" y="163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5" name="Group 7">
            <a:extLst>
              <a:ext uri="{FF2B5EF4-FFF2-40B4-BE49-F238E27FC236}">
                <a16:creationId xmlns:a16="http://schemas.microsoft.com/office/drawing/2014/main" id="{038E25AD-B6F5-FD5B-4D67-7C8201130400}"/>
              </a:ext>
            </a:extLst>
          </p:cNvPr>
          <p:cNvGrpSpPr>
            <a:grpSpLocks/>
          </p:cNvGrpSpPr>
          <p:nvPr/>
        </p:nvGrpSpPr>
        <p:grpSpPr bwMode="auto">
          <a:xfrm>
            <a:off x="437533" y="3059763"/>
            <a:ext cx="8122267" cy="468000"/>
            <a:chOff x="651" y="1632"/>
            <a:chExt cx="4496" cy="414"/>
          </a:xfrm>
        </p:grpSpPr>
        <p:sp>
          <p:nvSpPr>
            <p:cNvPr id="6" name="AutoShape 8">
              <a:extLst>
                <a:ext uri="{FF2B5EF4-FFF2-40B4-BE49-F238E27FC236}">
                  <a16:creationId xmlns:a16="http://schemas.microsoft.com/office/drawing/2014/main" id="{089962B2-8FFF-7A33-F55E-D6AC653E3445}"/>
                </a:ext>
              </a:extLst>
            </p:cNvPr>
            <p:cNvSpPr>
              <a:spLocks noChangeArrowheads="1"/>
            </p:cNvSpPr>
            <p:nvPr/>
          </p:nvSpPr>
          <p:spPr bwMode="auto">
            <a:xfrm>
              <a:off x="951" y="1638"/>
              <a:ext cx="4196" cy="40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en-US" altLang="en-US" sz="1900" dirty="0">
                  <a:solidFill>
                    <a:srgbClr val="FFFFFF"/>
                  </a:solidFill>
                  <a:latin typeface="Verdana" pitchFamily="34" charset="0"/>
                  <a:cs typeface="Times New Roman" pitchFamily="18" charset="0"/>
                </a:rPr>
                <a:t>3.3.2 </a:t>
              </a:r>
              <a:r>
                <a:rPr kumimoji="0" lang="en-US" sz="1900" b="0" i="0" u="none" strike="noStrike" kern="1200" cap="none" normalizeH="0" baseline="0" noProof="0" dirty="0">
                  <a:ln>
                    <a:noFill/>
                  </a:ln>
                  <a:solidFill>
                    <a:srgbClr val="FFFFFF"/>
                  </a:solidFill>
                  <a:effectLst/>
                  <a:uLnTx/>
                  <a:uFillTx/>
                  <a:latin typeface="Verdana"/>
                  <a:ea typeface="+mn-ea"/>
                  <a:cs typeface="+mn-cs"/>
                </a:rPr>
                <a:t>Armv7-based 32-bit single-core CPUs</a:t>
              </a:r>
              <a:r>
                <a:rPr lang="en-US" sz="1900" dirty="0">
                  <a:solidFill>
                    <a:srgbClr val="FFFFFF"/>
                  </a:solidFill>
                  <a:latin typeface="Verdana"/>
                </a:rPr>
                <a:t>           </a:t>
              </a:r>
              <a:r>
                <a:rPr kumimoji="0" lang="en-US" sz="1900" b="0" i="0" u="none" strike="noStrike" kern="1200" cap="none" normalizeH="0" baseline="0" noProof="0" dirty="0">
                  <a:ln>
                    <a:noFill/>
                  </a:ln>
                  <a:solidFill>
                    <a:srgbClr val="FFFFFF"/>
                  </a:solidFill>
                  <a:effectLst/>
                  <a:uLnTx/>
                  <a:uFillTx/>
                  <a:latin typeface="Verdana"/>
                  <a:ea typeface="+mn-ea"/>
                  <a:cs typeface="+mn-cs"/>
                </a:rPr>
                <a:t> </a:t>
              </a:r>
              <a:endParaRPr lang="en-US" altLang="en-US" sz="1900" dirty="0">
                <a:solidFill>
                  <a:srgbClr val="FFFFFF"/>
                </a:solidFill>
                <a:latin typeface="Verdana" pitchFamily="34" charset="0"/>
                <a:cs typeface="Times New Roman" pitchFamily="18" charset="0"/>
              </a:endParaRPr>
            </a:p>
          </p:txBody>
        </p:sp>
        <p:sp>
          <p:nvSpPr>
            <p:cNvPr id="7" name="Text Box 9">
              <a:extLst>
                <a:ext uri="{FF2B5EF4-FFF2-40B4-BE49-F238E27FC236}">
                  <a16:creationId xmlns:a16="http://schemas.microsoft.com/office/drawing/2014/main" id="{7EFAA16A-8C9B-148F-0154-ACF50A50CBA0}"/>
                </a:ext>
              </a:extLst>
            </p:cNvPr>
            <p:cNvSpPr txBox="1">
              <a:spLocks noChangeArrowheads="1"/>
            </p:cNvSpPr>
            <p:nvPr/>
          </p:nvSpPr>
          <p:spPr bwMode="auto">
            <a:xfrm>
              <a:off x="651" y="1632"/>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8" name="Group 16">
            <a:extLst>
              <a:ext uri="{FF2B5EF4-FFF2-40B4-BE49-F238E27FC236}">
                <a16:creationId xmlns:a16="http://schemas.microsoft.com/office/drawing/2014/main" id="{48921170-689F-6571-E150-F91539FC4B7A}"/>
              </a:ext>
            </a:extLst>
          </p:cNvPr>
          <p:cNvGrpSpPr>
            <a:grpSpLocks/>
          </p:cNvGrpSpPr>
          <p:nvPr/>
        </p:nvGrpSpPr>
        <p:grpSpPr bwMode="auto">
          <a:xfrm>
            <a:off x="491470" y="4094645"/>
            <a:ext cx="8073528" cy="468000"/>
            <a:chOff x="719" y="1597"/>
            <a:chExt cx="4456" cy="555"/>
          </a:xfrm>
        </p:grpSpPr>
        <p:sp>
          <p:nvSpPr>
            <p:cNvPr id="9" name="AutoShape 17">
              <a:extLst>
                <a:ext uri="{FF2B5EF4-FFF2-40B4-BE49-F238E27FC236}">
                  <a16:creationId xmlns:a16="http://schemas.microsoft.com/office/drawing/2014/main" id="{7C9EC4F1-716B-0D38-4A28-FE772D2708EC}"/>
                </a:ext>
              </a:extLst>
            </p:cNvPr>
            <p:cNvSpPr>
              <a:spLocks noChangeArrowheads="1"/>
            </p:cNvSpPr>
            <p:nvPr/>
          </p:nvSpPr>
          <p:spPr bwMode="auto">
            <a:xfrm>
              <a:off x="979" y="1621"/>
              <a:ext cx="4196" cy="531"/>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3.3.4 Armv7-based 32-bit </a:t>
              </a:r>
              <a:r>
                <a:rPr kumimoji="0" lang="en-US" altLang="en-US" sz="1900" b="0" i="0" u="none" strike="noStrike" kern="1200" cap="none" spc="0" normalizeH="0" baseline="0" noProof="0" dirty="0" err="1">
                  <a:ln>
                    <a:noFill/>
                  </a:ln>
                  <a:solidFill>
                    <a:srgbClr val="FFFFFF"/>
                  </a:solidFill>
                  <a:effectLst/>
                  <a:uLnTx/>
                  <a:uFillTx/>
                  <a:latin typeface="Verdana" pitchFamily="34" charset="0"/>
                  <a:ea typeface="+mn-ea"/>
                  <a:cs typeface="Arial" charset="0"/>
                </a:rPr>
                <a:t>big.little</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CPUs</a:t>
              </a:r>
              <a:r>
                <a:rPr lang="en-US" altLang="en-US" sz="1900" dirty="0">
                  <a:solidFill>
                    <a:srgbClr val="FFFFFF"/>
                  </a:solidFill>
                  <a:latin typeface="Verdana" pitchFamily="34" charset="0"/>
                  <a:cs typeface="Arial" charset="0"/>
                </a:rPr>
                <a:t>            </a:t>
              </a:r>
              <a:endParaRPr lang="en-US" altLang="en-US" sz="1900" dirty="0">
                <a:solidFill>
                  <a:srgbClr val="FFFFFF"/>
                </a:solidFill>
                <a:latin typeface="Verdana" pitchFamily="34" charset="0"/>
                <a:cs typeface="Times New Roman" pitchFamily="18" charset="0"/>
              </a:endParaRPr>
            </a:p>
          </p:txBody>
        </p:sp>
        <p:sp>
          <p:nvSpPr>
            <p:cNvPr id="10" name="Text Box 18">
              <a:extLst>
                <a:ext uri="{FF2B5EF4-FFF2-40B4-BE49-F238E27FC236}">
                  <a16:creationId xmlns:a16="http://schemas.microsoft.com/office/drawing/2014/main" id="{8E7AEA89-CAAE-3E92-DA96-84207F433137}"/>
                </a:ext>
              </a:extLst>
            </p:cNvPr>
            <p:cNvSpPr txBox="1">
              <a:spLocks noChangeArrowheads="1"/>
            </p:cNvSpPr>
            <p:nvPr/>
          </p:nvSpPr>
          <p:spPr bwMode="auto">
            <a:xfrm>
              <a:off x="719" y="1597"/>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11" name="Group 16">
            <a:extLst>
              <a:ext uri="{FF2B5EF4-FFF2-40B4-BE49-F238E27FC236}">
                <a16:creationId xmlns:a16="http://schemas.microsoft.com/office/drawing/2014/main" id="{9AEF4C0B-D9B3-91C1-514E-4883857D8183}"/>
              </a:ext>
            </a:extLst>
          </p:cNvPr>
          <p:cNvGrpSpPr>
            <a:grpSpLocks/>
          </p:cNvGrpSpPr>
          <p:nvPr/>
        </p:nvGrpSpPr>
        <p:grpSpPr bwMode="auto">
          <a:xfrm>
            <a:off x="491063" y="3574589"/>
            <a:ext cx="8069509" cy="468000"/>
            <a:chOff x="687" y="1577"/>
            <a:chExt cx="4767" cy="457"/>
          </a:xfrm>
        </p:grpSpPr>
        <p:sp>
          <p:nvSpPr>
            <p:cNvPr id="12" name="AutoShape 17">
              <a:extLst>
                <a:ext uri="{FF2B5EF4-FFF2-40B4-BE49-F238E27FC236}">
                  <a16:creationId xmlns:a16="http://schemas.microsoft.com/office/drawing/2014/main" id="{8C8D62D1-0698-1560-8BD5-E43D874D306E}"/>
                </a:ext>
              </a:extLst>
            </p:cNvPr>
            <p:cNvSpPr>
              <a:spLocks noChangeArrowheads="1"/>
            </p:cNvSpPr>
            <p:nvPr/>
          </p:nvSpPr>
          <p:spPr bwMode="auto">
            <a:xfrm>
              <a:off x="951" y="1602"/>
              <a:ext cx="4503" cy="43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3.3.3 Armv7-based </a:t>
              </a:r>
              <a:r>
                <a:rPr kumimoji="0" lang="en-US" altLang="en-US" sz="1900" b="0" i="0" u="none" strike="noStrike" kern="1200" cap="none" spc="-60" normalizeH="0" noProof="0" dirty="0">
                  <a:ln>
                    <a:noFill/>
                  </a:ln>
                  <a:solidFill>
                    <a:srgbClr val="FFFFFF"/>
                  </a:solidFill>
                  <a:effectLst/>
                  <a:uLnTx/>
                  <a:uFillTx/>
                  <a:latin typeface="Verdana" pitchFamily="34" charset="0"/>
                  <a:ea typeface="+mn-ea"/>
                  <a:cs typeface="Arial" charset="0"/>
                </a:rPr>
                <a:t>32-bit symmetrical multicore CPUs </a:t>
              </a:r>
            </a:p>
          </p:txBody>
        </p:sp>
        <p:sp>
          <p:nvSpPr>
            <p:cNvPr id="13" name="Text Box 18">
              <a:extLst>
                <a:ext uri="{FF2B5EF4-FFF2-40B4-BE49-F238E27FC236}">
                  <a16:creationId xmlns:a16="http://schemas.microsoft.com/office/drawing/2014/main" id="{4067E343-838F-D09F-E78C-33817B75A484}"/>
                </a:ext>
              </a:extLst>
            </p:cNvPr>
            <p:cNvSpPr txBox="1">
              <a:spLocks noChangeArrowheads="1"/>
            </p:cNvSpPr>
            <p:nvPr/>
          </p:nvSpPr>
          <p:spPr bwMode="auto">
            <a:xfrm>
              <a:off x="687" y="1577"/>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sp>
        <p:nvSpPr>
          <p:cNvPr id="14" name="TextBox 13">
            <a:extLst>
              <a:ext uri="{FF2B5EF4-FFF2-40B4-BE49-F238E27FC236}">
                <a16:creationId xmlns:a16="http://schemas.microsoft.com/office/drawing/2014/main" id="{45ACBDE1-C0F2-A487-B98F-167258776F32}"/>
              </a:ext>
            </a:extLst>
          </p:cNvPr>
          <p:cNvSpPr txBox="1"/>
          <p:nvPr/>
        </p:nvSpPr>
        <p:spPr>
          <a:xfrm>
            <a:off x="1753445" y="4877485"/>
            <a:ext cx="552069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a:ea typeface="+mn-ea"/>
                <a:cs typeface="+mn-cs"/>
              </a:rPr>
              <a:t>(Optional reading, not a part of the exam,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FFFFFF"/>
                </a:solidFill>
                <a:latin typeface="Verdana"/>
              </a:rPr>
              <a:t>except for Subsection 3.3.4</a:t>
            </a:r>
            <a:r>
              <a:rPr kumimoji="0" lang="en-GB" sz="1800" b="0" i="0" u="none" strike="noStrike" kern="1200" cap="none" spc="0" normalizeH="0" baseline="0" noProof="0" dirty="0">
                <a:ln>
                  <a:noFill/>
                </a:ln>
                <a:solidFill>
                  <a:srgbClr val="FFFFFF"/>
                </a:solidFill>
                <a:effectLst/>
                <a:uLnTx/>
                <a:uFillTx/>
                <a:latin typeface="Verdana"/>
                <a:ea typeface="+mn-ea"/>
                <a:cs typeface="+mn-cs"/>
              </a:rPr>
              <a:t>)</a:t>
            </a:r>
          </a:p>
        </p:txBody>
      </p:sp>
    </p:spTree>
    <p:extLst>
      <p:ext uri="{BB962C8B-B14F-4D97-AF65-F5344CB8AC3E}">
        <p14:creationId xmlns:p14="http://schemas.microsoft.com/office/powerpoint/2010/main" val="3602831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76545" y="1864374"/>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kern="1200" dirty="0">
                <a:solidFill>
                  <a:srgbClr val="FFFFFF"/>
                </a:solidFill>
              </a:rPr>
              <a:t>3.3.1 Overview of Armv7-based 32-bit CPU designs</a:t>
            </a:r>
            <a:endPar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5506113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60"/>
            <a:ext cx="9144000" cy="393700"/>
          </a:xfrm>
          <a:solidFill>
            <a:srgbClr val="0066FF"/>
          </a:solidFill>
        </p:spPr>
        <p:txBody>
          <a:bodyPr/>
          <a:lstStyle/>
          <a:p>
            <a:r>
              <a:rPr lang="en-US" sz="1700" kern="1200" dirty="0">
                <a:solidFill>
                  <a:srgbClr val="FFFFFF"/>
                </a:solidFill>
              </a:rPr>
              <a:t>3.3.1 Overview of Armv7-based 32-bit CPU designs (1)</a:t>
            </a:r>
            <a:endParaRPr lang="hu-HU" sz="1700" kern="1200" dirty="0">
              <a:solidFill>
                <a:srgbClr val="FFFFFF"/>
              </a:solidFill>
            </a:endParaRPr>
          </a:p>
        </p:txBody>
      </p:sp>
      <p:sp>
        <p:nvSpPr>
          <p:cNvPr id="43" name="TextBox 42"/>
          <p:cNvSpPr txBox="1"/>
          <p:nvPr/>
        </p:nvSpPr>
        <p:spPr>
          <a:xfrm>
            <a:off x="75052" y="449378"/>
            <a:ext cx="7356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3.3.1 Overview of </a:t>
            </a:r>
            <a:r>
              <a:rPr lang="en-US" dirty="0">
                <a:solidFill>
                  <a:schemeClr val="accent6"/>
                </a:solidFill>
              </a:rPr>
              <a:t>Armv7-based 32-bit Cortex-A CPU designs </a:t>
            </a:r>
            <a:endParaRPr kumimoji="0" lang="en-US" sz="1800" b="0" i="0" u="none" strike="noStrike" kern="1200" cap="none" spc="0" normalizeH="0" baseline="0" noProof="0" dirty="0">
              <a:ln>
                <a:noFill/>
              </a:ln>
              <a:solidFill>
                <a:srgbClr val="333399"/>
              </a:solidFill>
              <a:effectLst/>
              <a:uLnTx/>
              <a:uFillTx/>
              <a:latin typeface="Verdana"/>
              <a:ea typeface="+mn-ea"/>
              <a:cs typeface="+mn-cs"/>
            </a:endParaRPr>
          </a:p>
        </p:txBody>
      </p:sp>
      <p:sp>
        <p:nvSpPr>
          <p:cNvPr id="14" name="TextBox 13">
            <a:extLst>
              <a:ext uri="{FF2B5EF4-FFF2-40B4-BE49-F238E27FC236}">
                <a16:creationId xmlns:a16="http://schemas.microsoft.com/office/drawing/2014/main" id="{03FFF422-B2FD-C0DD-72BA-D1D9307CEAEF}"/>
              </a:ext>
            </a:extLst>
          </p:cNvPr>
          <p:cNvSpPr txBox="1"/>
          <p:nvPr/>
        </p:nvSpPr>
        <p:spPr>
          <a:xfrm>
            <a:off x="646279" y="3341574"/>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a:t>
            </a:r>
            <a:r>
              <a:rPr lang="en-US" sz="1300" dirty="0">
                <a:solidFill>
                  <a:srgbClr val="000000"/>
                </a:solidFill>
                <a:latin typeface="Verdana"/>
              </a:rPr>
              <a:t>3</a:t>
            </a:r>
            <a:r>
              <a:rPr kumimoji="0" lang="en-US" sz="1300" b="0" i="0" u="none" strike="noStrike" kern="1200" cap="none" spc="0" normalizeH="0" baseline="0" noProof="0" dirty="0">
                <a:ln>
                  <a:noFill/>
                </a:ln>
                <a:solidFill>
                  <a:srgbClr val="000000"/>
                </a:solidFill>
                <a:effectLst/>
                <a:uLnTx/>
                <a:uFillTx/>
                <a:latin typeface="Verdana"/>
                <a:ea typeface="+mn-ea"/>
                <a:cs typeface="+mn-cs"/>
              </a:rPr>
              <a:t>.3</a:t>
            </a:r>
          </a:p>
        </p:txBody>
      </p:sp>
      <p:sp>
        <p:nvSpPr>
          <p:cNvPr id="15" name="Right Brace 14">
            <a:extLst>
              <a:ext uri="{FF2B5EF4-FFF2-40B4-BE49-F238E27FC236}">
                <a16:creationId xmlns:a16="http://schemas.microsoft.com/office/drawing/2014/main" id="{173F3DEE-9401-0109-7AD4-AB3785BEFA9B}"/>
              </a:ext>
            </a:extLst>
          </p:cNvPr>
          <p:cNvSpPr/>
          <p:nvPr/>
        </p:nvSpPr>
        <p:spPr bwMode="auto">
          <a:xfrm rot="5400000">
            <a:off x="5527020" y="2287812"/>
            <a:ext cx="196390" cy="176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TextBox 15">
            <a:extLst>
              <a:ext uri="{FF2B5EF4-FFF2-40B4-BE49-F238E27FC236}">
                <a16:creationId xmlns:a16="http://schemas.microsoft.com/office/drawing/2014/main" id="{F32F2276-1AD4-7EF4-0C01-A8BC40CFEA4E}"/>
              </a:ext>
            </a:extLst>
          </p:cNvPr>
          <p:cNvSpPr txBox="1"/>
          <p:nvPr/>
        </p:nvSpPr>
        <p:spPr>
          <a:xfrm>
            <a:off x="5067055" y="3309056"/>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3.5</a:t>
            </a:r>
          </a:p>
        </p:txBody>
      </p:sp>
      <p:sp>
        <p:nvSpPr>
          <p:cNvPr id="25" name="Right Brace 24">
            <a:extLst>
              <a:ext uri="{FF2B5EF4-FFF2-40B4-BE49-F238E27FC236}">
                <a16:creationId xmlns:a16="http://schemas.microsoft.com/office/drawing/2014/main" id="{6558F85B-AD93-60C3-EB33-026A11D996E2}"/>
              </a:ext>
            </a:extLst>
          </p:cNvPr>
          <p:cNvSpPr/>
          <p:nvPr/>
        </p:nvSpPr>
        <p:spPr bwMode="auto">
          <a:xfrm rot="5400000">
            <a:off x="7912035" y="2197812"/>
            <a:ext cx="196390" cy="194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TextBox 28">
            <a:extLst>
              <a:ext uri="{FF2B5EF4-FFF2-40B4-BE49-F238E27FC236}">
                <a16:creationId xmlns:a16="http://schemas.microsoft.com/office/drawing/2014/main" id="{6083AE1B-6295-1B62-6024-7652843A5E74}"/>
              </a:ext>
            </a:extLst>
          </p:cNvPr>
          <p:cNvSpPr txBox="1"/>
          <p:nvPr/>
        </p:nvSpPr>
        <p:spPr>
          <a:xfrm>
            <a:off x="7452320" y="3309056"/>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3.7</a:t>
            </a:r>
          </a:p>
        </p:txBody>
      </p:sp>
      <p:sp>
        <p:nvSpPr>
          <p:cNvPr id="30" name="TextBox 29">
            <a:extLst>
              <a:ext uri="{FF2B5EF4-FFF2-40B4-BE49-F238E27FC236}">
                <a16:creationId xmlns:a16="http://schemas.microsoft.com/office/drawing/2014/main" id="{29DF5D42-3A6C-A924-4C49-30A9C18B33EB}"/>
              </a:ext>
            </a:extLst>
          </p:cNvPr>
          <p:cNvSpPr txBox="1"/>
          <p:nvPr/>
        </p:nvSpPr>
        <p:spPr>
          <a:xfrm>
            <a:off x="728064" y="2813712"/>
            <a:ext cx="1024576"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Cortex-A8</a:t>
            </a:r>
          </a:p>
        </p:txBody>
      </p:sp>
      <p:sp>
        <p:nvSpPr>
          <p:cNvPr id="44" name="TextBox 43">
            <a:extLst>
              <a:ext uri="{FF2B5EF4-FFF2-40B4-BE49-F238E27FC236}">
                <a16:creationId xmlns:a16="http://schemas.microsoft.com/office/drawing/2014/main" id="{E20B6BF8-FCE5-6803-88D1-E17AA0BE387D}"/>
              </a:ext>
            </a:extLst>
          </p:cNvPr>
          <p:cNvSpPr txBox="1"/>
          <p:nvPr/>
        </p:nvSpPr>
        <p:spPr>
          <a:xfrm>
            <a:off x="2681790" y="2813712"/>
            <a:ext cx="153112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Cortex-A57/A53</a:t>
            </a:r>
          </a:p>
        </p:txBody>
      </p:sp>
      <p:sp>
        <p:nvSpPr>
          <p:cNvPr id="45" name="TextBox 44">
            <a:extLst>
              <a:ext uri="{FF2B5EF4-FFF2-40B4-BE49-F238E27FC236}">
                <a16:creationId xmlns:a16="http://schemas.microsoft.com/office/drawing/2014/main" id="{4CA78E93-4E9F-066F-35DE-3300BF2191D6}"/>
              </a:ext>
            </a:extLst>
          </p:cNvPr>
          <p:cNvSpPr txBox="1"/>
          <p:nvPr/>
        </p:nvSpPr>
        <p:spPr>
          <a:xfrm>
            <a:off x="4842030" y="2813712"/>
            <a:ext cx="153112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Cortex-A75/A55</a:t>
            </a:r>
          </a:p>
        </p:txBody>
      </p:sp>
      <p:sp>
        <p:nvSpPr>
          <p:cNvPr id="46" name="TextBox 45">
            <a:extLst>
              <a:ext uri="{FF2B5EF4-FFF2-40B4-BE49-F238E27FC236}">
                <a16:creationId xmlns:a16="http://schemas.microsoft.com/office/drawing/2014/main" id="{70B8454B-F8AA-C0CC-6B3C-60B38AB4339D}"/>
              </a:ext>
            </a:extLst>
          </p:cNvPr>
          <p:cNvSpPr txBox="1"/>
          <p:nvPr/>
        </p:nvSpPr>
        <p:spPr>
          <a:xfrm>
            <a:off x="6957265" y="2813712"/>
            <a:ext cx="21802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Cortex-X2/A710/A510</a:t>
            </a:r>
            <a:endParaRPr kumimoji="0" lang="en-GB"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7" name="TextBox 46">
            <a:extLst>
              <a:ext uri="{FF2B5EF4-FFF2-40B4-BE49-F238E27FC236}">
                <a16:creationId xmlns:a16="http://schemas.microsoft.com/office/drawing/2014/main" id="{74CB32AD-BD7F-8A35-DDBC-3CA2F40E9045}"/>
              </a:ext>
            </a:extLst>
          </p:cNvPr>
          <p:cNvSpPr txBox="1"/>
          <p:nvPr/>
        </p:nvSpPr>
        <p:spPr>
          <a:xfrm>
            <a:off x="129510" y="2602733"/>
            <a:ext cx="103586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First CPUs</a:t>
            </a:r>
          </a:p>
        </p:txBody>
      </p:sp>
      <p:sp>
        <p:nvSpPr>
          <p:cNvPr id="48" name="Right Brace 47">
            <a:extLst>
              <a:ext uri="{FF2B5EF4-FFF2-40B4-BE49-F238E27FC236}">
                <a16:creationId xmlns:a16="http://schemas.microsoft.com/office/drawing/2014/main" id="{586F1BF7-A5EF-0AD6-C8D8-99B27FE694DF}"/>
              </a:ext>
            </a:extLst>
          </p:cNvPr>
          <p:cNvSpPr/>
          <p:nvPr/>
        </p:nvSpPr>
        <p:spPr bwMode="auto">
          <a:xfrm rot="5400000">
            <a:off x="1133504" y="2455072"/>
            <a:ext cx="196390" cy="1440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9" name="Right Brace 48">
            <a:extLst>
              <a:ext uri="{FF2B5EF4-FFF2-40B4-BE49-F238E27FC236}">
                <a16:creationId xmlns:a16="http://schemas.microsoft.com/office/drawing/2014/main" id="{4AC37F3D-81BC-1A59-B9DF-361192224660}"/>
              </a:ext>
            </a:extLst>
          </p:cNvPr>
          <p:cNvSpPr/>
          <p:nvPr/>
        </p:nvSpPr>
        <p:spPr bwMode="auto">
          <a:xfrm rot="5400000">
            <a:off x="3372410" y="2298328"/>
            <a:ext cx="196390" cy="176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0" name="TextBox 49">
            <a:extLst>
              <a:ext uri="{FF2B5EF4-FFF2-40B4-BE49-F238E27FC236}">
                <a16:creationId xmlns:a16="http://schemas.microsoft.com/office/drawing/2014/main" id="{D48B1D52-D2D4-7493-146D-2740D1EC348A}"/>
              </a:ext>
            </a:extLst>
          </p:cNvPr>
          <p:cNvSpPr txBox="1"/>
          <p:nvPr/>
        </p:nvSpPr>
        <p:spPr>
          <a:xfrm>
            <a:off x="2920719" y="3336672"/>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3.4</a:t>
            </a:r>
          </a:p>
        </p:txBody>
      </p:sp>
      <p:sp>
        <p:nvSpPr>
          <p:cNvPr id="51" name="Rectangle: Rounded Corners 50">
            <a:extLst>
              <a:ext uri="{FF2B5EF4-FFF2-40B4-BE49-F238E27FC236}">
                <a16:creationId xmlns:a16="http://schemas.microsoft.com/office/drawing/2014/main" id="{08E0427F-9B6A-183C-EDD2-363833620844}"/>
              </a:ext>
            </a:extLst>
          </p:cNvPr>
          <p:cNvSpPr/>
          <p:nvPr/>
        </p:nvSpPr>
        <p:spPr bwMode="auto">
          <a:xfrm>
            <a:off x="-10160" y="1142157"/>
            <a:ext cx="9144000" cy="1469007"/>
          </a:xfrm>
          <a:prstGeom prst="roundRect">
            <a:avLst/>
          </a:prstGeom>
          <a:solidFill>
            <a:srgbClr val="DBEEFF"/>
          </a:solidFill>
          <a:ln w="19050" cap="flat" cmpd="sng" algn="ctr">
            <a:solidFill>
              <a:srgbClr val="B6C8C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a:ln>
                <a:noFill/>
              </a:ln>
              <a:solidFill>
                <a:schemeClr val="tx1"/>
              </a:solidFill>
              <a:effectLst/>
              <a:latin typeface="Verdana" pitchFamily="34" charset="0"/>
            </a:endParaRPr>
          </a:p>
        </p:txBody>
      </p:sp>
      <p:sp>
        <p:nvSpPr>
          <p:cNvPr id="52" name="Text Box 7">
            <a:extLst>
              <a:ext uri="{FF2B5EF4-FFF2-40B4-BE49-F238E27FC236}">
                <a16:creationId xmlns:a16="http://schemas.microsoft.com/office/drawing/2014/main" id="{43E762F3-8837-6E7B-42CB-5630D7DC039E}"/>
              </a:ext>
            </a:extLst>
          </p:cNvPr>
          <p:cNvSpPr txBox="1">
            <a:spLocks noChangeArrowheads="1"/>
          </p:cNvSpPr>
          <p:nvPr/>
        </p:nvSpPr>
        <p:spPr bwMode="auto">
          <a:xfrm>
            <a:off x="10160" y="1975562"/>
            <a:ext cx="26134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32-bit</a:t>
            </a:r>
            <a:r>
              <a:rPr kumimoji="0" lang="en-US" altLang="en-US" sz="1300" b="1" i="0" u="none" strike="noStrike" kern="1200" cap="none" spc="0" normalizeH="0" noProof="0" dirty="0">
                <a:ln>
                  <a:noFill/>
                </a:ln>
                <a:solidFill>
                  <a:srgbClr val="000000"/>
                </a:solidFill>
                <a:effectLst/>
                <a:uLnTx/>
                <a:uFillTx/>
                <a:latin typeface="Verdana" pitchFamily="34" charset="0"/>
                <a:ea typeface="+mn-ea"/>
                <a:cs typeface="+mn-cs"/>
              </a:rPr>
              <a:t> </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Armv7-A ISA</a:t>
            </a:r>
          </a:p>
        </p:txBody>
      </p:sp>
      <p:sp>
        <p:nvSpPr>
          <p:cNvPr id="53" name="Text Box 16">
            <a:extLst>
              <a:ext uri="{FF2B5EF4-FFF2-40B4-BE49-F238E27FC236}">
                <a16:creationId xmlns:a16="http://schemas.microsoft.com/office/drawing/2014/main" id="{290AF45D-A711-4392-971B-DBDE73E580D1}"/>
              </a:ext>
            </a:extLst>
          </p:cNvPr>
          <p:cNvSpPr txBox="1">
            <a:spLocks noChangeArrowheads="1"/>
          </p:cNvSpPr>
          <p:nvPr/>
        </p:nvSpPr>
        <p:spPr bwMode="auto">
          <a:xfrm>
            <a:off x="3919358" y="1251471"/>
            <a:ext cx="1544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Cortex-A CPUs</a:t>
            </a:r>
          </a:p>
        </p:txBody>
      </p:sp>
      <p:sp>
        <p:nvSpPr>
          <p:cNvPr id="54" name="Text Box 7">
            <a:extLst>
              <a:ext uri="{FF2B5EF4-FFF2-40B4-BE49-F238E27FC236}">
                <a16:creationId xmlns:a16="http://schemas.microsoft.com/office/drawing/2014/main" id="{CBEC5839-9625-DF6D-94B2-259AE55621B6}"/>
              </a:ext>
            </a:extLst>
          </p:cNvPr>
          <p:cNvSpPr txBox="1">
            <a:spLocks noChangeArrowheads="1"/>
          </p:cNvSpPr>
          <p:nvPr/>
        </p:nvSpPr>
        <p:spPr bwMode="auto">
          <a:xfrm>
            <a:off x="2518596" y="1974026"/>
            <a:ext cx="202350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Armv8.0-A ISA</a:t>
            </a:r>
          </a:p>
        </p:txBody>
      </p:sp>
      <p:sp>
        <p:nvSpPr>
          <p:cNvPr id="55" name="Text Box 7">
            <a:extLst>
              <a:ext uri="{FF2B5EF4-FFF2-40B4-BE49-F238E27FC236}">
                <a16:creationId xmlns:a16="http://schemas.microsoft.com/office/drawing/2014/main" id="{C5FC598B-A2A5-A9AB-3E4E-F32094A0D394}"/>
              </a:ext>
            </a:extLst>
          </p:cNvPr>
          <p:cNvSpPr txBox="1">
            <a:spLocks noChangeArrowheads="1"/>
          </p:cNvSpPr>
          <p:nvPr/>
        </p:nvSpPr>
        <p:spPr bwMode="auto">
          <a:xfrm>
            <a:off x="4724400" y="1973751"/>
            <a:ext cx="21152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Armv8.2-A ISA</a:t>
            </a:r>
          </a:p>
        </p:txBody>
      </p:sp>
      <p:sp>
        <p:nvSpPr>
          <p:cNvPr id="56" name="Right Arrow 17">
            <a:extLst>
              <a:ext uri="{FF2B5EF4-FFF2-40B4-BE49-F238E27FC236}">
                <a16:creationId xmlns:a16="http://schemas.microsoft.com/office/drawing/2014/main" id="{133FC292-5646-2663-F212-9B0465A208F6}"/>
              </a:ext>
            </a:extLst>
          </p:cNvPr>
          <p:cNvSpPr/>
          <p:nvPr/>
        </p:nvSpPr>
        <p:spPr bwMode="auto">
          <a:xfrm>
            <a:off x="2481375" y="2062461"/>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7" name="Text Box 7">
            <a:extLst>
              <a:ext uri="{FF2B5EF4-FFF2-40B4-BE49-F238E27FC236}">
                <a16:creationId xmlns:a16="http://schemas.microsoft.com/office/drawing/2014/main" id="{B0F383E9-51D3-B3A6-1590-9BCAB74B45E3}"/>
              </a:ext>
            </a:extLst>
          </p:cNvPr>
          <p:cNvSpPr txBox="1">
            <a:spLocks noChangeArrowheads="1"/>
          </p:cNvSpPr>
          <p:nvPr/>
        </p:nvSpPr>
        <p:spPr bwMode="auto">
          <a:xfrm>
            <a:off x="6883959" y="1975562"/>
            <a:ext cx="24309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Armv9-A ISA</a:t>
            </a:r>
          </a:p>
        </p:txBody>
      </p:sp>
      <p:sp>
        <p:nvSpPr>
          <p:cNvPr id="58" name="Right Arrow 35">
            <a:extLst>
              <a:ext uri="{FF2B5EF4-FFF2-40B4-BE49-F238E27FC236}">
                <a16:creationId xmlns:a16="http://schemas.microsoft.com/office/drawing/2014/main" id="{E0268AC0-A456-05C3-C5EE-2B63FF635594}"/>
              </a:ext>
            </a:extLst>
          </p:cNvPr>
          <p:cNvSpPr/>
          <p:nvPr/>
        </p:nvSpPr>
        <p:spPr bwMode="auto">
          <a:xfrm>
            <a:off x="4562410" y="2080451"/>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9" name="Right Arrow 36">
            <a:extLst>
              <a:ext uri="{FF2B5EF4-FFF2-40B4-BE49-F238E27FC236}">
                <a16:creationId xmlns:a16="http://schemas.microsoft.com/office/drawing/2014/main" id="{E6079AD2-E574-25C2-4BDE-08FE942BEC24}"/>
              </a:ext>
            </a:extLst>
          </p:cNvPr>
          <p:cNvSpPr/>
          <p:nvPr/>
        </p:nvSpPr>
        <p:spPr bwMode="auto">
          <a:xfrm>
            <a:off x="6812660" y="2080451"/>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61" name="Straight Connector 60">
            <a:extLst>
              <a:ext uri="{FF2B5EF4-FFF2-40B4-BE49-F238E27FC236}">
                <a16:creationId xmlns:a16="http://schemas.microsoft.com/office/drawing/2014/main" id="{1054593E-2AE2-9DB1-9DF0-140D69F415F7}"/>
              </a:ext>
            </a:extLst>
          </p:cNvPr>
          <p:cNvCxnSpPr>
            <a:cxnSpLocks/>
            <a:endCxn id="68" idx="6"/>
          </p:cNvCxnSpPr>
          <p:nvPr/>
        </p:nvCxnSpPr>
        <p:spPr>
          <a:xfrm flipH="1">
            <a:off x="1358754" y="1602904"/>
            <a:ext cx="3323098" cy="325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F580DD9-0CB5-77F9-73E7-5A8C1BCFDAA7}"/>
              </a:ext>
            </a:extLst>
          </p:cNvPr>
          <p:cNvCxnSpPr>
            <a:cxnSpLocks/>
            <a:endCxn id="65" idx="1"/>
          </p:cNvCxnSpPr>
          <p:nvPr/>
        </p:nvCxnSpPr>
        <p:spPr>
          <a:xfrm>
            <a:off x="4668431" y="1601085"/>
            <a:ext cx="1048322" cy="287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13">
            <a:extLst>
              <a:ext uri="{FF2B5EF4-FFF2-40B4-BE49-F238E27FC236}">
                <a16:creationId xmlns:a16="http://schemas.microsoft.com/office/drawing/2014/main" id="{FF9C1AC1-965C-7B13-0807-30136798104D}"/>
              </a:ext>
            </a:extLst>
          </p:cNvPr>
          <p:cNvSpPr>
            <a:spLocks noChangeArrowheads="1"/>
          </p:cNvSpPr>
          <p:nvPr/>
        </p:nvSpPr>
        <p:spPr bwMode="auto">
          <a:xfrm>
            <a:off x="3512959" y="1883170"/>
            <a:ext cx="72000"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4" name="Straight Connector 63">
            <a:extLst>
              <a:ext uri="{FF2B5EF4-FFF2-40B4-BE49-F238E27FC236}">
                <a16:creationId xmlns:a16="http://schemas.microsoft.com/office/drawing/2014/main" id="{F81DE5CE-BC22-E57A-FD66-AEB7F8F2440C}"/>
              </a:ext>
            </a:extLst>
          </p:cNvPr>
          <p:cNvCxnSpPr>
            <a:cxnSpLocks/>
            <a:endCxn id="63" idx="7"/>
          </p:cNvCxnSpPr>
          <p:nvPr/>
        </p:nvCxnSpPr>
        <p:spPr bwMode="auto">
          <a:xfrm flipH="1">
            <a:off x="3574415" y="1601085"/>
            <a:ext cx="1107436" cy="29262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Oval 13">
            <a:extLst>
              <a:ext uri="{FF2B5EF4-FFF2-40B4-BE49-F238E27FC236}">
                <a16:creationId xmlns:a16="http://schemas.microsoft.com/office/drawing/2014/main" id="{32475868-E077-1B36-D67D-2D625F08940E}"/>
              </a:ext>
            </a:extLst>
          </p:cNvPr>
          <p:cNvSpPr>
            <a:spLocks noChangeArrowheads="1"/>
          </p:cNvSpPr>
          <p:nvPr/>
        </p:nvSpPr>
        <p:spPr bwMode="auto">
          <a:xfrm>
            <a:off x="5706082" y="1878498"/>
            <a:ext cx="72864"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6" name="Straight Connector 65">
            <a:extLst>
              <a:ext uri="{FF2B5EF4-FFF2-40B4-BE49-F238E27FC236}">
                <a16:creationId xmlns:a16="http://schemas.microsoft.com/office/drawing/2014/main" id="{8622AD57-9571-C8B9-304F-0BF495855855}"/>
              </a:ext>
            </a:extLst>
          </p:cNvPr>
          <p:cNvCxnSpPr>
            <a:cxnSpLocks/>
            <a:endCxn id="67" idx="2"/>
          </p:cNvCxnSpPr>
          <p:nvPr/>
        </p:nvCxnSpPr>
        <p:spPr>
          <a:xfrm>
            <a:off x="4668431" y="1602701"/>
            <a:ext cx="3348593" cy="3032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Oval 13">
            <a:extLst>
              <a:ext uri="{FF2B5EF4-FFF2-40B4-BE49-F238E27FC236}">
                <a16:creationId xmlns:a16="http://schemas.microsoft.com/office/drawing/2014/main" id="{D7E078AA-FEF6-A49C-5A49-B2464FFA8B18}"/>
              </a:ext>
            </a:extLst>
          </p:cNvPr>
          <p:cNvSpPr>
            <a:spLocks noChangeArrowheads="1"/>
          </p:cNvSpPr>
          <p:nvPr/>
        </p:nvSpPr>
        <p:spPr bwMode="auto">
          <a:xfrm>
            <a:off x="8017024" y="1869997"/>
            <a:ext cx="72864"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8" name="Oval 13">
            <a:extLst>
              <a:ext uri="{FF2B5EF4-FFF2-40B4-BE49-F238E27FC236}">
                <a16:creationId xmlns:a16="http://schemas.microsoft.com/office/drawing/2014/main" id="{7578BE11-2D02-2DBF-E09B-FD7B9E61C498}"/>
              </a:ext>
            </a:extLst>
          </p:cNvPr>
          <p:cNvSpPr>
            <a:spLocks noChangeArrowheads="1"/>
          </p:cNvSpPr>
          <p:nvPr/>
        </p:nvSpPr>
        <p:spPr bwMode="auto">
          <a:xfrm>
            <a:off x="1285888" y="1892863"/>
            <a:ext cx="72866"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9" name="Rectangle: Rounded Corners 68">
            <a:extLst>
              <a:ext uri="{FF2B5EF4-FFF2-40B4-BE49-F238E27FC236}">
                <a16:creationId xmlns:a16="http://schemas.microsoft.com/office/drawing/2014/main" id="{4E17FC37-05D7-E627-FCD7-AE3728069023}"/>
              </a:ext>
            </a:extLst>
          </p:cNvPr>
          <p:cNvSpPr/>
          <p:nvPr/>
        </p:nvSpPr>
        <p:spPr bwMode="auto">
          <a:xfrm>
            <a:off x="0" y="1950499"/>
            <a:ext cx="2601754" cy="1885787"/>
          </a:xfrm>
          <a:prstGeom prst="round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22507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ppt_x"/>
                                          </p:val>
                                        </p:tav>
                                        <p:tav tm="100000">
                                          <p:val>
                                            <p:strVal val="#ppt_x"/>
                                          </p:val>
                                        </p:tav>
                                      </p:tavLst>
                                    </p:anim>
                                    <p:anim calcmode="lin" valueType="num">
                                      <p:cBhvr additive="base">
                                        <p:cTn id="22" dur="500" fill="hold"/>
                                        <p:tgtEl>
                                          <p:spTgt spid="4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ppt_x"/>
                                          </p:val>
                                        </p:tav>
                                        <p:tav tm="100000">
                                          <p:val>
                                            <p:strVal val="#ppt_x"/>
                                          </p:val>
                                        </p:tav>
                                      </p:tavLst>
                                    </p:anim>
                                    <p:anim calcmode="lin" valueType="num">
                                      <p:cBhvr additive="base">
                                        <p:cTn id="26" dur="500" fill="hold"/>
                                        <p:tgtEl>
                                          <p:spTgt spid="4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ppt_x"/>
                                          </p:val>
                                        </p:tav>
                                        <p:tav tm="100000">
                                          <p:val>
                                            <p:strVal val="#ppt_x"/>
                                          </p:val>
                                        </p:tav>
                                      </p:tavLst>
                                    </p:anim>
                                    <p:anim calcmode="lin" valueType="num">
                                      <p:cBhvr additive="base">
                                        <p:cTn id="30" dur="500" fill="hold"/>
                                        <p:tgtEl>
                                          <p:spTgt spid="6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500" fill="hold"/>
                                        <p:tgtEl>
                                          <p:spTgt spid="52"/>
                                        </p:tgtEl>
                                        <p:attrNameLst>
                                          <p:attrName>ppt_x</p:attrName>
                                        </p:attrNameLst>
                                      </p:cBhvr>
                                      <p:tavLst>
                                        <p:tav tm="0">
                                          <p:val>
                                            <p:strVal val="#ppt_x"/>
                                          </p:val>
                                        </p:tav>
                                        <p:tav tm="100000">
                                          <p:val>
                                            <p:strVal val="#ppt_x"/>
                                          </p:val>
                                        </p:tav>
                                      </p:tavLst>
                                    </p:anim>
                                    <p:anim calcmode="lin" valueType="num">
                                      <p:cBhvr additive="base">
                                        <p:cTn id="34" dur="500" fill="hold"/>
                                        <p:tgtEl>
                                          <p:spTgt spid="5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500" fill="hold"/>
                                        <p:tgtEl>
                                          <p:spTgt spid="61"/>
                                        </p:tgtEl>
                                        <p:attrNameLst>
                                          <p:attrName>ppt_x</p:attrName>
                                        </p:attrNameLst>
                                      </p:cBhvr>
                                      <p:tavLst>
                                        <p:tav tm="0">
                                          <p:val>
                                            <p:strVal val="#ppt_x"/>
                                          </p:val>
                                        </p:tav>
                                        <p:tav tm="100000">
                                          <p:val>
                                            <p:strVal val="#ppt_x"/>
                                          </p:val>
                                        </p:tav>
                                      </p:tavLst>
                                    </p:anim>
                                    <p:anim calcmode="lin" valueType="num">
                                      <p:cBhvr additive="base">
                                        <p:cTn id="3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500" fill="hold"/>
                                        <p:tgtEl>
                                          <p:spTgt spid="49"/>
                                        </p:tgtEl>
                                        <p:attrNameLst>
                                          <p:attrName>ppt_x</p:attrName>
                                        </p:attrNameLst>
                                      </p:cBhvr>
                                      <p:tavLst>
                                        <p:tav tm="0">
                                          <p:val>
                                            <p:strVal val="#ppt_x"/>
                                          </p:val>
                                        </p:tav>
                                        <p:tav tm="100000">
                                          <p:val>
                                            <p:strVal val="#ppt_x"/>
                                          </p:val>
                                        </p:tav>
                                      </p:tavLst>
                                    </p:anim>
                                    <p:anim calcmode="lin" valueType="num">
                                      <p:cBhvr additive="base">
                                        <p:cTn id="48" dur="500" fill="hold"/>
                                        <p:tgtEl>
                                          <p:spTgt spid="4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additive="base">
                                        <p:cTn id="51" dur="500" fill="hold"/>
                                        <p:tgtEl>
                                          <p:spTgt spid="50"/>
                                        </p:tgtEl>
                                        <p:attrNameLst>
                                          <p:attrName>ppt_x</p:attrName>
                                        </p:attrNameLst>
                                      </p:cBhvr>
                                      <p:tavLst>
                                        <p:tav tm="0">
                                          <p:val>
                                            <p:strVal val="#ppt_x"/>
                                          </p:val>
                                        </p:tav>
                                        <p:tav tm="100000">
                                          <p:val>
                                            <p:strVal val="#ppt_x"/>
                                          </p:val>
                                        </p:tav>
                                      </p:tavLst>
                                    </p:anim>
                                    <p:anim calcmode="lin" valueType="num">
                                      <p:cBhvr additive="base">
                                        <p:cTn id="52" dur="500" fill="hold"/>
                                        <p:tgtEl>
                                          <p:spTgt spid="5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additive="base">
                                        <p:cTn id="55" dur="500" fill="hold"/>
                                        <p:tgtEl>
                                          <p:spTgt spid="54"/>
                                        </p:tgtEl>
                                        <p:attrNameLst>
                                          <p:attrName>ppt_x</p:attrName>
                                        </p:attrNameLst>
                                      </p:cBhvr>
                                      <p:tavLst>
                                        <p:tav tm="0">
                                          <p:val>
                                            <p:strVal val="#ppt_x"/>
                                          </p:val>
                                        </p:tav>
                                        <p:tav tm="100000">
                                          <p:val>
                                            <p:strVal val="#ppt_x"/>
                                          </p:val>
                                        </p:tav>
                                      </p:tavLst>
                                    </p:anim>
                                    <p:anim calcmode="lin" valueType="num">
                                      <p:cBhvr additive="base">
                                        <p:cTn id="56" dur="500" fill="hold"/>
                                        <p:tgtEl>
                                          <p:spTgt spid="5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6"/>
                                        </p:tgtEl>
                                        <p:attrNameLst>
                                          <p:attrName>style.visibility</p:attrName>
                                        </p:attrNameLst>
                                      </p:cBhvr>
                                      <p:to>
                                        <p:strVal val="visible"/>
                                      </p:to>
                                    </p:set>
                                    <p:anim calcmode="lin" valueType="num">
                                      <p:cBhvr additive="base">
                                        <p:cTn id="59" dur="500" fill="hold"/>
                                        <p:tgtEl>
                                          <p:spTgt spid="56"/>
                                        </p:tgtEl>
                                        <p:attrNameLst>
                                          <p:attrName>ppt_x</p:attrName>
                                        </p:attrNameLst>
                                      </p:cBhvr>
                                      <p:tavLst>
                                        <p:tav tm="0">
                                          <p:val>
                                            <p:strVal val="#ppt_x"/>
                                          </p:val>
                                        </p:tav>
                                        <p:tav tm="100000">
                                          <p:val>
                                            <p:strVal val="#ppt_x"/>
                                          </p:val>
                                        </p:tav>
                                      </p:tavLst>
                                    </p:anim>
                                    <p:anim calcmode="lin" valueType="num">
                                      <p:cBhvr additive="base">
                                        <p:cTn id="60" dur="500" fill="hold"/>
                                        <p:tgtEl>
                                          <p:spTgt spid="5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anim calcmode="lin" valueType="num">
                                      <p:cBhvr additive="base">
                                        <p:cTn id="63" dur="500" fill="hold"/>
                                        <p:tgtEl>
                                          <p:spTgt spid="63"/>
                                        </p:tgtEl>
                                        <p:attrNameLst>
                                          <p:attrName>ppt_x</p:attrName>
                                        </p:attrNameLst>
                                      </p:cBhvr>
                                      <p:tavLst>
                                        <p:tav tm="0">
                                          <p:val>
                                            <p:strVal val="#ppt_x"/>
                                          </p:val>
                                        </p:tav>
                                        <p:tav tm="100000">
                                          <p:val>
                                            <p:strVal val="#ppt_x"/>
                                          </p:val>
                                        </p:tav>
                                      </p:tavLst>
                                    </p:anim>
                                    <p:anim calcmode="lin" valueType="num">
                                      <p:cBhvr additive="base">
                                        <p:cTn id="64" dur="500" fill="hold"/>
                                        <p:tgtEl>
                                          <p:spTgt spid="6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additive="base">
                                        <p:cTn id="67" dur="500" fill="hold"/>
                                        <p:tgtEl>
                                          <p:spTgt spid="64"/>
                                        </p:tgtEl>
                                        <p:attrNameLst>
                                          <p:attrName>ppt_x</p:attrName>
                                        </p:attrNameLst>
                                      </p:cBhvr>
                                      <p:tavLst>
                                        <p:tav tm="0">
                                          <p:val>
                                            <p:strVal val="#ppt_x"/>
                                          </p:val>
                                        </p:tav>
                                        <p:tav tm="100000">
                                          <p:val>
                                            <p:strVal val="#ppt_x"/>
                                          </p:val>
                                        </p:tav>
                                      </p:tavLst>
                                    </p:anim>
                                    <p:anim calcmode="lin" valueType="num">
                                      <p:cBhvr additive="base">
                                        <p:cTn id="6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anim calcmode="lin" valueType="num">
                                      <p:cBhvr additive="base">
                                        <p:cTn id="81" dur="500" fill="hold"/>
                                        <p:tgtEl>
                                          <p:spTgt spid="45"/>
                                        </p:tgtEl>
                                        <p:attrNameLst>
                                          <p:attrName>ppt_x</p:attrName>
                                        </p:attrNameLst>
                                      </p:cBhvr>
                                      <p:tavLst>
                                        <p:tav tm="0">
                                          <p:val>
                                            <p:strVal val="#ppt_x"/>
                                          </p:val>
                                        </p:tav>
                                        <p:tav tm="100000">
                                          <p:val>
                                            <p:strVal val="#ppt_x"/>
                                          </p:val>
                                        </p:tav>
                                      </p:tavLst>
                                    </p:anim>
                                    <p:anim calcmode="lin" valueType="num">
                                      <p:cBhvr additive="base">
                                        <p:cTn id="82" dur="500" fill="hold"/>
                                        <p:tgtEl>
                                          <p:spTgt spid="45"/>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anim calcmode="lin" valueType="num">
                                      <p:cBhvr additive="base">
                                        <p:cTn id="85" dur="500" fill="hold"/>
                                        <p:tgtEl>
                                          <p:spTgt spid="55"/>
                                        </p:tgtEl>
                                        <p:attrNameLst>
                                          <p:attrName>ppt_x</p:attrName>
                                        </p:attrNameLst>
                                      </p:cBhvr>
                                      <p:tavLst>
                                        <p:tav tm="0">
                                          <p:val>
                                            <p:strVal val="#ppt_x"/>
                                          </p:val>
                                        </p:tav>
                                        <p:tav tm="100000">
                                          <p:val>
                                            <p:strVal val="#ppt_x"/>
                                          </p:val>
                                        </p:tav>
                                      </p:tavLst>
                                    </p:anim>
                                    <p:anim calcmode="lin" valueType="num">
                                      <p:cBhvr additive="base">
                                        <p:cTn id="86" dur="500" fill="hold"/>
                                        <p:tgtEl>
                                          <p:spTgt spid="5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58"/>
                                        </p:tgtEl>
                                        <p:attrNameLst>
                                          <p:attrName>style.visibility</p:attrName>
                                        </p:attrNameLst>
                                      </p:cBhvr>
                                      <p:to>
                                        <p:strVal val="visible"/>
                                      </p:to>
                                    </p:set>
                                    <p:anim calcmode="lin" valueType="num">
                                      <p:cBhvr additive="base">
                                        <p:cTn id="89" dur="500" fill="hold"/>
                                        <p:tgtEl>
                                          <p:spTgt spid="58"/>
                                        </p:tgtEl>
                                        <p:attrNameLst>
                                          <p:attrName>ppt_x</p:attrName>
                                        </p:attrNameLst>
                                      </p:cBhvr>
                                      <p:tavLst>
                                        <p:tav tm="0">
                                          <p:val>
                                            <p:strVal val="#ppt_x"/>
                                          </p:val>
                                        </p:tav>
                                        <p:tav tm="100000">
                                          <p:val>
                                            <p:strVal val="#ppt_x"/>
                                          </p:val>
                                        </p:tav>
                                      </p:tavLst>
                                    </p:anim>
                                    <p:anim calcmode="lin" valueType="num">
                                      <p:cBhvr additive="base">
                                        <p:cTn id="90" dur="500" fill="hold"/>
                                        <p:tgtEl>
                                          <p:spTgt spid="58"/>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62"/>
                                        </p:tgtEl>
                                        <p:attrNameLst>
                                          <p:attrName>style.visibility</p:attrName>
                                        </p:attrNameLst>
                                      </p:cBhvr>
                                      <p:to>
                                        <p:strVal val="visible"/>
                                      </p:to>
                                    </p:set>
                                    <p:anim calcmode="lin" valueType="num">
                                      <p:cBhvr additive="base">
                                        <p:cTn id="93" dur="500" fill="hold"/>
                                        <p:tgtEl>
                                          <p:spTgt spid="62"/>
                                        </p:tgtEl>
                                        <p:attrNameLst>
                                          <p:attrName>ppt_x</p:attrName>
                                        </p:attrNameLst>
                                      </p:cBhvr>
                                      <p:tavLst>
                                        <p:tav tm="0">
                                          <p:val>
                                            <p:strVal val="#ppt_x"/>
                                          </p:val>
                                        </p:tav>
                                        <p:tav tm="100000">
                                          <p:val>
                                            <p:strVal val="#ppt_x"/>
                                          </p:val>
                                        </p:tav>
                                      </p:tavLst>
                                    </p:anim>
                                    <p:anim calcmode="lin" valueType="num">
                                      <p:cBhvr additive="base">
                                        <p:cTn id="9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65"/>
                                        </p:tgtEl>
                                        <p:attrNameLst>
                                          <p:attrName>style.visibility</p:attrName>
                                        </p:attrNameLst>
                                      </p:cBhvr>
                                      <p:to>
                                        <p:strVal val="visible"/>
                                      </p:to>
                                    </p:set>
                                    <p:anim calcmode="lin" valueType="num">
                                      <p:cBhvr additive="base">
                                        <p:cTn id="99" dur="500" fill="hold"/>
                                        <p:tgtEl>
                                          <p:spTgt spid="65"/>
                                        </p:tgtEl>
                                        <p:attrNameLst>
                                          <p:attrName>ppt_x</p:attrName>
                                        </p:attrNameLst>
                                      </p:cBhvr>
                                      <p:tavLst>
                                        <p:tav tm="0">
                                          <p:val>
                                            <p:strVal val="#ppt_x"/>
                                          </p:val>
                                        </p:tav>
                                        <p:tav tm="100000">
                                          <p:val>
                                            <p:strVal val="#ppt_x"/>
                                          </p:val>
                                        </p:tav>
                                      </p:tavLst>
                                    </p:anim>
                                    <p:anim calcmode="lin" valueType="num">
                                      <p:cBhvr additive="base">
                                        <p:cTn id="100" dur="500" fill="hold"/>
                                        <p:tgtEl>
                                          <p:spTgt spid="65"/>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additive="base">
                                        <p:cTn id="103" dur="500" fill="hold"/>
                                        <p:tgtEl>
                                          <p:spTgt spid="25"/>
                                        </p:tgtEl>
                                        <p:attrNameLst>
                                          <p:attrName>ppt_x</p:attrName>
                                        </p:attrNameLst>
                                      </p:cBhvr>
                                      <p:tavLst>
                                        <p:tav tm="0">
                                          <p:val>
                                            <p:strVal val="#ppt_x"/>
                                          </p:val>
                                        </p:tav>
                                        <p:tav tm="100000">
                                          <p:val>
                                            <p:strVal val="#ppt_x"/>
                                          </p:val>
                                        </p:tav>
                                      </p:tavLst>
                                    </p:anim>
                                    <p:anim calcmode="lin" valueType="num">
                                      <p:cBhvr additive="base">
                                        <p:cTn id="104" dur="500" fill="hold"/>
                                        <p:tgtEl>
                                          <p:spTgt spid="25"/>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 calcmode="lin" valueType="num">
                                      <p:cBhvr additive="base">
                                        <p:cTn id="107" dur="500" fill="hold"/>
                                        <p:tgtEl>
                                          <p:spTgt spid="29"/>
                                        </p:tgtEl>
                                        <p:attrNameLst>
                                          <p:attrName>ppt_x</p:attrName>
                                        </p:attrNameLst>
                                      </p:cBhvr>
                                      <p:tavLst>
                                        <p:tav tm="0">
                                          <p:val>
                                            <p:strVal val="#ppt_x"/>
                                          </p:val>
                                        </p:tav>
                                        <p:tav tm="100000">
                                          <p:val>
                                            <p:strVal val="#ppt_x"/>
                                          </p:val>
                                        </p:tav>
                                      </p:tavLst>
                                    </p:anim>
                                    <p:anim calcmode="lin" valueType="num">
                                      <p:cBhvr additive="base">
                                        <p:cTn id="108" dur="500" fill="hold"/>
                                        <p:tgtEl>
                                          <p:spTgt spid="29"/>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46"/>
                                        </p:tgtEl>
                                        <p:attrNameLst>
                                          <p:attrName>style.visibility</p:attrName>
                                        </p:attrNameLst>
                                      </p:cBhvr>
                                      <p:to>
                                        <p:strVal val="visible"/>
                                      </p:to>
                                    </p:set>
                                    <p:anim calcmode="lin" valueType="num">
                                      <p:cBhvr additive="base">
                                        <p:cTn id="111" dur="500" fill="hold"/>
                                        <p:tgtEl>
                                          <p:spTgt spid="46"/>
                                        </p:tgtEl>
                                        <p:attrNameLst>
                                          <p:attrName>ppt_x</p:attrName>
                                        </p:attrNameLst>
                                      </p:cBhvr>
                                      <p:tavLst>
                                        <p:tav tm="0">
                                          <p:val>
                                            <p:strVal val="#ppt_x"/>
                                          </p:val>
                                        </p:tav>
                                        <p:tav tm="100000">
                                          <p:val>
                                            <p:strVal val="#ppt_x"/>
                                          </p:val>
                                        </p:tav>
                                      </p:tavLst>
                                    </p:anim>
                                    <p:anim calcmode="lin" valueType="num">
                                      <p:cBhvr additive="base">
                                        <p:cTn id="112" dur="500" fill="hold"/>
                                        <p:tgtEl>
                                          <p:spTgt spid="4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7"/>
                                        </p:tgtEl>
                                        <p:attrNameLst>
                                          <p:attrName>style.visibility</p:attrName>
                                        </p:attrNameLst>
                                      </p:cBhvr>
                                      <p:to>
                                        <p:strVal val="visible"/>
                                      </p:to>
                                    </p:set>
                                    <p:anim calcmode="lin" valueType="num">
                                      <p:cBhvr additive="base">
                                        <p:cTn id="115" dur="500" fill="hold"/>
                                        <p:tgtEl>
                                          <p:spTgt spid="57"/>
                                        </p:tgtEl>
                                        <p:attrNameLst>
                                          <p:attrName>ppt_x</p:attrName>
                                        </p:attrNameLst>
                                      </p:cBhvr>
                                      <p:tavLst>
                                        <p:tav tm="0">
                                          <p:val>
                                            <p:strVal val="#ppt_x"/>
                                          </p:val>
                                        </p:tav>
                                        <p:tav tm="100000">
                                          <p:val>
                                            <p:strVal val="#ppt_x"/>
                                          </p:val>
                                        </p:tav>
                                      </p:tavLst>
                                    </p:anim>
                                    <p:anim calcmode="lin" valueType="num">
                                      <p:cBhvr additive="base">
                                        <p:cTn id="116" dur="500" fill="hold"/>
                                        <p:tgtEl>
                                          <p:spTgt spid="57"/>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9"/>
                                        </p:tgtEl>
                                        <p:attrNameLst>
                                          <p:attrName>style.visibility</p:attrName>
                                        </p:attrNameLst>
                                      </p:cBhvr>
                                      <p:to>
                                        <p:strVal val="visible"/>
                                      </p:to>
                                    </p:set>
                                    <p:anim calcmode="lin" valueType="num">
                                      <p:cBhvr additive="base">
                                        <p:cTn id="119" dur="500" fill="hold"/>
                                        <p:tgtEl>
                                          <p:spTgt spid="59"/>
                                        </p:tgtEl>
                                        <p:attrNameLst>
                                          <p:attrName>ppt_x</p:attrName>
                                        </p:attrNameLst>
                                      </p:cBhvr>
                                      <p:tavLst>
                                        <p:tav tm="0">
                                          <p:val>
                                            <p:strVal val="#ppt_x"/>
                                          </p:val>
                                        </p:tav>
                                        <p:tav tm="100000">
                                          <p:val>
                                            <p:strVal val="#ppt_x"/>
                                          </p:val>
                                        </p:tav>
                                      </p:tavLst>
                                    </p:anim>
                                    <p:anim calcmode="lin" valueType="num">
                                      <p:cBhvr additive="base">
                                        <p:cTn id="120" dur="500" fill="hold"/>
                                        <p:tgtEl>
                                          <p:spTgt spid="59"/>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67"/>
                                        </p:tgtEl>
                                        <p:attrNameLst>
                                          <p:attrName>style.visibility</p:attrName>
                                        </p:attrNameLst>
                                      </p:cBhvr>
                                      <p:to>
                                        <p:strVal val="visible"/>
                                      </p:to>
                                    </p:set>
                                    <p:anim calcmode="lin" valueType="num">
                                      <p:cBhvr additive="base">
                                        <p:cTn id="123" dur="500" fill="hold"/>
                                        <p:tgtEl>
                                          <p:spTgt spid="67"/>
                                        </p:tgtEl>
                                        <p:attrNameLst>
                                          <p:attrName>ppt_x</p:attrName>
                                        </p:attrNameLst>
                                      </p:cBhvr>
                                      <p:tavLst>
                                        <p:tav tm="0">
                                          <p:val>
                                            <p:strVal val="#ppt_x"/>
                                          </p:val>
                                        </p:tav>
                                        <p:tav tm="100000">
                                          <p:val>
                                            <p:strVal val="#ppt_x"/>
                                          </p:val>
                                        </p:tav>
                                      </p:tavLst>
                                    </p:anim>
                                    <p:anim calcmode="lin" valueType="num">
                                      <p:cBhvr additive="base">
                                        <p:cTn id="124" dur="500" fill="hold"/>
                                        <p:tgtEl>
                                          <p:spTgt spid="67"/>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66"/>
                                        </p:tgtEl>
                                        <p:attrNameLst>
                                          <p:attrName>style.visibility</p:attrName>
                                        </p:attrNameLst>
                                      </p:cBhvr>
                                      <p:to>
                                        <p:strVal val="visible"/>
                                      </p:to>
                                    </p:set>
                                    <p:anim calcmode="lin" valueType="num">
                                      <p:cBhvr additive="base">
                                        <p:cTn id="127" dur="500" fill="hold"/>
                                        <p:tgtEl>
                                          <p:spTgt spid="66"/>
                                        </p:tgtEl>
                                        <p:attrNameLst>
                                          <p:attrName>ppt_x</p:attrName>
                                        </p:attrNameLst>
                                      </p:cBhvr>
                                      <p:tavLst>
                                        <p:tav tm="0">
                                          <p:val>
                                            <p:strVal val="#ppt_x"/>
                                          </p:val>
                                        </p:tav>
                                        <p:tav tm="100000">
                                          <p:val>
                                            <p:strVal val="#ppt_x"/>
                                          </p:val>
                                        </p:tav>
                                      </p:tavLst>
                                    </p:anim>
                                    <p:anim calcmode="lin" valueType="num">
                                      <p:cBhvr additive="base">
                                        <p:cTn id="12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51"/>
                                        </p:tgtEl>
                                        <p:attrNameLst>
                                          <p:attrName>style.visibility</p:attrName>
                                        </p:attrNameLst>
                                      </p:cBhvr>
                                      <p:to>
                                        <p:strVal val="visible"/>
                                      </p:to>
                                    </p:set>
                                    <p:anim calcmode="lin" valueType="num">
                                      <p:cBhvr additive="base">
                                        <p:cTn id="133" dur="500" fill="hold"/>
                                        <p:tgtEl>
                                          <p:spTgt spid="51"/>
                                        </p:tgtEl>
                                        <p:attrNameLst>
                                          <p:attrName>ppt_x</p:attrName>
                                        </p:attrNameLst>
                                      </p:cBhvr>
                                      <p:tavLst>
                                        <p:tav tm="0">
                                          <p:val>
                                            <p:strVal val="#ppt_x"/>
                                          </p:val>
                                        </p:tav>
                                        <p:tav tm="100000">
                                          <p:val>
                                            <p:strVal val="#ppt_x"/>
                                          </p:val>
                                        </p:tav>
                                      </p:tavLst>
                                    </p:anim>
                                    <p:anim calcmode="lin" valueType="num">
                                      <p:cBhvr additive="base">
                                        <p:cTn id="13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69"/>
                                        </p:tgtEl>
                                        <p:attrNameLst>
                                          <p:attrName>style.visibility</p:attrName>
                                        </p:attrNameLst>
                                      </p:cBhvr>
                                      <p:to>
                                        <p:strVal val="visible"/>
                                      </p:to>
                                    </p:set>
                                    <p:anim calcmode="lin" valueType="num">
                                      <p:cBhvr additive="base">
                                        <p:cTn id="139" dur="500" fill="hold"/>
                                        <p:tgtEl>
                                          <p:spTgt spid="69"/>
                                        </p:tgtEl>
                                        <p:attrNameLst>
                                          <p:attrName>ppt_x</p:attrName>
                                        </p:attrNameLst>
                                      </p:cBhvr>
                                      <p:tavLst>
                                        <p:tav tm="0">
                                          <p:val>
                                            <p:strVal val="#ppt_x"/>
                                          </p:val>
                                        </p:tav>
                                        <p:tav tm="100000">
                                          <p:val>
                                            <p:strVal val="#ppt_x"/>
                                          </p:val>
                                        </p:tav>
                                      </p:tavLst>
                                    </p:anim>
                                    <p:anim calcmode="lin" valueType="num">
                                      <p:cBhvr additive="base">
                                        <p:cTn id="14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25" grpId="0" animBg="1"/>
      <p:bldP spid="29" grpId="0"/>
      <p:bldP spid="30" grpId="0"/>
      <p:bldP spid="44" grpId="0"/>
      <p:bldP spid="45" grpId="0"/>
      <p:bldP spid="46" grpId="0"/>
      <p:bldP spid="47" grpId="0"/>
      <p:bldP spid="48" grpId="0" animBg="1"/>
      <p:bldP spid="49" grpId="0" animBg="1"/>
      <p:bldP spid="50" grpId="0"/>
      <p:bldP spid="51" grpId="0" animBg="1"/>
      <p:bldP spid="52" grpId="0"/>
      <p:bldP spid="53" grpId="0"/>
      <p:bldP spid="54" grpId="0"/>
      <p:bldP spid="55" grpId="0"/>
      <p:bldP spid="56" grpId="0" animBg="1"/>
      <p:bldP spid="57" grpId="0"/>
      <p:bldP spid="58" grpId="0" animBg="1"/>
      <p:bldP spid="59" grpId="0" animBg="1"/>
      <p:bldP spid="63" grpId="0" animBg="1"/>
      <p:bldP spid="65" grpId="0" animBg="1"/>
      <p:bldP spid="67" grpId="0" animBg="1"/>
      <p:bldP spid="68" grpId="0" animBg="1"/>
      <p:bldP spid="69"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1"/>
          <p:cNvSpPr>
            <a:spLocks noGrp="1"/>
          </p:cNvSpPr>
          <p:nvPr>
            <p:ph type="title"/>
          </p:nvPr>
        </p:nvSpPr>
        <p:spPr>
          <a:xfrm>
            <a:off x="0" y="2994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3.3.1 Overview of Armv7-based 32-bit CPU designs (2)</a:t>
            </a:r>
          </a:p>
        </p:txBody>
      </p:sp>
      <p:sp>
        <p:nvSpPr>
          <p:cNvPr id="65" name="Felfelé nyíl 5"/>
          <p:cNvSpPr/>
          <p:nvPr/>
        </p:nvSpPr>
        <p:spPr>
          <a:xfrm rot="3780000">
            <a:off x="3861727" y="-1298806"/>
            <a:ext cx="1944000" cy="9280151"/>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92" name="TextBox 91"/>
          <p:cNvSpPr txBox="1"/>
          <p:nvPr/>
        </p:nvSpPr>
        <p:spPr>
          <a:xfrm>
            <a:off x="71499" y="442852"/>
            <a:ext cx="92260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Overview of Armv7-A ISA-based 32-bit Cortex-A CPUs (based on [12]) -2</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23" name="Group 22"/>
          <p:cNvGrpSpPr/>
          <p:nvPr/>
        </p:nvGrpSpPr>
        <p:grpSpPr>
          <a:xfrm>
            <a:off x="-80501" y="907290"/>
            <a:ext cx="9126151" cy="5852769"/>
            <a:chOff x="10939" y="998730"/>
            <a:chExt cx="9126151" cy="5852769"/>
          </a:xfrm>
        </p:grpSpPr>
        <p:sp>
          <p:nvSpPr>
            <p:cNvPr id="6" name="Felfelé nyíl 5"/>
            <p:cNvSpPr/>
            <p:nvPr/>
          </p:nvSpPr>
          <p:spPr>
            <a:xfrm rot="5122871">
              <a:off x="3842326" y="1311465"/>
              <a:ext cx="1800000" cy="8515116"/>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64" name="Felfelé nyíl 5"/>
            <p:cNvSpPr/>
            <p:nvPr/>
          </p:nvSpPr>
          <p:spPr>
            <a:xfrm rot="4500000">
              <a:off x="3882483" y="131443"/>
              <a:ext cx="1728000" cy="878121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12" name="Téglalap 11"/>
            <p:cNvSpPr/>
            <p:nvPr/>
          </p:nvSpPr>
          <p:spPr>
            <a:xfrm>
              <a:off x="400113" y="6235460"/>
              <a:ext cx="3415317" cy="616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cxnSp>
          <p:nvCxnSpPr>
            <p:cNvPr id="3" name="Egyenes összekötő nyíllal 2"/>
            <p:cNvCxnSpPr/>
            <p:nvPr/>
          </p:nvCxnSpPr>
          <p:spPr>
            <a:xfrm flipV="1">
              <a:off x="322725" y="6521620"/>
              <a:ext cx="8681437" cy="30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3809573" y="6465273"/>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538042"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321154" y="6468988"/>
              <a:ext cx="0" cy="1126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5475781" y="6581682"/>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2012</a:t>
              </a:r>
            </a:p>
          </p:txBody>
        </p:sp>
        <p:sp>
          <p:nvSpPr>
            <p:cNvPr id="2062" name="Szövegdoboz 17"/>
            <p:cNvSpPr txBox="1">
              <a:spLocks noChangeArrowheads="1"/>
            </p:cNvSpPr>
            <p:nvPr/>
          </p:nvSpPr>
          <p:spPr bwMode="auto">
            <a:xfrm>
              <a:off x="6219090" y="6586636"/>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2013</a:t>
              </a:r>
            </a:p>
          </p:txBody>
        </p:sp>
        <p:sp>
          <p:nvSpPr>
            <p:cNvPr id="2063" name="Szövegdoboz 36"/>
            <p:cNvSpPr txBox="1">
              <a:spLocks noChangeArrowheads="1"/>
            </p:cNvSpPr>
            <p:nvPr/>
          </p:nvSpPr>
          <p:spPr bwMode="auto">
            <a:xfrm rot="21260574">
              <a:off x="3239380" y="5431237"/>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10/2009</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Cortex-A5</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40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72" name="Szövegdoboz 1"/>
            <p:cNvSpPr txBox="1">
              <a:spLocks noChangeArrowheads="1"/>
            </p:cNvSpPr>
            <p:nvPr/>
          </p:nvSpPr>
          <p:spPr bwMode="auto">
            <a:xfrm rot="19974219">
              <a:off x="1520538" y="3961153"/>
              <a:ext cx="1999200" cy="33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en-US" sz="2200" b="1" i="0" u="none" strike="noStrike" kern="1200" cap="none" spc="0" normalizeH="0" baseline="0" noProof="0" dirty="0">
                  <a:ln>
                    <a:noFill/>
                  </a:ln>
                  <a:solidFill>
                    <a:srgbClr val="DAB99E"/>
                  </a:solidFill>
                  <a:effectLst/>
                  <a:uLnTx/>
                  <a:uFillTx/>
                  <a:latin typeface="Calibri" pitchFamily="34" charset="0"/>
                  <a:ea typeface="+mn-ea"/>
                  <a:cs typeface="+mn-cs"/>
                </a:rPr>
                <a:t>High Performance</a:t>
              </a:r>
            </a:p>
          </p:txBody>
        </p:sp>
        <p:sp>
          <p:nvSpPr>
            <p:cNvPr id="2073" name="Szövegdoboz 21"/>
            <p:cNvSpPr txBox="1">
              <a:spLocks noChangeArrowheads="1"/>
            </p:cNvSpPr>
            <p:nvPr/>
          </p:nvSpPr>
          <p:spPr bwMode="auto">
            <a:xfrm rot="20700000">
              <a:off x="3595989" y="4402132"/>
              <a:ext cx="1403507" cy="33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en-US" sz="2200" b="1" i="0" u="none" strike="noStrike" kern="1200" cap="none" spc="0" normalizeH="0" baseline="0" noProof="0" dirty="0">
                  <a:ln>
                    <a:noFill/>
                  </a:ln>
                  <a:solidFill>
                    <a:srgbClr val="C1BFC1"/>
                  </a:solidFill>
                  <a:effectLst/>
                  <a:uLnTx/>
                  <a:uFillTx/>
                  <a:latin typeface="Calibri" pitchFamily="34" charset="0"/>
                  <a:ea typeface="+mn-ea"/>
                  <a:cs typeface="+mn-cs"/>
                </a:rPr>
                <a:t>Mainstream</a:t>
              </a:r>
            </a:p>
          </p:txBody>
        </p:sp>
        <p:sp>
          <p:nvSpPr>
            <p:cNvPr id="2074" name="Szövegdoboz 22"/>
            <p:cNvSpPr txBox="1">
              <a:spLocks noChangeArrowheads="1"/>
            </p:cNvSpPr>
            <p:nvPr/>
          </p:nvSpPr>
          <p:spPr bwMode="auto">
            <a:xfrm rot="21275732">
              <a:off x="1826309" y="5731641"/>
              <a:ext cx="1506035" cy="33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2200" b="1" i="0" u="none" strike="noStrike" kern="1200" cap="none" spc="0" normalizeH="0" baseline="0" noProof="0" dirty="0">
                  <a:ln>
                    <a:noFill/>
                  </a:ln>
                  <a:solidFill>
                    <a:srgbClr val="9AB5E4"/>
                  </a:solidFill>
                  <a:effectLst/>
                  <a:uLnTx/>
                  <a:uFillTx/>
                  <a:latin typeface="Calibri" pitchFamily="34" charset="0"/>
                  <a:ea typeface="+mn-ea"/>
                  <a:cs typeface="+mn-cs"/>
                </a:rPr>
                <a:t>Low power</a:t>
              </a:r>
              <a:endParaRPr kumimoji="0" lang="hu-HU" altLang="en-US" sz="2000" b="1" i="0" u="none" strike="noStrike" kern="1200" cap="none" spc="0" normalizeH="0" baseline="0" noProof="0" dirty="0">
                <a:ln>
                  <a:noFill/>
                </a:ln>
                <a:solidFill>
                  <a:srgbClr val="9AB5E4"/>
                </a:solidFill>
                <a:effectLst/>
                <a:uLnTx/>
                <a:uFillTx/>
                <a:latin typeface="Calibri" pitchFamily="34" charset="0"/>
                <a:ea typeface="+mn-ea"/>
                <a:cs typeface="+mn-cs"/>
              </a:endParaRPr>
            </a:p>
          </p:txBody>
        </p:sp>
        <p:sp>
          <p:nvSpPr>
            <p:cNvPr id="4" name="Lekerekített téglalap 3"/>
            <p:cNvSpPr/>
            <p:nvPr/>
          </p:nvSpPr>
          <p:spPr>
            <a:xfrm>
              <a:off x="4228195" y="3803716"/>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25" name="Lekerekített téglalap 24"/>
            <p:cNvSpPr/>
            <p:nvPr/>
          </p:nvSpPr>
          <p:spPr>
            <a:xfrm>
              <a:off x="2141591" y="4691525"/>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26" name="Lekerekített téglalap 25"/>
            <p:cNvSpPr/>
            <p:nvPr/>
          </p:nvSpPr>
          <p:spPr>
            <a:xfrm>
              <a:off x="504376" y="5098959"/>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white"/>
                </a:solidFill>
                <a:effectLst/>
                <a:uLnTx/>
                <a:uFillTx/>
                <a:latin typeface="Verdana"/>
                <a:ea typeface="+mn-ea"/>
                <a:cs typeface="+mn-cs"/>
              </a:endParaRPr>
            </a:p>
          </p:txBody>
        </p:sp>
        <p:sp>
          <p:nvSpPr>
            <p:cNvPr id="27" name="Lekerekített téglalap 26"/>
            <p:cNvSpPr/>
            <p:nvPr/>
          </p:nvSpPr>
          <p:spPr>
            <a:xfrm>
              <a:off x="3581771" y="5354773"/>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28" name="Lekerekített téglalap 27"/>
            <p:cNvSpPr/>
            <p:nvPr/>
          </p:nvSpPr>
          <p:spPr>
            <a:xfrm>
              <a:off x="5112457" y="5204626"/>
              <a:ext cx="157240" cy="14041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29" name="Lekerekített téglalap 28"/>
            <p:cNvSpPr/>
            <p:nvPr/>
          </p:nvSpPr>
          <p:spPr>
            <a:xfrm>
              <a:off x="5788872" y="3144177"/>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31" name="Lekerekített téglalap 30"/>
            <p:cNvSpPr/>
            <p:nvPr/>
          </p:nvSpPr>
          <p:spPr>
            <a:xfrm>
              <a:off x="5851775" y="4886517"/>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cxnSp>
          <p:nvCxnSpPr>
            <p:cNvPr id="9" name="Egyenes összekötő nyíllal 8"/>
            <p:cNvCxnSpPr/>
            <p:nvPr/>
          </p:nvCxnSpPr>
          <p:spPr>
            <a:xfrm flipV="1">
              <a:off x="331508" y="998730"/>
              <a:ext cx="5280" cy="551662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93877" y="2123855"/>
              <a:ext cx="1483845" cy="312280"/>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black"/>
                </a:solidFill>
                <a:effectLst/>
                <a:uLnTx/>
                <a:uFillTx/>
                <a:latin typeface="Verdana"/>
                <a:ea typeface="+mn-ea"/>
                <a:cs typeface="+mn-cs"/>
              </a:endParaRPr>
            </a:p>
          </p:txBody>
        </p:sp>
        <p:sp>
          <p:nvSpPr>
            <p:cNvPr id="38" name="Lekerekített téglalap 37"/>
            <p:cNvSpPr/>
            <p:nvPr/>
          </p:nvSpPr>
          <p:spPr>
            <a:xfrm>
              <a:off x="776457" y="2213865"/>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2109" name="Szövegdoboz 40"/>
            <p:cNvSpPr txBox="1">
              <a:spLocks noChangeArrowheads="1"/>
            </p:cNvSpPr>
            <p:nvPr/>
          </p:nvSpPr>
          <p:spPr bwMode="auto">
            <a:xfrm>
              <a:off x="960991" y="2168860"/>
              <a:ext cx="911110" cy="21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hu-HU" sz="1200" b="0" i="0" u="none" strike="noStrike" kern="1200" cap="none" spc="0" normalizeH="0" baseline="0" noProof="0" dirty="0">
                  <a:ln>
                    <a:noFill/>
                  </a:ln>
                  <a:solidFill>
                    <a:srgbClr val="000000"/>
                  </a:solidFill>
                  <a:effectLst/>
                  <a:uLnTx/>
                  <a:uFillTx/>
                  <a:latin typeface="Verdana" pitchFamily="34" charset="0"/>
                  <a:ea typeface="+mn-ea"/>
                  <a:cs typeface="+mn-cs"/>
                </a:rPr>
                <a:t>Announced</a:t>
              </a:r>
              <a:endParaRPr kumimoji="0" lang="hu-HU" alt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42" name="Egyenes összekötő 41"/>
            <p:cNvCxnSpPr/>
            <p:nvPr/>
          </p:nvCxnSpPr>
          <p:spPr>
            <a:xfrm rot="5400000">
              <a:off x="337014" y="5787037"/>
              <a:ext cx="0" cy="126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332246" y="5096322"/>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334708" y="4418532"/>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332246" y="3714833"/>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332246" y="3077813"/>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8978" y="5710035"/>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1</a:t>
              </a:r>
            </a:p>
          </p:txBody>
        </p:sp>
        <p:sp>
          <p:nvSpPr>
            <p:cNvPr id="48" name="Szövegdoboz 47"/>
            <p:cNvSpPr txBox="1"/>
            <p:nvPr/>
          </p:nvSpPr>
          <p:spPr>
            <a:xfrm>
              <a:off x="38468" y="5044865"/>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2</a:t>
              </a:r>
            </a:p>
          </p:txBody>
        </p:sp>
        <p:sp>
          <p:nvSpPr>
            <p:cNvPr id="49" name="Szövegdoboz 48"/>
            <p:cNvSpPr txBox="1"/>
            <p:nvPr/>
          </p:nvSpPr>
          <p:spPr>
            <a:xfrm>
              <a:off x="27958" y="4328750"/>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3</a:t>
              </a:r>
            </a:p>
          </p:txBody>
        </p:sp>
        <p:sp>
          <p:nvSpPr>
            <p:cNvPr id="50" name="Szövegdoboz 49"/>
            <p:cNvSpPr txBox="1"/>
            <p:nvPr/>
          </p:nvSpPr>
          <p:spPr>
            <a:xfrm>
              <a:off x="10939" y="3647326"/>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4</a:t>
              </a:r>
            </a:p>
          </p:txBody>
        </p:sp>
        <p:sp>
          <p:nvSpPr>
            <p:cNvPr id="52" name="Szövegdoboz 51"/>
            <p:cNvSpPr txBox="1"/>
            <p:nvPr/>
          </p:nvSpPr>
          <p:spPr>
            <a:xfrm>
              <a:off x="38468" y="3002878"/>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5</a:t>
              </a:r>
            </a:p>
          </p:txBody>
        </p:sp>
        <p:cxnSp>
          <p:nvCxnSpPr>
            <p:cNvPr id="55" name="Egyenes összekötő 54"/>
            <p:cNvCxnSpPr/>
            <p:nvPr/>
          </p:nvCxnSpPr>
          <p:spPr>
            <a:xfrm>
              <a:off x="4565364"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053783"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060303"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289672"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91959"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9067" y="6585398"/>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dirty="0">
                  <a:ln>
                    <a:noFill/>
                  </a:ln>
                  <a:solidFill>
                    <a:srgbClr val="000000"/>
                  </a:solidFill>
                  <a:effectLst/>
                  <a:uLnTx/>
                  <a:uFillTx/>
                  <a:latin typeface="Verdana" pitchFamily="34" charset="0"/>
                  <a:ea typeface="+mn-ea"/>
                  <a:cs typeface="+mn-cs"/>
                </a:rPr>
                <a:t>2006</a:t>
              </a:r>
            </a:p>
          </p:txBody>
        </p:sp>
        <p:sp>
          <p:nvSpPr>
            <p:cNvPr id="2130" name="Szövegdoboz 61"/>
            <p:cNvSpPr txBox="1">
              <a:spLocks noChangeArrowheads="1"/>
            </p:cNvSpPr>
            <p:nvPr/>
          </p:nvSpPr>
          <p:spPr bwMode="auto">
            <a:xfrm>
              <a:off x="1703763" y="6586636"/>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2007</a:t>
              </a:r>
            </a:p>
          </p:txBody>
        </p:sp>
        <p:sp>
          <p:nvSpPr>
            <p:cNvPr id="2131" name="Szövegdoboz 62"/>
            <p:cNvSpPr txBox="1">
              <a:spLocks noChangeArrowheads="1"/>
            </p:cNvSpPr>
            <p:nvPr/>
          </p:nvSpPr>
          <p:spPr bwMode="auto">
            <a:xfrm>
              <a:off x="2462327" y="6581682"/>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2008</a:t>
              </a:r>
            </a:p>
          </p:txBody>
        </p:sp>
        <p:sp>
          <p:nvSpPr>
            <p:cNvPr id="2132" name="Szövegdoboz 65"/>
            <p:cNvSpPr txBox="1">
              <a:spLocks noChangeArrowheads="1"/>
            </p:cNvSpPr>
            <p:nvPr/>
          </p:nvSpPr>
          <p:spPr bwMode="auto">
            <a:xfrm>
              <a:off x="3215344" y="6581682"/>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2009</a:t>
              </a:r>
            </a:p>
          </p:txBody>
        </p:sp>
        <p:sp>
          <p:nvSpPr>
            <p:cNvPr id="2133" name="Szövegdoboz 66"/>
            <p:cNvSpPr txBox="1">
              <a:spLocks noChangeArrowheads="1"/>
            </p:cNvSpPr>
            <p:nvPr/>
          </p:nvSpPr>
          <p:spPr bwMode="auto">
            <a:xfrm>
              <a:off x="3972521" y="6582921"/>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dirty="0">
                  <a:ln>
                    <a:noFill/>
                  </a:ln>
                  <a:solidFill>
                    <a:srgbClr val="000000"/>
                  </a:solidFill>
                  <a:effectLst/>
                  <a:uLnTx/>
                  <a:uFillTx/>
                  <a:latin typeface="Verdana" pitchFamily="34" charset="0"/>
                  <a:ea typeface="+mn-ea"/>
                  <a:cs typeface="+mn-cs"/>
                </a:rPr>
                <a:t>2010</a:t>
              </a:r>
            </a:p>
          </p:txBody>
        </p:sp>
        <p:sp>
          <p:nvSpPr>
            <p:cNvPr id="2134" name="Szövegdoboz 67"/>
            <p:cNvSpPr txBox="1">
              <a:spLocks noChangeArrowheads="1"/>
            </p:cNvSpPr>
            <p:nvPr/>
          </p:nvSpPr>
          <p:spPr bwMode="auto">
            <a:xfrm>
              <a:off x="4725537" y="6581682"/>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2011</a:t>
              </a:r>
            </a:p>
          </p:txBody>
        </p:sp>
        <p:sp>
          <p:nvSpPr>
            <p:cNvPr id="73" name="Szövegdoboz 36"/>
            <p:cNvSpPr txBox="1">
              <a:spLocks noChangeArrowheads="1"/>
            </p:cNvSpPr>
            <p:nvPr/>
          </p:nvSpPr>
          <p:spPr bwMode="auto">
            <a:xfrm rot="21346355">
              <a:off x="4805071" y="5285156"/>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10/2011</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28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4" name="Szövegdoboz 36"/>
            <p:cNvSpPr txBox="1">
              <a:spLocks noChangeArrowheads="1"/>
            </p:cNvSpPr>
            <p:nvPr/>
          </p:nvSpPr>
          <p:spPr bwMode="auto">
            <a:xfrm rot="21309605">
              <a:off x="5664172" y="4957502"/>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10/2012</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53</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Armv8</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20/16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5" name="Szövegdoboz 36"/>
            <p:cNvSpPr txBox="1">
              <a:spLocks noChangeArrowheads="1"/>
            </p:cNvSpPr>
            <p:nvPr/>
          </p:nvSpPr>
          <p:spPr bwMode="auto">
            <a:xfrm rot="20700000">
              <a:off x="427344" y="5194158"/>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10/2005</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8</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65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7" name="Szövegdoboz 36"/>
            <p:cNvSpPr txBox="1">
              <a:spLocks noChangeArrowheads="1"/>
            </p:cNvSpPr>
            <p:nvPr/>
          </p:nvSpPr>
          <p:spPr bwMode="auto">
            <a:xfrm rot="20700000">
              <a:off x="1859239" y="4834118"/>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10/2007</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9</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40</a:t>
              </a: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8" name="Szövegdoboz 36"/>
            <p:cNvSpPr txBox="1">
              <a:spLocks noChangeArrowheads="1"/>
            </p:cNvSpPr>
            <p:nvPr/>
          </p:nvSpPr>
          <p:spPr bwMode="auto">
            <a:xfrm rot="20025295">
              <a:off x="3492708" y="3137577"/>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9/2010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1</a:t>
              </a: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5</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32/28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9" name="Szövegdoboz 36"/>
            <p:cNvSpPr txBox="1">
              <a:spLocks noChangeArrowheads="1"/>
            </p:cNvSpPr>
            <p:nvPr/>
          </p:nvSpPr>
          <p:spPr bwMode="auto">
            <a:xfrm rot="19980000">
              <a:off x="5153515" y="244202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10/2012</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Cortex-A5</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Armv8</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20/16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7" name="Szövegdoboz 17"/>
            <p:cNvSpPr txBox="1">
              <a:spLocks noChangeArrowheads="1"/>
            </p:cNvSpPr>
            <p:nvPr/>
          </p:nvSpPr>
          <p:spPr bwMode="auto">
            <a:xfrm>
              <a:off x="6958331" y="6586455"/>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201</a:t>
              </a:r>
              <a:r>
                <a:rPr kumimoji="0" lang="en-US" altLang="hu-HU" sz="1050" b="0" i="0" u="none" strike="noStrike" kern="1200" cap="none" spc="0" normalizeH="0" baseline="0" noProof="0" dirty="0">
                  <a:ln>
                    <a:noFill/>
                  </a:ln>
                  <a:solidFill>
                    <a:srgbClr val="000000"/>
                  </a:solidFill>
                  <a:effectLst/>
                  <a:uLnTx/>
                  <a:uFillTx/>
                  <a:latin typeface="Verdana" pitchFamily="34" charset="0"/>
                  <a:ea typeface="+mn-ea"/>
                  <a:cs typeface="+mn-cs"/>
                </a:rPr>
                <a:t>4</a:t>
              </a:r>
              <a:endPar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68" name="Egyenes összekötő 56"/>
            <p:cNvCxnSpPr/>
            <p:nvPr/>
          </p:nvCxnSpPr>
          <p:spPr>
            <a:xfrm>
              <a:off x="6799543" y="6474999"/>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6766081" y="41262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70" name="Szövegdoboz 36"/>
            <p:cNvSpPr txBox="1">
              <a:spLocks noChangeArrowheads="1"/>
            </p:cNvSpPr>
            <p:nvPr/>
          </p:nvSpPr>
          <p:spPr bwMode="auto">
            <a:xfrm rot="20700000">
              <a:off x="6315864" y="332193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2</a:t>
              </a: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/201</a:t>
              </a: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4</a:t>
              </a:r>
              <a:endPar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Cortex-A17</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err="1">
                  <a:ln>
                    <a:noFill/>
                  </a:ln>
                  <a:solidFill>
                    <a:srgbClr val="000000"/>
                  </a:solidFill>
                  <a:effectLst/>
                  <a:uLnTx/>
                  <a:uFillTx/>
                  <a:latin typeface="Verdana" pitchFamily="34" charset="0"/>
                  <a:ea typeface="+mn-ea"/>
                  <a:cs typeface="+mn-cs"/>
                </a:rPr>
                <a:t>Armv</a:t>
              </a: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7</a:t>
              </a:r>
              <a:endPar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2</a:t>
              </a: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8</a:t>
              </a: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72" name="Egyenes összekötő 71"/>
            <p:cNvCxnSpPr/>
            <p:nvPr/>
          </p:nvCxnSpPr>
          <p:spPr>
            <a:xfrm rot="5400000">
              <a:off x="337243" y="2377963"/>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337243" y="1737175"/>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42168" y="2310459"/>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6</a:t>
              </a:r>
            </a:p>
          </p:txBody>
        </p:sp>
        <p:sp>
          <p:nvSpPr>
            <p:cNvPr id="83" name="Szövegdoboz 82"/>
            <p:cNvSpPr txBox="1"/>
            <p:nvPr/>
          </p:nvSpPr>
          <p:spPr>
            <a:xfrm>
              <a:off x="44600" y="1655502"/>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7</a:t>
              </a:r>
            </a:p>
          </p:txBody>
        </p:sp>
        <p:sp>
          <p:nvSpPr>
            <p:cNvPr id="85" name="Szövegdoboz 84"/>
            <p:cNvSpPr txBox="1"/>
            <p:nvPr/>
          </p:nvSpPr>
          <p:spPr>
            <a:xfrm>
              <a:off x="445265" y="1040882"/>
              <a:ext cx="903763" cy="22982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DMIPS/MHz</a:t>
              </a:r>
            </a:p>
          </p:txBody>
        </p:sp>
        <p:cxnSp>
          <p:nvCxnSpPr>
            <p:cNvPr id="87" name="Egyenes összekötő 86"/>
            <p:cNvCxnSpPr/>
            <p:nvPr/>
          </p:nvCxnSpPr>
          <p:spPr>
            <a:xfrm>
              <a:off x="6801607" y="6474642"/>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7653377" y="6585917"/>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dirty="0">
                  <a:ln>
                    <a:noFill/>
                  </a:ln>
                  <a:solidFill>
                    <a:srgbClr val="000000"/>
                  </a:solidFill>
                  <a:effectLst/>
                  <a:uLnTx/>
                  <a:uFillTx/>
                  <a:latin typeface="Verdana" pitchFamily="34" charset="0"/>
                  <a:ea typeface="+mn-ea"/>
                  <a:cs typeface="+mn-cs"/>
                </a:rPr>
                <a:t>2015</a:t>
              </a:r>
            </a:p>
          </p:txBody>
        </p:sp>
        <p:cxnSp>
          <p:nvCxnSpPr>
            <p:cNvPr id="89" name="Egyenes összekötő 56"/>
            <p:cNvCxnSpPr/>
            <p:nvPr/>
          </p:nvCxnSpPr>
          <p:spPr>
            <a:xfrm>
              <a:off x="7540847" y="6474462"/>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7423247" y="1936444"/>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76" name="Szövegdoboz 36"/>
            <p:cNvSpPr txBox="1">
              <a:spLocks noChangeArrowheads="1"/>
            </p:cNvSpPr>
            <p:nvPr/>
          </p:nvSpPr>
          <p:spPr bwMode="auto">
            <a:xfrm rot="19980000">
              <a:off x="6435603" y="1946973"/>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2</a:t>
              </a: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/201</a:t>
              </a: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5</a:t>
              </a:r>
              <a:endPar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7</a:t>
              </a: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2</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Armv8</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16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81" name="Egyenes összekötő 56"/>
            <p:cNvCxnSpPr/>
            <p:nvPr/>
          </p:nvCxnSpPr>
          <p:spPr>
            <a:xfrm>
              <a:off x="8191156" y="6465269"/>
              <a:ext cx="0" cy="1113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050649" y="5064347"/>
              <a:ext cx="157240" cy="138735"/>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91" name="Szövegdoboz 36"/>
            <p:cNvSpPr txBox="1">
              <a:spLocks noChangeArrowheads="1"/>
            </p:cNvSpPr>
            <p:nvPr/>
          </p:nvSpPr>
          <p:spPr bwMode="auto">
            <a:xfrm rot="21434806">
              <a:off x="6993929" y="487009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11</a:t>
              </a: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/201</a:t>
              </a: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5</a:t>
              </a:r>
              <a:endPar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Cortex-A35</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Armv8</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16/14</a:t>
              </a: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86" name="Egyenes összekötő 79"/>
            <p:cNvCxnSpPr/>
            <p:nvPr/>
          </p:nvCxnSpPr>
          <p:spPr>
            <a:xfrm rot="5400000">
              <a:off x="340759" y="1085406"/>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31942" y="1026296"/>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8</a:t>
              </a:r>
            </a:p>
          </p:txBody>
        </p:sp>
        <p:cxnSp>
          <p:nvCxnSpPr>
            <p:cNvPr id="96" name="Egyenes összekötő 56"/>
            <p:cNvCxnSpPr/>
            <p:nvPr/>
          </p:nvCxnSpPr>
          <p:spPr>
            <a:xfrm>
              <a:off x="8842511" y="6467699"/>
              <a:ext cx="0" cy="1113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271894" y="6583030"/>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dirty="0">
                  <a:ln>
                    <a:noFill/>
                  </a:ln>
                  <a:solidFill>
                    <a:srgbClr val="000000"/>
                  </a:solidFill>
                  <a:effectLst/>
                  <a:uLnTx/>
                  <a:uFillTx/>
                  <a:latin typeface="Verdana" pitchFamily="34" charset="0"/>
                  <a:ea typeface="+mn-ea"/>
                  <a:cs typeface="+mn-cs"/>
                </a:rPr>
                <a:t>2016</a:t>
              </a:r>
            </a:p>
          </p:txBody>
        </p:sp>
        <p:sp>
          <p:nvSpPr>
            <p:cNvPr id="97" name="Lekerekített téglalap 70"/>
            <p:cNvSpPr/>
            <p:nvPr/>
          </p:nvSpPr>
          <p:spPr>
            <a:xfrm>
              <a:off x="8478469" y="1311446"/>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99" name="Szövegdoboz 36"/>
            <p:cNvSpPr txBox="1">
              <a:spLocks noChangeArrowheads="1"/>
            </p:cNvSpPr>
            <p:nvPr/>
          </p:nvSpPr>
          <p:spPr bwMode="auto">
            <a:xfrm rot="19980000">
              <a:off x="7550558" y="132157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5</a:t>
              </a: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/201</a:t>
              </a: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6</a:t>
              </a:r>
              <a:endPar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7</a:t>
              </a: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3</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Armv8</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1</a:t>
              </a: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0</a:t>
              </a: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4" name="Lekerekített téglalap 68"/>
            <p:cNvSpPr/>
            <p:nvPr/>
          </p:nvSpPr>
          <p:spPr>
            <a:xfrm>
              <a:off x="634701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100" name="Szövegdoboz 36"/>
            <p:cNvSpPr txBox="1">
              <a:spLocks noChangeArrowheads="1"/>
            </p:cNvSpPr>
            <p:nvPr/>
          </p:nvSpPr>
          <p:spPr bwMode="auto">
            <a:xfrm rot="20700000">
              <a:off x="565453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6</a:t>
              </a: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/201</a:t>
              </a: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3</a:t>
              </a:r>
              <a:endPar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Cortex-A12</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err="1">
                  <a:ln>
                    <a:noFill/>
                  </a:ln>
                  <a:solidFill>
                    <a:srgbClr val="000000"/>
                  </a:solidFill>
                  <a:effectLst/>
                  <a:uLnTx/>
                  <a:uFillTx/>
                  <a:latin typeface="Verdana" pitchFamily="34" charset="0"/>
                  <a:ea typeface="+mn-ea"/>
                  <a:cs typeface="+mn-cs"/>
                </a:rPr>
                <a:t>Armv</a:t>
              </a: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7</a:t>
              </a:r>
              <a:endPar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2</a:t>
              </a: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8</a:t>
              </a: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10" name="Straight Connector 9"/>
            <p:cNvCxnSpPr/>
            <p:nvPr/>
          </p:nvCxnSpPr>
          <p:spPr bwMode="auto">
            <a:xfrm>
              <a:off x="573916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6544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a:off x="4465575" y="1873843"/>
              <a:ext cx="1674868" cy="4513606"/>
            </a:xfrm>
            <a:prstGeom prst="line">
              <a:avLst/>
            </a:prstGeom>
            <a:noFill/>
            <a:ln w="19050" cap="flat" cmpd="sng" algn="ctr">
              <a:solidFill>
                <a:srgbClr val="FF0000"/>
              </a:solidFill>
              <a:prstDash val="solid"/>
              <a:round/>
              <a:headEnd type="none" w="med" len="med"/>
              <a:tailEnd type="none" w="med" len="med"/>
            </a:ln>
            <a:effectLst/>
          </p:spPr>
        </p:cxnSp>
        <p:sp>
          <p:nvSpPr>
            <p:cNvPr id="19" name="TextBox 18"/>
            <p:cNvSpPr txBox="1"/>
            <p:nvPr/>
          </p:nvSpPr>
          <p:spPr>
            <a:xfrm>
              <a:off x="3469415" y="2170478"/>
              <a:ext cx="91961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Armv7-A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(32-bit)</a:t>
              </a:r>
            </a:p>
          </p:txBody>
        </p:sp>
        <p:sp>
          <p:nvSpPr>
            <p:cNvPr id="93" name="TextBox 92"/>
            <p:cNvSpPr txBox="1"/>
            <p:nvPr/>
          </p:nvSpPr>
          <p:spPr>
            <a:xfrm>
              <a:off x="4684583" y="1636345"/>
              <a:ext cx="108632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Armv8.0-A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(64-bit)</a:t>
              </a:r>
            </a:p>
          </p:txBody>
        </p:sp>
        <p:sp>
          <p:nvSpPr>
            <p:cNvPr id="2" name="TextBox 1"/>
            <p:cNvSpPr txBox="1"/>
            <p:nvPr/>
          </p:nvSpPr>
          <p:spPr>
            <a:xfrm>
              <a:off x="418065" y="1268760"/>
              <a:ext cx="41700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(Dhrystone MIPS: relative performance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  DEC VAX 11/780 minicomputer)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40" normalizeH="0" baseline="0" noProof="0" dirty="0">
                  <a:ln>
                    <a:noFill/>
                  </a:ln>
                  <a:solidFill>
                    <a:srgbClr val="000000"/>
                  </a:solidFill>
                  <a:effectLst/>
                  <a:uLnTx/>
                  <a:uFillTx/>
                  <a:latin typeface="Verdana"/>
                  <a:ea typeface="+mn-ea"/>
                  <a:cs typeface="+mn-cs"/>
                </a:rPr>
                <a:t>(Dhrystone: synthetic benchmark for syst. </a:t>
              </a:r>
              <a:r>
                <a:rPr kumimoji="0" lang="en-GB" sz="1200" b="0" i="0" u="none" strike="noStrike" kern="1200" cap="none" spc="-40" normalizeH="0" baseline="0" noProof="0" dirty="0" err="1">
                  <a:ln>
                    <a:noFill/>
                  </a:ln>
                  <a:solidFill>
                    <a:srgbClr val="000000"/>
                  </a:solidFill>
                  <a:effectLst/>
                  <a:uLnTx/>
                  <a:uFillTx/>
                  <a:latin typeface="Verdana"/>
                  <a:ea typeface="+mn-ea"/>
                  <a:cs typeface="+mn-cs"/>
                </a:rPr>
                <a:t>progr</a:t>
              </a:r>
              <a:r>
                <a:rPr kumimoji="0" lang="en-GB" sz="1200" b="0" i="0" u="none" strike="noStrike" kern="1200" cap="none" spc="-40" normalizeH="0" baseline="0" noProof="0" dirty="0">
                  <a:ln>
                    <a:noFill/>
                  </a:ln>
                  <a:solidFill>
                    <a:srgbClr val="000000"/>
                  </a:solidFill>
                  <a:effectLst/>
                  <a:uLnTx/>
                  <a:uFillTx/>
                  <a:latin typeface="Verdana"/>
                  <a:ea typeface="+mn-ea"/>
                  <a:cs typeface="+mn-cs"/>
                </a:rPr>
                <a:t>.)</a:t>
              </a:r>
            </a:p>
          </p:txBody>
        </p:sp>
      </p:grpSp>
      <p:sp>
        <p:nvSpPr>
          <p:cNvPr id="7" name="Oval 6">
            <a:extLst>
              <a:ext uri="{FF2B5EF4-FFF2-40B4-BE49-F238E27FC236}">
                <a16:creationId xmlns:a16="http://schemas.microsoft.com/office/drawing/2014/main" id="{95DEB3DD-8315-0B6B-D740-1E12C1EF4C61}"/>
              </a:ext>
            </a:extLst>
          </p:cNvPr>
          <p:cNvSpPr/>
          <p:nvPr/>
        </p:nvSpPr>
        <p:spPr bwMode="auto">
          <a:xfrm rot="20627167">
            <a:off x="164051" y="2885643"/>
            <a:ext cx="5215644" cy="3997653"/>
          </a:xfrm>
          <a:prstGeom prst="ellipse">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06678863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3212236"/>
              </p:ext>
            </p:extLst>
          </p:nvPr>
        </p:nvGraphicFramePr>
        <p:xfrm>
          <a:off x="37170" y="1253749"/>
          <a:ext cx="9062718" cy="3628923"/>
        </p:xfrm>
        <a:graphic>
          <a:graphicData uri="http://schemas.openxmlformats.org/drawingml/2006/table">
            <a:tbl>
              <a:tblPr/>
              <a:tblGrid>
                <a:gridCol w="1082398">
                  <a:extLst>
                    <a:ext uri="{9D8B030D-6E8A-4147-A177-3AD203B41FA5}">
                      <a16:colId xmlns:a16="http://schemas.microsoft.com/office/drawing/2014/main" val="20000"/>
                    </a:ext>
                  </a:extLst>
                </a:gridCol>
                <a:gridCol w="1071522">
                  <a:extLst>
                    <a:ext uri="{9D8B030D-6E8A-4147-A177-3AD203B41FA5}">
                      <a16:colId xmlns:a16="http://schemas.microsoft.com/office/drawing/2014/main" val="1140450964"/>
                    </a:ext>
                  </a:extLst>
                </a:gridCol>
                <a:gridCol w="1168400">
                  <a:extLst>
                    <a:ext uri="{9D8B030D-6E8A-4147-A177-3AD203B41FA5}">
                      <a16:colId xmlns:a16="http://schemas.microsoft.com/office/drawing/2014/main" val="1532198706"/>
                    </a:ext>
                  </a:extLst>
                </a:gridCol>
                <a:gridCol w="1107440">
                  <a:extLst>
                    <a:ext uri="{9D8B030D-6E8A-4147-A177-3AD203B41FA5}">
                      <a16:colId xmlns:a16="http://schemas.microsoft.com/office/drawing/2014/main" val="2144594736"/>
                    </a:ext>
                  </a:extLst>
                </a:gridCol>
                <a:gridCol w="985520">
                  <a:extLst>
                    <a:ext uri="{9D8B030D-6E8A-4147-A177-3AD203B41FA5}">
                      <a16:colId xmlns:a16="http://schemas.microsoft.com/office/drawing/2014/main" val="2042979552"/>
                    </a:ext>
                  </a:extLst>
                </a:gridCol>
                <a:gridCol w="1148080">
                  <a:extLst>
                    <a:ext uri="{9D8B030D-6E8A-4147-A177-3AD203B41FA5}">
                      <a16:colId xmlns:a16="http://schemas.microsoft.com/office/drawing/2014/main" val="20003"/>
                    </a:ext>
                  </a:extLst>
                </a:gridCol>
                <a:gridCol w="1249680">
                  <a:extLst>
                    <a:ext uri="{9D8B030D-6E8A-4147-A177-3AD203B41FA5}">
                      <a16:colId xmlns:a16="http://schemas.microsoft.com/office/drawing/2014/main" val="20006"/>
                    </a:ext>
                  </a:extLst>
                </a:gridCol>
                <a:gridCol w="1249678">
                  <a:extLst>
                    <a:ext uri="{9D8B030D-6E8A-4147-A177-3AD203B41FA5}">
                      <a16:colId xmlns:a16="http://schemas.microsoft.com/office/drawing/2014/main" val="3205092982"/>
                    </a:ext>
                  </a:extLst>
                </a:gridCol>
              </a:tblGrid>
              <a:tr h="505506">
                <a:tc>
                  <a:txBody>
                    <a:bodyPr/>
                    <a:lstStyle/>
                    <a:p>
                      <a:pPr algn="ctr"/>
                      <a:r>
                        <a:rPr lang="en-US" sz="1300" b="1" dirty="0">
                          <a:solidFill>
                            <a:schemeClr val="bg1"/>
                          </a:solidFill>
                        </a:rPr>
                        <a:t>CPU Core</a:t>
                      </a:r>
                    </a:p>
                  </a:txBody>
                  <a:tcPr marL="49736" marR="49736" marT="24868" marB="24868" anchor="ctr">
                    <a:lnL>
                      <a:noFill/>
                    </a:lnL>
                    <a:lnR>
                      <a:noFill/>
                    </a:lnR>
                    <a:lnT>
                      <a:noFill/>
                    </a:lnT>
                    <a:lnB>
                      <a:noFill/>
                    </a:lnB>
                    <a:solidFill>
                      <a:srgbClr val="0070C0"/>
                    </a:solidFill>
                  </a:tcPr>
                </a:tc>
                <a:tc>
                  <a:txBody>
                    <a:bodyPr/>
                    <a:lstStyle/>
                    <a:p>
                      <a:pPr algn="ctr"/>
                      <a:r>
                        <a:rPr lang="en-US" sz="1300" b="1" spc="-60" baseline="0" dirty="0">
                          <a:solidFill>
                            <a:schemeClr val="bg1"/>
                          </a:solidFill>
                        </a:rPr>
                        <a:t>Announced</a:t>
                      </a:r>
                    </a:p>
                  </a:txBody>
                  <a:tcPr marL="49736" marR="49736" marT="24868" marB="24868" anchor="ctr">
                    <a:lnL>
                      <a:noFill/>
                    </a:lnL>
                    <a:lnR>
                      <a:noFill/>
                    </a:lnR>
                    <a:lnT>
                      <a:noFill/>
                    </a:lnT>
                    <a:lnB>
                      <a:noFill/>
                    </a:lnB>
                    <a:solidFill>
                      <a:srgbClr val="0070C0"/>
                    </a:solidFill>
                  </a:tcPr>
                </a:tc>
                <a:tc>
                  <a:txBody>
                    <a:bodyPr/>
                    <a:lstStyle/>
                    <a:p>
                      <a:pPr algn="ctr"/>
                      <a:r>
                        <a:rPr lang="en-US" sz="1300" b="1" dirty="0">
                          <a:solidFill>
                            <a:schemeClr val="bg1"/>
                          </a:solidFill>
                        </a:rPr>
                        <a:t>Available</a:t>
                      </a:r>
                      <a:br>
                        <a:rPr lang="en-US" sz="1300" b="1" dirty="0">
                          <a:solidFill>
                            <a:schemeClr val="bg1"/>
                          </a:solidFill>
                        </a:rPr>
                      </a:br>
                      <a:r>
                        <a:rPr lang="en-US" sz="1300" b="1" dirty="0">
                          <a:solidFill>
                            <a:schemeClr val="bg1"/>
                          </a:solidFill>
                        </a:rPr>
                        <a:t>in devices</a:t>
                      </a:r>
                    </a:p>
                  </a:txBody>
                  <a:tcPr marL="49736" marR="49736" marT="24868" marB="24868" anchor="ctr">
                    <a:lnL>
                      <a:noFill/>
                    </a:lnL>
                    <a:lnR>
                      <a:noFill/>
                    </a:lnR>
                    <a:lnT>
                      <a:noFill/>
                    </a:lnT>
                    <a:lnB>
                      <a:noFill/>
                    </a:lnB>
                    <a:solidFill>
                      <a:srgbClr val="0070C0"/>
                    </a:solidFill>
                  </a:tcPr>
                </a:tc>
                <a:tc>
                  <a:txBody>
                    <a:bodyPr/>
                    <a:lstStyle/>
                    <a:p>
                      <a:pPr algn="ctr"/>
                      <a:r>
                        <a:rPr lang="en-US" sz="1300" b="1" spc="0" baseline="0" dirty="0">
                          <a:solidFill>
                            <a:schemeClr val="bg1"/>
                          </a:solidFill>
                        </a:rPr>
                        <a:t>Target</a:t>
                      </a:r>
                    </a:p>
                    <a:p>
                      <a:pPr algn="ctr"/>
                      <a:r>
                        <a:rPr lang="en-US" sz="1300" b="1" spc="0" baseline="0" dirty="0">
                          <a:solidFill>
                            <a:schemeClr val="bg1"/>
                          </a:solidFill>
                        </a:rPr>
                        <a:t>category</a:t>
                      </a:r>
                    </a:p>
                  </a:txBody>
                  <a:tcPr marL="49736" marR="49736" marT="24868" marB="24868" anchor="ctr">
                    <a:lnL>
                      <a:noFill/>
                    </a:lnL>
                    <a:lnR>
                      <a:noFill/>
                    </a:lnR>
                    <a:lnT>
                      <a:noFill/>
                    </a:lnT>
                    <a:lnB>
                      <a:noFill/>
                    </a:lnB>
                    <a:solidFill>
                      <a:srgbClr val="0070C0"/>
                    </a:solidFill>
                  </a:tcPr>
                </a:tc>
                <a:tc>
                  <a:txBody>
                    <a:bodyPr/>
                    <a:lstStyle/>
                    <a:p>
                      <a:pPr algn="ctr"/>
                      <a:r>
                        <a:rPr lang="en-US" sz="1300" b="1" dirty="0">
                          <a:solidFill>
                            <a:schemeClr val="bg1"/>
                          </a:solidFill>
                        </a:rPr>
                        <a:t>L2</a:t>
                      </a:r>
                    </a:p>
                    <a:p>
                      <a:pPr algn="ctr"/>
                      <a:r>
                        <a:rPr lang="en-US" sz="1300" b="1" dirty="0">
                          <a:solidFill>
                            <a:schemeClr val="bg1"/>
                          </a:solidFill>
                        </a:rPr>
                        <a:t>cache</a:t>
                      </a:r>
                    </a:p>
                  </a:txBody>
                  <a:tcPr marL="49736" marR="49736" marT="24868" marB="24868" anchor="ctr">
                    <a:lnL>
                      <a:noFill/>
                    </a:lnL>
                    <a:lnR>
                      <a:noFill/>
                    </a:lnR>
                    <a:lnT>
                      <a:noFill/>
                    </a:lnT>
                    <a:lnB>
                      <a:noFill/>
                    </a:lnB>
                    <a:solidFill>
                      <a:srgbClr val="0070C0"/>
                    </a:solidFill>
                  </a:tcPr>
                </a:tc>
                <a:tc>
                  <a:txBody>
                    <a:bodyPr/>
                    <a:lstStyle/>
                    <a:p>
                      <a:pPr algn="ctr"/>
                      <a:r>
                        <a:rPr lang="en-US" sz="1300" b="1" dirty="0">
                          <a:solidFill>
                            <a:schemeClr val="bg1"/>
                          </a:solidFill>
                        </a:rPr>
                        <a:t>Multicore</a:t>
                      </a:r>
                    </a:p>
                    <a:p>
                      <a:pPr algn="ctr"/>
                      <a:r>
                        <a:rPr lang="en-US" sz="1300" b="1" dirty="0">
                          <a:solidFill>
                            <a:schemeClr val="bg1"/>
                          </a:solidFill>
                        </a:rPr>
                        <a:t>support</a:t>
                      </a:r>
                    </a:p>
                    <a:p>
                      <a:pPr algn="ctr"/>
                      <a:r>
                        <a:rPr lang="en-US" sz="1300" b="1" dirty="0">
                          <a:solidFill>
                            <a:schemeClr val="bg1"/>
                          </a:solidFill>
                        </a:rPr>
                        <a:t>(</a:t>
                      </a:r>
                      <a:r>
                        <a:rPr lang="en-US" sz="1300" b="1" dirty="0" err="1">
                          <a:solidFill>
                            <a:schemeClr val="bg1"/>
                          </a:solidFill>
                        </a:rPr>
                        <a:t>MPCore</a:t>
                      </a:r>
                      <a:r>
                        <a:rPr lang="en-US" sz="1300" b="1" dirty="0">
                          <a:solidFill>
                            <a:schemeClr val="bg1"/>
                          </a:solidFill>
                        </a:rPr>
                        <a:t>)</a:t>
                      </a:r>
                    </a:p>
                  </a:txBody>
                  <a:tcPr marL="49736" marR="49736" marT="24868" marB="24868" anchor="ctr">
                    <a:lnL>
                      <a:noFill/>
                    </a:lnL>
                    <a:lnR>
                      <a:noFill/>
                    </a:lnR>
                    <a:lnT>
                      <a:noFill/>
                    </a:lnT>
                    <a:lnB>
                      <a:noFill/>
                    </a:lnB>
                    <a:solidFill>
                      <a:srgbClr val="0070C0"/>
                    </a:solidFill>
                  </a:tcPr>
                </a:tc>
                <a:tc>
                  <a:txBody>
                    <a:bodyPr/>
                    <a:lstStyle/>
                    <a:p>
                      <a:pPr algn="ctr"/>
                      <a:r>
                        <a:rPr lang="en-US" sz="1300" b="1" dirty="0" err="1">
                          <a:solidFill>
                            <a:schemeClr val="bg1"/>
                          </a:solidFill>
                        </a:rPr>
                        <a:t>big.LITTLE</a:t>
                      </a:r>
                      <a:endParaRPr lang="en-US" sz="1300" b="1" dirty="0">
                        <a:solidFill>
                          <a:schemeClr val="bg1"/>
                        </a:solidFill>
                      </a:endParaRPr>
                    </a:p>
                    <a:p>
                      <a:pPr algn="ctr"/>
                      <a:r>
                        <a:rPr lang="en-US" sz="1300" b="1" dirty="0">
                          <a:solidFill>
                            <a:schemeClr val="bg1"/>
                          </a:solidFill>
                        </a:rPr>
                        <a:t>support</a:t>
                      </a:r>
                    </a:p>
                  </a:txBody>
                  <a:tcPr marL="49736" marR="49736" marT="24868" marB="24868" anchor="ctr">
                    <a:lnL>
                      <a:noFill/>
                    </a:lnL>
                    <a:lnR>
                      <a:noFill/>
                    </a:lnR>
                    <a:lnT>
                      <a:noFill/>
                    </a:lnT>
                    <a:lnB>
                      <a:noFill/>
                    </a:lnB>
                    <a:solidFill>
                      <a:srgbClr val="0070C0"/>
                    </a:solidFill>
                  </a:tcPr>
                </a:tc>
                <a:tc>
                  <a:txBody>
                    <a:bodyPr/>
                    <a:lstStyle/>
                    <a:p>
                      <a:pPr algn="ctr"/>
                      <a:r>
                        <a:rPr lang="en-US" sz="1300" b="1" dirty="0">
                          <a:solidFill>
                            <a:schemeClr val="bg1"/>
                          </a:solidFill>
                        </a:rPr>
                        <a:t>Efficiency</a:t>
                      </a:r>
                    </a:p>
                    <a:p>
                      <a:pPr algn="ctr"/>
                      <a:r>
                        <a:rPr lang="en-US" sz="1300" b="1" dirty="0">
                          <a:solidFill>
                            <a:schemeClr val="bg1"/>
                          </a:solidFill>
                        </a:rPr>
                        <a:t>DMIPS/MHZ</a:t>
                      </a:r>
                    </a:p>
                  </a:txBody>
                  <a:tcPr marL="49736" marR="49736" marT="24868" marB="24868" anchor="ctr">
                    <a:lnL>
                      <a:noFill/>
                    </a:lnL>
                    <a:lnR>
                      <a:noFill/>
                    </a:lnR>
                    <a:lnT>
                      <a:noFill/>
                    </a:lnT>
                    <a:lnB>
                      <a:noFill/>
                    </a:lnB>
                    <a:solidFill>
                      <a:srgbClr val="0070C0"/>
                    </a:solidFill>
                  </a:tcPr>
                </a:tc>
                <a:extLst>
                  <a:ext uri="{0D108BD9-81ED-4DB2-BD59-A6C34878D82A}">
                    <a16:rowId xmlns:a16="http://schemas.microsoft.com/office/drawing/2014/main" val="10000"/>
                  </a:ext>
                </a:extLst>
              </a:tr>
              <a:tr h="461135">
                <a:tc>
                  <a:txBody>
                    <a:bodyPr/>
                    <a:lstStyle/>
                    <a:p>
                      <a:pPr algn="ctr"/>
                      <a:r>
                        <a:rPr lang="en-US" sz="1300" b="1" spc="-60" baseline="0" dirty="0"/>
                        <a:t>Cortex-A8</a:t>
                      </a:r>
                    </a:p>
                  </a:txBody>
                  <a:tcPr marL="49736" marR="49736" marT="24868" marB="24868" anchor="ctr">
                    <a:lnL>
                      <a:noFill/>
                    </a:lnL>
                    <a:lnR>
                      <a:noFill/>
                    </a:lnR>
                    <a:lnT>
                      <a:noFill/>
                    </a:lnT>
                    <a:lnB>
                      <a:noFill/>
                    </a:lnB>
                    <a:solidFill>
                      <a:srgbClr val="D1F3FF"/>
                    </a:solidFill>
                  </a:tcPr>
                </a:tc>
                <a:tc>
                  <a:txBody>
                    <a:bodyPr/>
                    <a:lstStyle/>
                    <a:p>
                      <a:pPr algn="ctr"/>
                      <a:r>
                        <a:rPr lang="en-US" sz="1300" dirty="0"/>
                        <a:t>2005</a:t>
                      </a:r>
                    </a:p>
                  </a:txBody>
                  <a:tcPr marL="49736" marR="49736" marT="24868" marB="24868" anchor="ctr">
                    <a:lnL>
                      <a:noFill/>
                    </a:lnL>
                    <a:lnR>
                      <a:noFill/>
                    </a:lnR>
                    <a:lnT>
                      <a:noFill/>
                    </a:lnT>
                    <a:lnB>
                      <a:noFill/>
                    </a:lnB>
                    <a:solidFill>
                      <a:srgbClr val="D1F3FF"/>
                    </a:solidFill>
                  </a:tcPr>
                </a:tc>
                <a:tc>
                  <a:txBody>
                    <a:bodyPr/>
                    <a:lstStyle/>
                    <a:p>
                      <a:pPr algn="ctr"/>
                      <a:r>
                        <a:rPr lang="en-US" sz="1300" dirty="0"/>
                        <a:t>2009</a:t>
                      </a:r>
                    </a:p>
                  </a:txBody>
                  <a:tcPr marL="49736" marR="49736" marT="24868" marB="24868" anchor="ctr">
                    <a:lnL>
                      <a:noFill/>
                    </a:lnL>
                    <a:lnR>
                      <a:noFill/>
                    </a:lnR>
                    <a:lnT>
                      <a:noFill/>
                    </a:lnT>
                    <a:lnB>
                      <a:noFill/>
                    </a:lnB>
                    <a:solidFill>
                      <a:srgbClr val="D1F3FF"/>
                    </a:solidFill>
                  </a:tcPr>
                </a:tc>
                <a:tc>
                  <a:txBody>
                    <a:bodyPr/>
                    <a:lstStyle/>
                    <a:p>
                      <a:pPr algn="ctr"/>
                      <a:r>
                        <a:rPr lang="en-US" sz="1300" spc="0" baseline="0" dirty="0"/>
                        <a:t>Mainstream</a:t>
                      </a:r>
                    </a:p>
                  </a:txBody>
                  <a:tcPr marL="49736" marR="49736" marT="24868" marB="24868" anchor="ctr">
                    <a:lnL>
                      <a:noFill/>
                    </a:lnL>
                    <a:lnR>
                      <a:noFill/>
                    </a:lnR>
                    <a:lnT>
                      <a:noFill/>
                    </a:lnT>
                    <a:lnB>
                      <a:noFill/>
                    </a:lnB>
                    <a:solidFill>
                      <a:srgbClr val="D1F3FF"/>
                    </a:solidFill>
                  </a:tcPr>
                </a:tc>
                <a:tc>
                  <a:txBody>
                    <a:bodyPr/>
                    <a:lstStyle/>
                    <a:p>
                      <a:pPr algn="ctr"/>
                      <a:r>
                        <a:rPr lang="en-US" sz="1300" dirty="0"/>
                        <a:t>Optional</a:t>
                      </a:r>
                    </a:p>
                  </a:txBody>
                  <a:tcPr marL="49736" marR="49736" marT="24868" marB="24868" anchor="ctr">
                    <a:lnL>
                      <a:noFill/>
                    </a:lnL>
                    <a:lnR>
                      <a:noFill/>
                    </a:lnR>
                    <a:lnT>
                      <a:noFill/>
                    </a:lnT>
                    <a:lnB>
                      <a:noFill/>
                    </a:lnB>
                    <a:solidFill>
                      <a:srgbClr val="D1F3FF"/>
                    </a:solidFill>
                  </a:tcPr>
                </a:tc>
                <a:tc>
                  <a:txBody>
                    <a:bodyPr/>
                    <a:lstStyle/>
                    <a:p>
                      <a:pPr algn="ctr"/>
                      <a:r>
                        <a:rPr lang="en-US" sz="1300" dirty="0"/>
                        <a:t>No</a:t>
                      </a:r>
                    </a:p>
                  </a:txBody>
                  <a:tcPr marL="49736" marR="49736" marT="24868" marB="24868" anchor="ctr">
                    <a:lnL>
                      <a:noFill/>
                    </a:lnL>
                    <a:lnR>
                      <a:noFill/>
                    </a:lnR>
                    <a:lnT>
                      <a:noFill/>
                    </a:lnT>
                    <a:lnB>
                      <a:noFill/>
                    </a:lnB>
                    <a:solidFill>
                      <a:srgbClr val="D1F3FF"/>
                    </a:solidFill>
                  </a:tcPr>
                </a:tc>
                <a:tc>
                  <a:txBody>
                    <a:bodyPr/>
                    <a:lstStyle/>
                    <a:p>
                      <a:pPr algn="ctr"/>
                      <a:r>
                        <a:rPr lang="en-US" sz="1300" dirty="0"/>
                        <a:t>--</a:t>
                      </a:r>
                    </a:p>
                  </a:txBody>
                  <a:tcPr marL="49736" marR="49736" marT="24868" marB="24868" anchor="ctr">
                    <a:lnL>
                      <a:noFill/>
                    </a:lnL>
                    <a:lnR>
                      <a:noFill/>
                    </a:lnR>
                    <a:lnT>
                      <a:noFill/>
                    </a:lnT>
                    <a:lnB>
                      <a:noFill/>
                    </a:lnB>
                    <a:solidFill>
                      <a:srgbClr val="D1F3FF"/>
                    </a:solidFill>
                  </a:tcPr>
                </a:tc>
                <a:tc>
                  <a:txBody>
                    <a:bodyPr/>
                    <a:lstStyle/>
                    <a:p>
                      <a:pPr algn="ctr"/>
                      <a:r>
                        <a:rPr lang="en-US" sz="1300" dirty="0"/>
                        <a:t>2,0</a:t>
                      </a:r>
                    </a:p>
                  </a:txBody>
                  <a:tcPr marL="49736" marR="49736" marT="24868" marB="24868" anchor="ctr">
                    <a:lnL>
                      <a:noFill/>
                    </a:lnL>
                    <a:lnR>
                      <a:noFill/>
                    </a:lnR>
                    <a:lnT>
                      <a:noFill/>
                    </a:lnT>
                    <a:lnB>
                      <a:noFill/>
                    </a:lnB>
                    <a:solidFill>
                      <a:srgbClr val="D1F3FF"/>
                    </a:solidFill>
                  </a:tcPr>
                </a:tc>
                <a:extLst>
                  <a:ext uri="{0D108BD9-81ED-4DB2-BD59-A6C34878D82A}">
                    <a16:rowId xmlns:a16="http://schemas.microsoft.com/office/drawing/2014/main" val="1815698234"/>
                  </a:ext>
                </a:extLst>
              </a:tr>
              <a:tr h="407935">
                <a:tc>
                  <a:txBody>
                    <a:bodyPr/>
                    <a:lstStyle/>
                    <a:p>
                      <a:pPr algn="ctr"/>
                      <a:r>
                        <a:rPr lang="en-US" sz="1300" b="1" spc="-60" baseline="0" dirty="0"/>
                        <a:t>Cortex-A9</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2007</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2010</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spc="0" baseline="0" dirty="0"/>
                        <a:t>Mainstream</a:t>
                      </a:r>
                    </a:p>
                  </a:txBody>
                  <a:tcPr marL="49736" marR="49736" marT="24868" marB="24868" anchor="ctr">
                    <a:lnL>
                      <a:noFill/>
                    </a:lnL>
                    <a:lnR>
                      <a:noFill/>
                    </a:lnR>
                    <a:lnT>
                      <a:noFill/>
                    </a:lnT>
                    <a:lnB>
                      <a:noFill/>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t>Optional</a:t>
                      </a:r>
                    </a:p>
                  </a:txBody>
                  <a:tcPr marL="49736" marR="49736" marT="24868" marB="24868" anchor="ctr">
                    <a:lnL>
                      <a:noFill/>
                    </a:lnL>
                    <a:lnR>
                      <a:noFill/>
                    </a:lnR>
                    <a:lnT>
                      <a:noFill/>
                    </a:lnT>
                    <a:lnB>
                      <a:noFill/>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t>Yes</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2,5 </a:t>
                      </a:r>
                    </a:p>
                  </a:txBody>
                  <a:tcPr marL="49736" marR="49736" marT="24868" marB="24868" anchor="ctr">
                    <a:lnL>
                      <a:noFill/>
                    </a:lnL>
                    <a:lnR>
                      <a:noFill/>
                    </a:lnR>
                    <a:lnT>
                      <a:noFill/>
                    </a:lnT>
                    <a:lnB>
                      <a:noFill/>
                    </a:lnB>
                    <a:solidFill>
                      <a:schemeClr val="bg1">
                        <a:lumMod val="95000"/>
                      </a:schemeClr>
                    </a:solidFill>
                  </a:tcPr>
                </a:tc>
                <a:extLst>
                  <a:ext uri="{0D108BD9-81ED-4DB2-BD59-A6C34878D82A}">
                    <a16:rowId xmlns:a16="http://schemas.microsoft.com/office/drawing/2014/main" val="3920510765"/>
                  </a:ext>
                </a:extLst>
              </a:tr>
              <a:tr h="407935">
                <a:tc>
                  <a:txBody>
                    <a:bodyPr/>
                    <a:lstStyle/>
                    <a:p>
                      <a:pPr algn="ctr"/>
                      <a:r>
                        <a:rPr lang="en-US" sz="1300" b="1" spc="-60" baseline="0" dirty="0"/>
                        <a:t>Cortex-A5</a:t>
                      </a:r>
                    </a:p>
                  </a:txBody>
                  <a:tcPr marL="49736" marR="49736" marT="24868" marB="24868" anchor="ctr">
                    <a:lnL>
                      <a:noFill/>
                    </a:lnL>
                    <a:lnR>
                      <a:noFill/>
                    </a:lnR>
                    <a:lnT>
                      <a:noFill/>
                    </a:lnT>
                    <a:lnB>
                      <a:noFill/>
                    </a:lnB>
                    <a:solidFill>
                      <a:srgbClr val="D1F3FF"/>
                    </a:solidFill>
                  </a:tcPr>
                </a:tc>
                <a:tc>
                  <a:txBody>
                    <a:bodyPr/>
                    <a:lstStyle/>
                    <a:p>
                      <a:pPr algn="ctr"/>
                      <a:r>
                        <a:rPr lang="en-US" sz="1300" dirty="0"/>
                        <a:t>2009</a:t>
                      </a:r>
                    </a:p>
                  </a:txBody>
                  <a:tcPr marL="49736" marR="49736" marT="24868" marB="24868" anchor="ctr">
                    <a:lnL>
                      <a:noFill/>
                    </a:lnL>
                    <a:lnR>
                      <a:noFill/>
                    </a:lnR>
                    <a:lnT>
                      <a:noFill/>
                    </a:lnT>
                    <a:lnB>
                      <a:noFill/>
                    </a:lnB>
                    <a:solidFill>
                      <a:srgbClr val="D1F3FF"/>
                    </a:solidFill>
                  </a:tcPr>
                </a:tc>
                <a:tc>
                  <a:txBody>
                    <a:bodyPr/>
                    <a:lstStyle/>
                    <a:p>
                      <a:pPr algn="ctr"/>
                      <a:r>
                        <a:rPr lang="en-US" sz="1300" dirty="0"/>
                        <a:t>2011</a:t>
                      </a:r>
                    </a:p>
                  </a:txBody>
                  <a:tcPr marL="49736" marR="49736" marT="24868" marB="24868" anchor="ctr">
                    <a:lnL>
                      <a:noFill/>
                    </a:lnL>
                    <a:lnR>
                      <a:noFill/>
                    </a:lnR>
                    <a:lnT>
                      <a:noFill/>
                    </a:lnT>
                    <a:lnB>
                      <a:noFill/>
                    </a:lnB>
                    <a:solidFill>
                      <a:srgbClr val="D1F3FF"/>
                    </a:solidFill>
                  </a:tcPr>
                </a:tc>
                <a:tc>
                  <a:txBody>
                    <a:bodyPr/>
                    <a:lstStyle/>
                    <a:p>
                      <a:pPr algn="ctr"/>
                      <a:r>
                        <a:rPr lang="hu-HU" sz="1300" spc="0" baseline="0" dirty="0"/>
                        <a:t>Low power</a:t>
                      </a:r>
                      <a:endParaRPr lang="en-US" sz="1300" spc="0" baseline="0" dirty="0"/>
                    </a:p>
                  </a:txBody>
                  <a:tcPr marL="49736" marR="49736" marT="24868" marB="24868" anchor="ctr">
                    <a:lnL>
                      <a:noFill/>
                    </a:lnL>
                    <a:lnR>
                      <a:noFill/>
                    </a:lnR>
                    <a:lnT>
                      <a:noFill/>
                    </a:lnT>
                    <a:lnB>
                      <a:noFill/>
                    </a:lnB>
                    <a:solidFill>
                      <a:srgbClr val="D1F3FF"/>
                    </a:solidFill>
                  </a:tcPr>
                </a:tc>
                <a:tc>
                  <a:txBody>
                    <a:bodyPr/>
                    <a:lstStyle/>
                    <a:p>
                      <a:pPr algn="ctr"/>
                      <a:r>
                        <a:rPr lang="en-US" sz="1300" dirty="0"/>
                        <a:t>No L2</a:t>
                      </a:r>
                    </a:p>
                  </a:txBody>
                  <a:tcPr marL="49736" marR="49736" marT="24868" marB="24868" anchor="ctr">
                    <a:lnL>
                      <a:noFill/>
                    </a:lnL>
                    <a:lnR>
                      <a:noFill/>
                    </a:lnR>
                    <a:lnT>
                      <a:noFill/>
                    </a:lnT>
                    <a:lnB>
                      <a:noFill/>
                    </a:lnB>
                    <a:solidFill>
                      <a:srgbClr val="D1F3FF"/>
                    </a:solidFill>
                  </a:tcPr>
                </a:tc>
                <a:tc>
                  <a:txBody>
                    <a:bodyPr/>
                    <a:lstStyle/>
                    <a:p>
                      <a:pPr algn="ctr"/>
                      <a:r>
                        <a:rPr lang="en-US" sz="1300" dirty="0"/>
                        <a:t>Yes</a:t>
                      </a:r>
                    </a:p>
                  </a:txBody>
                  <a:tcPr marL="49736" marR="49736" marT="24868" marB="24868" anchor="ctr">
                    <a:lnL>
                      <a:noFill/>
                    </a:lnL>
                    <a:lnR>
                      <a:noFill/>
                    </a:lnR>
                    <a:lnT>
                      <a:noFill/>
                    </a:lnT>
                    <a:lnB>
                      <a:noFill/>
                    </a:lnB>
                    <a:solidFill>
                      <a:srgbClr val="D1F3FF"/>
                    </a:solidFill>
                  </a:tcPr>
                </a:tc>
                <a:tc>
                  <a:txBody>
                    <a:bodyPr/>
                    <a:lstStyle/>
                    <a:p>
                      <a:pPr algn="ctr"/>
                      <a:r>
                        <a:rPr lang="en-US" sz="1300" dirty="0"/>
                        <a:t>--</a:t>
                      </a:r>
                    </a:p>
                  </a:txBody>
                  <a:tcPr marL="49736" marR="49736" marT="24868" marB="24868" anchor="ctr">
                    <a:lnL>
                      <a:noFill/>
                    </a:lnL>
                    <a:lnR>
                      <a:noFill/>
                    </a:lnR>
                    <a:lnT>
                      <a:noFill/>
                    </a:lnT>
                    <a:lnB>
                      <a:noFill/>
                    </a:lnB>
                    <a:solidFill>
                      <a:srgbClr val="D1F3FF"/>
                    </a:solidFill>
                  </a:tcPr>
                </a:tc>
                <a:tc>
                  <a:txBody>
                    <a:bodyPr/>
                    <a:lstStyle/>
                    <a:p>
                      <a:pPr algn="ctr"/>
                      <a:r>
                        <a:rPr lang="en-US" sz="1300" dirty="0"/>
                        <a:t>1,6 </a:t>
                      </a:r>
                    </a:p>
                  </a:txBody>
                  <a:tcPr marL="49736" marR="49736" marT="24868" marB="24868" anchor="ctr">
                    <a:lnL>
                      <a:noFill/>
                    </a:lnL>
                    <a:lnR>
                      <a:noFill/>
                    </a:lnR>
                    <a:lnT>
                      <a:noFill/>
                    </a:lnT>
                    <a:lnB>
                      <a:noFill/>
                    </a:lnB>
                    <a:solidFill>
                      <a:srgbClr val="D1F3FF"/>
                    </a:solidFill>
                  </a:tcPr>
                </a:tc>
                <a:extLst>
                  <a:ext uri="{0D108BD9-81ED-4DB2-BD59-A6C34878D82A}">
                    <a16:rowId xmlns:a16="http://schemas.microsoft.com/office/drawing/2014/main" val="1607698758"/>
                  </a:ext>
                </a:extLst>
              </a:tr>
              <a:tr h="407935">
                <a:tc>
                  <a:txBody>
                    <a:bodyPr/>
                    <a:lstStyle/>
                    <a:p>
                      <a:pPr algn="ctr"/>
                      <a:r>
                        <a:rPr lang="en-US" sz="1300" b="1" spc="-60" baseline="0" dirty="0"/>
                        <a:t>Cortex-A15</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2010</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Q2/2013</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spc="0" baseline="0" dirty="0"/>
                        <a:t>High-end</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Mandatory</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Yes</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Yes (with A7)</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4,0 </a:t>
                      </a:r>
                    </a:p>
                  </a:txBody>
                  <a:tcPr marL="49736" marR="49736" marT="24868" marB="24868" anchor="ctr">
                    <a:lnL>
                      <a:noFill/>
                    </a:lnL>
                    <a:lnR>
                      <a:noFill/>
                    </a:lnR>
                    <a:lnT>
                      <a:noFill/>
                    </a:lnT>
                    <a:lnB>
                      <a:noFill/>
                    </a:lnB>
                    <a:solidFill>
                      <a:schemeClr val="bg1">
                        <a:lumMod val="95000"/>
                      </a:schemeClr>
                    </a:solidFill>
                  </a:tcPr>
                </a:tc>
                <a:extLst>
                  <a:ext uri="{0D108BD9-81ED-4DB2-BD59-A6C34878D82A}">
                    <a16:rowId xmlns:a16="http://schemas.microsoft.com/office/drawing/2014/main" val="2516150077"/>
                  </a:ext>
                </a:extLst>
              </a:tr>
              <a:tr h="407935">
                <a:tc>
                  <a:txBody>
                    <a:bodyPr/>
                    <a:lstStyle/>
                    <a:p>
                      <a:pPr algn="ctr"/>
                      <a:r>
                        <a:rPr lang="en-US" sz="1300" b="1" spc="-60" baseline="0" dirty="0"/>
                        <a:t>Cortex-A7</a:t>
                      </a:r>
                    </a:p>
                  </a:txBody>
                  <a:tcPr marL="49736" marR="49736" marT="24868" marB="24868" anchor="ctr">
                    <a:lnL>
                      <a:noFill/>
                    </a:lnL>
                    <a:lnR>
                      <a:noFill/>
                    </a:lnR>
                    <a:lnT>
                      <a:noFill/>
                    </a:lnT>
                    <a:lnB>
                      <a:noFill/>
                    </a:lnB>
                    <a:solidFill>
                      <a:srgbClr val="D1F3FF"/>
                    </a:solidFill>
                  </a:tcPr>
                </a:tc>
                <a:tc>
                  <a:txBody>
                    <a:bodyPr/>
                    <a:lstStyle/>
                    <a:p>
                      <a:pPr algn="ctr"/>
                      <a:r>
                        <a:rPr lang="en-US" sz="1300" dirty="0"/>
                        <a:t>2011</a:t>
                      </a:r>
                    </a:p>
                  </a:txBody>
                  <a:tcPr marL="49736" marR="49736" marT="24868" marB="24868" anchor="ctr">
                    <a:lnL>
                      <a:noFill/>
                    </a:lnL>
                    <a:lnR>
                      <a:noFill/>
                    </a:lnR>
                    <a:lnT>
                      <a:noFill/>
                    </a:lnT>
                    <a:lnB>
                      <a:noFill/>
                    </a:lnB>
                    <a:solidFill>
                      <a:srgbClr val="D1F3FF"/>
                    </a:solidFill>
                  </a:tcPr>
                </a:tc>
                <a:tc>
                  <a:txBody>
                    <a:bodyPr/>
                    <a:lstStyle/>
                    <a:p>
                      <a:pPr algn="ctr"/>
                      <a:r>
                        <a:rPr lang="en-US" sz="1300" dirty="0"/>
                        <a:t>2012</a:t>
                      </a:r>
                    </a:p>
                  </a:txBody>
                  <a:tcPr marL="49736" marR="49736" marT="24868" marB="24868" anchor="ctr">
                    <a:lnL>
                      <a:noFill/>
                    </a:lnL>
                    <a:lnR>
                      <a:noFill/>
                    </a:lnR>
                    <a:lnT>
                      <a:noFill/>
                    </a:lnT>
                    <a:lnB>
                      <a:noFill/>
                    </a:lnB>
                    <a:solidFill>
                      <a:srgbClr val="D1F3FF"/>
                    </a:solidFill>
                  </a:tcPr>
                </a:tc>
                <a:tc>
                  <a:txBody>
                    <a:bodyPr/>
                    <a:lstStyle/>
                    <a:p>
                      <a:pPr algn="ctr"/>
                      <a:r>
                        <a:rPr lang="hu-HU" sz="1300" spc="0" baseline="0" dirty="0"/>
                        <a:t>Low power</a:t>
                      </a:r>
                      <a:endParaRPr lang="en-US" sz="1300" spc="0" baseline="0" dirty="0"/>
                    </a:p>
                  </a:txBody>
                  <a:tcPr marL="49736" marR="49736" marT="24868" marB="24868" anchor="ctr">
                    <a:lnL>
                      <a:noFill/>
                    </a:lnL>
                    <a:lnR>
                      <a:noFill/>
                    </a:lnR>
                    <a:lnT>
                      <a:noFill/>
                    </a:lnT>
                    <a:lnB>
                      <a:noFill/>
                    </a:lnB>
                    <a:solidFill>
                      <a:srgbClr val="D1F3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t>Optional</a:t>
                      </a:r>
                    </a:p>
                  </a:txBody>
                  <a:tcPr marL="49736" marR="49736" marT="24868" marB="24868" anchor="ctr">
                    <a:lnL>
                      <a:noFill/>
                    </a:lnL>
                    <a:lnR>
                      <a:noFill/>
                    </a:lnR>
                    <a:lnT>
                      <a:noFill/>
                    </a:lnT>
                    <a:lnB>
                      <a:noFill/>
                    </a:lnB>
                    <a:solidFill>
                      <a:srgbClr val="D1F3FF"/>
                    </a:solidFill>
                  </a:tcPr>
                </a:tc>
                <a:tc>
                  <a:txBody>
                    <a:bodyPr/>
                    <a:lstStyle/>
                    <a:p>
                      <a:pPr algn="ctr"/>
                      <a:r>
                        <a:rPr lang="en-US" sz="1300" dirty="0"/>
                        <a:t>Yes</a:t>
                      </a:r>
                    </a:p>
                  </a:txBody>
                  <a:tcPr marL="49736" marR="49736" marT="24868" marB="24868" anchor="ctr">
                    <a:lnL>
                      <a:noFill/>
                    </a:lnL>
                    <a:lnR>
                      <a:noFill/>
                    </a:lnR>
                    <a:lnT>
                      <a:noFill/>
                    </a:lnT>
                    <a:lnB>
                      <a:noFill/>
                    </a:lnB>
                    <a:solidFill>
                      <a:srgbClr val="D1F3FF"/>
                    </a:solidFill>
                  </a:tcPr>
                </a:tc>
                <a:tc>
                  <a:txBody>
                    <a:bodyPr/>
                    <a:lstStyle/>
                    <a:p>
                      <a:pPr algn="ctr"/>
                      <a:r>
                        <a:rPr lang="en-US" sz="1300" dirty="0"/>
                        <a:t>Yes (A15/A17)</a:t>
                      </a:r>
                    </a:p>
                  </a:txBody>
                  <a:tcPr marL="49736" marR="49736" marT="24868" marB="24868" anchor="ctr">
                    <a:lnL>
                      <a:noFill/>
                    </a:lnL>
                    <a:lnR>
                      <a:noFill/>
                    </a:lnR>
                    <a:lnT>
                      <a:noFill/>
                    </a:lnT>
                    <a:lnB>
                      <a:noFill/>
                    </a:lnB>
                    <a:solidFill>
                      <a:srgbClr val="D1F3FF"/>
                    </a:solidFill>
                  </a:tcPr>
                </a:tc>
                <a:tc>
                  <a:txBody>
                    <a:bodyPr/>
                    <a:lstStyle/>
                    <a:p>
                      <a:pPr algn="ctr"/>
                      <a:r>
                        <a:rPr lang="en-US" sz="1300" dirty="0"/>
                        <a:t>1,9 </a:t>
                      </a:r>
                    </a:p>
                  </a:txBody>
                  <a:tcPr marL="49736" marR="49736" marT="24868" marB="24868" anchor="ctr">
                    <a:lnL>
                      <a:noFill/>
                    </a:lnL>
                    <a:lnR>
                      <a:noFill/>
                    </a:lnR>
                    <a:lnT>
                      <a:noFill/>
                    </a:lnT>
                    <a:lnB>
                      <a:noFill/>
                    </a:lnB>
                    <a:solidFill>
                      <a:srgbClr val="D1F3FF"/>
                    </a:solidFill>
                  </a:tcPr>
                </a:tc>
                <a:extLst>
                  <a:ext uri="{0D108BD9-81ED-4DB2-BD59-A6C34878D82A}">
                    <a16:rowId xmlns:a16="http://schemas.microsoft.com/office/drawing/2014/main" val="157605559"/>
                  </a:ext>
                </a:extLst>
              </a:tr>
              <a:tr h="407935">
                <a:tc>
                  <a:txBody>
                    <a:bodyPr/>
                    <a:lstStyle/>
                    <a:p>
                      <a:pPr algn="ctr"/>
                      <a:r>
                        <a:rPr lang="hu-HU" sz="1300" b="1" spc="-60" baseline="0" dirty="0"/>
                        <a:t>(</a:t>
                      </a:r>
                      <a:r>
                        <a:rPr lang="en-US" sz="1300" b="1" spc="-60" baseline="0" dirty="0"/>
                        <a:t>Cortex-A12)</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2013</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withdrawn</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hu-HU" sz="1300" spc="0" baseline="0" dirty="0" err="1"/>
                        <a:t>Mainstream</a:t>
                      </a:r>
                      <a:endParaRPr lang="en-US" sz="1300" spc="0" baseline="0" dirty="0"/>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Yes</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300" dirty="0"/>
                        <a:t>3,0 </a:t>
                      </a:r>
                    </a:p>
                  </a:txBody>
                  <a:tcPr marL="49736" marR="49736" marT="24868" marB="24868" anchor="ctr">
                    <a:lnL>
                      <a:noFill/>
                    </a:lnL>
                    <a:lnR>
                      <a:noFill/>
                    </a:lnR>
                    <a:lnT>
                      <a:noFill/>
                    </a:lnT>
                    <a:lnB>
                      <a:noFill/>
                    </a:lnB>
                    <a:solidFill>
                      <a:schemeClr val="bg1">
                        <a:lumMod val="95000"/>
                      </a:schemeClr>
                    </a:solidFill>
                  </a:tcPr>
                </a:tc>
                <a:extLst>
                  <a:ext uri="{0D108BD9-81ED-4DB2-BD59-A6C34878D82A}">
                    <a16:rowId xmlns:a16="http://schemas.microsoft.com/office/drawing/2014/main" val="1901304860"/>
                  </a:ext>
                </a:extLst>
              </a:tr>
              <a:tr h="407935">
                <a:tc>
                  <a:txBody>
                    <a:bodyPr/>
                    <a:lstStyle/>
                    <a:p>
                      <a:pPr algn="ctr"/>
                      <a:r>
                        <a:rPr lang="en-US" sz="1300" b="1" spc="-60" baseline="0" dirty="0"/>
                        <a:t>Cortex-A17</a:t>
                      </a:r>
                    </a:p>
                  </a:txBody>
                  <a:tcPr marL="49736" marR="49736" marT="24868" marB="24868" anchor="ctr">
                    <a:lnL>
                      <a:noFill/>
                    </a:lnL>
                    <a:lnR>
                      <a:noFill/>
                    </a:lnR>
                    <a:lnT>
                      <a:noFill/>
                    </a:lnT>
                    <a:lnB>
                      <a:noFill/>
                    </a:lnB>
                    <a:solidFill>
                      <a:srgbClr val="D1F3FF"/>
                    </a:solidFill>
                  </a:tcPr>
                </a:tc>
                <a:tc>
                  <a:txBody>
                    <a:bodyPr/>
                    <a:lstStyle/>
                    <a:p>
                      <a:pPr algn="ctr"/>
                      <a:r>
                        <a:rPr lang="en-US" sz="1300" dirty="0"/>
                        <a:t>2014</a:t>
                      </a:r>
                    </a:p>
                  </a:txBody>
                  <a:tcPr marL="49736" marR="49736" marT="24868" marB="24868" anchor="ctr">
                    <a:lnL>
                      <a:noFill/>
                    </a:lnL>
                    <a:lnR>
                      <a:noFill/>
                    </a:lnR>
                    <a:lnT>
                      <a:noFill/>
                    </a:lnT>
                    <a:lnB>
                      <a:noFill/>
                    </a:lnB>
                    <a:solidFill>
                      <a:srgbClr val="D1F3FF"/>
                    </a:solidFill>
                  </a:tcPr>
                </a:tc>
                <a:tc>
                  <a:txBody>
                    <a:bodyPr/>
                    <a:lstStyle/>
                    <a:p>
                      <a:pPr algn="ctr"/>
                      <a:r>
                        <a:rPr lang="en-US" sz="1300" dirty="0"/>
                        <a:t>2015</a:t>
                      </a:r>
                    </a:p>
                  </a:txBody>
                  <a:tcPr marL="49736" marR="49736" marT="24868" marB="24868" anchor="ctr">
                    <a:lnL>
                      <a:noFill/>
                    </a:lnL>
                    <a:lnR>
                      <a:noFill/>
                    </a:lnR>
                    <a:lnT>
                      <a:noFill/>
                    </a:lnT>
                    <a:lnB>
                      <a:noFill/>
                    </a:lnB>
                    <a:solidFill>
                      <a:srgbClr val="D1F3FF"/>
                    </a:solidFill>
                  </a:tcPr>
                </a:tc>
                <a:tc>
                  <a:txBody>
                    <a:bodyPr/>
                    <a:lstStyle/>
                    <a:p>
                      <a:pPr algn="ctr"/>
                      <a:r>
                        <a:rPr lang="hu-HU" sz="1300" spc="0" baseline="0" dirty="0"/>
                        <a:t>Mainstream</a:t>
                      </a:r>
                      <a:endParaRPr lang="en-US" sz="1300" spc="0" baseline="0" dirty="0"/>
                    </a:p>
                  </a:txBody>
                  <a:tcPr marL="49736" marR="49736" marT="24868" marB="24868" anchor="ctr">
                    <a:lnL>
                      <a:noFill/>
                    </a:lnL>
                    <a:lnR>
                      <a:noFill/>
                    </a:lnR>
                    <a:lnT>
                      <a:noFill/>
                    </a:lnT>
                    <a:lnB>
                      <a:noFill/>
                    </a:lnB>
                    <a:solidFill>
                      <a:srgbClr val="D1F3FF"/>
                    </a:solidFill>
                  </a:tcPr>
                </a:tc>
                <a:tc>
                  <a:txBody>
                    <a:bodyPr/>
                    <a:lstStyle/>
                    <a:p>
                      <a:pPr algn="ctr"/>
                      <a:r>
                        <a:rPr lang="en-US" sz="1300" dirty="0"/>
                        <a:t>Mandatory</a:t>
                      </a:r>
                    </a:p>
                  </a:txBody>
                  <a:tcPr marL="49736" marR="49736" marT="24868" marB="24868" anchor="ctr">
                    <a:lnL>
                      <a:noFill/>
                    </a:lnL>
                    <a:lnR>
                      <a:noFill/>
                    </a:lnR>
                    <a:lnT>
                      <a:noFill/>
                    </a:lnT>
                    <a:lnB>
                      <a:noFill/>
                    </a:lnB>
                    <a:solidFill>
                      <a:srgbClr val="D1F3FF"/>
                    </a:solidFill>
                  </a:tcPr>
                </a:tc>
                <a:tc>
                  <a:txBody>
                    <a:bodyPr/>
                    <a:lstStyle/>
                    <a:p>
                      <a:pPr algn="ctr"/>
                      <a:r>
                        <a:rPr lang="en-US" sz="1300" dirty="0"/>
                        <a:t>Yes</a:t>
                      </a:r>
                    </a:p>
                  </a:txBody>
                  <a:tcPr marL="49736" marR="49736" marT="24868" marB="24868" anchor="ctr">
                    <a:lnL>
                      <a:noFill/>
                    </a:lnL>
                    <a:lnR>
                      <a:noFill/>
                    </a:lnR>
                    <a:lnT>
                      <a:noFill/>
                    </a:lnT>
                    <a:lnB>
                      <a:noFill/>
                    </a:lnB>
                    <a:solidFill>
                      <a:srgbClr val="D1F3FF"/>
                    </a:solidFill>
                  </a:tcPr>
                </a:tc>
                <a:tc>
                  <a:txBody>
                    <a:bodyPr/>
                    <a:lstStyle/>
                    <a:p>
                      <a:pPr algn="ctr"/>
                      <a:r>
                        <a:rPr lang="en-US" sz="1300" dirty="0"/>
                        <a:t>Yes (with A7)</a:t>
                      </a:r>
                    </a:p>
                  </a:txBody>
                  <a:tcPr marL="49736" marR="49736" marT="24868" marB="24868" anchor="ctr">
                    <a:lnL>
                      <a:noFill/>
                    </a:lnL>
                    <a:lnR>
                      <a:noFill/>
                    </a:lnR>
                    <a:lnT>
                      <a:noFill/>
                    </a:lnT>
                    <a:lnB>
                      <a:noFill/>
                    </a:lnB>
                    <a:solidFill>
                      <a:srgbClr val="D1F3FF"/>
                    </a:solidFill>
                  </a:tcPr>
                </a:tc>
                <a:tc>
                  <a:txBody>
                    <a:bodyPr/>
                    <a:lstStyle/>
                    <a:p>
                      <a:pPr algn="ctr"/>
                      <a:r>
                        <a:rPr lang="en-US" sz="1300" dirty="0"/>
                        <a:t>4,0 </a:t>
                      </a:r>
                    </a:p>
                  </a:txBody>
                  <a:tcPr marL="49736" marR="49736" marT="24868" marB="24868" anchor="ctr">
                    <a:lnL>
                      <a:noFill/>
                    </a:lnL>
                    <a:lnR>
                      <a:noFill/>
                    </a:lnR>
                    <a:lnT>
                      <a:noFill/>
                    </a:lnT>
                    <a:lnB>
                      <a:noFill/>
                    </a:lnB>
                    <a:solidFill>
                      <a:srgbClr val="D1F3FF"/>
                    </a:solidFill>
                  </a:tcPr>
                </a:tc>
                <a:extLst>
                  <a:ext uri="{0D108BD9-81ED-4DB2-BD59-A6C34878D82A}">
                    <a16:rowId xmlns:a16="http://schemas.microsoft.com/office/drawing/2014/main" val="2421751561"/>
                  </a:ext>
                </a:extLst>
              </a:tr>
            </a:tbl>
          </a:graphicData>
        </a:graphic>
      </p:graphicFrame>
      <p:sp>
        <p:nvSpPr>
          <p:cNvPr id="3" name="TextBox 2"/>
          <p:cNvSpPr txBox="1"/>
          <p:nvPr/>
        </p:nvSpPr>
        <p:spPr>
          <a:xfrm>
            <a:off x="69667" y="444017"/>
            <a:ext cx="93116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dirty="0">
                <a:ln>
                  <a:noFill/>
                </a:ln>
                <a:solidFill>
                  <a:srgbClr val="2D2D8A"/>
                </a:solidFill>
                <a:effectLst/>
                <a:uLnTx/>
                <a:uFillTx/>
                <a:latin typeface="Verdana"/>
                <a:ea typeface="+mn-ea"/>
                <a:cs typeface="+mn-cs"/>
              </a:rPr>
              <a:t>Main features of Armv7 ISA-based Cortex-A CPUs </a:t>
            </a:r>
            <a:r>
              <a:rPr kumimoji="0" lang="en-US" sz="1800" b="0" i="0" u="none" strike="noStrike" kern="1200" cap="none" spc="-50" normalizeH="0" baseline="0" noProof="0" dirty="0">
                <a:ln>
                  <a:noFill/>
                </a:ln>
                <a:solidFill>
                  <a:srgbClr val="000000"/>
                </a:solidFill>
                <a:effectLst/>
                <a:uLnTx/>
                <a:uFillTx/>
                <a:latin typeface="Verdana"/>
                <a:ea typeface="+mn-ea"/>
                <a:cs typeface="+mn-cs"/>
              </a:rPr>
              <a:t>[</a:t>
            </a:r>
            <a:r>
              <a:rPr kumimoji="0" lang="hu-HU" sz="1800" b="0" i="0" u="none" strike="noStrike" kern="1200" cap="none" spc="-50" normalizeH="0" baseline="0" noProof="0" dirty="0">
                <a:ln>
                  <a:noFill/>
                </a:ln>
                <a:solidFill>
                  <a:srgbClr val="000000"/>
                </a:solidFill>
                <a:effectLst/>
                <a:uLnTx/>
                <a:uFillTx/>
                <a:latin typeface="Verdana"/>
                <a:ea typeface="+mn-ea"/>
                <a:cs typeface="+mn-cs"/>
              </a:rPr>
              <a:t>51</a:t>
            </a:r>
            <a:r>
              <a:rPr kumimoji="0" lang="en-US" sz="1800" b="0" i="0" u="none" strike="noStrike" kern="1200" cap="none" spc="-50" normalizeH="0" baseline="0" noProof="0" dirty="0">
                <a:ln>
                  <a:noFill/>
                </a:ln>
                <a:solidFill>
                  <a:srgbClr val="000000"/>
                </a:solidFill>
                <a:effectLst/>
                <a:uLnTx/>
                <a:uFillTx/>
                <a:latin typeface="Verdana"/>
                <a:ea typeface="+mn-ea"/>
                <a:cs typeface="+mn-cs"/>
              </a:rPr>
              <a:t>]</a:t>
            </a:r>
          </a:p>
        </p:txBody>
      </p:sp>
      <p:sp>
        <p:nvSpPr>
          <p:cNvPr id="5" name="Title 1"/>
          <p:cNvSpPr txBox="1">
            <a:spLocks/>
          </p:cNvSpPr>
          <p:nvPr/>
        </p:nvSpPr>
        <p:spPr bwMode="auto">
          <a:xfrm>
            <a:off x="0" y="4765"/>
            <a:ext cx="9144000" cy="393700"/>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700" kern="1200" dirty="0">
                <a:solidFill>
                  <a:srgbClr val="FFFFFF"/>
                </a:solidFill>
              </a:rPr>
              <a:t>3.3.1 Overview of Armv7-based 32-bit CPU designs (3)</a:t>
            </a:r>
            <a:endParaRPr kumimoji="0" lang="en-US" sz="1700" b="0" i="0" u="none" strike="noStrike" kern="1200" cap="none" spc="0" normalizeH="0" baseline="0" noProof="0" dirty="0">
              <a:ln>
                <a:noFill/>
              </a:ln>
              <a:solidFill>
                <a:srgbClr val="FFFFFF"/>
              </a:solidFill>
              <a:effectLst/>
              <a:uLnTx/>
              <a:uFillTx/>
              <a:latin typeface="Verdana"/>
              <a:ea typeface="+mj-ea"/>
              <a:cs typeface="+mj-cs"/>
            </a:endParaRPr>
          </a:p>
        </p:txBody>
      </p:sp>
    </p:spTree>
    <p:extLst>
      <p:ext uri="{BB962C8B-B14F-4D97-AF65-F5344CB8AC3E}">
        <p14:creationId xmlns:p14="http://schemas.microsoft.com/office/powerpoint/2010/main" val="329471054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4270-375B-706B-82A4-C143A951B9E5}"/>
              </a:ext>
            </a:extLst>
          </p:cNvPr>
          <p:cNvSpPr>
            <a:spLocks noGrp="1"/>
          </p:cNvSpPr>
          <p:nvPr>
            <p:ph type="title"/>
          </p:nvPr>
        </p:nvSpPr>
        <p:spPr>
          <a:xfrm>
            <a:off x="0" y="4549"/>
            <a:ext cx="9144000" cy="393700"/>
          </a:xfrm>
        </p:spPr>
        <p:txBody>
          <a:bodyPr/>
          <a:lstStyle/>
          <a:p>
            <a:r>
              <a:rPr lang="en-US" sz="1700" kern="1200" dirty="0">
                <a:solidFill>
                  <a:srgbClr val="FFFFFF"/>
                </a:solidFill>
              </a:rPr>
              <a:t>3.3.1 Overview of Armv7-based 32-bit CPU designs (4)</a:t>
            </a:r>
            <a:endParaRPr lang="hu-HU" sz="1700" dirty="0"/>
          </a:p>
        </p:txBody>
      </p:sp>
      <p:sp>
        <p:nvSpPr>
          <p:cNvPr id="5" name="TextBox 4">
            <a:extLst>
              <a:ext uri="{FF2B5EF4-FFF2-40B4-BE49-F238E27FC236}">
                <a16:creationId xmlns:a16="http://schemas.microsoft.com/office/drawing/2014/main" id="{DED960B5-713C-031D-CC8B-5F0FB48274DC}"/>
              </a:ext>
            </a:extLst>
          </p:cNvPr>
          <p:cNvSpPr txBox="1"/>
          <p:nvPr/>
        </p:nvSpPr>
        <p:spPr>
          <a:xfrm>
            <a:off x="75522" y="445524"/>
            <a:ext cx="70540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D2D8A"/>
                </a:solidFill>
                <a:effectLst/>
                <a:uLnTx/>
                <a:uFillTx/>
                <a:latin typeface="Verdana"/>
                <a:ea typeface="+mn-ea"/>
                <a:cs typeface="+mn-cs"/>
              </a:rPr>
              <a:t>Evolution of Armv7-based 32-bit CPU designs (2005-2014)</a:t>
            </a:r>
          </a:p>
        </p:txBody>
      </p:sp>
      <p:sp>
        <p:nvSpPr>
          <p:cNvPr id="35" name="TextBox 34">
            <a:extLst>
              <a:ext uri="{FF2B5EF4-FFF2-40B4-BE49-F238E27FC236}">
                <a16:creationId xmlns:a16="http://schemas.microsoft.com/office/drawing/2014/main" id="{8F851EF3-FD23-8459-8B4C-4265CCD59EE1}"/>
              </a:ext>
            </a:extLst>
          </p:cNvPr>
          <p:cNvSpPr txBox="1"/>
          <p:nvPr/>
        </p:nvSpPr>
        <p:spPr>
          <a:xfrm>
            <a:off x="89780" y="3916573"/>
            <a:ext cx="9411551" cy="584775"/>
          </a:xfrm>
          <a:prstGeom prst="rect">
            <a:avLst/>
          </a:prstGeom>
          <a:noFill/>
        </p:spPr>
        <p:txBody>
          <a:bodyPr wrap="none" rtlCol="0">
            <a:spAutoFit/>
          </a:bodyPr>
          <a:lstStyle/>
          <a:p>
            <a:r>
              <a:rPr lang="en-US" sz="1600" dirty="0"/>
              <a:t>As indicated, Armv7-A-based cores were enhanced during their life-span by </a:t>
            </a:r>
            <a:r>
              <a:rPr lang="en-US" sz="1600" dirty="0">
                <a:solidFill>
                  <a:srgbClr val="0070C0"/>
                </a:solidFill>
              </a:rPr>
              <a:t>mandatory</a:t>
            </a:r>
          </a:p>
          <a:p>
            <a:r>
              <a:rPr lang="en-US" sz="1600" dirty="0">
                <a:solidFill>
                  <a:srgbClr val="0070C0"/>
                </a:solidFill>
              </a:rPr>
              <a:t>  L2 caches,</a:t>
            </a:r>
            <a:r>
              <a:rPr lang="en-US" sz="1600" dirty="0"/>
              <a:t> and first, became </a:t>
            </a:r>
            <a:r>
              <a:rPr lang="en-US" sz="1600" dirty="0">
                <a:solidFill>
                  <a:srgbClr val="0070C0"/>
                </a:solidFill>
              </a:rPr>
              <a:t>symmetrical multicore</a:t>
            </a:r>
            <a:r>
              <a:rPr lang="en-US" sz="1600" dirty="0"/>
              <a:t> and then </a:t>
            </a:r>
            <a:r>
              <a:rPr lang="en-US" sz="1600" dirty="0" err="1">
                <a:solidFill>
                  <a:srgbClr val="0070C0"/>
                </a:solidFill>
              </a:rPr>
              <a:t>big.little</a:t>
            </a:r>
            <a:r>
              <a:rPr lang="en-US" sz="1600" dirty="0">
                <a:solidFill>
                  <a:srgbClr val="0070C0"/>
                </a:solidFill>
              </a:rPr>
              <a:t> </a:t>
            </a:r>
            <a:r>
              <a:rPr lang="en-US" sz="1600" dirty="0"/>
              <a:t>designs</a:t>
            </a:r>
            <a:r>
              <a:rPr lang="en-US" sz="1600" dirty="0">
                <a:solidFill>
                  <a:srgbClr val="0070C0"/>
                </a:solidFill>
              </a:rPr>
              <a:t>.</a:t>
            </a:r>
            <a:r>
              <a:rPr lang="en-US" sz="1600" dirty="0"/>
              <a:t> </a:t>
            </a:r>
            <a:endParaRPr lang="hu-HU" sz="1600" dirty="0"/>
          </a:p>
        </p:txBody>
      </p:sp>
      <p:sp>
        <p:nvSpPr>
          <p:cNvPr id="3" name="Rectangle: Rounded Corners 2">
            <a:extLst>
              <a:ext uri="{FF2B5EF4-FFF2-40B4-BE49-F238E27FC236}">
                <a16:creationId xmlns:a16="http://schemas.microsoft.com/office/drawing/2014/main" id="{F0F90EBE-6201-B029-4AA3-F595CC210D65}"/>
              </a:ext>
            </a:extLst>
          </p:cNvPr>
          <p:cNvSpPr/>
          <p:nvPr/>
        </p:nvSpPr>
        <p:spPr bwMode="auto">
          <a:xfrm>
            <a:off x="20320" y="965376"/>
            <a:ext cx="9113520" cy="2875280"/>
          </a:xfrm>
          <a:prstGeom prst="roundRect">
            <a:avLst/>
          </a:prstGeom>
          <a:solidFill>
            <a:srgbClr val="DBEEFF"/>
          </a:solidFill>
          <a:ln w="9525" cap="flat" cmpd="sng" algn="ctr">
            <a:solidFill>
              <a:srgbClr val="7F7F7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4" name="Rectangle 3">
            <a:extLst>
              <a:ext uri="{FF2B5EF4-FFF2-40B4-BE49-F238E27FC236}">
                <a16:creationId xmlns:a16="http://schemas.microsoft.com/office/drawing/2014/main" id="{DC12426B-66DC-786A-D0BE-427454C205D2}"/>
              </a:ext>
            </a:extLst>
          </p:cNvPr>
          <p:cNvSpPr/>
          <p:nvPr/>
        </p:nvSpPr>
        <p:spPr>
          <a:xfrm>
            <a:off x="1534220" y="1116720"/>
            <a:ext cx="5647701" cy="292388"/>
          </a:xfrm>
          <a:prstGeom prst="rect">
            <a:avLst/>
          </a:prstGeom>
        </p:spPr>
        <p:txBody>
          <a:bodyPr wrap="none">
            <a:spAutoFit/>
          </a:bodyPr>
          <a:lstStyle/>
          <a:p>
            <a:pPr algn="ctr">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Evolution of main</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00" b="1" i="0" u="none" strike="noStrike" kern="1200" cap="none" spc="0" normalizeH="0" baseline="0" noProof="0" dirty="0" err="1">
                <a:ln>
                  <a:noFill/>
                </a:ln>
                <a:solidFill>
                  <a:srgbClr val="000000"/>
                </a:solidFill>
                <a:effectLst/>
                <a:uLnTx/>
                <a:uFillTx/>
                <a:latin typeface="Verdana" pitchFamily="34" charset="0"/>
                <a:ea typeface="+mn-ea"/>
                <a:cs typeface="+mn-cs"/>
              </a:rPr>
              <a:t>features</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 of </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Armv7-A</a:t>
            </a:r>
            <a:r>
              <a:rPr kumimoji="0" lang="en-US" sz="1300" b="1" i="0" u="none" strike="noStrike" kern="1200" cap="none" spc="0" normalizeH="0" noProof="0" dirty="0">
                <a:ln>
                  <a:noFill/>
                </a:ln>
                <a:solidFill>
                  <a:srgbClr val="000000"/>
                </a:solidFill>
                <a:effectLst/>
                <a:uLnTx/>
                <a:uFillTx/>
                <a:latin typeface="Verdana" pitchFamily="34" charset="0"/>
                <a:ea typeface="+mn-ea"/>
                <a:cs typeface="+mn-cs"/>
              </a:rPr>
              <a:t> based 32-bit </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cores </a:t>
            </a:r>
            <a:endParaRPr kumimoji="0" lang="hu-HU" sz="1300" b="1" i="0" u="none" strike="noStrike" kern="1200" cap="none" spc="0" normalizeH="0" baseline="30000" noProof="0" dirty="0">
              <a:ln>
                <a:noFill/>
              </a:ln>
              <a:solidFill>
                <a:srgbClr val="000000"/>
              </a:solidFill>
              <a:effectLst/>
              <a:uLnTx/>
              <a:uFillTx/>
              <a:latin typeface="Verdana" pitchFamily="34" charset="0"/>
              <a:ea typeface="+mn-ea"/>
              <a:cs typeface="+mn-cs"/>
            </a:endParaRPr>
          </a:p>
        </p:txBody>
      </p:sp>
      <p:sp>
        <p:nvSpPr>
          <p:cNvPr id="6" name="Text Box 4">
            <a:extLst>
              <a:ext uri="{FF2B5EF4-FFF2-40B4-BE49-F238E27FC236}">
                <a16:creationId xmlns:a16="http://schemas.microsoft.com/office/drawing/2014/main" id="{1AFE0D4F-5E78-FF59-D858-0EB16E7EB723}"/>
              </a:ext>
            </a:extLst>
          </p:cNvPr>
          <p:cNvSpPr txBox="1">
            <a:spLocks noChangeArrowheads="1"/>
          </p:cNvSpPr>
          <p:nvPr/>
        </p:nvSpPr>
        <p:spPr bwMode="auto">
          <a:xfrm>
            <a:off x="634590" y="1901162"/>
            <a:ext cx="16890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Inclusion</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an </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L2 cache</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Oval 13">
            <a:extLst>
              <a:ext uri="{FF2B5EF4-FFF2-40B4-BE49-F238E27FC236}">
                <a16:creationId xmlns:a16="http://schemas.microsoft.com/office/drawing/2014/main" id="{D12D924D-D0DB-FB99-5FF0-D9D4D32669E7}"/>
              </a:ext>
            </a:extLst>
          </p:cNvPr>
          <p:cNvSpPr>
            <a:spLocks noChangeArrowheads="1"/>
          </p:cNvSpPr>
          <p:nvPr/>
        </p:nvSpPr>
        <p:spPr bwMode="auto">
          <a:xfrm>
            <a:off x="1408400" y="1840551"/>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Line 17">
            <a:extLst>
              <a:ext uri="{FF2B5EF4-FFF2-40B4-BE49-F238E27FC236}">
                <a16:creationId xmlns:a16="http://schemas.microsoft.com/office/drawing/2014/main" id="{871EB8FC-12DC-9505-6274-7F379BA885DD}"/>
              </a:ext>
            </a:extLst>
          </p:cNvPr>
          <p:cNvSpPr>
            <a:spLocks noChangeShapeType="1"/>
          </p:cNvSpPr>
          <p:nvPr/>
        </p:nvSpPr>
        <p:spPr bwMode="auto">
          <a:xfrm flipV="1">
            <a:off x="1448765" y="1666053"/>
            <a:ext cx="603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Line 25">
            <a:extLst>
              <a:ext uri="{FF2B5EF4-FFF2-40B4-BE49-F238E27FC236}">
                <a16:creationId xmlns:a16="http://schemas.microsoft.com/office/drawing/2014/main" id="{380DC848-74FF-49A7-F75C-AB085325C136}"/>
              </a:ext>
            </a:extLst>
          </p:cNvPr>
          <p:cNvSpPr>
            <a:spLocks noChangeShapeType="1"/>
          </p:cNvSpPr>
          <p:nvPr/>
        </p:nvSpPr>
        <p:spPr bwMode="auto">
          <a:xfrm>
            <a:off x="1448764" y="16623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Oval 13">
            <a:extLst>
              <a:ext uri="{FF2B5EF4-FFF2-40B4-BE49-F238E27FC236}">
                <a16:creationId xmlns:a16="http://schemas.microsoft.com/office/drawing/2014/main" id="{8B160F09-4A95-B403-B493-5119F16CCF16}"/>
              </a:ext>
            </a:extLst>
          </p:cNvPr>
          <p:cNvSpPr>
            <a:spLocks noChangeArrowheads="1"/>
          </p:cNvSpPr>
          <p:nvPr/>
        </p:nvSpPr>
        <p:spPr bwMode="auto">
          <a:xfrm>
            <a:off x="7441682" y="1846431"/>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Line 29">
            <a:extLst>
              <a:ext uri="{FF2B5EF4-FFF2-40B4-BE49-F238E27FC236}">
                <a16:creationId xmlns:a16="http://schemas.microsoft.com/office/drawing/2014/main" id="{74CEBD15-099A-343D-094A-239FDA8599EE}"/>
              </a:ext>
            </a:extLst>
          </p:cNvPr>
          <p:cNvSpPr>
            <a:spLocks noChangeShapeType="1"/>
          </p:cNvSpPr>
          <p:nvPr/>
        </p:nvSpPr>
        <p:spPr bwMode="auto">
          <a:xfrm flipH="1">
            <a:off x="7476696" y="166232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 Box 4">
            <a:extLst>
              <a:ext uri="{FF2B5EF4-FFF2-40B4-BE49-F238E27FC236}">
                <a16:creationId xmlns:a16="http://schemas.microsoft.com/office/drawing/2014/main" id="{3E3622CC-9063-D57E-5978-8CB02F66D89E}"/>
              </a:ext>
            </a:extLst>
          </p:cNvPr>
          <p:cNvSpPr txBox="1">
            <a:spLocks noChangeArrowheads="1"/>
          </p:cNvSpPr>
          <p:nvPr/>
        </p:nvSpPr>
        <p:spPr bwMode="auto">
          <a:xfrm>
            <a:off x="3049265" y="1910573"/>
            <a:ext cx="258977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 m</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ulti</a:t>
            </a:r>
            <a:r>
              <a:rPr kumimoji="0" lang="en-GB" sz="1300" b="1" i="0" u="none" strike="noStrike" kern="1200" cap="none" spc="0" normalizeH="0" baseline="0" noProof="0" dirty="0">
                <a:ln>
                  <a:noFill/>
                </a:ln>
                <a:solidFill>
                  <a:srgbClr val="000000"/>
                </a:solidFill>
                <a:effectLst/>
                <a:uLnTx/>
                <a:uFillTx/>
                <a:latin typeface="Verdana" pitchFamily="34" charset="0"/>
                <a:ea typeface="+mn-ea"/>
                <a:cs typeface="+mn-cs"/>
              </a:rPr>
              <a:t>core</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 </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designs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13" name="Straight Connector 12">
            <a:extLst>
              <a:ext uri="{FF2B5EF4-FFF2-40B4-BE49-F238E27FC236}">
                <a16:creationId xmlns:a16="http://schemas.microsoft.com/office/drawing/2014/main" id="{FB4FDFCC-C858-6B5B-91E2-A1E718A32947}"/>
              </a:ext>
            </a:extLst>
          </p:cNvPr>
          <p:cNvCxnSpPr/>
          <p:nvPr/>
        </p:nvCxnSpPr>
        <p:spPr bwMode="auto">
          <a:xfrm>
            <a:off x="4336494" y="1408727"/>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 Box 4">
            <a:extLst>
              <a:ext uri="{FF2B5EF4-FFF2-40B4-BE49-F238E27FC236}">
                <a16:creationId xmlns:a16="http://schemas.microsoft.com/office/drawing/2014/main" id="{E6C1A8D3-D6F4-1400-44E6-D029527F2072}"/>
              </a:ext>
            </a:extLst>
          </p:cNvPr>
          <p:cNvSpPr txBox="1">
            <a:spLocks noChangeArrowheads="1"/>
          </p:cNvSpPr>
          <p:nvPr/>
        </p:nvSpPr>
        <p:spPr bwMode="auto">
          <a:xfrm>
            <a:off x="5951200" y="1905060"/>
            <a:ext cx="30868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Support for </a:t>
            </a: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configurations</a:t>
            </a:r>
          </a:p>
        </p:txBody>
      </p:sp>
      <p:sp>
        <p:nvSpPr>
          <p:cNvPr id="15" name="Oval 13">
            <a:extLst>
              <a:ext uri="{FF2B5EF4-FFF2-40B4-BE49-F238E27FC236}">
                <a16:creationId xmlns:a16="http://schemas.microsoft.com/office/drawing/2014/main" id="{17C33D04-7192-5B56-DA0C-B3B52ECA8A46}"/>
              </a:ext>
            </a:extLst>
          </p:cNvPr>
          <p:cNvSpPr>
            <a:spLocks noChangeArrowheads="1"/>
          </p:cNvSpPr>
          <p:nvPr/>
        </p:nvSpPr>
        <p:spPr bwMode="auto">
          <a:xfrm>
            <a:off x="4299419" y="1848007"/>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 name="Line 25">
            <a:extLst>
              <a:ext uri="{FF2B5EF4-FFF2-40B4-BE49-F238E27FC236}">
                <a16:creationId xmlns:a16="http://schemas.microsoft.com/office/drawing/2014/main" id="{FC2C648A-7DC8-EF4F-264B-90E2EC16B779}"/>
              </a:ext>
            </a:extLst>
          </p:cNvPr>
          <p:cNvSpPr>
            <a:spLocks noChangeShapeType="1"/>
          </p:cNvSpPr>
          <p:nvPr/>
        </p:nvSpPr>
        <p:spPr bwMode="auto">
          <a:xfrm>
            <a:off x="4335669" y="166551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7" name="TextBox 16">
            <a:extLst>
              <a:ext uri="{FF2B5EF4-FFF2-40B4-BE49-F238E27FC236}">
                <a16:creationId xmlns:a16="http://schemas.microsoft.com/office/drawing/2014/main" id="{C000C9C9-81FF-C0F9-283F-A19EC0E9C57E}"/>
              </a:ext>
            </a:extLst>
          </p:cNvPr>
          <p:cNvSpPr txBox="1"/>
          <p:nvPr/>
        </p:nvSpPr>
        <p:spPr>
          <a:xfrm>
            <a:off x="-213360" y="2441619"/>
            <a:ext cx="3264615" cy="692497"/>
          </a:xfrm>
          <a:prstGeom prst="rect">
            <a:avLst/>
          </a:prstGeom>
          <a:noFill/>
        </p:spPr>
        <p:txBody>
          <a:bodyPr wrap="square" rtlCol="0">
            <a:spAutoFit/>
          </a:bodyPr>
          <a:lstStyle/>
          <a:p>
            <a:pPr algn="ctr"/>
            <a:r>
              <a:rPr kumimoji="0" lang="en-US" sz="1300" b="0" i="0" u="none" strike="noStrike" kern="1200" cap="none" spc="0" normalizeH="0" baseline="0" noProof="0" dirty="0">
                <a:ln>
                  <a:noFill/>
                </a:ln>
                <a:solidFill>
                  <a:srgbClr val="000000"/>
                </a:solidFill>
                <a:effectLst/>
                <a:uLnTx/>
                <a:uFillTx/>
                <a:latin typeface="Verdana"/>
                <a:ea typeface="+mn-ea"/>
                <a:cs typeface="+mn-cs"/>
              </a:rPr>
              <a:t>The L2 cache became </a:t>
            </a:r>
            <a:r>
              <a:rPr kumimoji="0" lang="en-US" sz="1300" b="0" i="0" u="none" strike="noStrike" kern="1200" cap="none" spc="0" normalizeH="0" baseline="0" noProof="0" dirty="0">
                <a:ln>
                  <a:noFill/>
                </a:ln>
                <a:solidFill>
                  <a:srgbClr val="0070C0"/>
                </a:solidFill>
                <a:effectLst/>
                <a:uLnTx/>
                <a:uFillTx/>
                <a:latin typeface="Verdana"/>
                <a:ea typeface="+mn-ea"/>
                <a:cs typeface="+mn-cs"/>
              </a:rPr>
              <a:t>first</a:t>
            </a:r>
            <a:r>
              <a:rPr kumimoji="0" lang="en-US" sz="1300" b="0" i="0" u="none" strike="noStrike" kern="1200" cap="none" spc="0" normalizeH="0" baseline="0" noProof="0" dirty="0">
                <a:ln>
                  <a:noFill/>
                </a:ln>
                <a:solidFill>
                  <a:srgbClr val="000000"/>
                </a:solidFill>
                <a:effectLst/>
                <a:uLnTx/>
                <a:uFillTx/>
                <a:latin typeface="Verdana"/>
                <a:ea typeface="+mn-ea"/>
                <a:cs typeface="+mn-cs"/>
              </a:rPr>
              <a:t> an </a:t>
            </a:r>
            <a:r>
              <a:rPr kumimoji="0" lang="en-US" sz="1300" b="0" i="0" u="none" strike="noStrike" kern="1200" cap="none" spc="0" normalizeH="0" baseline="0" noProof="0" dirty="0">
                <a:ln>
                  <a:noFill/>
                </a:ln>
                <a:solidFill>
                  <a:srgbClr val="0070C0"/>
                </a:solidFill>
                <a:effectLst/>
                <a:uLnTx/>
                <a:uFillTx/>
                <a:latin typeface="Verdana"/>
                <a:ea typeface="+mn-ea"/>
                <a:cs typeface="+mn-cs"/>
              </a:rPr>
              <a:t>optional</a:t>
            </a:r>
            <a:r>
              <a:rPr kumimoji="0" lang="en-US" sz="1300" b="0" i="0" u="none" strike="noStrike" kern="1200" cap="none" spc="0" normalizeH="0" baseline="0" noProof="0" dirty="0">
                <a:ln>
                  <a:noFill/>
                </a:ln>
                <a:solidFill>
                  <a:srgbClr val="000000"/>
                </a:solidFill>
                <a:effectLst/>
                <a:uLnTx/>
                <a:uFillTx/>
                <a:latin typeface="Verdana"/>
                <a:ea typeface="+mn-ea"/>
                <a:cs typeface="+mn-cs"/>
              </a:rPr>
              <a:t> and then a </a:t>
            </a:r>
            <a:r>
              <a:rPr kumimoji="0" lang="en-US" sz="1300" b="0" i="0" u="none" strike="noStrike" kern="1200" cap="none" spc="0" normalizeH="0" baseline="0" noProof="0" dirty="0">
                <a:ln>
                  <a:noFill/>
                </a:ln>
                <a:solidFill>
                  <a:srgbClr val="0070C0"/>
                </a:solidFill>
                <a:effectLst/>
                <a:uLnTx/>
                <a:uFillTx/>
                <a:latin typeface="Verdana"/>
                <a:ea typeface="+mn-ea"/>
                <a:cs typeface="+mn-cs"/>
              </a:rPr>
              <a:t>mandatory </a:t>
            </a:r>
            <a:r>
              <a:rPr kumimoji="0" lang="en-US" sz="1300" b="0" i="0" u="none" strike="noStrike" kern="1200" cap="none" spc="0" normalizeH="0" baseline="0" noProof="0" dirty="0">
                <a:ln>
                  <a:noFill/>
                </a:ln>
                <a:solidFill>
                  <a:srgbClr val="000000"/>
                </a:solidFill>
                <a:effectLst/>
                <a:uLnTx/>
                <a:uFillTx/>
                <a:latin typeface="Verdana"/>
                <a:ea typeface="+mn-ea"/>
                <a:cs typeface="+mn-cs"/>
              </a:rPr>
              <a:t>feature.</a:t>
            </a:r>
            <a:endParaRPr lang="hu-HU" sz="1300" dirty="0"/>
          </a:p>
        </p:txBody>
      </p:sp>
      <p:sp>
        <p:nvSpPr>
          <p:cNvPr id="18" name="TextBox 17">
            <a:extLst>
              <a:ext uri="{FF2B5EF4-FFF2-40B4-BE49-F238E27FC236}">
                <a16:creationId xmlns:a16="http://schemas.microsoft.com/office/drawing/2014/main" id="{26E67F0A-3082-99F3-8DAB-67973991069D}"/>
              </a:ext>
            </a:extLst>
          </p:cNvPr>
          <p:cNvSpPr txBox="1"/>
          <p:nvPr/>
        </p:nvSpPr>
        <p:spPr>
          <a:xfrm>
            <a:off x="2753359" y="2451780"/>
            <a:ext cx="3086835" cy="692497"/>
          </a:xfrm>
          <a:prstGeom prst="rect">
            <a:avLst/>
          </a:prstGeom>
          <a:noFill/>
        </p:spPr>
        <p:txBody>
          <a:bodyPr wrap="square" rtlCol="0">
            <a:spAutoFit/>
          </a:bodyPr>
          <a:lstStyle/>
          <a:p>
            <a:pPr algn="ctr"/>
            <a:r>
              <a:rPr kumimoji="0" lang="en-US" sz="1300" b="0" i="0" u="none" strike="noStrike" kern="1200" cap="none" spc="-30" normalizeH="0" baseline="0" noProof="0" dirty="0">
                <a:ln>
                  <a:noFill/>
                </a:ln>
                <a:solidFill>
                  <a:srgbClr val="0070C0"/>
                </a:solidFill>
                <a:effectLst/>
                <a:uLnTx/>
                <a:uFillTx/>
                <a:latin typeface="Verdana"/>
                <a:ea typeface="+mn-ea"/>
                <a:cs typeface="+mn-cs"/>
              </a:rPr>
              <a:t>All models following the Cortex-A8</a:t>
            </a:r>
            <a:r>
              <a:rPr kumimoji="0" lang="en-US" sz="1300" b="0" i="0" u="none" strike="noStrike" kern="1200" cap="none" spc="-30" normalizeH="0" baseline="0" noProof="0" dirty="0">
                <a:ln>
                  <a:noFill/>
                </a:ln>
                <a:solidFill>
                  <a:srgbClr val="000000"/>
                </a:solidFill>
                <a:effectLst/>
                <a:uLnTx/>
                <a:uFillTx/>
                <a:latin typeface="Verdana"/>
                <a:ea typeface="+mn-ea"/>
                <a:cs typeface="+mn-cs"/>
              </a:rPr>
              <a:t> became symmetrical multicore enabled, for up to 4 cores. </a:t>
            </a:r>
            <a:endParaRPr lang="hu-HU" sz="1300" dirty="0"/>
          </a:p>
        </p:txBody>
      </p:sp>
      <p:sp>
        <p:nvSpPr>
          <p:cNvPr id="19" name="TextBox 18">
            <a:extLst>
              <a:ext uri="{FF2B5EF4-FFF2-40B4-BE49-F238E27FC236}">
                <a16:creationId xmlns:a16="http://schemas.microsoft.com/office/drawing/2014/main" id="{69364BF8-5832-50F5-A761-855BDD2C8519}"/>
              </a:ext>
            </a:extLst>
          </p:cNvPr>
          <p:cNvSpPr txBox="1"/>
          <p:nvPr/>
        </p:nvSpPr>
        <p:spPr>
          <a:xfrm>
            <a:off x="5773421" y="2482259"/>
            <a:ext cx="3264614"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Along with the A7/A15 models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a:rPr>
              <a:t>Cortex-A designs began supporting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300" b="0" i="0" u="none" strike="noStrike" kern="1200" cap="none" spc="0" normalizeH="0" baseline="0" noProof="0" dirty="0">
                <a:ln>
                  <a:noFill/>
                </a:ln>
                <a:solidFill>
                  <a:srgbClr val="000000"/>
                </a:solidFill>
                <a:effectLst/>
                <a:uLnTx/>
                <a:uFillTx/>
                <a:latin typeface="Verdana"/>
                <a:ea typeface="+mn-ea"/>
                <a:cs typeface="+mn-cs"/>
              </a:rPr>
              <a:t> CPUs (201 1), where </a:t>
            </a:r>
            <a:r>
              <a:rPr lang="en-US" sz="1300" dirty="0">
                <a:solidFill>
                  <a:srgbClr val="000000"/>
                </a:solidFill>
                <a:latin typeface="Verdana"/>
              </a:rPr>
              <a:t>t</a:t>
            </a:r>
            <a:r>
              <a:rPr kumimoji="0" lang="en-US" sz="1300" b="0" i="0" u="none" strike="noStrike" kern="1200" cap="none" spc="0" normalizeH="0" baseline="0" noProof="0" dirty="0">
                <a:ln>
                  <a:noFill/>
                </a:ln>
                <a:solidFill>
                  <a:srgbClr val="000000"/>
                </a:solidFill>
                <a:effectLst/>
                <a:uLnTx/>
                <a:uFillTx/>
                <a:latin typeface="Verdana"/>
                <a:ea typeface="+mn-ea"/>
                <a:cs typeface="+mn-cs"/>
              </a:rPr>
              <a:t>he </a:t>
            </a:r>
            <a:r>
              <a:rPr kumimoji="0" lang="en-US" sz="1300" b="0" i="0" u="none" strike="noStrike" kern="1200" cap="none" spc="0" normalizeH="0" baseline="0" noProof="0" dirty="0">
                <a:ln>
                  <a:noFill/>
                </a:ln>
                <a:solidFill>
                  <a:srgbClr val="0070C0"/>
                </a:solidFill>
                <a:effectLst/>
                <a:uLnTx/>
                <a:uFillTx/>
                <a:latin typeface="Verdana"/>
                <a:ea typeface="+mn-ea"/>
                <a:cs typeface="+mn-cs"/>
              </a:rPr>
              <a:t>Cortex-A15</a:t>
            </a:r>
            <a:r>
              <a:rPr kumimoji="0" lang="en-US" sz="1300" b="0" i="0" u="none" strike="noStrike" kern="1200" cap="none" spc="0" normalizeH="0" baseline="0" noProof="0" dirty="0">
                <a:ln>
                  <a:noFill/>
                </a:ln>
                <a:solidFill>
                  <a:srgbClr val="000000"/>
                </a:solidFill>
                <a:effectLst/>
                <a:uLnTx/>
                <a:uFillTx/>
                <a:latin typeface="Verdana"/>
                <a:ea typeface="+mn-ea"/>
                <a:cs typeface="+mn-cs"/>
              </a:rPr>
              <a:t> cores are the  </a:t>
            </a:r>
            <a:r>
              <a:rPr kumimoji="0" lang="en-US" sz="1300" b="0" i="0" u="none" strike="noStrike" kern="1200" cap="none" spc="0" normalizeH="0" baseline="0" noProof="0" dirty="0">
                <a:ln>
                  <a:noFill/>
                </a:ln>
                <a:solidFill>
                  <a:srgbClr val="0070C0"/>
                </a:solidFill>
                <a:effectLst/>
                <a:uLnTx/>
                <a:uFillTx/>
                <a:latin typeface="Verdana"/>
                <a:ea typeface="+mn-ea"/>
                <a:cs typeface="+mn-cs"/>
              </a:rPr>
              <a:t>big cores</a:t>
            </a:r>
            <a:r>
              <a:rPr kumimoji="0" lang="en-US" sz="1300" b="0" i="0" u="none" strike="noStrike" kern="1200" cap="none" spc="0" normalizeH="0" baseline="0" noProof="0" dirty="0">
                <a:ln>
                  <a:noFill/>
                </a:ln>
                <a:solidFill>
                  <a:srgbClr val="000000"/>
                </a:solidFill>
                <a:effectLst/>
                <a:uLnTx/>
                <a:uFillTx/>
                <a:latin typeface="Verdana"/>
                <a:ea typeface="+mn-ea"/>
                <a:cs typeface="+mn-cs"/>
              </a:rPr>
              <a:t>, whereas </a:t>
            </a:r>
            <a:r>
              <a:rPr kumimoji="0" lang="en-US" sz="1300" b="0" i="0" u="none" strike="noStrike" kern="1200" cap="none" spc="0" normalizeH="0" baseline="0" noProof="0" dirty="0">
                <a:ln>
                  <a:noFill/>
                </a:ln>
                <a:solidFill>
                  <a:srgbClr val="0070C0"/>
                </a:solidFill>
                <a:effectLst/>
                <a:uLnTx/>
                <a:uFillTx/>
                <a:latin typeface="Verdana"/>
                <a:ea typeface="+mn-ea"/>
                <a:cs typeface="+mn-cs"/>
              </a:rPr>
              <a:t>Cortex-A7</a:t>
            </a:r>
            <a:r>
              <a:rPr kumimoji="0" lang="en-US" sz="1300" b="0" i="0" u="none" strike="noStrike" kern="1200" cap="none" spc="0" normalizeH="0" baseline="0" noProof="0" dirty="0">
                <a:ln>
                  <a:noFill/>
                </a:ln>
                <a:solidFill>
                  <a:srgbClr val="000000"/>
                </a:solidFill>
                <a:effectLst/>
                <a:uLnTx/>
                <a:uFillTx/>
                <a:latin typeface="Verdana"/>
                <a:ea typeface="+mn-ea"/>
                <a:cs typeface="+mn-cs"/>
              </a:rPr>
              <a:t> cores 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the </a:t>
            </a:r>
            <a:r>
              <a:rPr kumimoji="0" lang="en-US" sz="1300" b="0" i="0" u="none" strike="noStrike" kern="1200" cap="none" spc="0" normalizeH="0" baseline="0" noProof="0" dirty="0">
                <a:ln>
                  <a:noFill/>
                </a:ln>
                <a:solidFill>
                  <a:srgbClr val="0070C0"/>
                </a:solidFill>
                <a:effectLst/>
                <a:uLnTx/>
                <a:uFillTx/>
                <a:latin typeface="Verdana"/>
                <a:ea typeface="+mn-ea"/>
                <a:cs typeface="+mn-cs"/>
              </a:rPr>
              <a:t>little ones</a:t>
            </a:r>
            <a:r>
              <a:rPr kumimoji="0" lang="en-US" sz="1300" b="0" i="0" u="none" strike="noStrike" kern="1200" cap="none" spc="0" normalizeH="0" baseline="0" noProof="0" dirty="0">
                <a:ln>
                  <a:noFill/>
                </a:ln>
                <a:solidFill>
                  <a:srgbClr val="000000"/>
                </a:solidFill>
                <a:effectLst/>
                <a:uLnTx/>
                <a:uFillTx/>
                <a:latin typeface="Verdana"/>
                <a:ea typeface="+mn-ea"/>
                <a:cs typeface="+mn-cs"/>
              </a:rPr>
              <a:t>. </a:t>
            </a:r>
          </a:p>
        </p:txBody>
      </p:sp>
    </p:spTree>
    <p:extLst>
      <p:ext uri="{BB962C8B-B14F-4D97-AF65-F5344CB8AC3E}">
        <p14:creationId xmlns:p14="http://schemas.microsoft.com/office/powerpoint/2010/main" val="328704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ppt_x"/>
                                          </p:val>
                                        </p:tav>
                                        <p:tav tm="100000">
                                          <p:val>
                                            <p:strVal val="#ppt_x"/>
                                          </p:val>
                                        </p:tav>
                                      </p:tavLst>
                                    </p:anim>
                                    <p:anim calcmode="lin" valueType="num">
                                      <p:cBhvr additive="base">
                                        <p:cTn id="7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additive="base">
                                        <p:cTn id="75" dur="500" fill="hold"/>
                                        <p:tgtEl>
                                          <p:spTgt spid="3"/>
                                        </p:tgtEl>
                                        <p:attrNameLst>
                                          <p:attrName>ppt_x</p:attrName>
                                        </p:attrNameLst>
                                      </p:cBhvr>
                                      <p:tavLst>
                                        <p:tav tm="0">
                                          <p:val>
                                            <p:strVal val="#ppt_x"/>
                                          </p:val>
                                        </p:tav>
                                        <p:tav tm="100000">
                                          <p:val>
                                            <p:strVal val="#ppt_x"/>
                                          </p:val>
                                        </p:tav>
                                      </p:tavLst>
                                    </p:anim>
                                    <p:anim calcmode="lin" valueType="num">
                                      <p:cBhvr additive="base">
                                        <p:cTn id="7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cBhvr additive="base">
                                        <p:cTn id="81" dur="500" fill="hold"/>
                                        <p:tgtEl>
                                          <p:spTgt spid="35"/>
                                        </p:tgtEl>
                                        <p:attrNameLst>
                                          <p:attrName>ppt_x</p:attrName>
                                        </p:attrNameLst>
                                      </p:cBhvr>
                                      <p:tavLst>
                                        <p:tav tm="0">
                                          <p:val>
                                            <p:strVal val="#ppt_x"/>
                                          </p:val>
                                        </p:tav>
                                        <p:tav tm="100000">
                                          <p:val>
                                            <p:strVal val="#ppt_x"/>
                                          </p:val>
                                        </p:tav>
                                      </p:tavLst>
                                    </p:anim>
                                    <p:anim calcmode="lin" valueType="num">
                                      <p:cBhvr additive="base">
                                        <p:cTn id="8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 grpId="0" animBg="1"/>
      <p:bldP spid="4" grpId="0"/>
      <p:bldP spid="6" grpId="0"/>
      <p:bldP spid="7" grpId="0" animBg="1"/>
      <p:bldP spid="8" grpId="0" animBg="1"/>
      <p:bldP spid="9" grpId="0" animBg="1"/>
      <p:bldP spid="10" grpId="0" animBg="1"/>
      <p:bldP spid="11" grpId="0" animBg="1"/>
      <p:bldP spid="12" grpId="0"/>
      <p:bldP spid="14" grpId="0"/>
      <p:bldP spid="15" grpId="0" animBg="1"/>
      <p:bldP spid="16" grpId="0" animBg="1"/>
      <p:bldP spid="17" grpId="0"/>
      <p:bldP spid="18" grpId="0"/>
      <p:bldP spid="1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47"/>
            <a:ext cx="9144000" cy="393700"/>
          </a:xfrm>
        </p:spPr>
        <p:txBody>
          <a:bodyPr/>
          <a:lstStyle/>
          <a:p>
            <a:r>
              <a:rPr lang="en-US" sz="1700" kern="1200" dirty="0">
                <a:solidFill>
                  <a:srgbClr val="FFFFFF"/>
                </a:solidFill>
              </a:rPr>
              <a:t>3.3.1 Overview of Armv7-based 32-bit CPU designs (5)</a:t>
            </a:r>
            <a:endParaRPr lang="en-US" sz="1700" dirty="0"/>
          </a:p>
        </p:txBody>
      </p:sp>
      <p:sp>
        <p:nvSpPr>
          <p:cNvPr id="27" name="TextBox 26"/>
          <p:cNvSpPr txBox="1"/>
          <p:nvPr/>
        </p:nvSpPr>
        <p:spPr>
          <a:xfrm>
            <a:off x="75522" y="445462"/>
            <a:ext cx="6655348" cy="369332"/>
          </a:xfrm>
          <a:prstGeom prst="rect">
            <a:avLst/>
          </a:prstGeom>
          <a:noFill/>
        </p:spPr>
        <p:txBody>
          <a:bodyPr wrap="none" rtlCol="0">
            <a:spAutoFit/>
          </a:bodyPr>
          <a:lstStyle/>
          <a:p>
            <a:r>
              <a:rPr lang="en-US" dirty="0">
                <a:solidFill>
                  <a:schemeClr val="accent6"/>
                </a:solidFill>
              </a:rPr>
              <a:t>Armv7-based 32-bit CPU designs in mobile processors</a:t>
            </a:r>
          </a:p>
        </p:txBody>
      </p:sp>
      <p:sp>
        <p:nvSpPr>
          <p:cNvPr id="8" name="Rectangle: Rounded Corners 7">
            <a:extLst>
              <a:ext uri="{FF2B5EF4-FFF2-40B4-BE49-F238E27FC236}">
                <a16:creationId xmlns:a16="http://schemas.microsoft.com/office/drawing/2014/main" id="{2309C410-3DA9-B6CB-FC43-E36BF2E4C778}"/>
              </a:ext>
            </a:extLst>
          </p:cNvPr>
          <p:cNvSpPr/>
          <p:nvPr/>
        </p:nvSpPr>
        <p:spPr bwMode="auto">
          <a:xfrm>
            <a:off x="-19731" y="999517"/>
            <a:ext cx="9144000" cy="3749040"/>
          </a:xfrm>
          <a:prstGeom prst="roundRect">
            <a:avLst/>
          </a:prstGeom>
          <a:solidFill>
            <a:srgbClr val="DBEEFF"/>
          </a:solidFill>
          <a:ln w="28575" cap="flat" cmpd="sng" algn="ctr">
            <a:solidFill>
              <a:srgbClr val="B6C8CA"/>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15" name="Text Box 5">
            <a:extLst>
              <a:ext uri="{FF2B5EF4-FFF2-40B4-BE49-F238E27FC236}">
                <a16:creationId xmlns:a16="http://schemas.microsoft.com/office/drawing/2014/main" id="{ECE6F58A-F885-E8CE-41D5-B1B745083423}"/>
              </a:ext>
            </a:extLst>
          </p:cNvPr>
          <p:cNvSpPr txBox="1">
            <a:spLocks noChangeArrowheads="1"/>
          </p:cNvSpPr>
          <p:nvPr/>
        </p:nvSpPr>
        <p:spPr bwMode="auto">
          <a:xfrm>
            <a:off x="3414256" y="1828964"/>
            <a:ext cx="230704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000000"/>
                </a:solidFill>
              </a:rPr>
              <a:t>S</a:t>
            </a: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ymmetrical</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000000"/>
                </a:solidFill>
              </a:rPr>
              <a:t>CPUs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 name="Text Box 6">
            <a:extLst>
              <a:ext uri="{FF2B5EF4-FFF2-40B4-BE49-F238E27FC236}">
                <a16:creationId xmlns:a16="http://schemas.microsoft.com/office/drawing/2014/main" id="{02D8912B-BA71-B34C-72B3-FFCBF334131A}"/>
              </a:ext>
            </a:extLst>
          </p:cNvPr>
          <p:cNvSpPr txBox="1">
            <a:spLocks noChangeArrowheads="1"/>
          </p:cNvSpPr>
          <p:nvPr/>
        </p:nvSpPr>
        <p:spPr bwMode="auto">
          <a:xfrm>
            <a:off x="6954532" y="1828964"/>
            <a:ext cx="99097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big-little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300" b="1" dirty="0">
                <a:solidFill>
                  <a:srgbClr val="000000"/>
                </a:solidFill>
              </a:rPr>
              <a:t>CPUs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7" name="Text Box 5">
            <a:extLst>
              <a:ext uri="{FF2B5EF4-FFF2-40B4-BE49-F238E27FC236}">
                <a16:creationId xmlns:a16="http://schemas.microsoft.com/office/drawing/2014/main" id="{2B8A3FE7-1B1D-24DC-BB5E-C80D142ABA9F}"/>
              </a:ext>
            </a:extLst>
          </p:cNvPr>
          <p:cNvSpPr txBox="1">
            <a:spLocks noChangeArrowheads="1"/>
          </p:cNvSpPr>
          <p:nvPr/>
        </p:nvSpPr>
        <p:spPr bwMode="auto">
          <a:xfrm>
            <a:off x="1124040" y="1828964"/>
            <a:ext cx="125066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sp>
        <p:nvSpPr>
          <p:cNvPr id="21" name="Line 9">
            <a:extLst>
              <a:ext uri="{FF2B5EF4-FFF2-40B4-BE49-F238E27FC236}">
                <a16:creationId xmlns:a16="http://schemas.microsoft.com/office/drawing/2014/main" id="{53B30A79-4EEE-76AB-A469-0A4BDF078812}"/>
              </a:ext>
            </a:extLst>
          </p:cNvPr>
          <p:cNvSpPr>
            <a:spLocks noChangeShapeType="1"/>
          </p:cNvSpPr>
          <p:nvPr/>
        </p:nvSpPr>
        <p:spPr bwMode="auto">
          <a:xfrm flipH="1">
            <a:off x="4569237" y="1336885"/>
            <a:ext cx="3361" cy="2105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2" name="Text Box 13">
            <a:extLst>
              <a:ext uri="{FF2B5EF4-FFF2-40B4-BE49-F238E27FC236}">
                <a16:creationId xmlns:a16="http://schemas.microsoft.com/office/drawing/2014/main" id="{16E2577F-93A0-BFC4-B4B2-51A530A0344F}"/>
              </a:ext>
            </a:extLst>
          </p:cNvPr>
          <p:cNvSpPr txBox="1">
            <a:spLocks noChangeArrowheads="1"/>
          </p:cNvSpPr>
          <p:nvPr/>
        </p:nvSpPr>
        <p:spPr bwMode="auto">
          <a:xfrm>
            <a:off x="1912299" y="1109156"/>
            <a:ext cx="527420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Armv7-based 32-bit CPU designs in mobile processors</a:t>
            </a:r>
            <a:endParaRPr kumimoji="0" lang="hu-HU" sz="1300" b="1" i="0" u="none" strike="noStrike" kern="1200" cap="none" spc="0" normalizeH="0" baseline="30000" noProof="0" dirty="0">
              <a:ln>
                <a:noFill/>
              </a:ln>
              <a:solidFill>
                <a:srgbClr val="000000"/>
              </a:solidFill>
              <a:effectLst/>
              <a:uLnTx/>
              <a:uFillTx/>
              <a:latin typeface="Verdana" pitchFamily="34" charset="0"/>
              <a:ea typeface="+mn-ea"/>
              <a:cs typeface="+mn-cs"/>
            </a:endParaRPr>
          </a:p>
        </p:txBody>
      </p:sp>
      <p:cxnSp>
        <p:nvCxnSpPr>
          <p:cNvPr id="23" name="Straight Connector 22">
            <a:extLst>
              <a:ext uri="{FF2B5EF4-FFF2-40B4-BE49-F238E27FC236}">
                <a16:creationId xmlns:a16="http://schemas.microsoft.com/office/drawing/2014/main" id="{0EAD5D4D-8CD6-259F-6510-9696DFEE0268}"/>
              </a:ext>
            </a:extLst>
          </p:cNvPr>
          <p:cNvCxnSpPr>
            <a:cxnSpLocks/>
            <a:stCxn id="89" idx="0"/>
            <a:endCxn id="26" idx="6"/>
          </p:cNvCxnSpPr>
          <p:nvPr/>
        </p:nvCxnSpPr>
        <p:spPr>
          <a:xfrm flipH="1">
            <a:off x="1724097" y="1547447"/>
            <a:ext cx="2843273" cy="237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267B6E-862C-E948-823B-A542620CE4DA}"/>
              </a:ext>
            </a:extLst>
          </p:cNvPr>
          <p:cNvCxnSpPr>
            <a:endCxn id="30" idx="7"/>
          </p:cNvCxnSpPr>
          <p:nvPr/>
        </p:nvCxnSpPr>
        <p:spPr>
          <a:xfrm>
            <a:off x="4554586" y="1548697"/>
            <a:ext cx="2961844" cy="2188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13">
            <a:extLst>
              <a:ext uri="{FF2B5EF4-FFF2-40B4-BE49-F238E27FC236}">
                <a16:creationId xmlns:a16="http://schemas.microsoft.com/office/drawing/2014/main" id="{8E92B0BD-7153-DD49-FD52-B2C41CBAE3C0}"/>
              </a:ext>
            </a:extLst>
          </p:cNvPr>
          <p:cNvSpPr>
            <a:spLocks noChangeArrowheads="1"/>
          </p:cNvSpPr>
          <p:nvPr/>
        </p:nvSpPr>
        <p:spPr bwMode="auto">
          <a:xfrm>
            <a:off x="1652097" y="1749110"/>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30" name="Oval 29">
            <a:extLst>
              <a:ext uri="{FF2B5EF4-FFF2-40B4-BE49-F238E27FC236}">
                <a16:creationId xmlns:a16="http://schemas.microsoft.com/office/drawing/2014/main" id="{8F1DB0A4-C378-20CD-F561-C5EEA060868E}"/>
              </a:ext>
            </a:extLst>
          </p:cNvPr>
          <p:cNvSpPr>
            <a:spLocks noChangeArrowheads="1"/>
          </p:cNvSpPr>
          <p:nvPr/>
        </p:nvSpPr>
        <p:spPr bwMode="auto">
          <a:xfrm>
            <a:off x="7454974" y="1756964"/>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31" name="Right Arrow 17">
            <a:extLst>
              <a:ext uri="{FF2B5EF4-FFF2-40B4-BE49-F238E27FC236}">
                <a16:creationId xmlns:a16="http://schemas.microsoft.com/office/drawing/2014/main" id="{1E60117F-D62B-F756-6C20-D22735A25918}"/>
              </a:ext>
            </a:extLst>
          </p:cNvPr>
          <p:cNvSpPr/>
          <p:nvPr/>
        </p:nvSpPr>
        <p:spPr bwMode="auto">
          <a:xfrm>
            <a:off x="2729655" y="1885353"/>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8" name="Right Arrow 18">
            <a:extLst>
              <a:ext uri="{FF2B5EF4-FFF2-40B4-BE49-F238E27FC236}">
                <a16:creationId xmlns:a16="http://schemas.microsoft.com/office/drawing/2014/main" id="{9428DD81-5B92-4977-4BD1-274A2153EACC}"/>
              </a:ext>
            </a:extLst>
          </p:cNvPr>
          <p:cNvSpPr/>
          <p:nvPr/>
        </p:nvSpPr>
        <p:spPr bwMode="auto">
          <a:xfrm>
            <a:off x="6061138" y="1896327"/>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9" name="Rectangle 38">
            <a:extLst>
              <a:ext uri="{FF2B5EF4-FFF2-40B4-BE49-F238E27FC236}">
                <a16:creationId xmlns:a16="http://schemas.microsoft.com/office/drawing/2014/main" id="{26C792CA-756D-FDFE-5EFA-B2F7653C2CE8}"/>
              </a:ext>
            </a:extLst>
          </p:cNvPr>
          <p:cNvSpPr/>
          <p:nvPr/>
        </p:nvSpPr>
        <p:spPr bwMode="auto">
          <a:xfrm>
            <a:off x="7030292" y="265917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5" name="Rectangle 54">
            <a:extLst>
              <a:ext uri="{FF2B5EF4-FFF2-40B4-BE49-F238E27FC236}">
                <a16:creationId xmlns:a16="http://schemas.microsoft.com/office/drawing/2014/main" id="{1C7CEDCB-701B-3BD6-7447-646264ACAD8E}"/>
              </a:ext>
            </a:extLst>
          </p:cNvPr>
          <p:cNvSpPr/>
          <p:nvPr/>
        </p:nvSpPr>
        <p:spPr bwMode="auto">
          <a:xfrm>
            <a:off x="6744769" y="265918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8" name="Rectangle 57">
            <a:extLst>
              <a:ext uri="{FF2B5EF4-FFF2-40B4-BE49-F238E27FC236}">
                <a16:creationId xmlns:a16="http://schemas.microsoft.com/office/drawing/2014/main" id="{F2091539-439C-5D12-1A7F-24E2C4BF9EFA}"/>
              </a:ext>
            </a:extLst>
          </p:cNvPr>
          <p:cNvSpPr/>
          <p:nvPr/>
        </p:nvSpPr>
        <p:spPr bwMode="auto">
          <a:xfrm>
            <a:off x="7940162" y="256644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9" name="Rectangle 58">
            <a:extLst>
              <a:ext uri="{FF2B5EF4-FFF2-40B4-BE49-F238E27FC236}">
                <a16:creationId xmlns:a16="http://schemas.microsoft.com/office/drawing/2014/main" id="{1621080F-AF39-6C7F-BD49-047C3F577AF4}"/>
              </a:ext>
            </a:extLst>
          </p:cNvPr>
          <p:cNvSpPr/>
          <p:nvPr/>
        </p:nvSpPr>
        <p:spPr bwMode="auto">
          <a:xfrm>
            <a:off x="7554179" y="256644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0" name="Rectangle 59">
            <a:extLst>
              <a:ext uri="{FF2B5EF4-FFF2-40B4-BE49-F238E27FC236}">
                <a16:creationId xmlns:a16="http://schemas.microsoft.com/office/drawing/2014/main" id="{C088D88C-6744-8397-93C2-12C0828CE092}"/>
              </a:ext>
            </a:extLst>
          </p:cNvPr>
          <p:cNvSpPr/>
          <p:nvPr/>
        </p:nvSpPr>
        <p:spPr bwMode="auto">
          <a:xfrm>
            <a:off x="7023756" y="290621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1" name="Rectangle 60">
            <a:extLst>
              <a:ext uri="{FF2B5EF4-FFF2-40B4-BE49-F238E27FC236}">
                <a16:creationId xmlns:a16="http://schemas.microsoft.com/office/drawing/2014/main" id="{9A66DCDF-5819-A994-AE4A-8ACEBD9593BC}"/>
              </a:ext>
            </a:extLst>
          </p:cNvPr>
          <p:cNvSpPr/>
          <p:nvPr/>
        </p:nvSpPr>
        <p:spPr bwMode="auto">
          <a:xfrm>
            <a:off x="6738233" y="290621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6" name="Rectangle 65">
            <a:extLst>
              <a:ext uri="{FF2B5EF4-FFF2-40B4-BE49-F238E27FC236}">
                <a16:creationId xmlns:a16="http://schemas.microsoft.com/office/drawing/2014/main" id="{BF7AC419-3E36-970B-E5E2-78E160944EA6}"/>
              </a:ext>
            </a:extLst>
          </p:cNvPr>
          <p:cNvSpPr/>
          <p:nvPr/>
        </p:nvSpPr>
        <p:spPr bwMode="auto">
          <a:xfrm>
            <a:off x="7940162" y="289699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1" name="Rectangle 70">
            <a:extLst>
              <a:ext uri="{FF2B5EF4-FFF2-40B4-BE49-F238E27FC236}">
                <a16:creationId xmlns:a16="http://schemas.microsoft.com/office/drawing/2014/main" id="{9BE90FFF-AAE2-EF8E-F6BF-7E898927F711}"/>
              </a:ext>
            </a:extLst>
          </p:cNvPr>
          <p:cNvSpPr/>
          <p:nvPr/>
        </p:nvSpPr>
        <p:spPr bwMode="auto">
          <a:xfrm>
            <a:off x="7554179" y="289699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2" name="Rectangle 71">
            <a:extLst>
              <a:ext uri="{FF2B5EF4-FFF2-40B4-BE49-F238E27FC236}">
                <a16:creationId xmlns:a16="http://schemas.microsoft.com/office/drawing/2014/main" id="{E66C23EB-74E4-DE45-5A86-EB5D0D036F7F}"/>
              </a:ext>
            </a:extLst>
          </p:cNvPr>
          <p:cNvSpPr/>
          <p:nvPr/>
        </p:nvSpPr>
        <p:spPr bwMode="auto">
          <a:xfrm>
            <a:off x="6626530" y="364027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3" name="Rounded Rectangle 40">
            <a:extLst>
              <a:ext uri="{FF2B5EF4-FFF2-40B4-BE49-F238E27FC236}">
                <a16:creationId xmlns:a16="http://schemas.microsoft.com/office/drawing/2014/main" id="{248D80E3-43D0-B427-4DBE-E3E164D302C5}"/>
              </a:ext>
            </a:extLst>
          </p:cNvPr>
          <p:cNvSpPr/>
          <p:nvPr/>
        </p:nvSpPr>
        <p:spPr bwMode="auto">
          <a:xfrm>
            <a:off x="6648273" y="2593070"/>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4" name="Rounded Rectangle 41">
            <a:extLst>
              <a:ext uri="{FF2B5EF4-FFF2-40B4-BE49-F238E27FC236}">
                <a16:creationId xmlns:a16="http://schemas.microsoft.com/office/drawing/2014/main" id="{725DE270-D1FF-62DE-7F60-4867B3C9EA41}"/>
              </a:ext>
            </a:extLst>
          </p:cNvPr>
          <p:cNvSpPr/>
          <p:nvPr/>
        </p:nvSpPr>
        <p:spPr bwMode="auto">
          <a:xfrm>
            <a:off x="7461648" y="2527821"/>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5" name="Up-Down Arrow 42">
            <a:extLst>
              <a:ext uri="{FF2B5EF4-FFF2-40B4-BE49-F238E27FC236}">
                <a16:creationId xmlns:a16="http://schemas.microsoft.com/office/drawing/2014/main" id="{E711D0B2-DD46-4334-C357-B67A2C857D10}"/>
              </a:ext>
            </a:extLst>
          </p:cNvPr>
          <p:cNvSpPr/>
          <p:nvPr/>
        </p:nvSpPr>
        <p:spPr bwMode="auto">
          <a:xfrm>
            <a:off x="6971509" y="3199612"/>
            <a:ext cx="72372" cy="396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6" name="Up-Down Arrow 43">
            <a:extLst>
              <a:ext uri="{FF2B5EF4-FFF2-40B4-BE49-F238E27FC236}">
                <a16:creationId xmlns:a16="http://schemas.microsoft.com/office/drawing/2014/main" id="{3C419F0E-4FB6-7FCB-92E3-9B2152ED4130}"/>
              </a:ext>
            </a:extLst>
          </p:cNvPr>
          <p:cNvSpPr/>
          <p:nvPr/>
        </p:nvSpPr>
        <p:spPr bwMode="auto">
          <a:xfrm>
            <a:off x="7882366" y="3270859"/>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7" name="TextBox 76">
            <a:extLst>
              <a:ext uri="{FF2B5EF4-FFF2-40B4-BE49-F238E27FC236}">
                <a16:creationId xmlns:a16="http://schemas.microsoft.com/office/drawing/2014/main" id="{BC7558B7-664F-913C-091A-8059A0CB7F1B}"/>
              </a:ext>
            </a:extLst>
          </p:cNvPr>
          <p:cNvSpPr txBox="1"/>
          <p:nvPr/>
        </p:nvSpPr>
        <p:spPr>
          <a:xfrm>
            <a:off x="6711579" y="351936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78" name="Rectangle 77">
            <a:extLst>
              <a:ext uri="{FF2B5EF4-FFF2-40B4-BE49-F238E27FC236}">
                <a16:creationId xmlns:a16="http://schemas.microsoft.com/office/drawing/2014/main" id="{2AB9CCC9-DDCC-5EBA-E4EC-17EC151C8157}"/>
              </a:ext>
            </a:extLst>
          </p:cNvPr>
          <p:cNvSpPr/>
          <p:nvPr/>
        </p:nvSpPr>
        <p:spPr bwMode="auto">
          <a:xfrm>
            <a:off x="4552269" y="266242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9" name="Rectangle 78">
            <a:extLst>
              <a:ext uri="{FF2B5EF4-FFF2-40B4-BE49-F238E27FC236}">
                <a16:creationId xmlns:a16="http://schemas.microsoft.com/office/drawing/2014/main" id="{290E5B25-72B6-81F7-3503-8544177CCC14}"/>
              </a:ext>
            </a:extLst>
          </p:cNvPr>
          <p:cNvSpPr/>
          <p:nvPr/>
        </p:nvSpPr>
        <p:spPr bwMode="auto">
          <a:xfrm>
            <a:off x="4252684" y="266242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0" name="Rectangle 79">
            <a:extLst>
              <a:ext uri="{FF2B5EF4-FFF2-40B4-BE49-F238E27FC236}">
                <a16:creationId xmlns:a16="http://schemas.microsoft.com/office/drawing/2014/main" id="{E2BE3334-0E9B-11AF-D455-298AE1E52DC0}"/>
              </a:ext>
            </a:extLst>
          </p:cNvPr>
          <p:cNvSpPr/>
          <p:nvPr/>
        </p:nvSpPr>
        <p:spPr bwMode="auto">
          <a:xfrm>
            <a:off x="4545733" y="2909463"/>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1" name="Rectangle 80">
            <a:extLst>
              <a:ext uri="{FF2B5EF4-FFF2-40B4-BE49-F238E27FC236}">
                <a16:creationId xmlns:a16="http://schemas.microsoft.com/office/drawing/2014/main" id="{E4248FE6-481B-DDF7-7A70-8142950969E0}"/>
              </a:ext>
            </a:extLst>
          </p:cNvPr>
          <p:cNvSpPr/>
          <p:nvPr/>
        </p:nvSpPr>
        <p:spPr bwMode="auto">
          <a:xfrm>
            <a:off x="4246148" y="290946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2" name="Rounded Rectangle 49">
            <a:extLst>
              <a:ext uri="{FF2B5EF4-FFF2-40B4-BE49-F238E27FC236}">
                <a16:creationId xmlns:a16="http://schemas.microsoft.com/office/drawing/2014/main" id="{D185AD35-CBFE-514C-F4CA-DA5AF6925818}"/>
              </a:ext>
            </a:extLst>
          </p:cNvPr>
          <p:cNvSpPr/>
          <p:nvPr/>
        </p:nvSpPr>
        <p:spPr bwMode="auto">
          <a:xfrm>
            <a:off x="4156188" y="2596316"/>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3" name="Up-Down Arrow 50">
            <a:extLst>
              <a:ext uri="{FF2B5EF4-FFF2-40B4-BE49-F238E27FC236}">
                <a16:creationId xmlns:a16="http://schemas.microsoft.com/office/drawing/2014/main" id="{DBC2E05C-B667-9461-634F-8DE8CD1F9D1E}"/>
              </a:ext>
            </a:extLst>
          </p:cNvPr>
          <p:cNvSpPr/>
          <p:nvPr/>
        </p:nvSpPr>
        <p:spPr bwMode="auto">
          <a:xfrm>
            <a:off x="4483861" y="3210553"/>
            <a:ext cx="72372" cy="360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84" name="Group 83">
            <a:extLst>
              <a:ext uri="{FF2B5EF4-FFF2-40B4-BE49-F238E27FC236}">
                <a16:creationId xmlns:a16="http://schemas.microsoft.com/office/drawing/2014/main" id="{0F2CF836-3986-28BA-C82F-72A8E493187E}"/>
              </a:ext>
            </a:extLst>
          </p:cNvPr>
          <p:cNvGrpSpPr/>
          <p:nvPr/>
        </p:nvGrpSpPr>
        <p:grpSpPr>
          <a:xfrm>
            <a:off x="1517709" y="2782435"/>
            <a:ext cx="265363" cy="446216"/>
            <a:chOff x="588600" y="4407768"/>
            <a:chExt cx="265363" cy="446216"/>
          </a:xfrm>
        </p:grpSpPr>
        <p:sp>
          <p:nvSpPr>
            <p:cNvPr id="85" name="Rectangle 84">
              <a:extLst>
                <a:ext uri="{FF2B5EF4-FFF2-40B4-BE49-F238E27FC236}">
                  <a16:creationId xmlns:a16="http://schemas.microsoft.com/office/drawing/2014/main" id="{01A77B06-9CB8-D481-FCE0-CB17EBA1CE10}"/>
                </a:ext>
              </a:extLst>
            </p:cNvPr>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6" name="Up-Down Arrow 53">
              <a:extLst>
                <a:ext uri="{FF2B5EF4-FFF2-40B4-BE49-F238E27FC236}">
                  <a16:creationId xmlns:a16="http://schemas.microsoft.com/office/drawing/2014/main" id="{42AD6397-B078-F21A-5806-A06FAFE36258}"/>
                </a:ext>
              </a:extLst>
            </p:cNvPr>
            <p:cNvSpPr/>
            <p:nvPr/>
          </p:nvSpPr>
          <p:spPr bwMode="auto">
            <a:xfrm>
              <a:off x="685096" y="4622625"/>
              <a:ext cx="72372" cy="231359"/>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87" name="Rectangle 86">
            <a:extLst>
              <a:ext uri="{FF2B5EF4-FFF2-40B4-BE49-F238E27FC236}">
                <a16:creationId xmlns:a16="http://schemas.microsoft.com/office/drawing/2014/main" id="{613F4BBC-EE96-5F9D-DFBE-FA090F877562}"/>
              </a:ext>
            </a:extLst>
          </p:cNvPr>
          <p:cNvSpPr/>
          <p:nvPr/>
        </p:nvSpPr>
        <p:spPr bwMode="auto">
          <a:xfrm>
            <a:off x="3713241" y="363685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8" name="TextBox 87">
            <a:extLst>
              <a:ext uri="{FF2B5EF4-FFF2-40B4-BE49-F238E27FC236}">
                <a16:creationId xmlns:a16="http://schemas.microsoft.com/office/drawing/2014/main" id="{D0A8DE24-7AD5-A746-C860-528A3B922442}"/>
              </a:ext>
            </a:extLst>
          </p:cNvPr>
          <p:cNvSpPr txBox="1"/>
          <p:nvPr/>
        </p:nvSpPr>
        <p:spPr>
          <a:xfrm>
            <a:off x="3711665" y="352557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89" name="Line 9">
            <a:extLst>
              <a:ext uri="{FF2B5EF4-FFF2-40B4-BE49-F238E27FC236}">
                <a16:creationId xmlns:a16="http://schemas.microsoft.com/office/drawing/2014/main" id="{CC1E8861-1D19-8AC9-2C60-7E8EB05107A3}"/>
              </a:ext>
            </a:extLst>
          </p:cNvPr>
          <p:cNvSpPr>
            <a:spLocks noChangeShapeType="1"/>
          </p:cNvSpPr>
          <p:nvPr/>
        </p:nvSpPr>
        <p:spPr bwMode="auto">
          <a:xfrm>
            <a:off x="4567370" y="1547447"/>
            <a:ext cx="3362" cy="2095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90" name="TextBox 89">
            <a:extLst>
              <a:ext uri="{FF2B5EF4-FFF2-40B4-BE49-F238E27FC236}">
                <a16:creationId xmlns:a16="http://schemas.microsoft.com/office/drawing/2014/main" id="{4F2CA8E5-A5ED-DE4C-4F58-CC03F616619D}"/>
              </a:ext>
            </a:extLst>
          </p:cNvPr>
          <p:cNvSpPr txBox="1"/>
          <p:nvPr/>
        </p:nvSpPr>
        <p:spPr>
          <a:xfrm>
            <a:off x="3725110" y="4310200"/>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(~2011-2013)</a:t>
            </a:r>
          </a:p>
        </p:txBody>
      </p:sp>
      <p:sp>
        <p:nvSpPr>
          <p:cNvPr id="91" name="TextBox 90">
            <a:extLst>
              <a:ext uri="{FF2B5EF4-FFF2-40B4-BE49-F238E27FC236}">
                <a16:creationId xmlns:a16="http://schemas.microsoft.com/office/drawing/2014/main" id="{767A5535-0286-6F7B-BC90-267706BF1E6B}"/>
              </a:ext>
            </a:extLst>
          </p:cNvPr>
          <p:cNvSpPr txBox="1"/>
          <p:nvPr/>
        </p:nvSpPr>
        <p:spPr>
          <a:xfrm>
            <a:off x="6756301" y="4307704"/>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92" name="TextBox 91">
            <a:extLst>
              <a:ext uri="{FF2B5EF4-FFF2-40B4-BE49-F238E27FC236}">
                <a16:creationId xmlns:a16="http://schemas.microsoft.com/office/drawing/2014/main" id="{08B6C0E3-8AAC-9883-F092-88CABEFCD2FC}"/>
              </a:ext>
            </a:extLst>
          </p:cNvPr>
          <p:cNvSpPr txBox="1"/>
          <p:nvPr/>
        </p:nvSpPr>
        <p:spPr>
          <a:xfrm>
            <a:off x="864468" y="4307481"/>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(≈2007-2012)</a:t>
            </a:r>
          </a:p>
        </p:txBody>
      </p:sp>
      <p:sp>
        <p:nvSpPr>
          <p:cNvPr id="93" name="TextBox 92">
            <a:extLst>
              <a:ext uri="{FF2B5EF4-FFF2-40B4-BE49-F238E27FC236}">
                <a16:creationId xmlns:a16="http://schemas.microsoft.com/office/drawing/2014/main" id="{19B6B247-24F1-2C6C-E2F6-FD8E901CB1D0}"/>
              </a:ext>
            </a:extLst>
          </p:cNvPr>
          <p:cNvSpPr txBox="1"/>
          <p:nvPr/>
        </p:nvSpPr>
        <p:spPr>
          <a:xfrm>
            <a:off x="3978994" y="3964097"/>
            <a:ext cx="1032655" cy="292388"/>
          </a:xfrm>
          <a:prstGeom prst="rect">
            <a:avLst/>
          </a:prstGeom>
          <a:noFill/>
        </p:spPr>
        <p:txBody>
          <a:bodyPr wrap="none" rtlCol="0">
            <a:spAutoFit/>
          </a:bodyPr>
          <a:lstStyle/>
          <a:p>
            <a:r>
              <a:rPr lang="en-US" sz="1300" i="1" dirty="0"/>
              <a:t>Cortex-A9</a:t>
            </a:r>
          </a:p>
        </p:txBody>
      </p:sp>
      <p:sp>
        <p:nvSpPr>
          <p:cNvPr id="94" name="TextBox 93">
            <a:extLst>
              <a:ext uri="{FF2B5EF4-FFF2-40B4-BE49-F238E27FC236}">
                <a16:creationId xmlns:a16="http://schemas.microsoft.com/office/drawing/2014/main" id="{C014A80C-C70A-10F2-82D7-FFD5B6B138CB}"/>
              </a:ext>
            </a:extLst>
          </p:cNvPr>
          <p:cNvSpPr txBox="1"/>
          <p:nvPr/>
        </p:nvSpPr>
        <p:spPr>
          <a:xfrm>
            <a:off x="6745714" y="4010619"/>
            <a:ext cx="1433406" cy="292388"/>
          </a:xfrm>
          <a:prstGeom prst="rect">
            <a:avLst/>
          </a:prstGeom>
          <a:noFill/>
        </p:spPr>
        <p:txBody>
          <a:bodyPr wrap="none" rtlCol="0">
            <a:spAutoFit/>
          </a:bodyPr>
          <a:lstStyle/>
          <a:p>
            <a:r>
              <a:rPr lang="en-US" sz="1300" i="1" dirty="0"/>
              <a:t>Cortex-A7/A15</a:t>
            </a:r>
          </a:p>
        </p:txBody>
      </p:sp>
      <p:sp>
        <p:nvSpPr>
          <p:cNvPr id="95" name="TextBox 94">
            <a:extLst>
              <a:ext uri="{FF2B5EF4-FFF2-40B4-BE49-F238E27FC236}">
                <a16:creationId xmlns:a16="http://schemas.microsoft.com/office/drawing/2014/main" id="{383DF3BF-04DA-D154-200D-D4B392B24169}"/>
              </a:ext>
            </a:extLst>
          </p:cNvPr>
          <p:cNvSpPr txBox="1"/>
          <p:nvPr/>
        </p:nvSpPr>
        <p:spPr>
          <a:xfrm>
            <a:off x="1086049" y="3991367"/>
            <a:ext cx="1032655" cy="292388"/>
          </a:xfrm>
          <a:prstGeom prst="rect">
            <a:avLst/>
          </a:prstGeom>
          <a:noFill/>
        </p:spPr>
        <p:txBody>
          <a:bodyPr wrap="none" rtlCol="0">
            <a:spAutoFit/>
          </a:bodyPr>
          <a:lstStyle/>
          <a:p>
            <a:r>
              <a:rPr lang="en-US" sz="1300" i="1" dirty="0"/>
              <a:t>Cortex-A8</a:t>
            </a:r>
          </a:p>
        </p:txBody>
      </p:sp>
      <p:sp>
        <p:nvSpPr>
          <p:cNvPr id="96" name="TextBox 95">
            <a:extLst>
              <a:ext uri="{FF2B5EF4-FFF2-40B4-BE49-F238E27FC236}">
                <a16:creationId xmlns:a16="http://schemas.microsoft.com/office/drawing/2014/main" id="{42BF9AF7-41A4-A5E8-113E-7DC220E39B59}"/>
              </a:ext>
            </a:extLst>
          </p:cNvPr>
          <p:cNvSpPr txBox="1"/>
          <p:nvPr/>
        </p:nvSpPr>
        <p:spPr>
          <a:xfrm>
            <a:off x="173637" y="3653493"/>
            <a:ext cx="1848326" cy="292388"/>
          </a:xfrm>
          <a:prstGeom prst="rect">
            <a:avLst/>
          </a:prstGeom>
          <a:noFill/>
        </p:spPr>
        <p:txBody>
          <a:bodyPr wrap="none" rtlCol="0">
            <a:spAutoFit/>
          </a:bodyPr>
          <a:lstStyle/>
          <a:p>
            <a:r>
              <a:rPr lang="en-US" sz="1300" i="1" dirty="0"/>
              <a:t>Typical Armv7 CPUs</a:t>
            </a:r>
          </a:p>
        </p:txBody>
      </p:sp>
      <p:sp>
        <p:nvSpPr>
          <p:cNvPr id="9" name="Oval 8">
            <a:extLst>
              <a:ext uri="{FF2B5EF4-FFF2-40B4-BE49-F238E27FC236}">
                <a16:creationId xmlns:a16="http://schemas.microsoft.com/office/drawing/2014/main" id="{DF24FA80-3C0C-499C-0B49-E7A1EEB2B7BC}"/>
              </a:ext>
            </a:extLst>
          </p:cNvPr>
          <p:cNvSpPr>
            <a:spLocks noChangeArrowheads="1"/>
          </p:cNvSpPr>
          <p:nvPr/>
        </p:nvSpPr>
        <p:spPr bwMode="auto">
          <a:xfrm>
            <a:off x="4526034" y="173985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44975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4"/>
                                        </p:tgtEl>
                                        <p:attrNameLst>
                                          <p:attrName>style.visibility</p:attrName>
                                        </p:attrNameLst>
                                      </p:cBhvr>
                                      <p:to>
                                        <p:strVal val="visible"/>
                                      </p:to>
                                    </p:set>
                                    <p:anim calcmode="lin" valueType="num">
                                      <p:cBhvr additive="base">
                                        <p:cTn id="29" dur="500" fill="hold"/>
                                        <p:tgtEl>
                                          <p:spTgt spid="84"/>
                                        </p:tgtEl>
                                        <p:attrNameLst>
                                          <p:attrName>ppt_x</p:attrName>
                                        </p:attrNameLst>
                                      </p:cBhvr>
                                      <p:tavLst>
                                        <p:tav tm="0">
                                          <p:val>
                                            <p:strVal val="#ppt_x"/>
                                          </p:val>
                                        </p:tav>
                                        <p:tav tm="100000">
                                          <p:val>
                                            <p:strVal val="#ppt_x"/>
                                          </p:val>
                                        </p:tav>
                                      </p:tavLst>
                                    </p:anim>
                                    <p:anim calcmode="lin" valueType="num">
                                      <p:cBhvr additive="base">
                                        <p:cTn id="30" dur="500" fill="hold"/>
                                        <p:tgtEl>
                                          <p:spTgt spid="8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2"/>
                                        </p:tgtEl>
                                        <p:attrNameLst>
                                          <p:attrName>style.visibility</p:attrName>
                                        </p:attrNameLst>
                                      </p:cBhvr>
                                      <p:to>
                                        <p:strVal val="visible"/>
                                      </p:to>
                                    </p:set>
                                    <p:anim calcmode="lin" valueType="num">
                                      <p:cBhvr additive="base">
                                        <p:cTn id="33" dur="500" fill="hold"/>
                                        <p:tgtEl>
                                          <p:spTgt spid="92"/>
                                        </p:tgtEl>
                                        <p:attrNameLst>
                                          <p:attrName>ppt_x</p:attrName>
                                        </p:attrNameLst>
                                      </p:cBhvr>
                                      <p:tavLst>
                                        <p:tav tm="0">
                                          <p:val>
                                            <p:strVal val="#ppt_x"/>
                                          </p:val>
                                        </p:tav>
                                        <p:tav tm="100000">
                                          <p:val>
                                            <p:strVal val="#ppt_x"/>
                                          </p:val>
                                        </p:tav>
                                      </p:tavLst>
                                    </p:anim>
                                    <p:anim calcmode="lin" valueType="num">
                                      <p:cBhvr additive="base">
                                        <p:cTn id="34" dur="500" fill="hold"/>
                                        <p:tgtEl>
                                          <p:spTgt spid="9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5"/>
                                        </p:tgtEl>
                                        <p:attrNameLst>
                                          <p:attrName>style.visibility</p:attrName>
                                        </p:attrNameLst>
                                      </p:cBhvr>
                                      <p:to>
                                        <p:strVal val="visible"/>
                                      </p:to>
                                    </p:set>
                                    <p:anim calcmode="lin" valueType="num">
                                      <p:cBhvr additive="base">
                                        <p:cTn id="37" dur="500" fill="hold"/>
                                        <p:tgtEl>
                                          <p:spTgt spid="95"/>
                                        </p:tgtEl>
                                        <p:attrNameLst>
                                          <p:attrName>ppt_x</p:attrName>
                                        </p:attrNameLst>
                                      </p:cBhvr>
                                      <p:tavLst>
                                        <p:tav tm="0">
                                          <p:val>
                                            <p:strVal val="#ppt_x"/>
                                          </p:val>
                                        </p:tav>
                                        <p:tav tm="100000">
                                          <p:val>
                                            <p:strVal val="#ppt_x"/>
                                          </p:val>
                                        </p:tav>
                                      </p:tavLst>
                                    </p:anim>
                                    <p:anim calcmode="lin" valueType="num">
                                      <p:cBhvr additive="base">
                                        <p:cTn id="38" dur="500" fill="hold"/>
                                        <p:tgtEl>
                                          <p:spTgt spid="9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6"/>
                                        </p:tgtEl>
                                        <p:attrNameLst>
                                          <p:attrName>style.visibility</p:attrName>
                                        </p:attrNameLst>
                                      </p:cBhvr>
                                      <p:to>
                                        <p:strVal val="visible"/>
                                      </p:to>
                                    </p:set>
                                    <p:anim calcmode="lin" valueType="num">
                                      <p:cBhvr additive="base">
                                        <p:cTn id="41" dur="500" fill="hold"/>
                                        <p:tgtEl>
                                          <p:spTgt spid="96"/>
                                        </p:tgtEl>
                                        <p:attrNameLst>
                                          <p:attrName>ppt_x</p:attrName>
                                        </p:attrNameLst>
                                      </p:cBhvr>
                                      <p:tavLst>
                                        <p:tav tm="0">
                                          <p:val>
                                            <p:strVal val="#ppt_x"/>
                                          </p:val>
                                        </p:tav>
                                        <p:tav tm="100000">
                                          <p:val>
                                            <p:strVal val="#ppt_x"/>
                                          </p:val>
                                        </p:tav>
                                      </p:tavLst>
                                    </p:anim>
                                    <p:anim calcmode="lin" valueType="num">
                                      <p:cBhvr additive="base">
                                        <p:cTn id="42"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8"/>
                                        </p:tgtEl>
                                        <p:attrNameLst>
                                          <p:attrName>style.visibility</p:attrName>
                                        </p:attrNameLst>
                                      </p:cBhvr>
                                      <p:to>
                                        <p:strVal val="visible"/>
                                      </p:to>
                                    </p:set>
                                    <p:anim calcmode="lin" valueType="num">
                                      <p:cBhvr additive="base">
                                        <p:cTn id="55" dur="500" fill="hold"/>
                                        <p:tgtEl>
                                          <p:spTgt spid="78"/>
                                        </p:tgtEl>
                                        <p:attrNameLst>
                                          <p:attrName>ppt_x</p:attrName>
                                        </p:attrNameLst>
                                      </p:cBhvr>
                                      <p:tavLst>
                                        <p:tav tm="0">
                                          <p:val>
                                            <p:strVal val="#ppt_x"/>
                                          </p:val>
                                        </p:tav>
                                        <p:tav tm="100000">
                                          <p:val>
                                            <p:strVal val="#ppt_x"/>
                                          </p:val>
                                        </p:tav>
                                      </p:tavLst>
                                    </p:anim>
                                    <p:anim calcmode="lin" valueType="num">
                                      <p:cBhvr additive="base">
                                        <p:cTn id="56" dur="500" fill="hold"/>
                                        <p:tgtEl>
                                          <p:spTgt spid="7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79"/>
                                        </p:tgtEl>
                                        <p:attrNameLst>
                                          <p:attrName>style.visibility</p:attrName>
                                        </p:attrNameLst>
                                      </p:cBhvr>
                                      <p:to>
                                        <p:strVal val="visible"/>
                                      </p:to>
                                    </p:set>
                                    <p:anim calcmode="lin" valueType="num">
                                      <p:cBhvr additive="base">
                                        <p:cTn id="59" dur="500" fill="hold"/>
                                        <p:tgtEl>
                                          <p:spTgt spid="79"/>
                                        </p:tgtEl>
                                        <p:attrNameLst>
                                          <p:attrName>ppt_x</p:attrName>
                                        </p:attrNameLst>
                                      </p:cBhvr>
                                      <p:tavLst>
                                        <p:tav tm="0">
                                          <p:val>
                                            <p:strVal val="#ppt_x"/>
                                          </p:val>
                                        </p:tav>
                                        <p:tav tm="100000">
                                          <p:val>
                                            <p:strVal val="#ppt_x"/>
                                          </p:val>
                                        </p:tav>
                                      </p:tavLst>
                                    </p:anim>
                                    <p:anim calcmode="lin" valueType="num">
                                      <p:cBhvr additive="base">
                                        <p:cTn id="60" dur="500" fill="hold"/>
                                        <p:tgtEl>
                                          <p:spTgt spid="7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80"/>
                                        </p:tgtEl>
                                        <p:attrNameLst>
                                          <p:attrName>style.visibility</p:attrName>
                                        </p:attrNameLst>
                                      </p:cBhvr>
                                      <p:to>
                                        <p:strVal val="visible"/>
                                      </p:to>
                                    </p:set>
                                    <p:anim calcmode="lin" valueType="num">
                                      <p:cBhvr additive="base">
                                        <p:cTn id="63" dur="500" fill="hold"/>
                                        <p:tgtEl>
                                          <p:spTgt spid="80"/>
                                        </p:tgtEl>
                                        <p:attrNameLst>
                                          <p:attrName>ppt_x</p:attrName>
                                        </p:attrNameLst>
                                      </p:cBhvr>
                                      <p:tavLst>
                                        <p:tav tm="0">
                                          <p:val>
                                            <p:strVal val="#ppt_x"/>
                                          </p:val>
                                        </p:tav>
                                        <p:tav tm="100000">
                                          <p:val>
                                            <p:strVal val="#ppt_x"/>
                                          </p:val>
                                        </p:tav>
                                      </p:tavLst>
                                    </p:anim>
                                    <p:anim calcmode="lin" valueType="num">
                                      <p:cBhvr additive="base">
                                        <p:cTn id="64" dur="500" fill="hold"/>
                                        <p:tgtEl>
                                          <p:spTgt spid="8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81"/>
                                        </p:tgtEl>
                                        <p:attrNameLst>
                                          <p:attrName>style.visibility</p:attrName>
                                        </p:attrNameLst>
                                      </p:cBhvr>
                                      <p:to>
                                        <p:strVal val="visible"/>
                                      </p:to>
                                    </p:set>
                                    <p:anim calcmode="lin" valueType="num">
                                      <p:cBhvr additive="base">
                                        <p:cTn id="67" dur="500" fill="hold"/>
                                        <p:tgtEl>
                                          <p:spTgt spid="81"/>
                                        </p:tgtEl>
                                        <p:attrNameLst>
                                          <p:attrName>ppt_x</p:attrName>
                                        </p:attrNameLst>
                                      </p:cBhvr>
                                      <p:tavLst>
                                        <p:tav tm="0">
                                          <p:val>
                                            <p:strVal val="#ppt_x"/>
                                          </p:val>
                                        </p:tav>
                                        <p:tav tm="100000">
                                          <p:val>
                                            <p:strVal val="#ppt_x"/>
                                          </p:val>
                                        </p:tav>
                                      </p:tavLst>
                                    </p:anim>
                                    <p:anim calcmode="lin" valueType="num">
                                      <p:cBhvr additive="base">
                                        <p:cTn id="68" dur="500" fill="hold"/>
                                        <p:tgtEl>
                                          <p:spTgt spid="8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82"/>
                                        </p:tgtEl>
                                        <p:attrNameLst>
                                          <p:attrName>style.visibility</p:attrName>
                                        </p:attrNameLst>
                                      </p:cBhvr>
                                      <p:to>
                                        <p:strVal val="visible"/>
                                      </p:to>
                                    </p:set>
                                    <p:anim calcmode="lin" valueType="num">
                                      <p:cBhvr additive="base">
                                        <p:cTn id="71" dur="500" fill="hold"/>
                                        <p:tgtEl>
                                          <p:spTgt spid="82"/>
                                        </p:tgtEl>
                                        <p:attrNameLst>
                                          <p:attrName>ppt_x</p:attrName>
                                        </p:attrNameLst>
                                      </p:cBhvr>
                                      <p:tavLst>
                                        <p:tav tm="0">
                                          <p:val>
                                            <p:strVal val="#ppt_x"/>
                                          </p:val>
                                        </p:tav>
                                        <p:tav tm="100000">
                                          <p:val>
                                            <p:strVal val="#ppt_x"/>
                                          </p:val>
                                        </p:tav>
                                      </p:tavLst>
                                    </p:anim>
                                    <p:anim calcmode="lin" valueType="num">
                                      <p:cBhvr additive="base">
                                        <p:cTn id="72" dur="500" fill="hold"/>
                                        <p:tgtEl>
                                          <p:spTgt spid="8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83"/>
                                        </p:tgtEl>
                                        <p:attrNameLst>
                                          <p:attrName>style.visibility</p:attrName>
                                        </p:attrNameLst>
                                      </p:cBhvr>
                                      <p:to>
                                        <p:strVal val="visible"/>
                                      </p:to>
                                    </p:set>
                                    <p:anim calcmode="lin" valueType="num">
                                      <p:cBhvr additive="base">
                                        <p:cTn id="75" dur="500" fill="hold"/>
                                        <p:tgtEl>
                                          <p:spTgt spid="83"/>
                                        </p:tgtEl>
                                        <p:attrNameLst>
                                          <p:attrName>ppt_x</p:attrName>
                                        </p:attrNameLst>
                                      </p:cBhvr>
                                      <p:tavLst>
                                        <p:tav tm="0">
                                          <p:val>
                                            <p:strVal val="#ppt_x"/>
                                          </p:val>
                                        </p:tav>
                                        <p:tav tm="100000">
                                          <p:val>
                                            <p:strVal val="#ppt_x"/>
                                          </p:val>
                                        </p:tav>
                                      </p:tavLst>
                                    </p:anim>
                                    <p:anim calcmode="lin" valueType="num">
                                      <p:cBhvr additive="base">
                                        <p:cTn id="76" dur="500" fill="hold"/>
                                        <p:tgtEl>
                                          <p:spTgt spid="8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87"/>
                                        </p:tgtEl>
                                        <p:attrNameLst>
                                          <p:attrName>style.visibility</p:attrName>
                                        </p:attrNameLst>
                                      </p:cBhvr>
                                      <p:to>
                                        <p:strVal val="visible"/>
                                      </p:to>
                                    </p:set>
                                    <p:anim calcmode="lin" valueType="num">
                                      <p:cBhvr additive="base">
                                        <p:cTn id="79" dur="500" fill="hold"/>
                                        <p:tgtEl>
                                          <p:spTgt spid="87"/>
                                        </p:tgtEl>
                                        <p:attrNameLst>
                                          <p:attrName>ppt_x</p:attrName>
                                        </p:attrNameLst>
                                      </p:cBhvr>
                                      <p:tavLst>
                                        <p:tav tm="0">
                                          <p:val>
                                            <p:strVal val="#ppt_x"/>
                                          </p:val>
                                        </p:tav>
                                        <p:tav tm="100000">
                                          <p:val>
                                            <p:strVal val="#ppt_x"/>
                                          </p:val>
                                        </p:tav>
                                      </p:tavLst>
                                    </p:anim>
                                    <p:anim calcmode="lin" valueType="num">
                                      <p:cBhvr additive="base">
                                        <p:cTn id="80" dur="500" fill="hold"/>
                                        <p:tgtEl>
                                          <p:spTgt spid="8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88"/>
                                        </p:tgtEl>
                                        <p:attrNameLst>
                                          <p:attrName>style.visibility</p:attrName>
                                        </p:attrNameLst>
                                      </p:cBhvr>
                                      <p:to>
                                        <p:strVal val="visible"/>
                                      </p:to>
                                    </p:set>
                                    <p:anim calcmode="lin" valueType="num">
                                      <p:cBhvr additive="base">
                                        <p:cTn id="83" dur="500" fill="hold"/>
                                        <p:tgtEl>
                                          <p:spTgt spid="88"/>
                                        </p:tgtEl>
                                        <p:attrNameLst>
                                          <p:attrName>ppt_x</p:attrName>
                                        </p:attrNameLst>
                                      </p:cBhvr>
                                      <p:tavLst>
                                        <p:tav tm="0">
                                          <p:val>
                                            <p:strVal val="#ppt_x"/>
                                          </p:val>
                                        </p:tav>
                                        <p:tav tm="100000">
                                          <p:val>
                                            <p:strVal val="#ppt_x"/>
                                          </p:val>
                                        </p:tav>
                                      </p:tavLst>
                                    </p:anim>
                                    <p:anim calcmode="lin" valueType="num">
                                      <p:cBhvr additive="base">
                                        <p:cTn id="84" dur="500" fill="hold"/>
                                        <p:tgtEl>
                                          <p:spTgt spid="8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89"/>
                                        </p:tgtEl>
                                        <p:attrNameLst>
                                          <p:attrName>style.visibility</p:attrName>
                                        </p:attrNameLst>
                                      </p:cBhvr>
                                      <p:to>
                                        <p:strVal val="visible"/>
                                      </p:to>
                                    </p:set>
                                    <p:anim calcmode="lin" valueType="num">
                                      <p:cBhvr additive="base">
                                        <p:cTn id="87" dur="500" fill="hold"/>
                                        <p:tgtEl>
                                          <p:spTgt spid="89"/>
                                        </p:tgtEl>
                                        <p:attrNameLst>
                                          <p:attrName>ppt_x</p:attrName>
                                        </p:attrNameLst>
                                      </p:cBhvr>
                                      <p:tavLst>
                                        <p:tav tm="0">
                                          <p:val>
                                            <p:strVal val="#ppt_x"/>
                                          </p:val>
                                        </p:tav>
                                        <p:tav tm="100000">
                                          <p:val>
                                            <p:strVal val="#ppt_x"/>
                                          </p:val>
                                        </p:tav>
                                      </p:tavLst>
                                    </p:anim>
                                    <p:anim calcmode="lin" valueType="num">
                                      <p:cBhvr additive="base">
                                        <p:cTn id="88" dur="500" fill="hold"/>
                                        <p:tgtEl>
                                          <p:spTgt spid="8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90"/>
                                        </p:tgtEl>
                                        <p:attrNameLst>
                                          <p:attrName>style.visibility</p:attrName>
                                        </p:attrNameLst>
                                      </p:cBhvr>
                                      <p:to>
                                        <p:strVal val="visible"/>
                                      </p:to>
                                    </p:set>
                                    <p:anim calcmode="lin" valueType="num">
                                      <p:cBhvr additive="base">
                                        <p:cTn id="91" dur="500" fill="hold"/>
                                        <p:tgtEl>
                                          <p:spTgt spid="90"/>
                                        </p:tgtEl>
                                        <p:attrNameLst>
                                          <p:attrName>ppt_x</p:attrName>
                                        </p:attrNameLst>
                                      </p:cBhvr>
                                      <p:tavLst>
                                        <p:tav tm="0">
                                          <p:val>
                                            <p:strVal val="#ppt_x"/>
                                          </p:val>
                                        </p:tav>
                                        <p:tav tm="100000">
                                          <p:val>
                                            <p:strVal val="#ppt_x"/>
                                          </p:val>
                                        </p:tav>
                                      </p:tavLst>
                                    </p:anim>
                                    <p:anim calcmode="lin" valueType="num">
                                      <p:cBhvr additive="base">
                                        <p:cTn id="92" dur="500" fill="hold"/>
                                        <p:tgtEl>
                                          <p:spTgt spid="90"/>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93"/>
                                        </p:tgtEl>
                                        <p:attrNameLst>
                                          <p:attrName>style.visibility</p:attrName>
                                        </p:attrNameLst>
                                      </p:cBhvr>
                                      <p:to>
                                        <p:strVal val="visible"/>
                                      </p:to>
                                    </p:set>
                                    <p:anim calcmode="lin" valueType="num">
                                      <p:cBhvr additive="base">
                                        <p:cTn id="95" dur="500" fill="hold"/>
                                        <p:tgtEl>
                                          <p:spTgt spid="93"/>
                                        </p:tgtEl>
                                        <p:attrNameLst>
                                          <p:attrName>ppt_x</p:attrName>
                                        </p:attrNameLst>
                                      </p:cBhvr>
                                      <p:tavLst>
                                        <p:tav tm="0">
                                          <p:val>
                                            <p:strVal val="#ppt_x"/>
                                          </p:val>
                                        </p:tav>
                                        <p:tav tm="100000">
                                          <p:val>
                                            <p:strVal val="#ppt_x"/>
                                          </p:val>
                                        </p:tav>
                                      </p:tavLst>
                                    </p:anim>
                                    <p:anim calcmode="lin" valueType="num">
                                      <p:cBhvr additive="base">
                                        <p:cTn id="96" dur="500" fill="hold"/>
                                        <p:tgtEl>
                                          <p:spTgt spid="93"/>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9"/>
                                        </p:tgtEl>
                                        <p:attrNameLst>
                                          <p:attrName>style.visibility</p:attrName>
                                        </p:attrNameLst>
                                      </p:cBhvr>
                                      <p:to>
                                        <p:strVal val="visible"/>
                                      </p:to>
                                    </p:set>
                                    <p:anim calcmode="lin" valueType="num">
                                      <p:cBhvr additive="base">
                                        <p:cTn id="99" dur="500" fill="hold"/>
                                        <p:tgtEl>
                                          <p:spTgt spid="9"/>
                                        </p:tgtEl>
                                        <p:attrNameLst>
                                          <p:attrName>ppt_x</p:attrName>
                                        </p:attrNameLst>
                                      </p:cBhvr>
                                      <p:tavLst>
                                        <p:tav tm="0">
                                          <p:val>
                                            <p:strVal val="#ppt_x"/>
                                          </p:val>
                                        </p:tav>
                                        <p:tav tm="100000">
                                          <p:val>
                                            <p:strVal val="#ppt_x"/>
                                          </p:val>
                                        </p:tav>
                                      </p:tavLst>
                                    </p:anim>
                                    <p:anim calcmode="lin" valueType="num">
                                      <p:cBhvr additive="base">
                                        <p:cTn id="10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16"/>
                                        </p:tgtEl>
                                        <p:attrNameLst>
                                          <p:attrName>style.visibility</p:attrName>
                                        </p:attrNameLst>
                                      </p:cBhvr>
                                      <p:to>
                                        <p:strVal val="visible"/>
                                      </p:to>
                                    </p:set>
                                    <p:anim calcmode="lin" valueType="num">
                                      <p:cBhvr additive="base">
                                        <p:cTn id="105" dur="500" fill="hold"/>
                                        <p:tgtEl>
                                          <p:spTgt spid="16"/>
                                        </p:tgtEl>
                                        <p:attrNameLst>
                                          <p:attrName>ppt_x</p:attrName>
                                        </p:attrNameLst>
                                      </p:cBhvr>
                                      <p:tavLst>
                                        <p:tav tm="0">
                                          <p:val>
                                            <p:strVal val="#ppt_x"/>
                                          </p:val>
                                        </p:tav>
                                        <p:tav tm="100000">
                                          <p:val>
                                            <p:strVal val="#ppt_x"/>
                                          </p:val>
                                        </p:tav>
                                      </p:tavLst>
                                    </p:anim>
                                    <p:anim calcmode="lin" valueType="num">
                                      <p:cBhvr additive="base">
                                        <p:cTn id="106" dur="500" fill="hold"/>
                                        <p:tgtEl>
                                          <p:spTgt spid="16"/>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additive="base">
                                        <p:cTn id="109" dur="500" fill="hold"/>
                                        <p:tgtEl>
                                          <p:spTgt spid="30"/>
                                        </p:tgtEl>
                                        <p:attrNameLst>
                                          <p:attrName>ppt_x</p:attrName>
                                        </p:attrNameLst>
                                      </p:cBhvr>
                                      <p:tavLst>
                                        <p:tav tm="0">
                                          <p:val>
                                            <p:strVal val="#ppt_x"/>
                                          </p:val>
                                        </p:tav>
                                        <p:tav tm="100000">
                                          <p:val>
                                            <p:strVal val="#ppt_x"/>
                                          </p:val>
                                        </p:tav>
                                      </p:tavLst>
                                    </p:anim>
                                    <p:anim calcmode="lin" valueType="num">
                                      <p:cBhvr additive="base">
                                        <p:cTn id="110" dur="500" fill="hold"/>
                                        <p:tgtEl>
                                          <p:spTgt spid="30"/>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8"/>
                                        </p:tgtEl>
                                        <p:attrNameLst>
                                          <p:attrName>style.visibility</p:attrName>
                                        </p:attrNameLst>
                                      </p:cBhvr>
                                      <p:to>
                                        <p:strVal val="visible"/>
                                      </p:to>
                                    </p:set>
                                    <p:anim calcmode="lin" valueType="num">
                                      <p:cBhvr additive="base">
                                        <p:cTn id="113" dur="500" fill="hold"/>
                                        <p:tgtEl>
                                          <p:spTgt spid="38"/>
                                        </p:tgtEl>
                                        <p:attrNameLst>
                                          <p:attrName>ppt_x</p:attrName>
                                        </p:attrNameLst>
                                      </p:cBhvr>
                                      <p:tavLst>
                                        <p:tav tm="0">
                                          <p:val>
                                            <p:strVal val="#ppt_x"/>
                                          </p:val>
                                        </p:tav>
                                        <p:tav tm="100000">
                                          <p:val>
                                            <p:strVal val="#ppt_x"/>
                                          </p:val>
                                        </p:tav>
                                      </p:tavLst>
                                    </p:anim>
                                    <p:anim calcmode="lin" valueType="num">
                                      <p:cBhvr additive="base">
                                        <p:cTn id="114" dur="500" fill="hold"/>
                                        <p:tgtEl>
                                          <p:spTgt spid="38"/>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9"/>
                                        </p:tgtEl>
                                        <p:attrNameLst>
                                          <p:attrName>style.visibility</p:attrName>
                                        </p:attrNameLst>
                                      </p:cBhvr>
                                      <p:to>
                                        <p:strVal val="visible"/>
                                      </p:to>
                                    </p:set>
                                    <p:anim calcmode="lin" valueType="num">
                                      <p:cBhvr additive="base">
                                        <p:cTn id="117" dur="500" fill="hold"/>
                                        <p:tgtEl>
                                          <p:spTgt spid="39"/>
                                        </p:tgtEl>
                                        <p:attrNameLst>
                                          <p:attrName>ppt_x</p:attrName>
                                        </p:attrNameLst>
                                      </p:cBhvr>
                                      <p:tavLst>
                                        <p:tav tm="0">
                                          <p:val>
                                            <p:strVal val="#ppt_x"/>
                                          </p:val>
                                        </p:tav>
                                        <p:tav tm="100000">
                                          <p:val>
                                            <p:strVal val="#ppt_x"/>
                                          </p:val>
                                        </p:tav>
                                      </p:tavLst>
                                    </p:anim>
                                    <p:anim calcmode="lin" valueType="num">
                                      <p:cBhvr additive="base">
                                        <p:cTn id="118" dur="500" fill="hold"/>
                                        <p:tgtEl>
                                          <p:spTgt spid="39"/>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55"/>
                                        </p:tgtEl>
                                        <p:attrNameLst>
                                          <p:attrName>style.visibility</p:attrName>
                                        </p:attrNameLst>
                                      </p:cBhvr>
                                      <p:to>
                                        <p:strVal val="visible"/>
                                      </p:to>
                                    </p:set>
                                    <p:anim calcmode="lin" valueType="num">
                                      <p:cBhvr additive="base">
                                        <p:cTn id="121" dur="500" fill="hold"/>
                                        <p:tgtEl>
                                          <p:spTgt spid="55"/>
                                        </p:tgtEl>
                                        <p:attrNameLst>
                                          <p:attrName>ppt_x</p:attrName>
                                        </p:attrNameLst>
                                      </p:cBhvr>
                                      <p:tavLst>
                                        <p:tav tm="0">
                                          <p:val>
                                            <p:strVal val="#ppt_x"/>
                                          </p:val>
                                        </p:tav>
                                        <p:tav tm="100000">
                                          <p:val>
                                            <p:strVal val="#ppt_x"/>
                                          </p:val>
                                        </p:tav>
                                      </p:tavLst>
                                    </p:anim>
                                    <p:anim calcmode="lin" valueType="num">
                                      <p:cBhvr additive="base">
                                        <p:cTn id="122" dur="500" fill="hold"/>
                                        <p:tgtEl>
                                          <p:spTgt spid="55"/>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58"/>
                                        </p:tgtEl>
                                        <p:attrNameLst>
                                          <p:attrName>style.visibility</p:attrName>
                                        </p:attrNameLst>
                                      </p:cBhvr>
                                      <p:to>
                                        <p:strVal val="visible"/>
                                      </p:to>
                                    </p:set>
                                    <p:anim calcmode="lin" valueType="num">
                                      <p:cBhvr additive="base">
                                        <p:cTn id="125" dur="500" fill="hold"/>
                                        <p:tgtEl>
                                          <p:spTgt spid="58"/>
                                        </p:tgtEl>
                                        <p:attrNameLst>
                                          <p:attrName>ppt_x</p:attrName>
                                        </p:attrNameLst>
                                      </p:cBhvr>
                                      <p:tavLst>
                                        <p:tav tm="0">
                                          <p:val>
                                            <p:strVal val="#ppt_x"/>
                                          </p:val>
                                        </p:tav>
                                        <p:tav tm="100000">
                                          <p:val>
                                            <p:strVal val="#ppt_x"/>
                                          </p:val>
                                        </p:tav>
                                      </p:tavLst>
                                    </p:anim>
                                    <p:anim calcmode="lin" valueType="num">
                                      <p:cBhvr additive="base">
                                        <p:cTn id="126" dur="500" fill="hold"/>
                                        <p:tgtEl>
                                          <p:spTgt spid="58"/>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59"/>
                                        </p:tgtEl>
                                        <p:attrNameLst>
                                          <p:attrName>style.visibility</p:attrName>
                                        </p:attrNameLst>
                                      </p:cBhvr>
                                      <p:to>
                                        <p:strVal val="visible"/>
                                      </p:to>
                                    </p:set>
                                    <p:anim calcmode="lin" valueType="num">
                                      <p:cBhvr additive="base">
                                        <p:cTn id="129" dur="500" fill="hold"/>
                                        <p:tgtEl>
                                          <p:spTgt spid="59"/>
                                        </p:tgtEl>
                                        <p:attrNameLst>
                                          <p:attrName>ppt_x</p:attrName>
                                        </p:attrNameLst>
                                      </p:cBhvr>
                                      <p:tavLst>
                                        <p:tav tm="0">
                                          <p:val>
                                            <p:strVal val="#ppt_x"/>
                                          </p:val>
                                        </p:tav>
                                        <p:tav tm="100000">
                                          <p:val>
                                            <p:strVal val="#ppt_x"/>
                                          </p:val>
                                        </p:tav>
                                      </p:tavLst>
                                    </p:anim>
                                    <p:anim calcmode="lin" valueType="num">
                                      <p:cBhvr additive="base">
                                        <p:cTn id="130" dur="500" fill="hold"/>
                                        <p:tgtEl>
                                          <p:spTgt spid="59"/>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60"/>
                                        </p:tgtEl>
                                        <p:attrNameLst>
                                          <p:attrName>style.visibility</p:attrName>
                                        </p:attrNameLst>
                                      </p:cBhvr>
                                      <p:to>
                                        <p:strVal val="visible"/>
                                      </p:to>
                                    </p:set>
                                    <p:anim calcmode="lin" valueType="num">
                                      <p:cBhvr additive="base">
                                        <p:cTn id="133" dur="500" fill="hold"/>
                                        <p:tgtEl>
                                          <p:spTgt spid="60"/>
                                        </p:tgtEl>
                                        <p:attrNameLst>
                                          <p:attrName>ppt_x</p:attrName>
                                        </p:attrNameLst>
                                      </p:cBhvr>
                                      <p:tavLst>
                                        <p:tav tm="0">
                                          <p:val>
                                            <p:strVal val="#ppt_x"/>
                                          </p:val>
                                        </p:tav>
                                        <p:tav tm="100000">
                                          <p:val>
                                            <p:strVal val="#ppt_x"/>
                                          </p:val>
                                        </p:tav>
                                      </p:tavLst>
                                    </p:anim>
                                    <p:anim calcmode="lin" valueType="num">
                                      <p:cBhvr additive="base">
                                        <p:cTn id="134" dur="500" fill="hold"/>
                                        <p:tgtEl>
                                          <p:spTgt spid="60"/>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61"/>
                                        </p:tgtEl>
                                        <p:attrNameLst>
                                          <p:attrName>style.visibility</p:attrName>
                                        </p:attrNameLst>
                                      </p:cBhvr>
                                      <p:to>
                                        <p:strVal val="visible"/>
                                      </p:to>
                                    </p:set>
                                    <p:anim calcmode="lin" valueType="num">
                                      <p:cBhvr additive="base">
                                        <p:cTn id="137" dur="500" fill="hold"/>
                                        <p:tgtEl>
                                          <p:spTgt spid="61"/>
                                        </p:tgtEl>
                                        <p:attrNameLst>
                                          <p:attrName>ppt_x</p:attrName>
                                        </p:attrNameLst>
                                      </p:cBhvr>
                                      <p:tavLst>
                                        <p:tav tm="0">
                                          <p:val>
                                            <p:strVal val="#ppt_x"/>
                                          </p:val>
                                        </p:tav>
                                        <p:tav tm="100000">
                                          <p:val>
                                            <p:strVal val="#ppt_x"/>
                                          </p:val>
                                        </p:tav>
                                      </p:tavLst>
                                    </p:anim>
                                    <p:anim calcmode="lin" valueType="num">
                                      <p:cBhvr additive="base">
                                        <p:cTn id="138" dur="500" fill="hold"/>
                                        <p:tgtEl>
                                          <p:spTgt spid="61"/>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66"/>
                                        </p:tgtEl>
                                        <p:attrNameLst>
                                          <p:attrName>style.visibility</p:attrName>
                                        </p:attrNameLst>
                                      </p:cBhvr>
                                      <p:to>
                                        <p:strVal val="visible"/>
                                      </p:to>
                                    </p:set>
                                    <p:anim calcmode="lin" valueType="num">
                                      <p:cBhvr additive="base">
                                        <p:cTn id="141" dur="500" fill="hold"/>
                                        <p:tgtEl>
                                          <p:spTgt spid="66"/>
                                        </p:tgtEl>
                                        <p:attrNameLst>
                                          <p:attrName>ppt_x</p:attrName>
                                        </p:attrNameLst>
                                      </p:cBhvr>
                                      <p:tavLst>
                                        <p:tav tm="0">
                                          <p:val>
                                            <p:strVal val="#ppt_x"/>
                                          </p:val>
                                        </p:tav>
                                        <p:tav tm="100000">
                                          <p:val>
                                            <p:strVal val="#ppt_x"/>
                                          </p:val>
                                        </p:tav>
                                      </p:tavLst>
                                    </p:anim>
                                    <p:anim calcmode="lin" valueType="num">
                                      <p:cBhvr additive="base">
                                        <p:cTn id="142" dur="500" fill="hold"/>
                                        <p:tgtEl>
                                          <p:spTgt spid="66"/>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71"/>
                                        </p:tgtEl>
                                        <p:attrNameLst>
                                          <p:attrName>style.visibility</p:attrName>
                                        </p:attrNameLst>
                                      </p:cBhvr>
                                      <p:to>
                                        <p:strVal val="visible"/>
                                      </p:to>
                                    </p:set>
                                    <p:anim calcmode="lin" valueType="num">
                                      <p:cBhvr additive="base">
                                        <p:cTn id="145" dur="500" fill="hold"/>
                                        <p:tgtEl>
                                          <p:spTgt spid="71"/>
                                        </p:tgtEl>
                                        <p:attrNameLst>
                                          <p:attrName>ppt_x</p:attrName>
                                        </p:attrNameLst>
                                      </p:cBhvr>
                                      <p:tavLst>
                                        <p:tav tm="0">
                                          <p:val>
                                            <p:strVal val="#ppt_x"/>
                                          </p:val>
                                        </p:tav>
                                        <p:tav tm="100000">
                                          <p:val>
                                            <p:strVal val="#ppt_x"/>
                                          </p:val>
                                        </p:tav>
                                      </p:tavLst>
                                    </p:anim>
                                    <p:anim calcmode="lin" valueType="num">
                                      <p:cBhvr additive="base">
                                        <p:cTn id="146" dur="500" fill="hold"/>
                                        <p:tgtEl>
                                          <p:spTgt spid="71"/>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72"/>
                                        </p:tgtEl>
                                        <p:attrNameLst>
                                          <p:attrName>style.visibility</p:attrName>
                                        </p:attrNameLst>
                                      </p:cBhvr>
                                      <p:to>
                                        <p:strVal val="visible"/>
                                      </p:to>
                                    </p:set>
                                    <p:anim calcmode="lin" valueType="num">
                                      <p:cBhvr additive="base">
                                        <p:cTn id="149" dur="500" fill="hold"/>
                                        <p:tgtEl>
                                          <p:spTgt spid="72"/>
                                        </p:tgtEl>
                                        <p:attrNameLst>
                                          <p:attrName>ppt_x</p:attrName>
                                        </p:attrNameLst>
                                      </p:cBhvr>
                                      <p:tavLst>
                                        <p:tav tm="0">
                                          <p:val>
                                            <p:strVal val="#ppt_x"/>
                                          </p:val>
                                        </p:tav>
                                        <p:tav tm="100000">
                                          <p:val>
                                            <p:strVal val="#ppt_x"/>
                                          </p:val>
                                        </p:tav>
                                      </p:tavLst>
                                    </p:anim>
                                    <p:anim calcmode="lin" valueType="num">
                                      <p:cBhvr additive="base">
                                        <p:cTn id="150" dur="500" fill="hold"/>
                                        <p:tgtEl>
                                          <p:spTgt spid="72"/>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73"/>
                                        </p:tgtEl>
                                        <p:attrNameLst>
                                          <p:attrName>style.visibility</p:attrName>
                                        </p:attrNameLst>
                                      </p:cBhvr>
                                      <p:to>
                                        <p:strVal val="visible"/>
                                      </p:to>
                                    </p:set>
                                    <p:anim calcmode="lin" valueType="num">
                                      <p:cBhvr additive="base">
                                        <p:cTn id="153" dur="500" fill="hold"/>
                                        <p:tgtEl>
                                          <p:spTgt spid="73"/>
                                        </p:tgtEl>
                                        <p:attrNameLst>
                                          <p:attrName>ppt_x</p:attrName>
                                        </p:attrNameLst>
                                      </p:cBhvr>
                                      <p:tavLst>
                                        <p:tav tm="0">
                                          <p:val>
                                            <p:strVal val="#ppt_x"/>
                                          </p:val>
                                        </p:tav>
                                        <p:tav tm="100000">
                                          <p:val>
                                            <p:strVal val="#ppt_x"/>
                                          </p:val>
                                        </p:tav>
                                      </p:tavLst>
                                    </p:anim>
                                    <p:anim calcmode="lin" valueType="num">
                                      <p:cBhvr additive="base">
                                        <p:cTn id="154" dur="500" fill="hold"/>
                                        <p:tgtEl>
                                          <p:spTgt spid="73"/>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74"/>
                                        </p:tgtEl>
                                        <p:attrNameLst>
                                          <p:attrName>style.visibility</p:attrName>
                                        </p:attrNameLst>
                                      </p:cBhvr>
                                      <p:to>
                                        <p:strVal val="visible"/>
                                      </p:to>
                                    </p:set>
                                    <p:anim calcmode="lin" valueType="num">
                                      <p:cBhvr additive="base">
                                        <p:cTn id="157" dur="500" fill="hold"/>
                                        <p:tgtEl>
                                          <p:spTgt spid="74"/>
                                        </p:tgtEl>
                                        <p:attrNameLst>
                                          <p:attrName>ppt_x</p:attrName>
                                        </p:attrNameLst>
                                      </p:cBhvr>
                                      <p:tavLst>
                                        <p:tav tm="0">
                                          <p:val>
                                            <p:strVal val="#ppt_x"/>
                                          </p:val>
                                        </p:tav>
                                        <p:tav tm="100000">
                                          <p:val>
                                            <p:strVal val="#ppt_x"/>
                                          </p:val>
                                        </p:tav>
                                      </p:tavLst>
                                    </p:anim>
                                    <p:anim calcmode="lin" valueType="num">
                                      <p:cBhvr additive="base">
                                        <p:cTn id="158" dur="500" fill="hold"/>
                                        <p:tgtEl>
                                          <p:spTgt spid="74"/>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75"/>
                                        </p:tgtEl>
                                        <p:attrNameLst>
                                          <p:attrName>style.visibility</p:attrName>
                                        </p:attrNameLst>
                                      </p:cBhvr>
                                      <p:to>
                                        <p:strVal val="visible"/>
                                      </p:to>
                                    </p:set>
                                    <p:anim calcmode="lin" valueType="num">
                                      <p:cBhvr additive="base">
                                        <p:cTn id="161" dur="500" fill="hold"/>
                                        <p:tgtEl>
                                          <p:spTgt spid="75"/>
                                        </p:tgtEl>
                                        <p:attrNameLst>
                                          <p:attrName>ppt_x</p:attrName>
                                        </p:attrNameLst>
                                      </p:cBhvr>
                                      <p:tavLst>
                                        <p:tav tm="0">
                                          <p:val>
                                            <p:strVal val="#ppt_x"/>
                                          </p:val>
                                        </p:tav>
                                        <p:tav tm="100000">
                                          <p:val>
                                            <p:strVal val="#ppt_x"/>
                                          </p:val>
                                        </p:tav>
                                      </p:tavLst>
                                    </p:anim>
                                    <p:anim calcmode="lin" valueType="num">
                                      <p:cBhvr additive="base">
                                        <p:cTn id="162" dur="500" fill="hold"/>
                                        <p:tgtEl>
                                          <p:spTgt spid="75"/>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76"/>
                                        </p:tgtEl>
                                        <p:attrNameLst>
                                          <p:attrName>style.visibility</p:attrName>
                                        </p:attrNameLst>
                                      </p:cBhvr>
                                      <p:to>
                                        <p:strVal val="visible"/>
                                      </p:to>
                                    </p:set>
                                    <p:anim calcmode="lin" valueType="num">
                                      <p:cBhvr additive="base">
                                        <p:cTn id="165" dur="500" fill="hold"/>
                                        <p:tgtEl>
                                          <p:spTgt spid="76"/>
                                        </p:tgtEl>
                                        <p:attrNameLst>
                                          <p:attrName>ppt_x</p:attrName>
                                        </p:attrNameLst>
                                      </p:cBhvr>
                                      <p:tavLst>
                                        <p:tav tm="0">
                                          <p:val>
                                            <p:strVal val="#ppt_x"/>
                                          </p:val>
                                        </p:tav>
                                        <p:tav tm="100000">
                                          <p:val>
                                            <p:strVal val="#ppt_x"/>
                                          </p:val>
                                        </p:tav>
                                      </p:tavLst>
                                    </p:anim>
                                    <p:anim calcmode="lin" valueType="num">
                                      <p:cBhvr additive="base">
                                        <p:cTn id="166" dur="500" fill="hold"/>
                                        <p:tgtEl>
                                          <p:spTgt spid="76"/>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77"/>
                                        </p:tgtEl>
                                        <p:attrNameLst>
                                          <p:attrName>style.visibility</p:attrName>
                                        </p:attrNameLst>
                                      </p:cBhvr>
                                      <p:to>
                                        <p:strVal val="visible"/>
                                      </p:to>
                                    </p:set>
                                    <p:anim calcmode="lin" valueType="num">
                                      <p:cBhvr additive="base">
                                        <p:cTn id="169" dur="500" fill="hold"/>
                                        <p:tgtEl>
                                          <p:spTgt spid="77"/>
                                        </p:tgtEl>
                                        <p:attrNameLst>
                                          <p:attrName>ppt_x</p:attrName>
                                        </p:attrNameLst>
                                      </p:cBhvr>
                                      <p:tavLst>
                                        <p:tav tm="0">
                                          <p:val>
                                            <p:strVal val="#ppt_x"/>
                                          </p:val>
                                        </p:tav>
                                        <p:tav tm="100000">
                                          <p:val>
                                            <p:strVal val="#ppt_x"/>
                                          </p:val>
                                        </p:tav>
                                      </p:tavLst>
                                    </p:anim>
                                    <p:anim calcmode="lin" valueType="num">
                                      <p:cBhvr additive="base">
                                        <p:cTn id="170" dur="500" fill="hold"/>
                                        <p:tgtEl>
                                          <p:spTgt spid="77"/>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91"/>
                                        </p:tgtEl>
                                        <p:attrNameLst>
                                          <p:attrName>style.visibility</p:attrName>
                                        </p:attrNameLst>
                                      </p:cBhvr>
                                      <p:to>
                                        <p:strVal val="visible"/>
                                      </p:to>
                                    </p:set>
                                    <p:anim calcmode="lin" valueType="num">
                                      <p:cBhvr additive="base">
                                        <p:cTn id="173" dur="500" fill="hold"/>
                                        <p:tgtEl>
                                          <p:spTgt spid="91"/>
                                        </p:tgtEl>
                                        <p:attrNameLst>
                                          <p:attrName>ppt_x</p:attrName>
                                        </p:attrNameLst>
                                      </p:cBhvr>
                                      <p:tavLst>
                                        <p:tav tm="0">
                                          <p:val>
                                            <p:strVal val="#ppt_x"/>
                                          </p:val>
                                        </p:tav>
                                        <p:tav tm="100000">
                                          <p:val>
                                            <p:strVal val="#ppt_x"/>
                                          </p:val>
                                        </p:tav>
                                      </p:tavLst>
                                    </p:anim>
                                    <p:anim calcmode="lin" valueType="num">
                                      <p:cBhvr additive="base">
                                        <p:cTn id="174" dur="500" fill="hold"/>
                                        <p:tgtEl>
                                          <p:spTgt spid="91"/>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94"/>
                                        </p:tgtEl>
                                        <p:attrNameLst>
                                          <p:attrName>style.visibility</p:attrName>
                                        </p:attrNameLst>
                                      </p:cBhvr>
                                      <p:to>
                                        <p:strVal val="visible"/>
                                      </p:to>
                                    </p:set>
                                    <p:anim calcmode="lin" valueType="num">
                                      <p:cBhvr additive="base">
                                        <p:cTn id="177" dur="500" fill="hold"/>
                                        <p:tgtEl>
                                          <p:spTgt spid="94"/>
                                        </p:tgtEl>
                                        <p:attrNameLst>
                                          <p:attrName>ppt_x</p:attrName>
                                        </p:attrNameLst>
                                      </p:cBhvr>
                                      <p:tavLst>
                                        <p:tav tm="0">
                                          <p:val>
                                            <p:strVal val="#ppt_x"/>
                                          </p:val>
                                        </p:tav>
                                        <p:tav tm="100000">
                                          <p:val>
                                            <p:strVal val="#ppt_x"/>
                                          </p:val>
                                        </p:tav>
                                      </p:tavLst>
                                    </p:anim>
                                    <p:anim calcmode="lin" valueType="num">
                                      <p:cBhvr additive="base">
                                        <p:cTn id="178" dur="500" fill="hold"/>
                                        <p:tgtEl>
                                          <p:spTgt spid="94"/>
                                        </p:tgtEl>
                                        <p:attrNameLst>
                                          <p:attrName>ppt_y</p:attrName>
                                        </p:attrNameLst>
                                      </p:cBhvr>
                                      <p:tavLst>
                                        <p:tav tm="0">
                                          <p:val>
                                            <p:strVal val="1+#ppt_h/2"/>
                                          </p:val>
                                        </p:tav>
                                        <p:tav tm="100000">
                                          <p:val>
                                            <p:strVal val="#ppt_y"/>
                                          </p:val>
                                        </p:tav>
                                      </p:tavLst>
                                    </p:anim>
                                  </p:childTnLst>
                                </p:cTn>
                              </p:par>
                              <p:par>
                                <p:cTn id="179" presetID="2" presetClass="entr" presetSubtype="4" fill="hold" nodeType="withEffect">
                                  <p:stCondLst>
                                    <p:cond delay="0"/>
                                  </p:stCondLst>
                                  <p:childTnLst>
                                    <p:set>
                                      <p:cBhvr>
                                        <p:cTn id="180" dur="1" fill="hold">
                                          <p:stCondLst>
                                            <p:cond delay="0"/>
                                          </p:stCondLst>
                                        </p:cTn>
                                        <p:tgtEl>
                                          <p:spTgt spid="24"/>
                                        </p:tgtEl>
                                        <p:attrNameLst>
                                          <p:attrName>style.visibility</p:attrName>
                                        </p:attrNameLst>
                                      </p:cBhvr>
                                      <p:to>
                                        <p:strVal val="visible"/>
                                      </p:to>
                                    </p:set>
                                    <p:anim calcmode="lin" valueType="num">
                                      <p:cBhvr additive="base">
                                        <p:cTn id="181" dur="500" fill="hold"/>
                                        <p:tgtEl>
                                          <p:spTgt spid="24"/>
                                        </p:tgtEl>
                                        <p:attrNameLst>
                                          <p:attrName>ppt_x</p:attrName>
                                        </p:attrNameLst>
                                      </p:cBhvr>
                                      <p:tavLst>
                                        <p:tav tm="0">
                                          <p:val>
                                            <p:strVal val="#ppt_x"/>
                                          </p:val>
                                        </p:tav>
                                        <p:tav tm="100000">
                                          <p:val>
                                            <p:strVal val="#ppt_x"/>
                                          </p:val>
                                        </p:tav>
                                      </p:tavLst>
                                    </p:anim>
                                    <p:anim calcmode="lin" valueType="num">
                                      <p:cBhvr additive="base">
                                        <p:cTn id="18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 presetClass="entr" presetSubtype="4" fill="hold" grpId="0" nodeType="clickEffect">
                                  <p:stCondLst>
                                    <p:cond delay="0"/>
                                  </p:stCondLst>
                                  <p:childTnLst>
                                    <p:set>
                                      <p:cBhvr>
                                        <p:cTn id="186" dur="1" fill="hold">
                                          <p:stCondLst>
                                            <p:cond delay="0"/>
                                          </p:stCondLst>
                                        </p:cTn>
                                        <p:tgtEl>
                                          <p:spTgt spid="8"/>
                                        </p:tgtEl>
                                        <p:attrNameLst>
                                          <p:attrName>style.visibility</p:attrName>
                                        </p:attrNameLst>
                                      </p:cBhvr>
                                      <p:to>
                                        <p:strVal val="visible"/>
                                      </p:to>
                                    </p:set>
                                    <p:anim calcmode="lin" valueType="num">
                                      <p:cBhvr additive="base">
                                        <p:cTn id="187" dur="500" fill="hold"/>
                                        <p:tgtEl>
                                          <p:spTgt spid="8"/>
                                        </p:tgtEl>
                                        <p:attrNameLst>
                                          <p:attrName>ppt_x</p:attrName>
                                        </p:attrNameLst>
                                      </p:cBhvr>
                                      <p:tavLst>
                                        <p:tav tm="0">
                                          <p:val>
                                            <p:strVal val="#ppt_x"/>
                                          </p:val>
                                        </p:tav>
                                        <p:tav tm="100000">
                                          <p:val>
                                            <p:strVal val="#ppt_x"/>
                                          </p:val>
                                        </p:tav>
                                      </p:tavLst>
                                    </p:anim>
                                    <p:anim calcmode="lin" valueType="num">
                                      <p:cBhvr additive="base">
                                        <p:cTn id="18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6" grpId="0"/>
      <p:bldP spid="17" grpId="0"/>
      <p:bldP spid="21" grpId="0" animBg="1"/>
      <p:bldP spid="26" grpId="0" animBg="1"/>
      <p:bldP spid="30" grpId="0" animBg="1"/>
      <p:bldP spid="31" grpId="0" animBg="1"/>
      <p:bldP spid="38" grpId="0" animBg="1"/>
      <p:bldP spid="39" grpId="0" animBg="1"/>
      <p:bldP spid="55" grpId="0" animBg="1"/>
      <p:bldP spid="58" grpId="0" animBg="1"/>
      <p:bldP spid="59" grpId="0" animBg="1"/>
      <p:bldP spid="60" grpId="0" animBg="1"/>
      <p:bldP spid="61" grpId="0" animBg="1"/>
      <p:bldP spid="66" grpId="0" animBg="1"/>
      <p:bldP spid="71" grpId="0" animBg="1"/>
      <p:bldP spid="72" grpId="0" animBg="1"/>
      <p:bldP spid="73" grpId="0" animBg="1"/>
      <p:bldP spid="74" grpId="0" animBg="1"/>
      <p:bldP spid="75" grpId="0" animBg="1"/>
      <p:bldP spid="76" grpId="0" animBg="1"/>
      <p:bldP spid="77" grpId="0"/>
      <p:bldP spid="78" grpId="0" animBg="1"/>
      <p:bldP spid="79" grpId="0" animBg="1"/>
      <p:bldP spid="80" grpId="0" animBg="1"/>
      <p:bldP spid="81" grpId="0" animBg="1"/>
      <p:bldP spid="82" grpId="0" animBg="1"/>
      <p:bldP spid="83" grpId="0" animBg="1"/>
      <p:bldP spid="87" grpId="0" animBg="1"/>
      <p:bldP spid="88" grpId="0"/>
      <p:bldP spid="89" grpId="0" animBg="1"/>
      <p:bldP spid="90" grpId="0"/>
      <p:bldP spid="91" grpId="0"/>
      <p:bldP spid="92" grpId="0"/>
      <p:bldP spid="93" grpId="0"/>
      <p:bldP spid="94" grpId="0"/>
      <p:bldP spid="95" grpId="0"/>
      <p:bldP spid="96" grpId="0"/>
      <p:bldP spid="9"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76545" y="1864374"/>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40" normalizeH="0" noProof="0" dirty="0">
                <a:ln>
                  <a:noFill/>
                </a:ln>
                <a:solidFill>
                  <a:srgbClr val="FFFFFF"/>
                </a:solidFill>
                <a:effectLst/>
                <a:uLnTx/>
                <a:uFillTx/>
                <a:latin typeface="Verdana" pitchFamily="34" charset="0"/>
                <a:ea typeface="+mn-ea"/>
                <a:cs typeface="Arial" charset="0"/>
              </a:rPr>
              <a:t>3.3.2 Armv7-based 32-bit single-core CPUs</a:t>
            </a:r>
          </a:p>
        </p:txBody>
      </p:sp>
    </p:spTree>
    <p:extLst>
      <p:ext uri="{BB962C8B-B14F-4D97-AF65-F5344CB8AC3E}">
        <p14:creationId xmlns:p14="http://schemas.microsoft.com/office/powerpoint/2010/main" val="40609482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DF3FC-F8C1-3890-2EFE-B1C8E472209E}"/>
              </a:ext>
            </a:extLst>
          </p:cNvPr>
          <p:cNvSpPr>
            <a:spLocks noGrp="1"/>
          </p:cNvSpPr>
          <p:nvPr>
            <p:ph type="title"/>
          </p:nvPr>
        </p:nvSpPr>
        <p:spPr>
          <a:xfrm>
            <a:off x="0" y="-3810"/>
            <a:ext cx="9144000" cy="393700"/>
          </a:xfrm>
        </p:spPr>
        <p:txBody>
          <a:bodyPr/>
          <a:lstStyle/>
          <a:p>
            <a:r>
              <a:rPr lang="en-US" dirty="0"/>
              <a:t>3.3.2 Armv7-based 32-bit single-core CPUs (1)</a:t>
            </a:r>
            <a:endParaRPr lang="hu-HU" dirty="0"/>
          </a:p>
        </p:txBody>
      </p:sp>
      <p:sp>
        <p:nvSpPr>
          <p:cNvPr id="16" name="TextBox 15">
            <a:extLst>
              <a:ext uri="{FF2B5EF4-FFF2-40B4-BE49-F238E27FC236}">
                <a16:creationId xmlns:a16="http://schemas.microsoft.com/office/drawing/2014/main" id="{1900AC6E-AA29-138C-281F-425B4F79D8AE}"/>
              </a:ext>
            </a:extLst>
          </p:cNvPr>
          <p:cNvSpPr txBox="1"/>
          <p:nvPr/>
        </p:nvSpPr>
        <p:spPr>
          <a:xfrm>
            <a:off x="75523" y="451948"/>
            <a:ext cx="5235087" cy="369332"/>
          </a:xfrm>
          <a:prstGeom prst="rect">
            <a:avLst/>
          </a:prstGeom>
          <a:noFill/>
        </p:spPr>
        <p:txBody>
          <a:bodyPr wrap="none" rtlCol="0">
            <a:spAutoFit/>
          </a:bodyPr>
          <a:lstStyle/>
          <a:p>
            <a:r>
              <a:rPr lang="en-US" dirty="0">
                <a:solidFill>
                  <a:schemeClr val="accent6"/>
                </a:solidFill>
              </a:rPr>
              <a:t>3.3.2 Armv7-based 32-bit single-core CPUs</a:t>
            </a:r>
          </a:p>
        </p:txBody>
      </p:sp>
      <p:sp>
        <p:nvSpPr>
          <p:cNvPr id="50" name="Rectangle: Rounded Corners 49">
            <a:extLst>
              <a:ext uri="{FF2B5EF4-FFF2-40B4-BE49-F238E27FC236}">
                <a16:creationId xmlns:a16="http://schemas.microsoft.com/office/drawing/2014/main" id="{9F8817B5-E0B7-4DDC-D3BC-9FA9A8BA749F}"/>
              </a:ext>
            </a:extLst>
          </p:cNvPr>
          <p:cNvSpPr/>
          <p:nvPr/>
        </p:nvSpPr>
        <p:spPr bwMode="auto">
          <a:xfrm>
            <a:off x="490265" y="1771218"/>
            <a:ext cx="2196000" cy="2871902"/>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dirty="0">
              <a:ln>
                <a:noFill/>
              </a:ln>
              <a:solidFill>
                <a:schemeClr val="tx1"/>
              </a:solidFill>
              <a:effectLst/>
              <a:latin typeface="Verdana" pitchFamily="34" charset="0"/>
            </a:endParaRPr>
          </a:p>
        </p:txBody>
      </p:sp>
      <p:sp>
        <p:nvSpPr>
          <p:cNvPr id="4" name="Text Box 5">
            <a:extLst>
              <a:ext uri="{FF2B5EF4-FFF2-40B4-BE49-F238E27FC236}">
                <a16:creationId xmlns:a16="http://schemas.microsoft.com/office/drawing/2014/main" id="{29C4E8F4-1B76-6539-D640-5C7F115437AF}"/>
              </a:ext>
            </a:extLst>
          </p:cNvPr>
          <p:cNvSpPr txBox="1">
            <a:spLocks noChangeArrowheads="1"/>
          </p:cNvSpPr>
          <p:nvPr/>
        </p:nvSpPr>
        <p:spPr bwMode="auto">
          <a:xfrm>
            <a:off x="3414256" y="1828964"/>
            <a:ext cx="230704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000000"/>
                </a:solidFill>
              </a:rPr>
              <a:t>S</a:t>
            </a: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ymmetrical</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000000"/>
                </a:solidFill>
              </a:rPr>
              <a:t>CPUs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 Box 6">
            <a:extLst>
              <a:ext uri="{FF2B5EF4-FFF2-40B4-BE49-F238E27FC236}">
                <a16:creationId xmlns:a16="http://schemas.microsoft.com/office/drawing/2014/main" id="{DD2DEA89-E3E6-7D5E-2511-1879A6D2890C}"/>
              </a:ext>
            </a:extLst>
          </p:cNvPr>
          <p:cNvSpPr txBox="1">
            <a:spLocks noChangeArrowheads="1"/>
          </p:cNvSpPr>
          <p:nvPr/>
        </p:nvSpPr>
        <p:spPr bwMode="auto">
          <a:xfrm>
            <a:off x="6954532" y="1828964"/>
            <a:ext cx="99097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big-little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300" b="1" dirty="0">
                <a:solidFill>
                  <a:srgbClr val="000000"/>
                </a:solidFill>
              </a:rPr>
              <a:t>CPUs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5">
            <a:extLst>
              <a:ext uri="{FF2B5EF4-FFF2-40B4-BE49-F238E27FC236}">
                <a16:creationId xmlns:a16="http://schemas.microsoft.com/office/drawing/2014/main" id="{5662E569-7F8A-9926-C460-9A4DE7798DF7}"/>
              </a:ext>
            </a:extLst>
          </p:cNvPr>
          <p:cNvSpPr txBox="1">
            <a:spLocks noChangeArrowheads="1"/>
          </p:cNvSpPr>
          <p:nvPr/>
        </p:nvSpPr>
        <p:spPr bwMode="auto">
          <a:xfrm>
            <a:off x="1124040" y="1828964"/>
            <a:ext cx="125066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sp>
        <p:nvSpPr>
          <p:cNvPr id="7" name="Line 9">
            <a:extLst>
              <a:ext uri="{FF2B5EF4-FFF2-40B4-BE49-F238E27FC236}">
                <a16:creationId xmlns:a16="http://schemas.microsoft.com/office/drawing/2014/main" id="{5DA46A22-2011-7E63-58FB-9CABAEA59AC3}"/>
              </a:ext>
            </a:extLst>
          </p:cNvPr>
          <p:cNvSpPr>
            <a:spLocks noChangeShapeType="1"/>
          </p:cNvSpPr>
          <p:nvPr/>
        </p:nvSpPr>
        <p:spPr bwMode="auto">
          <a:xfrm flipH="1">
            <a:off x="4569237" y="1336885"/>
            <a:ext cx="3361" cy="2105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8" name="Text Box 13">
            <a:extLst>
              <a:ext uri="{FF2B5EF4-FFF2-40B4-BE49-F238E27FC236}">
                <a16:creationId xmlns:a16="http://schemas.microsoft.com/office/drawing/2014/main" id="{639B774E-7706-DE87-C22C-93647DA0C42E}"/>
              </a:ext>
            </a:extLst>
          </p:cNvPr>
          <p:cNvSpPr txBox="1">
            <a:spLocks noChangeArrowheads="1"/>
          </p:cNvSpPr>
          <p:nvPr/>
        </p:nvSpPr>
        <p:spPr bwMode="auto">
          <a:xfrm>
            <a:off x="1912299" y="1109156"/>
            <a:ext cx="527420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Armv7-based 32-bit CPU designs in mobile processors</a:t>
            </a:r>
            <a:endParaRPr kumimoji="0" lang="hu-HU" sz="1300" b="1" i="0" u="none" strike="noStrike" kern="1200" cap="none" spc="0" normalizeH="0" baseline="30000" noProof="0" dirty="0">
              <a:ln>
                <a:noFill/>
              </a:ln>
              <a:solidFill>
                <a:srgbClr val="000000"/>
              </a:solidFill>
              <a:effectLst/>
              <a:uLnTx/>
              <a:uFillTx/>
              <a:latin typeface="Verdana" pitchFamily="34" charset="0"/>
              <a:ea typeface="+mn-ea"/>
              <a:cs typeface="+mn-cs"/>
            </a:endParaRPr>
          </a:p>
        </p:txBody>
      </p:sp>
      <p:cxnSp>
        <p:nvCxnSpPr>
          <p:cNvPr id="9" name="Straight Connector 8">
            <a:extLst>
              <a:ext uri="{FF2B5EF4-FFF2-40B4-BE49-F238E27FC236}">
                <a16:creationId xmlns:a16="http://schemas.microsoft.com/office/drawing/2014/main" id="{B098586B-96FF-F52E-E495-5F860C21F26C}"/>
              </a:ext>
            </a:extLst>
          </p:cNvPr>
          <p:cNvCxnSpPr>
            <a:cxnSpLocks/>
            <a:stCxn id="41" idx="0"/>
            <a:endCxn id="11" idx="6"/>
          </p:cNvCxnSpPr>
          <p:nvPr/>
        </p:nvCxnSpPr>
        <p:spPr>
          <a:xfrm flipH="1">
            <a:off x="1724097" y="1547447"/>
            <a:ext cx="2843273" cy="237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1FC26B2-B289-F852-DD64-44308F5472A2}"/>
              </a:ext>
            </a:extLst>
          </p:cNvPr>
          <p:cNvCxnSpPr>
            <a:endCxn id="12" idx="7"/>
          </p:cNvCxnSpPr>
          <p:nvPr/>
        </p:nvCxnSpPr>
        <p:spPr>
          <a:xfrm>
            <a:off x="4554586" y="1548697"/>
            <a:ext cx="2961844" cy="2188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3">
            <a:extLst>
              <a:ext uri="{FF2B5EF4-FFF2-40B4-BE49-F238E27FC236}">
                <a16:creationId xmlns:a16="http://schemas.microsoft.com/office/drawing/2014/main" id="{E3DCE61C-4F3E-B5C0-294E-0265BBCABA8C}"/>
              </a:ext>
            </a:extLst>
          </p:cNvPr>
          <p:cNvSpPr>
            <a:spLocks noChangeArrowheads="1"/>
          </p:cNvSpPr>
          <p:nvPr/>
        </p:nvSpPr>
        <p:spPr bwMode="auto">
          <a:xfrm>
            <a:off x="1652097" y="1749110"/>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12" name="Oval 11">
            <a:extLst>
              <a:ext uri="{FF2B5EF4-FFF2-40B4-BE49-F238E27FC236}">
                <a16:creationId xmlns:a16="http://schemas.microsoft.com/office/drawing/2014/main" id="{970C4CCE-BA25-6DE0-C250-EFB83B88BAAD}"/>
              </a:ext>
            </a:extLst>
          </p:cNvPr>
          <p:cNvSpPr>
            <a:spLocks noChangeArrowheads="1"/>
          </p:cNvSpPr>
          <p:nvPr/>
        </p:nvSpPr>
        <p:spPr bwMode="auto">
          <a:xfrm>
            <a:off x="7454974" y="1756964"/>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13" name="Right Arrow 17">
            <a:extLst>
              <a:ext uri="{FF2B5EF4-FFF2-40B4-BE49-F238E27FC236}">
                <a16:creationId xmlns:a16="http://schemas.microsoft.com/office/drawing/2014/main" id="{B4313560-ED16-34C8-2695-569ADEFFD971}"/>
              </a:ext>
            </a:extLst>
          </p:cNvPr>
          <p:cNvSpPr/>
          <p:nvPr/>
        </p:nvSpPr>
        <p:spPr bwMode="auto">
          <a:xfrm>
            <a:off x="2729655" y="1885353"/>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4" name="Right Arrow 18">
            <a:extLst>
              <a:ext uri="{FF2B5EF4-FFF2-40B4-BE49-F238E27FC236}">
                <a16:creationId xmlns:a16="http://schemas.microsoft.com/office/drawing/2014/main" id="{E812FC25-F64B-D3F1-949B-27FD24343DF5}"/>
              </a:ext>
            </a:extLst>
          </p:cNvPr>
          <p:cNvSpPr/>
          <p:nvPr/>
        </p:nvSpPr>
        <p:spPr bwMode="auto">
          <a:xfrm>
            <a:off x="6061138" y="1896327"/>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5" name="Rectangle 14">
            <a:extLst>
              <a:ext uri="{FF2B5EF4-FFF2-40B4-BE49-F238E27FC236}">
                <a16:creationId xmlns:a16="http://schemas.microsoft.com/office/drawing/2014/main" id="{C5EA8D7E-78FC-945D-8597-307E810A8331}"/>
              </a:ext>
            </a:extLst>
          </p:cNvPr>
          <p:cNvSpPr/>
          <p:nvPr/>
        </p:nvSpPr>
        <p:spPr bwMode="auto">
          <a:xfrm>
            <a:off x="7030292" y="265917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Rectangle 16">
            <a:extLst>
              <a:ext uri="{FF2B5EF4-FFF2-40B4-BE49-F238E27FC236}">
                <a16:creationId xmlns:a16="http://schemas.microsoft.com/office/drawing/2014/main" id="{30698F5F-C44F-AB1A-1AD9-7373DE2E031E}"/>
              </a:ext>
            </a:extLst>
          </p:cNvPr>
          <p:cNvSpPr/>
          <p:nvPr/>
        </p:nvSpPr>
        <p:spPr bwMode="auto">
          <a:xfrm>
            <a:off x="6744769" y="265918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Rectangle 17">
            <a:extLst>
              <a:ext uri="{FF2B5EF4-FFF2-40B4-BE49-F238E27FC236}">
                <a16:creationId xmlns:a16="http://schemas.microsoft.com/office/drawing/2014/main" id="{27D7AE50-3E5B-1F13-1F89-AEB5DF7DD14E}"/>
              </a:ext>
            </a:extLst>
          </p:cNvPr>
          <p:cNvSpPr/>
          <p:nvPr/>
        </p:nvSpPr>
        <p:spPr bwMode="auto">
          <a:xfrm>
            <a:off x="7940162" y="256644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a:extLst>
              <a:ext uri="{FF2B5EF4-FFF2-40B4-BE49-F238E27FC236}">
                <a16:creationId xmlns:a16="http://schemas.microsoft.com/office/drawing/2014/main" id="{7AC49CFF-0D42-1F15-26D7-1E15290504CC}"/>
              </a:ext>
            </a:extLst>
          </p:cNvPr>
          <p:cNvSpPr/>
          <p:nvPr/>
        </p:nvSpPr>
        <p:spPr bwMode="auto">
          <a:xfrm>
            <a:off x="7554179" y="256644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Rectangle 19">
            <a:extLst>
              <a:ext uri="{FF2B5EF4-FFF2-40B4-BE49-F238E27FC236}">
                <a16:creationId xmlns:a16="http://schemas.microsoft.com/office/drawing/2014/main" id="{D39E0048-BCA4-1F75-9B63-617E13CDE5F4}"/>
              </a:ext>
            </a:extLst>
          </p:cNvPr>
          <p:cNvSpPr/>
          <p:nvPr/>
        </p:nvSpPr>
        <p:spPr bwMode="auto">
          <a:xfrm>
            <a:off x="7023756" y="290621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Rectangle 20">
            <a:extLst>
              <a:ext uri="{FF2B5EF4-FFF2-40B4-BE49-F238E27FC236}">
                <a16:creationId xmlns:a16="http://schemas.microsoft.com/office/drawing/2014/main" id="{FB7DBDE5-E9CA-061F-434C-017918CD4B25}"/>
              </a:ext>
            </a:extLst>
          </p:cNvPr>
          <p:cNvSpPr/>
          <p:nvPr/>
        </p:nvSpPr>
        <p:spPr bwMode="auto">
          <a:xfrm>
            <a:off x="6738233" y="290621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Rectangle 21">
            <a:extLst>
              <a:ext uri="{FF2B5EF4-FFF2-40B4-BE49-F238E27FC236}">
                <a16:creationId xmlns:a16="http://schemas.microsoft.com/office/drawing/2014/main" id="{6A9D42F7-2FD3-483F-EECE-5A7F7B716ED1}"/>
              </a:ext>
            </a:extLst>
          </p:cNvPr>
          <p:cNvSpPr/>
          <p:nvPr/>
        </p:nvSpPr>
        <p:spPr bwMode="auto">
          <a:xfrm>
            <a:off x="7940162" y="289699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Rectangle 22">
            <a:extLst>
              <a:ext uri="{FF2B5EF4-FFF2-40B4-BE49-F238E27FC236}">
                <a16:creationId xmlns:a16="http://schemas.microsoft.com/office/drawing/2014/main" id="{4C4EC6F4-941D-FB6B-F39C-24C671CB9CA9}"/>
              </a:ext>
            </a:extLst>
          </p:cNvPr>
          <p:cNvSpPr/>
          <p:nvPr/>
        </p:nvSpPr>
        <p:spPr bwMode="auto">
          <a:xfrm>
            <a:off x="7554179" y="289699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Rectangle 23">
            <a:extLst>
              <a:ext uri="{FF2B5EF4-FFF2-40B4-BE49-F238E27FC236}">
                <a16:creationId xmlns:a16="http://schemas.microsoft.com/office/drawing/2014/main" id="{2A2BD6F3-917F-E379-A6FB-8A18DCFD80B7}"/>
              </a:ext>
            </a:extLst>
          </p:cNvPr>
          <p:cNvSpPr/>
          <p:nvPr/>
        </p:nvSpPr>
        <p:spPr bwMode="auto">
          <a:xfrm>
            <a:off x="6626530" y="364027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Rounded Rectangle 40">
            <a:extLst>
              <a:ext uri="{FF2B5EF4-FFF2-40B4-BE49-F238E27FC236}">
                <a16:creationId xmlns:a16="http://schemas.microsoft.com/office/drawing/2014/main" id="{3F6FDAE5-5FE3-28C4-C9AE-267D3D16A271}"/>
              </a:ext>
            </a:extLst>
          </p:cNvPr>
          <p:cNvSpPr/>
          <p:nvPr/>
        </p:nvSpPr>
        <p:spPr bwMode="auto">
          <a:xfrm>
            <a:off x="6648273" y="2593070"/>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Rounded Rectangle 41">
            <a:extLst>
              <a:ext uri="{FF2B5EF4-FFF2-40B4-BE49-F238E27FC236}">
                <a16:creationId xmlns:a16="http://schemas.microsoft.com/office/drawing/2014/main" id="{F20721B4-A830-9D9F-29A4-4D058E6A43CC}"/>
              </a:ext>
            </a:extLst>
          </p:cNvPr>
          <p:cNvSpPr/>
          <p:nvPr/>
        </p:nvSpPr>
        <p:spPr bwMode="auto">
          <a:xfrm>
            <a:off x="7461648" y="2527821"/>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Up-Down Arrow 42">
            <a:extLst>
              <a:ext uri="{FF2B5EF4-FFF2-40B4-BE49-F238E27FC236}">
                <a16:creationId xmlns:a16="http://schemas.microsoft.com/office/drawing/2014/main" id="{EC7E8C0A-84DB-8F70-BCE1-FF0158D62E9A}"/>
              </a:ext>
            </a:extLst>
          </p:cNvPr>
          <p:cNvSpPr/>
          <p:nvPr/>
        </p:nvSpPr>
        <p:spPr bwMode="auto">
          <a:xfrm>
            <a:off x="6971509" y="3199612"/>
            <a:ext cx="72372" cy="396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Up-Down Arrow 43">
            <a:extLst>
              <a:ext uri="{FF2B5EF4-FFF2-40B4-BE49-F238E27FC236}">
                <a16:creationId xmlns:a16="http://schemas.microsoft.com/office/drawing/2014/main" id="{F0E456BD-82E3-760B-C215-F07EAB58CB24}"/>
              </a:ext>
            </a:extLst>
          </p:cNvPr>
          <p:cNvSpPr/>
          <p:nvPr/>
        </p:nvSpPr>
        <p:spPr bwMode="auto">
          <a:xfrm>
            <a:off x="7882366" y="3270859"/>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TextBox 28">
            <a:extLst>
              <a:ext uri="{FF2B5EF4-FFF2-40B4-BE49-F238E27FC236}">
                <a16:creationId xmlns:a16="http://schemas.microsoft.com/office/drawing/2014/main" id="{A180ADFF-4A5A-93B3-B0B1-76CF06D5AAF8}"/>
              </a:ext>
            </a:extLst>
          </p:cNvPr>
          <p:cNvSpPr txBox="1"/>
          <p:nvPr/>
        </p:nvSpPr>
        <p:spPr>
          <a:xfrm>
            <a:off x="6711579" y="351936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30" name="Rectangle 29">
            <a:extLst>
              <a:ext uri="{FF2B5EF4-FFF2-40B4-BE49-F238E27FC236}">
                <a16:creationId xmlns:a16="http://schemas.microsoft.com/office/drawing/2014/main" id="{34E2E4BA-5C91-3AFB-EDEE-953D43B4AE66}"/>
              </a:ext>
            </a:extLst>
          </p:cNvPr>
          <p:cNvSpPr/>
          <p:nvPr/>
        </p:nvSpPr>
        <p:spPr bwMode="auto">
          <a:xfrm>
            <a:off x="4552269" y="266242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Rectangle 30">
            <a:extLst>
              <a:ext uri="{FF2B5EF4-FFF2-40B4-BE49-F238E27FC236}">
                <a16:creationId xmlns:a16="http://schemas.microsoft.com/office/drawing/2014/main" id="{09283ABB-0C81-30FC-6972-54DC8E6646A1}"/>
              </a:ext>
            </a:extLst>
          </p:cNvPr>
          <p:cNvSpPr/>
          <p:nvPr/>
        </p:nvSpPr>
        <p:spPr bwMode="auto">
          <a:xfrm>
            <a:off x="4252684" y="266242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ectangle 31">
            <a:extLst>
              <a:ext uri="{FF2B5EF4-FFF2-40B4-BE49-F238E27FC236}">
                <a16:creationId xmlns:a16="http://schemas.microsoft.com/office/drawing/2014/main" id="{A4B4C768-E714-6203-4DED-ED37A8DB4151}"/>
              </a:ext>
            </a:extLst>
          </p:cNvPr>
          <p:cNvSpPr/>
          <p:nvPr/>
        </p:nvSpPr>
        <p:spPr bwMode="auto">
          <a:xfrm>
            <a:off x="4545733" y="2909463"/>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Rectangle 32">
            <a:extLst>
              <a:ext uri="{FF2B5EF4-FFF2-40B4-BE49-F238E27FC236}">
                <a16:creationId xmlns:a16="http://schemas.microsoft.com/office/drawing/2014/main" id="{239A0E9D-DF05-EA36-7D91-58CBE2F30018}"/>
              </a:ext>
            </a:extLst>
          </p:cNvPr>
          <p:cNvSpPr/>
          <p:nvPr/>
        </p:nvSpPr>
        <p:spPr bwMode="auto">
          <a:xfrm>
            <a:off x="4246148" y="290946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Rounded Rectangle 49">
            <a:extLst>
              <a:ext uri="{FF2B5EF4-FFF2-40B4-BE49-F238E27FC236}">
                <a16:creationId xmlns:a16="http://schemas.microsoft.com/office/drawing/2014/main" id="{CBDC51BA-E68A-7E55-1CD1-017AEFBA0374}"/>
              </a:ext>
            </a:extLst>
          </p:cNvPr>
          <p:cNvSpPr/>
          <p:nvPr/>
        </p:nvSpPr>
        <p:spPr bwMode="auto">
          <a:xfrm>
            <a:off x="4156188" y="2596316"/>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Up-Down Arrow 50">
            <a:extLst>
              <a:ext uri="{FF2B5EF4-FFF2-40B4-BE49-F238E27FC236}">
                <a16:creationId xmlns:a16="http://schemas.microsoft.com/office/drawing/2014/main" id="{96650C33-C7FA-D085-4906-179C7A98E1A6}"/>
              </a:ext>
            </a:extLst>
          </p:cNvPr>
          <p:cNvSpPr/>
          <p:nvPr/>
        </p:nvSpPr>
        <p:spPr bwMode="auto">
          <a:xfrm>
            <a:off x="4483861" y="3210553"/>
            <a:ext cx="72372" cy="360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36" name="Group 35">
            <a:extLst>
              <a:ext uri="{FF2B5EF4-FFF2-40B4-BE49-F238E27FC236}">
                <a16:creationId xmlns:a16="http://schemas.microsoft.com/office/drawing/2014/main" id="{29D5126F-BAC5-D2B6-4C22-9F14A62E4ECC}"/>
              </a:ext>
            </a:extLst>
          </p:cNvPr>
          <p:cNvGrpSpPr/>
          <p:nvPr/>
        </p:nvGrpSpPr>
        <p:grpSpPr>
          <a:xfrm>
            <a:off x="1517709" y="2782435"/>
            <a:ext cx="265363" cy="446216"/>
            <a:chOff x="588600" y="4407768"/>
            <a:chExt cx="265363" cy="446216"/>
          </a:xfrm>
        </p:grpSpPr>
        <p:sp>
          <p:nvSpPr>
            <p:cNvPr id="37" name="Rectangle 36">
              <a:extLst>
                <a:ext uri="{FF2B5EF4-FFF2-40B4-BE49-F238E27FC236}">
                  <a16:creationId xmlns:a16="http://schemas.microsoft.com/office/drawing/2014/main" id="{E958FE8A-A6E6-5528-38FA-DAE195263FFB}"/>
                </a:ext>
              </a:extLst>
            </p:cNvPr>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Up-Down Arrow 53">
              <a:extLst>
                <a:ext uri="{FF2B5EF4-FFF2-40B4-BE49-F238E27FC236}">
                  <a16:creationId xmlns:a16="http://schemas.microsoft.com/office/drawing/2014/main" id="{959375C6-FA54-4B59-B773-D0857793E85D}"/>
                </a:ext>
              </a:extLst>
            </p:cNvPr>
            <p:cNvSpPr/>
            <p:nvPr/>
          </p:nvSpPr>
          <p:spPr bwMode="auto">
            <a:xfrm>
              <a:off x="685096" y="4622625"/>
              <a:ext cx="72372" cy="231359"/>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39" name="Rectangle 38">
            <a:extLst>
              <a:ext uri="{FF2B5EF4-FFF2-40B4-BE49-F238E27FC236}">
                <a16:creationId xmlns:a16="http://schemas.microsoft.com/office/drawing/2014/main" id="{8FB4C78D-89D8-241D-4C38-DFD669B336B7}"/>
              </a:ext>
            </a:extLst>
          </p:cNvPr>
          <p:cNvSpPr/>
          <p:nvPr/>
        </p:nvSpPr>
        <p:spPr bwMode="auto">
          <a:xfrm>
            <a:off x="3713241" y="363685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0" name="TextBox 39">
            <a:extLst>
              <a:ext uri="{FF2B5EF4-FFF2-40B4-BE49-F238E27FC236}">
                <a16:creationId xmlns:a16="http://schemas.microsoft.com/office/drawing/2014/main" id="{D6FF5D60-AD43-61D8-C8F2-45C1B2C8F684}"/>
              </a:ext>
            </a:extLst>
          </p:cNvPr>
          <p:cNvSpPr txBox="1"/>
          <p:nvPr/>
        </p:nvSpPr>
        <p:spPr>
          <a:xfrm>
            <a:off x="3711665" y="352557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1" name="Line 9">
            <a:extLst>
              <a:ext uri="{FF2B5EF4-FFF2-40B4-BE49-F238E27FC236}">
                <a16:creationId xmlns:a16="http://schemas.microsoft.com/office/drawing/2014/main" id="{0DEF4D38-D2B0-A9BC-0D88-F2DD18EC2417}"/>
              </a:ext>
            </a:extLst>
          </p:cNvPr>
          <p:cNvSpPr>
            <a:spLocks noChangeShapeType="1"/>
          </p:cNvSpPr>
          <p:nvPr/>
        </p:nvSpPr>
        <p:spPr bwMode="auto">
          <a:xfrm>
            <a:off x="4567370" y="1547447"/>
            <a:ext cx="3362" cy="2095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42" name="TextBox 41">
            <a:extLst>
              <a:ext uri="{FF2B5EF4-FFF2-40B4-BE49-F238E27FC236}">
                <a16:creationId xmlns:a16="http://schemas.microsoft.com/office/drawing/2014/main" id="{B8DA01D3-6710-98B1-383A-346FFFA52AFB}"/>
              </a:ext>
            </a:extLst>
          </p:cNvPr>
          <p:cNvSpPr txBox="1"/>
          <p:nvPr/>
        </p:nvSpPr>
        <p:spPr>
          <a:xfrm>
            <a:off x="3704091" y="4310200"/>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(~2011-2013)</a:t>
            </a:r>
          </a:p>
        </p:txBody>
      </p:sp>
      <p:sp>
        <p:nvSpPr>
          <p:cNvPr id="43" name="TextBox 42">
            <a:extLst>
              <a:ext uri="{FF2B5EF4-FFF2-40B4-BE49-F238E27FC236}">
                <a16:creationId xmlns:a16="http://schemas.microsoft.com/office/drawing/2014/main" id="{15AE7C4D-2818-4D28-826F-1D7B5C1AA7F6}"/>
              </a:ext>
            </a:extLst>
          </p:cNvPr>
          <p:cNvSpPr txBox="1"/>
          <p:nvPr/>
        </p:nvSpPr>
        <p:spPr>
          <a:xfrm>
            <a:off x="6756301" y="4307704"/>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44" name="TextBox 43">
            <a:extLst>
              <a:ext uri="{FF2B5EF4-FFF2-40B4-BE49-F238E27FC236}">
                <a16:creationId xmlns:a16="http://schemas.microsoft.com/office/drawing/2014/main" id="{0FA99676-718C-964F-FB52-2679D6FA80D3}"/>
              </a:ext>
            </a:extLst>
          </p:cNvPr>
          <p:cNvSpPr txBox="1"/>
          <p:nvPr/>
        </p:nvSpPr>
        <p:spPr>
          <a:xfrm>
            <a:off x="864468" y="4307481"/>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(≈2007-2012)</a:t>
            </a:r>
          </a:p>
        </p:txBody>
      </p:sp>
      <p:sp>
        <p:nvSpPr>
          <p:cNvPr id="45" name="TextBox 44">
            <a:extLst>
              <a:ext uri="{FF2B5EF4-FFF2-40B4-BE49-F238E27FC236}">
                <a16:creationId xmlns:a16="http://schemas.microsoft.com/office/drawing/2014/main" id="{D19873C0-1DC6-7412-6D44-423D62E3FE08}"/>
              </a:ext>
            </a:extLst>
          </p:cNvPr>
          <p:cNvSpPr txBox="1"/>
          <p:nvPr/>
        </p:nvSpPr>
        <p:spPr>
          <a:xfrm>
            <a:off x="3957975" y="3964097"/>
            <a:ext cx="1032655" cy="292388"/>
          </a:xfrm>
          <a:prstGeom prst="rect">
            <a:avLst/>
          </a:prstGeom>
          <a:noFill/>
        </p:spPr>
        <p:txBody>
          <a:bodyPr wrap="none" rtlCol="0">
            <a:spAutoFit/>
          </a:bodyPr>
          <a:lstStyle/>
          <a:p>
            <a:r>
              <a:rPr lang="en-US" sz="1300" i="1" dirty="0"/>
              <a:t>Cortex-A9</a:t>
            </a:r>
          </a:p>
        </p:txBody>
      </p:sp>
      <p:sp>
        <p:nvSpPr>
          <p:cNvPr id="46" name="TextBox 45">
            <a:extLst>
              <a:ext uri="{FF2B5EF4-FFF2-40B4-BE49-F238E27FC236}">
                <a16:creationId xmlns:a16="http://schemas.microsoft.com/office/drawing/2014/main" id="{CDEC031B-D786-12EC-EDC2-2F8D805069FA}"/>
              </a:ext>
            </a:extLst>
          </p:cNvPr>
          <p:cNvSpPr txBox="1"/>
          <p:nvPr/>
        </p:nvSpPr>
        <p:spPr>
          <a:xfrm>
            <a:off x="6745714" y="4010619"/>
            <a:ext cx="1433406" cy="292388"/>
          </a:xfrm>
          <a:prstGeom prst="rect">
            <a:avLst/>
          </a:prstGeom>
          <a:noFill/>
        </p:spPr>
        <p:txBody>
          <a:bodyPr wrap="none" rtlCol="0">
            <a:spAutoFit/>
          </a:bodyPr>
          <a:lstStyle/>
          <a:p>
            <a:r>
              <a:rPr lang="en-US" sz="1300" i="1" dirty="0"/>
              <a:t>Cortex-A7/A15</a:t>
            </a:r>
          </a:p>
        </p:txBody>
      </p:sp>
      <p:sp>
        <p:nvSpPr>
          <p:cNvPr id="47" name="TextBox 46">
            <a:extLst>
              <a:ext uri="{FF2B5EF4-FFF2-40B4-BE49-F238E27FC236}">
                <a16:creationId xmlns:a16="http://schemas.microsoft.com/office/drawing/2014/main" id="{97D5999C-5640-1BDC-CC19-D81D0815B50D}"/>
              </a:ext>
            </a:extLst>
          </p:cNvPr>
          <p:cNvSpPr txBox="1"/>
          <p:nvPr/>
        </p:nvSpPr>
        <p:spPr>
          <a:xfrm>
            <a:off x="1086049" y="3991367"/>
            <a:ext cx="1032655" cy="292388"/>
          </a:xfrm>
          <a:prstGeom prst="rect">
            <a:avLst/>
          </a:prstGeom>
          <a:noFill/>
        </p:spPr>
        <p:txBody>
          <a:bodyPr wrap="none" rtlCol="0">
            <a:spAutoFit/>
          </a:bodyPr>
          <a:lstStyle/>
          <a:p>
            <a:r>
              <a:rPr lang="en-US" sz="1300" i="1" dirty="0"/>
              <a:t>Cortex-A8</a:t>
            </a:r>
          </a:p>
        </p:txBody>
      </p:sp>
      <p:sp>
        <p:nvSpPr>
          <p:cNvPr id="48" name="TextBox 47">
            <a:extLst>
              <a:ext uri="{FF2B5EF4-FFF2-40B4-BE49-F238E27FC236}">
                <a16:creationId xmlns:a16="http://schemas.microsoft.com/office/drawing/2014/main" id="{A889901C-76CC-F239-70E4-8AB593A30E7D}"/>
              </a:ext>
            </a:extLst>
          </p:cNvPr>
          <p:cNvSpPr txBox="1"/>
          <p:nvPr/>
        </p:nvSpPr>
        <p:spPr>
          <a:xfrm>
            <a:off x="173637" y="3603798"/>
            <a:ext cx="1848326" cy="292388"/>
          </a:xfrm>
          <a:prstGeom prst="rect">
            <a:avLst/>
          </a:prstGeom>
          <a:noFill/>
        </p:spPr>
        <p:txBody>
          <a:bodyPr wrap="none" rtlCol="0">
            <a:spAutoFit/>
          </a:bodyPr>
          <a:lstStyle/>
          <a:p>
            <a:r>
              <a:rPr lang="en-US" sz="1300" i="1" dirty="0"/>
              <a:t>Typical Armv7 CPUs</a:t>
            </a:r>
          </a:p>
        </p:txBody>
      </p:sp>
      <p:sp>
        <p:nvSpPr>
          <p:cNvPr id="49" name="Oval 48">
            <a:extLst>
              <a:ext uri="{FF2B5EF4-FFF2-40B4-BE49-F238E27FC236}">
                <a16:creationId xmlns:a16="http://schemas.microsoft.com/office/drawing/2014/main" id="{E57E94C9-27A3-D257-9FE7-81012F20C5D6}"/>
              </a:ext>
            </a:extLst>
          </p:cNvPr>
          <p:cNvSpPr>
            <a:spLocks noChangeArrowheads="1"/>
          </p:cNvSpPr>
          <p:nvPr/>
        </p:nvSpPr>
        <p:spPr bwMode="auto">
          <a:xfrm>
            <a:off x="4526034" y="173985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086448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31754" y="1313765"/>
            <a:ext cx="8010676" cy="4950550"/>
          </a:xfrm>
          <a:prstGeom prst="rect">
            <a:avLst/>
          </a:prstGeom>
        </p:spPr>
      </p:pic>
      <p:sp>
        <p:nvSpPr>
          <p:cNvPr id="9" name="TextBox 8"/>
          <p:cNvSpPr txBox="1"/>
          <p:nvPr/>
        </p:nvSpPr>
        <p:spPr>
          <a:xfrm>
            <a:off x="6192180" y="5814265"/>
            <a:ext cx="255711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ADB: AMBA Domain 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          (to implement DVFS)</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0" name="TextBox 9"/>
          <p:cNvSpPr txBox="1"/>
          <p:nvPr/>
        </p:nvSpPr>
        <p:spPr>
          <a:xfrm>
            <a:off x="70283" y="444961"/>
            <a:ext cx="8444876" cy="6848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20" normalizeH="0" baseline="0" noProof="0" dirty="0">
                <a:ln>
                  <a:noFill/>
                </a:ln>
                <a:solidFill>
                  <a:srgbClr val="2D2D8A"/>
                </a:solidFill>
                <a:effectLst/>
                <a:uLnTx/>
                <a:uFillTx/>
                <a:latin typeface="Verdana"/>
                <a:ea typeface="+mn-ea"/>
                <a:cs typeface="+mn-cs"/>
              </a:rPr>
              <a:t>Example 2: Armv8.0-based SoC design with </a:t>
            </a:r>
            <a:r>
              <a:rPr kumimoji="0" lang="hu-HU" sz="1800" b="0" i="0" u="none" strike="noStrike" kern="1200" cap="none" spc="-20" normalizeH="0" baseline="0" noProof="0" dirty="0">
                <a:ln>
                  <a:noFill/>
                </a:ln>
                <a:solidFill>
                  <a:srgbClr val="2D2D8A"/>
                </a:solidFill>
                <a:effectLst/>
                <a:uLnTx/>
                <a:uFillTx/>
                <a:latin typeface="Verdana"/>
                <a:ea typeface="+mn-ea"/>
                <a:cs typeface="+mn-cs"/>
              </a:rPr>
              <a:t>Cortex-A57/A53 </a:t>
            </a:r>
            <a:r>
              <a:rPr kumimoji="0" lang="en-GB" sz="1800" b="0" i="0" u="none" strike="noStrike" kern="1200" cap="none" spc="-20" normalizeH="0" baseline="0" noProof="0" dirty="0">
                <a:ln>
                  <a:noFill/>
                </a:ln>
                <a:solidFill>
                  <a:srgbClr val="2D2D8A"/>
                </a:solidFill>
                <a:effectLst/>
                <a:uLnTx/>
                <a:uFillTx/>
                <a:latin typeface="Verdana"/>
                <a:ea typeface="+mn-ea"/>
                <a:cs typeface="+mn-cs"/>
              </a:rPr>
              <a:t>CPUs and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800" b="0" i="0" u="none" strike="noStrike" kern="1200" cap="none" spc="-20" normalizeH="0" baseline="0" noProof="0" dirty="0">
                <a:ln>
                  <a:noFill/>
                </a:ln>
                <a:solidFill>
                  <a:srgbClr val="2D2D8A"/>
                </a:solidFill>
                <a:effectLst/>
                <a:uLnTx/>
                <a:uFillTx/>
                <a:latin typeface="Verdana"/>
                <a:ea typeface="+mn-ea"/>
                <a:cs typeface="+mn-cs"/>
              </a:rPr>
              <a:t>   </a:t>
            </a:r>
            <a:r>
              <a:rPr kumimoji="0" lang="en-US" sz="1800" b="0" i="0" u="none" strike="noStrike" kern="1200" cap="none" spc="-20" normalizeH="0" baseline="0" noProof="0" dirty="0">
                <a:ln>
                  <a:noFill/>
                </a:ln>
                <a:solidFill>
                  <a:srgbClr val="2D2D8A"/>
                </a:solidFill>
                <a:effectLst/>
                <a:uLnTx/>
                <a:uFillTx/>
                <a:latin typeface="Verdana"/>
                <a:ea typeface="+mn-ea"/>
                <a:cs typeface="+mn-cs"/>
              </a:rPr>
              <a:t>CCI-400 interconnect (2012) </a:t>
            </a:r>
            <a:r>
              <a:rPr kumimoji="0" lang="en-US" sz="1800" b="0" i="0" u="none" strike="noStrike" kern="1200" cap="none" spc="-20" normalizeH="0" baseline="0" noProof="0" dirty="0">
                <a:ln>
                  <a:noFill/>
                </a:ln>
                <a:solidFill>
                  <a:srgbClr val="000000"/>
                </a:solidFill>
                <a:effectLst/>
                <a:uLnTx/>
                <a:uFillTx/>
                <a:latin typeface="Verdana"/>
                <a:ea typeface="+mn-ea"/>
                <a:cs typeface="+mn-cs"/>
              </a:rPr>
              <a:t>[</a:t>
            </a:r>
            <a:r>
              <a:rPr kumimoji="0" lang="hu-HU" sz="1800" b="0" i="0" u="none" strike="noStrike" kern="1200" cap="none" spc="-20" normalizeH="0" baseline="0" noProof="0" dirty="0">
                <a:ln>
                  <a:noFill/>
                </a:ln>
                <a:solidFill>
                  <a:srgbClr val="000000"/>
                </a:solidFill>
                <a:effectLst/>
                <a:uLnTx/>
                <a:uFillTx/>
                <a:latin typeface="Verdana"/>
                <a:ea typeface="+mn-ea"/>
                <a:cs typeface="+mn-cs"/>
              </a:rPr>
              <a:t>134</a:t>
            </a:r>
            <a:r>
              <a:rPr kumimoji="0" lang="en-US" sz="1800" b="0" i="0" u="none" strike="noStrike" kern="1200" cap="none" spc="-20" normalizeH="0" baseline="0" noProof="0" dirty="0">
                <a:ln>
                  <a:noFill/>
                </a:ln>
                <a:solidFill>
                  <a:srgbClr val="000000"/>
                </a:solidFill>
                <a:effectLst/>
                <a:uLnTx/>
                <a:uFillTx/>
                <a:latin typeface="Verdana"/>
                <a:ea typeface="+mn-ea"/>
                <a:cs typeface="+mn-cs"/>
              </a:rPr>
              <a:t>]  </a:t>
            </a:r>
            <a:endParaRPr kumimoji="0" lang="en-US" sz="1600" b="0" i="0" u="none" strike="noStrike" kern="1200" cap="none" spc="-20" normalizeH="0" baseline="0" noProof="0" dirty="0">
              <a:ln>
                <a:noFill/>
              </a:ln>
              <a:solidFill>
                <a:srgbClr val="2D2D8A"/>
              </a:solidFill>
              <a:effectLst/>
              <a:uLnTx/>
              <a:uFillTx/>
              <a:latin typeface="Verdana"/>
              <a:ea typeface="+mn-ea"/>
              <a:cs typeface="+mn-cs"/>
            </a:endParaRPr>
          </a:p>
        </p:txBody>
      </p:sp>
      <p:sp>
        <p:nvSpPr>
          <p:cNvPr id="11" name="TextBox 10"/>
          <p:cNvSpPr txBox="1"/>
          <p:nvPr/>
        </p:nvSpPr>
        <p:spPr>
          <a:xfrm>
            <a:off x="250825" y="6402715"/>
            <a:ext cx="50043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Published by ARM and used in LG's Odin/</a:t>
            </a:r>
            <a:r>
              <a:rPr kumimoji="0" lang="en-GB" sz="1400" b="0" i="0" u="none" strike="noStrike" kern="1200" cap="none" spc="0" normalizeH="0" baseline="0" noProof="0" err="1">
                <a:ln>
                  <a:noFill/>
                </a:ln>
                <a:solidFill>
                  <a:srgbClr val="000000"/>
                </a:solidFill>
                <a:effectLst/>
                <a:uLnTx/>
                <a:uFillTx/>
                <a:latin typeface="Verdana"/>
                <a:ea typeface="+mn-ea"/>
                <a:cs typeface="+mn-cs"/>
              </a:rPr>
              <a:t>Nuclun</a:t>
            </a:r>
            <a:r>
              <a:rPr kumimoji="0" lang="en-GB" sz="1400" b="0" i="0" u="none" strike="noStrike" kern="1200" cap="none" spc="0" normalizeH="0" baseline="0" noProof="0">
                <a:ln>
                  <a:noFill/>
                </a:ln>
                <a:solidFill>
                  <a:srgbClr val="000000"/>
                </a:solidFill>
                <a:effectLst/>
                <a:uLnTx/>
                <a:uFillTx/>
                <a:latin typeface="Verdana"/>
                <a:ea typeface="+mn-ea"/>
                <a:cs typeface="+mn-cs"/>
              </a:rPr>
              <a:t> </a:t>
            </a:r>
            <a:r>
              <a:rPr kumimoji="0" lang="en-GB" sz="1400" b="0" i="0" u="none" strike="noStrike" kern="1200" cap="none" spc="0" normalizeH="0" baseline="0" noProof="0" err="1">
                <a:ln>
                  <a:noFill/>
                </a:ln>
                <a:solidFill>
                  <a:srgbClr val="000000"/>
                </a:solidFill>
                <a:effectLst/>
                <a:uLnTx/>
                <a:uFillTx/>
                <a:latin typeface="Verdana"/>
                <a:ea typeface="+mn-ea"/>
                <a:cs typeface="+mn-cs"/>
              </a:rPr>
              <a:t>SoC.</a:t>
            </a:r>
            <a:endParaRPr kumimoji="0" lang="en-GB" sz="1400" b="0" i="0" u="none" strike="noStrike" kern="1200" cap="none" spc="0" normalizeH="0" baseline="0" noProof="0">
              <a:ln>
                <a:noFill/>
              </a:ln>
              <a:solidFill>
                <a:srgbClr val="000000"/>
              </a:solidFill>
              <a:effectLst/>
              <a:uLnTx/>
              <a:uFillTx/>
              <a:latin typeface="Verdana"/>
              <a:ea typeface="+mn-ea"/>
              <a:cs typeface="+mn-cs"/>
            </a:endParaRPr>
          </a:p>
        </p:txBody>
      </p:sp>
      <p:sp>
        <p:nvSpPr>
          <p:cNvPr id="13"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(3)</a:t>
            </a:r>
            <a:endParaRPr lang="en-US" sz="1700">
              <a:solidFill>
                <a:srgbClr val="FFFFFF"/>
              </a:solidFill>
            </a:endParaRPr>
          </a:p>
        </p:txBody>
      </p:sp>
    </p:spTree>
    <p:extLst>
      <p:ext uri="{BB962C8B-B14F-4D97-AF65-F5344CB8AC3E}">
        <p14:creationId xmlns:p14="http://schemas.microsoft.com/office/powerpoint/2010/main" val="2762096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3.3.2 Armv7-based 32-bit single-core CPUs (2)</a:t>
            </a:r>
          </a:p>
        </p:txBody>
      </p:sp>
      <p:sp>
        <p:nvSpPr>
          <p:cNvPr id="53" name="TextBox 52">
            <a:extLst>
              <a:ext uri="{FF2B5EF4-FFF2-40B4-BE49-F238E27FC236}">
                <a16:creationId xmlns:a16="http://schemas.microsoft.com/office/drawing/2014/main" id="{B06A1E41-AD74-B8B6-4580-A631D9A16E3E}"/>
              </a:ext>
            </a:extLst>
          </p:cNvPr>
          <p:cNvSpPr txBox="1"/>
          <p:nvPr/>
        </p:nvSpPr>
        <p:spPr>
          <a:xfrm>
            <a:off x="75431" y="438753"/>
            <a:ext cx="8449880" cy="369332"/>
          </a:xfrm>
          <a:prstGeom prst="rect">
            <a:avLst/>
          </a:prstGeom>
          <a:noFill/>
        </p:spPr>
        <p:txBody>
          <a:bodyPr wrap="square">
            <a:spAutoFit/>
          </a:bodyPr>
          <a:lstStyle/>
          <a:p>
            <a:pPr lvl="0" fontAlgn="base">
              <a:spcBef>
                <a:spcPct val="0"/>
              </a:spcBef>
              <a:spcAft>
                <a:spcPct val="0"/>
              </a:spcAft>
              <a:defRPr/>
            </a:pPr>
            <a:r>
              <a:rPr lang="en-US" dirty="0">
                <a:solidFill>
                  <a:schemeClr val="accent6"/>
                </a:solidFill>
                <a:latin typeface="Verdana" pitchFamily="34" charset="0"/>
              </a:rPr>
              <a:t>Use of Armv7-based 32-bit CPUs in single core mobile processors -1</a:t>
            </a:r>
            <a:endParaRPr lang="hu-HU" baseline="30000" dirty="0">
              <a:solidFill>
                <a:schemeClr val="accent6"/>
              </a:solidFill>
              <a:latin typeface="Verdana" pitchFamily="34" charset="0"/>
            </a:endParaRPr>
          </a:p>
        </p:txBody>
      </p:sp>
      <p:sp>
        <p:nvSpPr>
          <p:cNvPr id="19" name="Text Box 5">
            <a:extLst>
              <a:ext uri="{FF2B5EF4-FFF2-40B4-BE49-F238E27FC236}">
                <a16:creationId xmlns:a16="http://schemas.microsoft.com/office/drawing/2014/main" id="{F7E77502-054A-72A1-49CA-A4EEBBBA8C1B}"/>
              </a:ext>
            </a:extLst>
          </p:cNvPr>
          <p:cNvSpPr txBox="1">
            <a:spLocks noChangeArrowheads="1"/>
          </p:cNvSpPr>
          <p:nvPr/>
        </p:nvSpPr>
        <p:spPr bwMode="auto">
          <a:xfrm>
            <a:off x="4402121" y="1625764"/>
            <a:ext cx="141577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multicores</a:t>
            </a:r>
          </a:p>
        </p:txBody>
      </p:sp>
      <p:sp>
        <p:nvSpPr>
          <p:cNvPr id="20" name="Text Box 6">
            <a:extLst>
              <a:ext uri="{FF2B5EF4-FFF2-40B4-BE49-F238E27FC236}">
                <a16:creationId xmlns:a16="http://schemas.microsoft.com/office/drawing/2014/main" id="{ECFE6C12-89D3-87B2-1E0A-3DF025CB6A57}"/>
              </a:ext>
            </a:extLst>
          </p:cNvPr>
          <p:cNvSpPr txBox="1">
            <a:spLocks noChangeArrowheads="1"/>
          </p:cNvSpPr>
          <p:nvPr/>
        </p:nvSpPr>
        <p:spPr bwMode="auto">
          <a:xfrm>
            <a:off x="6988789" y="1625764"/>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bit big-little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300" b="1" dirty="0">
                <a:solidFill>
                  <a:srgbClr val="000000"/>
                </a:solidFill>
              </a:rPr>
              <a:t>core clusters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1" name="Text Box 5">
            <a:extLst>
              <a:ext uri="{FF2B5EF4-FFF2-40B4-BE49-F238E27FC236}">
                <a16:creationId xmlns:a16="http://schemas.microsoft.com/office/drawing/2014/main" id="{45B7F49D-A4D5-1AEA-C5C5-AB02228E4EDC}"/>
              </a:ext>
            </a:extLst>
          </p:cNvPr>
          <p:cNvSpPr txBox="1">
            <a:spLocks noChangeArrowheads="1"/>
          </p:cNvSpPr>
          <p:nvPr/>
        </p:nvSpPr>
        <p:spPr bwMode="auto">
          <a:xfrm>
            <a:off x="1900996" y="1625764"/>
            <a:ext cx="128913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processors</a:t>
            </a:r>
          </a:p>
        </p:txBody>
      </p:sp>
      <p:grpSp>
        <p:nvGrpSpPr>
          <p:cNvPr id="22" name="Group 21">
            <a:extLst>
              <a:ext uri="{FF2B5EF4-FFF2-40B4-BE49-F238E27FC236}">
                <a16:creationId xmlns:a16="http://schemas.microsoft.com/office/drawing/2014/main" id="{1199DE11-7C31-6AC8-F39C-C7251156148A}"/>
              </a:ext>
            </a:extLst>
          </p:cNvPr>
          <p:cNvGrpSpPr/>
          <p:nvPr/>
        </p:nvGrpSpPr>
        <p:grpSpPr>
          <a:xfrm>
            <a:off x="2482524" y="905956"/>
            <a:ext cx="5276500" cy="719808"/>
            <a:chOff x="1818632" y="1245279"/>
            <a:chExt cx="5276500" cy="719808"/>
          </a:xfrm>
        </p:grpSpPr>
        <p:sp>
          <p:nvSpPr>
            <p:cNvPr id="23" name="Line 9">
              <a:extLst>
                <a:ext uri="{FF2B5EF4-FFF2-40B4-BE49-F238E27FC236}">
                  <a16:creationId xmlns:a16="http://schemas.microsoft.com/office/drawing/2014/main" id="{17AC6CAC-372F-A996-1F81-B00B4205C0B5}"/>
                </a:ext>
              </a:extLst>
            </p:cNvPr>
            <p:cNvSpPr>
              <a:spLocks noChangeShapeType="1"/>
            </p:cNvSpPr>
            <p:nvPr/>
          </p:nvSpPr>
          <p:spPr bwMode="auto">
            <a:xfrm flipH="1">
              <a:off x="4465536" y="1492518"/>
              <a:ext cx="5796" cy="192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4" name="Text Box 13">
              <a:extLst>
                <a:ext uri="{FF2B5EF4-FFF2-40B4-BE49-F238E27FC236}">
                  <a16:creationId xmlns:a16="http://schemas.microsoft.com/office/drawing/2014/main" id="{642906AE-0A07-F772-3A6C-F6A7EFCAE285}"/>
                </a:ext>
              </a:extLst>
            </p:cNvPr>
            <p:cNvSpPr txBox="1">
              <a:spLocks noChangeArrowheads="1"/>
            </p:cNvSpPr>
            <p:nvPr/>
          </p:nvSpPr>
          <p:spPr bwMode="auto">
            <a:xfrm>
              <a:off x="1820931" y="1245279"/>
              <a:ext cx="527420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Armv7-based 32-bit CPU designs in mobile processors</a:t>
              </a:r>
              <a:endParaRPr kumimoji="0" lang="hu-HU" sz="1300" b="1" i="0" u="none" strike="noStrike" kern="1200" cap="none" spc="0" normalizeH="0" baseline="30000" noProof="0" dirty="0">
                <a:ln>
                  <a:noFill/>
                </a:ln>
                <a:solidFill>
                  <a:srgbClr val="000000"/>
                </a:solidFill>
                <a:effectLst/>
                <a:uLnTx/>
                <a:uFillTx/>
                <a:latin typeface="Verdana" pitchFamily="34" charset="0"/>
                <a:ea typeface="+mn-ea"/>
                <a:cs typeface="+mn-cs"/>
              </a:endParaRPr>
            </a:p>
          </p:txBody>
        </p:sp>
        <p:cxnSp>
          <p:nvCxnSpPr>
            <p:cNvPr id="25" name="Straight Connector 24">
              <a:extLst>
                <a:ext uri="{FF2B5EF4-FFF2-40B4-BE49-F238E27FC236}">
                  <a16:creationId xmlns:a16="http://schemas.microsoft.com/office/drawing/2014/main" id="{E0D1DF25-1462-1F1C-7F58-7E8F12EF4490}"/>
                </a:ext>
              </a:extLst>
            </p:cNvPr>
            <p:cNvCxnSpPr>
              <a:stCxn id="23" idx="1"/>
              <a:endCxn id="27" idx="7"/>
            </p:cNvCxnSpPr>
            <p:nvPr/>
          </p:nvCxnSpPr>
          <p:spPr>
            <a:xfrm flipH="1">
              <a:off x="1880088" y="1684820"/>
              <a:ext cx="2585448" cy="210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4FA6EA9-E989-EC53-D7AD-44E06CF9C741}"/>
                </a:ext>
              </a:extLst>
            </p:cNvPr>
            <p:cNvCxnSpPr>
              <a:cxnSpLocks/>
              <a:endCxn id="28" idx="7"/>
            </p:cNvCxnSpPr>
            <p:nvPr/>
          </p:nvCxnSpPr>
          <p:spPr>
            <a:xfrm>
              <a:off x="4458029" y="1689311"/>
              <a:ext cx="2583142" cy="214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13">
              <a:extLst>
                <a:ext uri="{FF2B5EF4-FFF2-40B4-BE49-F238E27FC236}">
                  <a16:creationId xmlns:a16="http://schemas.microsoft.com/office/drawing/2014/main" id="{2F0C2F1D-DAC2-6534-9478-25708839C72F}"/>
                </a:ext>
              </a:extLst>
            </p:cNvPr>
            <p:cNvSpPr>
              <a:spLocks noChangeArrowheads="1"/>
            </p:cNvSpPr>
            <p:nvPr/>
          </p:nvSpPr>
          <p:spPr bwMode="auto">
            <a:xfrm>
              <a:off x="1818632" y="188523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8" name="Oval 27">
              <a:extLst>
                <a:ext uri="{FF2B5EF4-FFF2-40B4-BE49-F238E27FC236}">
                  <a16:creationId xmlns:a16="http://schemas.microsoft.com/office/drawing/2014/main" id="{89BDD61C-58DE-AC5D-E768-196F47F8BE05}"/>
                </a:ext>
              </a:extLst>
            </p:cNvPr>
            <p:cNvSpPr>
              <a:spLocks noChangeArrowheads="1"/>
            </p:cNvSpPr>
            <p:nvPr/>
          </p:nvSpPr>
          <p:spPr bwMode="auto">
            <a:xfrm>
              <a:off x="6979715" y="189308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grpSp>
      <p:sp>
        <p:nvSpPr>
          <p:cNvPr id="29" name="Right Arrow 13">
            <a:extLst>
              <a:ext uri="{FF2B5EF4-FFF2-40B4-BE49-F238E27FC236}">
                <a16:creationId xmlns:a16="http://schemas.microsoft.com/office/drawing/2014/main" id="{53C6E279-DCF5-9096-F334-C79E81E0630B}"/>
              </a:ext>
            </a:extLst>
          </p:cNvPr>
          <p:cNvSpPr/>
          <p:nvPr/>
        </p:nvSpPr>
        <p:spPr bwMode="auto">
          <a:xfrm>
            <a:off x="3656924" y="1702802"/>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0" name="Right Arrow 14">
            <a:extLst>
              <a:ext uri="{FF2B5EF4-FFF2-40B4-BE49-F238E27FC236}">
                <a16:creationId xmlns:a16="http://schemas.microsoft.com/office/drawing/2014/main" id="{45D8DC41-0BB8-D522-41C3-D55B52DFFE26}"/>
              </a:ext>
            </a:extLst>
          </p:cNvPr>
          <p:cNvSpPr/>
          <p:nvPr/>
        </p:nvSpPr>
        <p:spPr bwMode="auto">
          <a:xfrm>
            <a:off x="6117821" y="1713447"/>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1" name="Line 9">
            <a:extLst>
              <a:ext uri="{FF2B5EF4-FFF2-40B4-BE49-F238E27FC236}">
                <a16:creationId xmlns:a16="http://schemas.microsoft.com/office/drawing/2014/main" id="{B98177AD-D4A3-3C0E-99CE-4FBFBFF7F017}"/>
              </a:ext>
            </a:extLst>
          </p:cNvPr>
          <p:cNvSpPr>
            <a:spLocks noChangeShapeType="1"/>
          </p:cNvSpPr>
          <p:nvPr/>
        </p:nvSpPr>
        <p:spPr bwMode="auto">
          <a:xfrm flipH="1">
            <a:off x="5127616" y="1358583"/>
            <a:ext cx="1811" cy="196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32" name="Oval 31">
            <a:extLst>
              <a:ext uri="{FF2B5EF4-FFF2-40B4-BE49-F238E27FC236}">
                <a16:creationId xmlns:a16="http://schemas.microsoft.com/office/drawing/2014/main" id="{3BA97F12-0437-71D0-36C5-339B38BD12F6}"/>
              </a:ext>
            </a:extLst>
          </p:cNvPr>
          <p:cNvSpPr>
            <a:spLocks noChangeArrowheads="1"/>
          </p:cNvSpPr>
          <p:nvPr/>
        </p:nvSpPr>
        <p:spPr bwMode="auto">
          <a:xfrm>
            <a:off x="5094635" y="153665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3" name="Rectangle 32">
            <a:extLst>
              <a:ext uri="{FF2B5EF4-FFF2-40B4-BE49-F238E27FC236}">
                <a16:creationId xmlns:a16="http://schemas.microsoft.com/office/drawing/2014/main" id="{B2A6C3FA-529F-6D78-FAFF-0BFE4892AD7A}"/>
              </a:ext>
            </a:extLst>
          </p:cNvPr>
          <p:cNvSpPr/>
          <p:nvPr/>
        </p:nvSpPr>
        <p:spPr bwMode="auto">
          <a:xfrm>
            <a:off x="0" y="3527807"/>
            <a:ext cx="9144000" cy="576000"/>
          </a:xfrm>
          <a:prstGeom prst="rect">
            <a:avLst/>
          </a:prstGeom>
          <a:solidFill>
            <a:srgbClr val="D7EAE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34" name="TextBox 33">
            <a:extLst>
              <a:ext uri="{FF2B5EF4-FFF2-40B4-BE49-F238E27FC236}">
                <a16:creationId xmlns:a16="http://schemas.microsoft.com/office/drawing/2014/main" id="{EB9110C0-CAA6-6C86-90D5-4FC6750267F4}"/>
              </a:ext>
            </a:extLst>
          </p:cNvPr>
          <p:cNvSpPr txBox="1"/>
          <p:nvPr/>
        </p:nvSpPr>
        <p:spPr>
          <a:xfrm>
            <a:off x="4030141" y="3558245"/>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Cortex-A5/A9</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35" name="TextBox 34">
            <a:extLst>
              <a:ext uri="{FF2B5EF4-FFF2-40B4-BE49-F238E27FC236}">
                <a16:creationId xmlns:a16="http://schemas.microsoft.com/office/drawing/2014/main" id="{AA4409FA-61D6-BBB4-459E-7F351D3D291E}"/>
              </a:ext>
            </a:extLst>
          </p:cNvPr>
          <p:cNvSpPr txBox="1"/>
          <p:nvPr/>
        </p:nvSpPr>
        <p:spPr>
          <a:xfrm>
            <a:off x="6873149" y="3681230"/>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6" name="TextBox 35">
            <a:extLst>
              <a:ext uri="{FF2B5EF4-FFF2-40B4-BE49-F238E27FC236}">
                <a16:creationId xmlns:a16="http://schemas.microsoft.com/office/drawing/2014/main" id="{3A2C5AE9-CFB5-28C2-0CB2-FF1DED752320}"/>
              </a:ext>
            </a:extLst>
          </p:cNvPr>
          <p:cNvSpPr txBox="1"/>
          <p:nvPr/>
        </p:nvSpPr>
        <p:spPr>
          <a:xfrm>
            <a:off x="6746533" y="3558245"/>
            <a:ext cx="1891800"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A15/A17</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A7</a:t>
            </a:r>
          </a:p>
        </p:txBody>
      </p:sp>
      <p:sp>
        <p:nvSpPr>
          <p:cNvPr id="37" name="TextBox 36">
            <a:extLst>
              <a:ext uri="{FF2B5EF4-FFF2-40B4-BE49-F238E27FC236}">
                <a16:creationId xmlns:a16="http://schemas.microsoft.com/office/drawing/2014/main" id="{FEE7DD7B-00BA-F767-5209-AA7BF31D3172}"/>
              </a:ext>
            </a:extLst>
          </p:cNvPr>
          <p:cNvSpPr txBox="1"/>
          <p:nvPr/>
        </p:nvSpPr>
        <p:spPr>
          <a:xfrm>
            <a:off x="229349" y="3560388"/>
            <a:ext cx="919611"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CPUs</a:t>
            </a:r>
          </a:p>
        </p:txBody>
      </p:sp>
      <p:sp>
        <p:nvSpPr>
          <p:cNvPr id="38" name="TextBox 37">
            <a:extLst>
              <a:ext uri="{FF2B5EF4-FFF2-40B4-BE49-F238E27FC236}">
                <a16:creationId xmlns:a16="http://schemas.microsoft.com/office/drawing/2014/main" id="{709E5CDF-D104-CA53-E8EB-A3CDF67A5494}"/>
              </a:ext>
            </a:extLst>
          </p:cNvPr>
          <p:cNvSpPr txBox="1"/>
          <p:nvPr/>
        </p:nvSpPr>
        <p:spPr>
          <a:xfrm>
            <a:off x="1467439" y="3558245"/>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A8</a:t>
            </a:r>
            <a:r>
              <a:rPr kumimoji="0" lang="en-US" sz="1300" b="0" i="0" u="none" strike="noStrike" kern="1200" cap="none" spc="0" normalizeH="0" baseline="0" noProof="0" dirty="0">
                <a:ln>
                  <a:noFill/>
                </a:ln>
                <a:effectLst/>
                <a:uLnTx/>
                <a:uFillTx/>
                <a:latin typeface="Verdana"/>
                <a:ea typeface="+mn-ea"/>
                <a:cs typeface="+mn-cs"/>
              </a:rPr>
              <a:t>/A9</a:t>
            </a:r>
          </a:p>
        </p:txBody>
      </p:sp>
      <p:sp>
        <p:nvSpPr>
          <p:cNvPr id="39" name="Rectangle 38">
            <a:extLst>
              <a:ext uri="{FF2B5EF4-FFF2-40B4-BE49-F238E27FC236}">
                <a16:creationId xmlns:a16="http://schemas.microsoft.com/office/drawing/2014/main" id="{F85D8F07-B883-9BFA-C28D-40466D6BA3B4}"/>
              </a:ext>
            </a:extLst>
          </p:cNvPr>
          <p:cNvSpPr/>
          <p:nvPr/>
        </p:nvSpPr>
        <p:spPr bwMode="auto">
          <a:xfrm>
            <a:off x="6399" y="4125048"/>
            <a:ext cx="9144000" cy="2664000"/>
          </a:xfrm>
          <a:prstGeom prst="rect">
            <a:avLst/>
          </a:prstGeom>
          <a:solidFill>
            <a:srgbClr val="E5F5FF"/>
          </a:solidFill>
          <a:ln w="9525" cap="flat" cmpd="sng" algn="ctr">
            <a:solidFill>
              <a:srgbClr val="CCEC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dirty="0">
              <a:ln>
                <a:noFill/>
              </a:ln>
              <a:solidFill>
                <a:schemeClr val="tx1"/>
              </a:solidFill>
              <a:effectLst/>
              <a:latin typeface="Verdana" pitchFamily="34" charset="0"/>
            </a:endParaRPr>
          </a:p>
        </p:txBody>
      </p:sp>
      <p:sp>
        <p:nvSpPr>
          <p:cNvPr id="40" name="TextBox 39">
            <a:extLst>
              <a:ext uri="{FF2B5EF4-FFF2-40B4-BE49-F238E27FC236}">
                <a16:creationId xmlns:a16="http://schemas.microsoft.com/office/drawing/2014/main" id="{1A4FA3D0-6D7E-63F6-B2A3-73C2D1FFDAD5}"/>
              </a:ext>
            </a:extLst>
          </p:cNvPr>
          <p:cNvSpPr txBox="1"/>
          <p:nvPr/>
        </p:nvSpPr>
        <p:spPr>
          <a:xfrm>
            <a:off x="4525847" y="4125642"/>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41" name="TextBox 40">
            <a:extLst>
              <a:ext uri="{FF2B5EF4-FFF2-40B4-BE49-F238E27FC236}">
                <a16:creationId xmlns:a16="http://schemas.microsoft.com/office/drawing/2014/main" id="{DC4926EA-0098-0313-E0FE-6EECF644168B}"/>
              </a:ext>
            </a:extLst>
          </p:cNvPr>
          <p:cNvSpPr txBox="1"/>
          <p:nvPr/>
        </p:nvSpPr>
        <p:spPr>
          <a:xfrm flipH="1">
            <a:off x="270146" y="4125642"/>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42" name="TextBox 41">
            <a:extLst>
              <a:ext uri="{FF2B5EF4-FFF2-40B4-BE49-F238E27FC236}">
                <a16:creationId xmlns:a16="http://schemas.microsoft.com/office/drawing/2014/main" id="{8C29CAB0-B847-E4C4-5800-CCF1C0034463}"/>
              </a:ext>
            </a:extLst>
          </p:cNvPr>
          <p:cNvSpPr txBox="1"/>
          <p:nvPr/>
        </p:nvSpPr>
        <p:spPr>
          <a:xfrm>
            <a:off x="4159490" y="4715340"/>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7 7580 2x4C (2015)</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43" name="TextBox 42">
            <a:extLst>
              <a:ext uri="{FF2B5EF4-FFF2-40B4-BE49-F238E27FC236}">
                <a16:creationId xmlns:a16="http://schemas.microsoft.com/office/drawing/2014/main" id="{E7BEA149-54C2-CDA6-2844-A784D98EC850}"/>
              </a:ext>
            </a:extLst>
          </p:cNvPr>
          <p:cNvSpPr txBox="1"/>
          <p:nvPr/>
        </p:nvSpPr>
        <p:spPr>
          <a:xfrm>
            <a:off x="6640241" y="4724007"/>
            <a:ext cx="213170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5410 (4+4)C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5420 (4+4)C (2013)</a:t>
            </a:r>
          </a:p>
        </p:txBody>
      </p:sp>
      <p:sp>
        <p:nvSpPr>
          <p:cNvPr id="44" name="TextBox 43">
            <a:extLst>
              <a:ext uri="{FF2B5EF4-FFF2-40B4-BE49-F238E27FC236}">
                <a16:creationId xmlns:a16="http://schemas.microsoft.com/office/drawing/2014/main" id="{F7891F00-559A-B2FE-68E4-BCA91110BD25}"/>
              </a:ext>
            </a:extLst>
          </p:cNvPr>
          <p:cNvSpPr txBox="1"/>
          <p:nvPr/>
        </p:nvSpPr>
        <p:spPr>
          <a:xfrm flipH="1">
            <a:off x="98781" y="4714119"/>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45" name="Right Arrow 22">
            <a:extLst>
              <a:ext uri="{FF2B5EF4-FFF2-40B4-BE49-F238E27FC236}">
                <a16:creationId xmlns:a16="http://schemas.microsoft.com/office/drawing/2014/main" id="{6BD71F15-956D-9B21-BB6C-C9B77C4E3F8F}"/>
              </a:ext>
            </a:extLst>
          </p:cNvPr>
          <p:cNvSpPr/>
          <p:nvPr/>
        </p:nvSpPr>
        <p:spPr bwMode="auto">
          <a:xfrm>
            <a:off x="6196646" y="483270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46" name="TextBox 45">
            <a:extLst>
              <a:ext uri="{FF2B5EF4-FFF2-40B4-BE49-F238E27FC236}">
                <a16:creationId xmlns:a16="http://schemas.microsoft.com/office/drawing/2014/main" id="{454BBFD4-7F05-BB34-D9B5-6762E037A91A}"/>
              </a:ext>
            </a:extLst>
          </p:cNvPr>
          <p:cNvSpPr txBox="1"/>
          <p:nvPr/>
        </p:nvSpPr>
        <p:spPr>
          <a:xfrm>
            <a:off x="4158040" y="5275845"/>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47" name="TextBox 46">
            <a:extLst>
              <a:ext uri="{FF2B5EF4-FFF2-40B4-BE49-F238E27FC236}">
                <a16:creationId xmlns:a16="http://schemas.microsoft.com/office/drawing/2014/main" id="{B1AAE42F-31B7-C77B-79A4-BD7A52545BBB}"/>
              </a:ext>
            </a:extLst>
          </p:cNvPr>
          <p:cNvSpPr txBox="1"/>
          <p:nvPr/>
        </p:nvSpPr>
        <p:spPr>
          <a:xfrm flipH="1">
            <a:off x="124635" y="526582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48" name="Right Arrow 27">
            <a:extLst>
              <a:ext uri="{FF2B5EF4-FFF2-40B4-BE49-F238E27FC236}">
                <a16:creationId xmlns:a16="http://schemas.microsoft.com/office/drawing/2014/main" id="{E5AD928C-89F3-9E12-2A22-55CEA01B0AC7}"/>
              </a:ext>
            </a:extLst>
          </p:cNvPr>
          <p:cNvSpPr/>
          <p:nvPr/>
        </p:nvSpPr>
        <p:spPr bwMode="auto">
          <a:xfrm>
            <a:off x="6208114" y="537855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49" name="TextBox 48">
            <a:extLst>
              <a:ext uri="{FF2B5EF4-FFF2-40B4-BE49-F238E27FC236}">
                <a16:creationId xmlns:a16="http://schemas.microsoft.com/office/drawing/2014/main" id="{FE85B8C2-E5CF-1C70-2733-BC72BBFBF4BD}"/>
              </a:ext>
            </a:extLst>
          </p:cNvPr>
          <p:cNvSpPr txBox="1"/>
          <p:nvPr/>
        </p:nvSpPr>
        <p:spPr>
          <a:xfrm>
            <a:off x="259651" y="577396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50" name="TextBox 49">
            <a:extLst>
              <a:ext uri="{FF2B5EF4-FFF2-40B4-BE49-F238E27FC236}">
                <a16:creationId xmlns:a16="http://schemas.microsoft.com/office/drawing/2014/main" id="{6B25F9D0-261E-D720-209D-896FB1718638}"/>
              </a:ext>
            </a:extLst>
          </p:cNvPr>
          <p:cNvSpPr txBox="1"/>
          <p:nvPr/>
        </p:nvSpPr>
        <p:spPr>
          <a:xfrm>
            <a:off x="6844050" y="5804225"/>
            <a:ext cx="169309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920 (4+4)) 2014)</a:t>
            </a:r>
          </a:p>
        </p:txBody>
      </p:sp>
      <p:sp>
        <p:nvSpPr>
          <p:cNvPr id="51" name="TextBox 50">
            <a:extLst>
              <a:ext uri="{FF2B5EF4-FFF2-40B4-BE49-F238E27FC236}">
                <a16:creationId xmlns:a16="http://schemas.microsoft.com/office/drawing/2014/main" id="{9016B2C2-5ABC-F3F4-F5F5-B547524FEFB9}"/>
              </a:ext>
            </a:extLst>
          </p:cNvPr>
          <p:cNvSpPr txBox="1"/>
          <p:nvPr/>
        </p:nvSpPr>
        <p:spPr>
          <a:xfrm>
            <a:off x="4240061" y="5794693"/>
            <a:ext cx="173493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4C (2012)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620 2x4C (2014)</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52" name="Right Arrow 32">
            <a:extLst>
              <a:ext uri="{FF2B5EF4-FFF2-40B4-BE49-F238E27FC236}">
                <a16:creationId xmlns:a16="http://schemas.microsoft.com/office/drawing/2014/main" id="{40C52071-689B-283A-D64C-B9C315392D8E}"/>
              </a:ext>
            </a:extLst>
          </p:cNvPr>
          <p:cNvSpPr/>
          <p:nvPr/>
        </p:nvSpPr>
        <p:spPr bwMode="auto">
          <a:xfrm>
            <a:off x="6210797" y="591238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5" name="TextBox 54">
            <a:extLst>
              <a:ext uri="{FF2B5EF4-FFF2-40B4-BE49-F238E27FC236}">
                <a16:creationId xmlns:a16="http://schemas.microsoft.com/office/drawing/2014/main" id="{BF846336-7410-00F4-DD7A-103935B658F2}"/>
              </a:ext>
            </a:extLst>
          </p:cNvPr>
          <p:cNvSpPr txBox="1"/>
          <p:nvPr/>
        </p:nvSpPr>
        <p:spPr>
          <a:xfrm>
            <a:off x="203011" y="6259212"/>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56" name="TextBox 55">
            <a:extLst>
              <a:ext uri="{FF2B5EF4-FFF2-40B4-BE49-F238E27FC236}">
                <a16:creationId xmlns:a16="http://schemas.microsoft.com/office/drawing/2014/main" id="{A9E9869B-05EE-BD3F-A42E-3B3BC8B7B264}"/>
              </a:ext>
            </a:extLst>
          </p:cNvPr>
          <p:cNvSpPr txBox="1"/>
          <p:nvPr/>
        </p:nvSpPr>
        <p:spPr>
          <a:xfrm>
            <a:off x="4129079" y="6259212"/>
            <a:ext cx="197201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2x4C (2013)</a:t>
            </a:r>
          </a:p>
        </p:txBody>
      </p:sp>
      <p:sp>
        <p:nvSpPr>
          <p:cNvPr id="57" name="Right Arrow 35">
            <a:extLst>
              <a:ext uri="{FF2B5EF4-FFF2-40B4-BE49-F238E27FC236}">
                <a16:creationId xmlns:a16="http://schemas.microsoft.com/office/drawing/2014/main" id="{3F53670A-EC98-9478-A76F-C02DB512A5E2}"/>
              </a:ext>
            </a:extLst>
          </p:cNvPr>
          <p:cNvSpPr/>
          <p:nvPr/>
        </p:nvSpPr>
        <p:spPr bwMode="auto">
          <a:xfrm>
            <a:off x="6214190" y="633959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8" name="Right Arrow 36">
            <a:extLst>
              <a:ext uri="{FF2B5EF4-FFF2-40B4-BE49-F238E27FC236}">
                <a16:creationId xmlns:a16="http://schemas.microsoft.com/office/drawing/2014/main" id="{4FDD0836-F867-BCE8-F26C-EA34C074F977}"/>
              </a:ext>
            </a:extLst>
          </p:cNvPr>
          <p:cNvSpPr/>
          <p:nvPr/>
        </p:nvSpPr>
        <p:spPr bwMode="auto">
          <a:xfrm>
            <a:off x="8794791" y="592774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4" name="Right Arrow 37">
            <a:extLst>
              <a:ext uri="{FF2B5EF4-FFF2-40B4-BE49-F238E27FC236}">
                <a16:creationId xmlns:a16="http://schemas.microsoft.com/office/drawing/2014/main" id="{D148744E-1304-B667-09B5-B51B98F1B73A}"/>
              </a:ext>
            </a:extLst>
          </p:cNvPr>
          <p:cNvSpPr/>
          <p:nvPr/>
        </p:nvSpPr>
        <p:spPr bwMode="auto">
          <a:xfrm>
            <a:off x="8807367" y="638564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0" name="TextBox 119">
            <a:extLst>
              <a:ext uri="{FF2B5EF4-FFF2-40B4-BE49-F238E27FC236}">
                <a16:creationId xmlns:a16="http://schemas.microsoft.com/office/drawing/2014/main" id="{DA18DDF9-21F8-6E4F-4280-7AB58CC3BAEC}"/>
              </a:ext>
            </a:extLst>
          </p:cNvPr>
          <p:cNvSpPr txBox="1"/>
          <p:nvPr/>
        </p:nvSpPr>
        <p:spPr>
          <a:xfrm>
            <a:off x="6605008" y="6273856"/>
            <a:ext cx="215956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MT8135 (2+2)C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MT6595 (4+4)C (2014)</a:t>
            </a:r>
          </a:p>
        </p:txBody>
      </p:sp>
      <p:sp>
        <p:nvSpPr>
          <p:cNvPr id="121" name="Right Arrow 44">
            <a:extLst>
              <a:ext uri="{FF2B5EF4-FFF2-40B4-BE49-F238E27FC236}">
                <a16:creationId xmlns:a16="http://schemas.microsoft.com/office/drawing/2014/main" id="{9329606B-C7F6-D99C-D647-5DE6CBC2E465}"/>
              </a:ext>
            </a:extLst>
          </p:cNvPr>
          <p:cNvSpPr/>
          <p:nvPr/>
        </p:nvSpPr>
        <p:spPr bwMode="auto">
          <a:xfrm>
            <a:off x="6159534" y="424249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122" name="TextBox 121">
            <a:extLst>
              <a:ext uri="{FF2B5EF4-FFF2-40B4-BE49-F238E27FC236}">
                <a16:creationId xmlns:a16="http://schemas.microsoft.com/office/drawing/2014/main" id="{F89BEA6E-4A26-4D11-F08B-795C79E449D1}"/>
              </a:ext>
            </a:extLst>
          </p:cNvPr>
          <p:cNvSpPr txBox="1"/>
          <p:nvPr/>
        </p:nvSpPr>
        <p:spPr>
          <a:xfrm>
            <a:off x="1992232" y="4125642"/>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APL2298 1C (2009)</a:t>
            </a:r>
          </a:p>
        </p:txBody>
      </p:sp>
      <p:sp>
        <p:nvSpPr>
          <p:cNvPr id="123" name="TextBox 122">
            <a:extLst>
              <a:ext uri="{FF2B5EF4-FFF2-40B4-BE49-F238E27FC236}">
                <a16:creationId xmlns:a16="http://schemas.microsoft.com/office/drawing/2014/main" id="{3C8D8F2F-64AA-BBB3-372C-1928DC611DD8}"/>
              </a:ext>
            </a:extLst>
          </p:cNvPr>
          <p:cNvSpPr txBox="1"/>
          <p:nvPr/>
        </p:nvSpPr>
        <p:spPr>
          <a:xfrm>
            <a:off x="1346416" y="5265685"/>
            <a:ext cx="242421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QSD8250 1C (2007)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(A8-based Scorpion core)</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24" name="TextBox 123">
            <a:extLst>
              <a:ext uri="{FF2B5EF4-FFF2-40B4-BE49-F238E27FC236}">
                <a16:creationId xmlns:a16="http://schemas.microsoft.com/office/drawing/2014/main" id="{8F4F9B27-D665-E25A-6160-8B64C856E187}"/>
              </a:ext>
            </a:extLst>
          </p:cNvPr>
          <p:cNvSpPr txBox="1"/>
          <p:nvPr/>
        </p:nvSpPr>
        <p:spPr>
          <a:xfrm>
            <a:off x="1578835" y="4720589"/>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3110 1C (2010)</a:t>
            </a:r>
          </a:p>
        </p:txBody>
      </p:sp>
      <p:sp>
        <p:nvSpPr>
          <p:cNvPr id="125" name="Right Arrow 22">
            <a:extLst>
              <a:ext uri="{FF2B5EF4-FFF2-40B4-BE49-F238E27FC236}">
                <a16:creationId xmlns:a16="http://schemas.microsoft.com/office/drawing/2014/main" id="{9C85918F-9EAA-1DF3-8E71-A4EB2AFB07A9}"/>
              </a:ext>
            </a:extLst>
          </p:cNvPr>
          <p:cNvSpPr/>
          <p:nvPr/>
        </p:nvSpPr>
        <p:spPr bwMode="auto">
          <a:xfrm>
            <a:off x="3712243" y="4829403"/>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6" name="Right Arrow 27">
            <a:extLst>
              <a:ext uri="{FF2B5EF4-FFF2-40B4-BE49-F238E27FC236}">
                <a16:creationId xmlns:a16="http://schemas.microsoft.com/office/drawing/2014/main" id="{61F16766-D660-3985-DF8B-41D60702281F}"/>
              </a:ext>
            </a:extLst>
          </p:cNvPr>
          <p:cNvSpPr/>
          <p:nvPr/>
        </p:nvSpPr>
        <p:spPr bwMode="auto">
          <a:xfrm>
            <a:off x="3708754" y="536839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7" name="Right Arrow 32">
            <a:extLst>
              <a:ext uri="{FF2B5EF4-FFF2-40B4-BE49-F238E27FC236}">
                <a16:creationId xmlns:a16="http://schemas.microsoft.com/office/drawing/2014/main" id="{B75E5F86-64FF-7897-969B-9FD6257F7957}"/>
              </a:ext>
            </a:extLst>
          </p:cNvPr>
          <p:cNvSpPr/>
          <p:nvPr/>
        </p:nvSpPr>
        <p:spPr bwMode="auto">
          <a:xfrm>
            <a:off x="3711437" y="595061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8" name="Right Arrow 35">
            <a:extLst>
              <a:ext uri="{FF2B5EF4-FFF2-40B4-BE49-F238E27FC236}">
                <a16:creationId xmlns:a16="http://schemas.microsoft.com/office/drawing/2014/main" id="{BE2C695D-2568-45FA-B7EB-B69291928933}"/>
              </a:ext>
            </a:extLst>
          </p:cNvPr>
          <p:cNvSpPr/>
          <p:nvPr/>
        </p:nvSpPr>
        <p:spPr bwMode="auto">
          <a:xfrm>
            <a:off x="3714830" y="632943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9" name="Right Arrow 44">
            <a:extLst>
              <a:ext uri="{FF2B5EF4-FFF2-40B4-BE49-F238E27FC236}">
                <a16:creationId xmlns:a16="http://schemas.microsoft.com/office/drawing/2014/main" id="{F86109FF-E8CA-9CC8-7E40-EF5E36DE43CC}"/>
              </a:ext>
            </a:extLst>
          </p:cNvPr>
          <p:cNvSpPr/>
          <p:nvPr/>
        </p:nvSpPr>
        <p:spPr bwMode="auto">
          <a:xfrm>
            <a:off x="3700814" y="423233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130" name="Rectangle 129">
            <a:extLst>
              <a:ext uri="{FF2B5EF4-FFF2-40B4-BE49-F238E27FC236}">
                <a16:creationId xmlns:a16="http://schemas.microsoft.com/office/drawing/2014/main" id="{27A9118C-F6D3-5C46-2BDD-69A7206C3293}"/>
              </a:ext>
            </a:extLst>
          </p:cNvPr>
          <p:cNvSpPr/>
          <p:nvPr/>
        </p:nvSpPr>
        <p:spPr bwMode="auto">
          <a:xfrm>
            <a:off x="7304612" y="234421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1" name="Rectangle 130">
            <a:extLst>
              <a:ext uri="{FF2B5EF4-FFF2-40B4-BE49-F238E27FC236}">
                <a16:creationId xmlns:a16="http://schemas.microsoft.com/office/drawing/2014/main" id="{107DE149-D8E6-ABF3-1DEE-304DDF5921A2}"/>
              </a:ext>
            </a:extLst>
          </p:cNvPr>
          <p:cNvSpPr/>
          <p:nvPr/>
        </p:nvSpPr>
        <p:spPr bwMode="auto">
          <a:xfrm>
            <a:off x="7019089" y="234422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2" name="Rectangle 131">
            <a:extLst>
              <a:ext uri="{FF2B5EF4-FFF2-40B4-BE49-F238E27FC236}">
                <a16:creationId xmlns:a16="http://schemas.microsoft.com/office/drawing/2014/main" id="{C47BABA5-8AAE-1904-AA5E-7E643CECE68B}"/>
              </a:ext>
            </a:extLst>
          </p:cNvPr>
          <p:cNvSpPr/>
          <p:nvPr/>
        </p:nvSpPr>
        <p:spPr bwMode="auto">
          <a:xfrm>
            <a:off x="8214482" y="225148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3" name="Rectangle 132">
            <a:extLst>
              <a:ext uri="{FF2B5EF4-FFF2-40B4-BE49-F238E27FC236}">
                <a16:creationId xmlns:a16="http://schemas.microsoft.com/office/drawing/2014/main" id="{D8AF6504-A889-28BB-60E5-69C946489372}"/>
              </a:ext>
            </a:extLst>
          </p:cNvPr>
          <p:cNvSpPr/>
          <p:nvPr/>
        </p:nvSpPr>
        <p:spPr bwMode="auto">
          <a:xfrm>
            <a:off x="7828499" y="225148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4" name="Rectangle 133">
            <a:extLst>
              <a:ext uri="{FF2B5EF4-FFF2-40B4-BE49-F238E27FC236}">
                <a16:creationId xmlns:a16="http://schemas.microsoft.com/office/drawing/2014/main" id="{1F796DCD-9D35-0D7A-C6DC-C18DA3BD6B3D}"/>
              </a:ext>
            </a:extLst>
          </p:cNvPr>
          <p:cNvSpPr/>
          <p:nvPr/>
        </p:nvSpPr>
        <p:spPr bwMode="auto">
          <a:xfrm>
            <a:off x="7298076" y="259125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5" name="Rectangle 134">
            <a:extLst>
              <a:ext uri="{FF2B5EF4-FFF2-40B4-BE49-F238E27FC236}">
                <a16:creationId xmlns:a16="http://schemas.microsoft.com/office/drawing/2014/main" id="{BF46F03B-8C36-CD2E-C144-6A7525C4A594}"/>
              </a:ext>
            </a:extLst>
          </p:cNvPr>
          <p:cNvSpPr/>
          <p:nvPr/>
        </p:nvSpPr>
        <p:spPr bwMode="auto">
          <a:xfrm>
            <a:off x="7012553" y="259125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6" name="Rectangle 135">
            <a:extLst>
              <a:ext uri="{FF2B5EF4-FFF2-40B4-BE49-F238E27FC236}">
                <a16:creationId xmlns:a16="http://schemas.microsoft.com/office/drawing/2014/main" id="{A13D4D02-93F7-76EA-73EC-B7CC80B51FA3}"/>
              </a:ext>
            </a:extLst>
          </p:cNvPr>
          <p:cNvSpPr/>
          <p:nvPr/>
        </p:nvSpPr>
        <p:spPr bwMode="auto">
          <a:xfrm>
            <a:off x="8214482" y="258203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7" name="Rectangle 136">
            <a:extLst>
              <a:ext uri="{FF2B5EF4-FFF2-40B4-BE49-F238E27FC236}">
                <a16:creationId xmlns:a16="http://schemas.microsoft.com/office/drawing/2014/main" id="{9DB83466-0D8D-08DC-E23D-7A51A6E102CE}"/>
              </a:ext>
            </a:extLst>
          </p:cNvPr>
          <p:cNvSpPr/>
          <p:nvPr/>
        </p:nvSpPr>
        <p:spPr bwMode="auto">
          <a:xfrm>
            <a:off x="7828499" y="258203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8" name="Rectangle 137">
            <a:extLst>
              <a:ext uri="{FF2B5EF4-FFF2-40B4-BE49-F238E27FC236}">
                <a16:creationId xmlns:a16="http://schemas.microsoft.com/office/drawing/2014/main" id="{6D0A1996-E0ED-E24E-8965-3B68B54DE310}"/>
              </a:ext>
            </a:extLst>
          </p:cNvPr>
          <p:cNvSpPr/>
          <p:nvPr/>
        </p:nvSpPr>
        <p:spPr bwMode="auto">
          <a:xfrm>
            <a:off x="6768770" y="318307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9" name="Rounded Rectangle 25">
            <a:extLst>
              <a:ext uri="{FF2B5EF4-FFF2-40B4-BE49-F238E27FC236}">
                <a16:creationId xmlns:a16="http://schemas.microsoft.com/office/drawing/2014/main" id="{3C4AA47D-AFD6-0B29-8FE4-28B8FE12BED8}"/>
              </a:ext>
            </a:extLst>
          </p:cNvPr>
          <p:cNvSpPr/>
          <p:nvPr/>
        </p:nvSpPr>
        <p:spPr bwMode="auto">
          <a:xfrm>
            <a:off x="6922593" y="2278110"/>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0" name="Rounded Rectangle 26">
            <a:extLst>
              <a:ext uri="{FF2B5EF4-FFF2-40B4-BE49-F238E27FC236}">
                <a16:creationId xmlns:a16="http://schemas.microsoft.com/office/drawing/2014/main" id="{A9F4D8DC-9E71-D1B1-2497-4D0954A9B2FC}"/>
              </a:ext>
            </a:extLst>
          </p:cNvPr>
          <p:cNvSpPr/>
          <p:nvPr/>
        </p:nvSpPr>
        <p:spPr bwMode="auto">
          <a:xfrm>
            <a:off x="7735968" y="2212861"/>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1" name="Up-Down Arrow 27">
            <a:extLst>
              <a:ext uri="{FF2B5EF4-FFF2-40B4-BE49-F238E27FC236}">
                <a16:creationId xmlns:a16="http://schemas.microsoft.com/office/drawing/2014/main" id="{ED16FEAA-E639-EA2E-5EA8-A2AA1EAD17D0}"/>
              </a:ext>
            </a:extLst>
          </p:cNvPr>
          <p:cNvSpPr/>
          <p:nvPr/>
        </p:nvSpPr>
        <p:spPr bwMode="auto">
          <a:xfrm>
            <a:off x="7245829" y="2884652"/>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2" name="Up-Down Arrow 28">
            <a:extLst>
              <a:ext uri="{FF2B5EF4-FFF2-40B4-BE49-F238E27FC236}">
                <a16:creationId xmlns:a16="http://schemas.microsoft.com/office/drawing/2014/main" id="{047999EE-B49C-82B0-11DC-77E4FCD70FDA}"/>
              </a:ext>
            </a:extLst>
          </p:cNvPr>
          <p:cNvSpPr/>
          <p:nvPr/>
        </p:nvSpPr>
        <p:spPr bwMode="auto">
          <a:xfrm>
            <a:off x="8156686" y="2955899"/>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3" name="TextBox 142">
            <a:extLst>
              <a:ext uri="{FF2B5EF4-FFF2-40B4-BE49-F238E27FC236}">
                <a16:creationId xmlns:a16="http://schemas.microsoft.com/office/drawing/2014/main" id="{87B05FC6-7BC8-7A67-7BAE-9884B110E4AF}"/>
              </a:ext>
            </a:extLst>
          </p:cNvPr>
          <p:cNvSpPr txBox="1"/>
          <p:nvPr/>
        </p:nvSpPr>
        <p:spPr>
          <a:xfrm>
            <a:off x="6985899" y="310280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144" name="Rectangle 143">
            <a:extLst>
              <a:ext uri="{FF2B5EF4-FFF2-40B4-BE49-F238E27FC236}">
                <a16:creationId xmlns:a16="http://schemas.microsoft.com/office/drawing/2014/main" id="{3CA215D5-F4D7-833C-DE2A-8AD3ECE78AC6}"/>
              </a:ext>
            </a:extLst>
          </p:cNvPr>
          <p:cNvSpPr/>
          <p:nvPr/>
        </p:nvSpPr>
        <p:spPr bwMode="auto">
          <a:xfrm>
            <a:off x="5151709" y="234746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5" name="Rectangle 144">
            <a:extLst>
              <a:ext uri="{FF2B5EF4-FFF2-40B4-BE49-F238E27FC236}">
                <a16:creationId xmlns:a16="http://schemas.microsoft.com/office/drawing/2014/main" id="{33711509-EDD3-9779-0475-D3E1B79C446B}"/>
              </a:ext>
            </a:extLst>
          </p:cNvPr>
          <p:cNvSpPr/>
          <p:nvPr/>
        </p:nvSpPr>
        <p:spPr bwMode="auto">
          <a:xfrm>
            <a:off x="4852124" y="234746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6" name="Rectangle 145">
            <a:extLst>
              <a:ext uri="{FF2B5EF4-FFF2-40B4-BE49-F238E27FC236}">
                <a16:creationId xmlns:a16="http://schemas.microsoft.com/office/drawing/2014/main" id="{19FE218B-4580-9773-75B0-3174E471BE59}"/>
              </a:ext>
            </a:extLst>
          </p:cNvPr>
          <p:cNvSpPr/>
          <p:nvPr/>
        </p:nvSpPr>
        <p:spPr bwMode="auto">
          <a:xfrm>
            <a:off x="5145173" y="2594503"/>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7" name="Rectangle 146">
            <a:extLst>
              <a:ext uri="{FF2B5EF4-FFF2-40B4-BE49-F238E27FC236}">
                <a16:creationId xmlns:a16="http://schemas.microsoft.com/office/drawing/2014/main" id="{956D2ADA-4997-9F3F-33FB-D1FD5963A0D6}"/>
              </a:ext>
            </a:extLst>
          </p:cNvPr>
          <p:cNvSpPr/>
          <p:nvPr/>
        </p:nvSpPr>
        <p:spPr bwMode="auto">
          <a:xfrm>
            <a:off x="4845588" y="259450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8" name="Rounded Rectangle 34">
            <a:extLst>
              <a:ext uri="{FF2B5EF4-FFF2-40B4-BE49-F238E27FC236}">
                <a16:creationId xmlns:a16="http://schemas.microsoft.com/office/drawing/2014/main" id="{514F25CA-5C8E-FA92-23A3-AE1700967A3D}"/>
              </a:ext>
            </a:extLst>
          </p:cNvPr>
          <p:cNvSpPr/>
          <p:nvPr/>
        </p:nvSpPr>
        <p:spPr bwMode="auto">
          <a:xfrm>
            <a:off x="4755628" y="2281356"/>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9" name="Up-Down Arrow 35">
            <a:extLst>
              <a:ext uri="{FF2B5EF4-FFF2-40B4-BE49-F238E27FC236}">
                <a16:creationId xmlns:a16="http://schemas.microsoft.com/office/drawing/2014/main" id="{E8E8B21F-C1C4-AA11-250C-786E5D2725FB}"/>
              </a:ext>
            </a:extLst>
          </p:cNvPr>
          <p:cNvSpPr/>
          <p:nvPr/>
        </p:nvSpPr>
        <p:spPr bwMode="auto">
          <a:xfrm>
            <a:off x="5083301" y="2895593"/>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150" name="Group 149">
            <a:extLst>
              <a:ext uri="{FF2B5EF4-FFF2-40B4-BE49-F238E27FC236}">
                <a16:creationId xmlns:a16="http://schemas.microsoft.com/office/drawing/2014/main" id="{81ED4508-3386-496E-1A88-CB6E9DDE313B}"/>
              </a:ext>
            </a:extLst>
          </p:cNvPr>
          <p:cNvGrpSpPr/>
          <p:nvPr/>
        </p:nvGrpSpPr>
        <p:grpSpPr>
          <a:xfrm>
            <a:off x="2391469" y="2406515"/>
            <a:ext cx="265363" cy="502856"/>
            <a:chOff x="588600" y="4407768"/>
            <a:chExt cx="265363" cy="502856"/>
          </a:xfrm>
        </p:grpSpPr>
        <p:sp>
          <p:nvSpPr>
            <p:cNvPr id="151" name="Rectangle 150">
              <a:extLst>
                <a:ext uri="{FF2B5EF4-FFF2-40B4-BE49-F238E27FC236}">
                  <a16:creationId xmlns:a16="http://schemas.microsoft.com/office/drawing/2014/main" id="{F1B56E25-B154-D630-FEE2-CA9576C233BA}"/>
                </a:ext>
              </a:extLst>
            </p:cNvPr>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2" name="Up-Down Arrow 38">
              <a:extLst>
                <a:ext uri="{FF2B5EF4-FFF2-40B4-BE49-F238E27FC236}">
                  <a16:creationId xmlns:a16="http://schemas.microsoft.com/office/drawing/2014/main" id="{A60B2184-6E0A-DF4F-BB55-C3645D78769B}"/>
                </a:ext>
              </a:extLst>
            </p:cNvPr>
            <p:cNvSpPr/>
            <p:nvPr/>
          </p:nvSpPr>
          <p:spPr bwMode="auto">
            <a:xfrm>
              <a:off x="685096" y="4622624"/>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grpSp>
      <p:sp>
        <p:nvSpPr>
          <p:cNvPr id="153" name="Rectangle 152">
            <a:extLst>
              <a:ext uri="{FF2B5EF4-FFF2-40B4-BE49-F238E27FC236}">
                <a16:creationId xmlns:a16="http://schemas.microsoft.com/office/drawing/2014/main" id="{A7B50FBE-9D99-93B8-DC0B-A47E7240873B}"/>
              </a:ext>
            </a:extLst>
          </p:cNvPr>
          <p:cNvSpPr/>
          <p:nvPr/>
        </p:nvSpPr>
        <p:spPr bwMode="auto">
          <a:xfrm>
            <a:off x="4343161" y="321013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4" name="TextBox 153">
            <a:extLst>
              <a:ext uri="{FF2B5EF4-FFF2-40B4-BE49-F238E27FC236}">
                <a16:creationId xmlns:a16="http://schemas.microsoft.com/office/drawing/2014/main" id="{A4963C34-C10D-FE51-3BA2-055B7D5CEC1B}"/>
              </a:ext>
            </a:extLst>
          </p:cNvPr>
          <p:cNvSpPr txBox="1"/>
          <p:nvPr/>
        </p:nvSpPr>
        <p:spPr>
          <a:xfrm>
            <a:off x="4351745" y="311917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155" name="TextBox 154">
            <a:extLst>
              <a:ext uri="{FF2B5EF4-FFF2-40B4-BE49-F238E27FC236}">
                <a16:creationId xmlns:a16="http://schemas.microsoft.com/office/drawing/2014/main" id="{4BBD8E1C-6972-DD8A-C63F-7973479398F2}"/>
              </a:ext>
            </a:extLst>
          </p:cNvPr>
          <p:cNvSpPr txBox="1"/>
          <p:nvPr/>
        </p:nvSpPr>
        <p:spPr>
          <a:xfrm>
            <a:off x="1630711" y="6259212"/>
            <a:ext cx="1766830"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MT6515 1C (2012)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MT6575 1C (2012)</a:t>
            </a:r>
          </a:p>
        </p:txBody>
      </p:sp>
      <p:sp>
        <p:nvSpPr>
          <p:cNvPr id="156" name="Right Arrow 36">
            <a:extLst>
              <a:ext uri="{FF2B5EF4-FFF2-40B4-BE49-F238E27FC236}">
                <a16:creationId xmlns:a16="http://schemas.microsoft.com/office/drawing/2014/main" id="{E59BD3E4-E8A3-D59B-A7E5-B1F3678CE590}"/>
              </a:ext>
            </a:extLst>
          </p:cNvPr>
          <p:cNvSpPr/>
          <p:nvPr/>
        </p:nvSpPr>
        <p:spPr bwMode="auto">
          <a:xfrm>
            <a:off x="8784631" y="486094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58" name="Rectangle: Rounded Corners 157">
            <a:extLst>
              <a:ext uri="{FF2B5EF4-FFF2-40B4-BE49-F238E27FC236}">
                <a16:creationId xmlns:a16="http://schemas.microsoft.com/office/drawing/2014/main" id="{1D294F9E-FA2A-33B1-FE31-BD817AA06C50}"/>
              </a:ext>
            </a:extLst>
          </p:cNvPr>
          <p:cNvSpPr/>
          <p:nvPr/>
        </p:nvSpPr>
        <p:spPr bwMode="auto">
          <a:xfrm>
            <a:off x="1327538" y="1551567"/>
            <a:ext cx="2474427" cy="5256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9323408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98C1-3ED8-94D5-F582-C48F30247736}"/>
              </a:ext>
            </a:extLst>
          </p:cNvPr>
          <p:cNvSpPr>
            <a:spLocks noGrp="1"/>
          </p:cNvSpPr>
          <p:nvPr>
            <p:ph type="title"/>
          </p:nvPr>
        </p:nvSpPr>
        <p:spPr/>
        <p:txBody>
          <a:bodyPr/>
          <a:lstStyle/>
          <a:p>
            <a:r>
              <a:rPr lang="en-US" dirty="0"/>
              <a:t>3.3.2 Armv7-based 32-bit single-core CPUs (3)</a:t>
            </a:r>
            <a:endParaRPr lang="hu-HU" dirty="0"/>
          </a:p>
        </p:txBody>
      </p:sp>
      <p:sp>
        <p:nvSpPr>
          <p:cNvPr id="3" name="TextBox 2">
            <a:extLst>
              <a:ext uri="{FF2B5EF4-FFF2-40B4-BE49-F238E27FC236}">
                <a16:creationId xmlns:a16="http://schemas.microsoft.com/office/drawing/2014/main" id="{44E29D75-041B-06F6-F3A1-02FC33D42516}"/>
              </a:ext>
            </a:extLst>
          </p:cNvPr>
          <p:cNvSpPr txBox="1"/>
          <p:nvPr/>
        </p:nvSpPr>
        <p:spPr>
          <a:xfrm>
            <a:off x="75520" y="445239"/>
            <a:ext cx="8449880" cy="369332"/>
          </a:xfrm>
          <a:prstGeom prst="rect">
            <a:avLst/>
          </a:prstGeom>
          <a:noFill/>
        </p:spPr>
        <p:txBody>
          <a:bodyPr wrap="square">
            <a:spAutoFit/>
          </a:bodyPr>
          <a:lstStyle/>
          <a:p>
            <a:pPr lvl="0" fontAlgn="base">
              <a:spcBef>
                <a:spcPct val="0"/>
              </a:spcBef>
              <a:spcAft>
                <a:spcPct val="0"/>
              </a:spcAft>
              <a:defRPr/>
            </a:pPr>
            <a:r>
              <a:rPr lang="en-US" dirty="0">
                <a:solidFill>
                  <a:schemeClr val="accent6"/>
                </a:solidFill>
                <a:latin typeface="Verdana" pitchFamily="34" charset="0"/>
              </a:rPr>
              <a:t>Use of Armv7-based 32-bit CPUs in single core mobile processors -2</a:t>
            </a:r>
            <a:endParaRPr lang="hu-HU" baseline="30000" dirty="0">
              <a:solidFill>
                <a:schemeClr val="accent6"/>
              </a:solidFill>
              <a:latin typeface="Verdana" pitchFamily="34" charset="0"/>
            </a:endParaRPr>
          </a:p>
        </p:txBody>
      </p:sp>
      <p:sp>
        <p:nvSpPr>
          <p:cNvPr id="4" name="TextBox 3">
            <a:extLst>
              <a:ext uri="{FF2B5EF4-FFF2-40B4-BE49-F238E27FC236}">
                <a16:creationId xmlns:a16="http://schemas.microsoft.com/office/drawing/2014/main" id="{2A9E98FC-A351-0E14-B293-45A4A18AB090}"/>
              </a:ext>
            </a:extLst>
          </p:cNvPr>
          <p:cNvSpPr txBox="1"/>
          <p:nvPr/>
        </p:nvSpPr>
        <p:spPr>
          <a:xfrm>
            <a:off x="75520" y="791588"/>
            <a:ext cx="8856662" cy="584775"/>
          </a:xfrm>
          <a:prstGeom prst="rect">
            <a:avLst/>
          </a:prstGeom>
          <a:noFill/>
        </p:spPr>
        <p:txBody>
          <a:bodyPr wrap="square" rtlCol="0">
            <a:spAutoFit/>
          </a:bodyPr>
          <a:lstStyle/>
          <a:p>
            <a:r>
              <a:rPr lang="en-US" sz="1600" dirty="0"/>
              <a:t>As the precious Figure shows, </a:t>
            </a:r>
            <a:r>
              <a:rPr lang="en-US" sz="1600" dirty="0">
                <a:solidFill>
                  <a:srgbClr val="0070C0"/>
                </a:solidFill>
              </a:rPr>
              <a:t>Armv7-based single-core processors </a:t>
            </a:r>
            <a:r>
              <a:rPr lang="en-US" sz="1600" dirty="0"/>
              <a:t>appeared </a:t>
            </a:r>
          </a:p>
          <a:p>
            <a:r>
              <a:rPr lang="en-US" sz="1600" dirty="0"/>
              <a:t>  around </a:t>
            </a:r>
            <a:r>
              <a:rPr lang="en-US" sz="1600" dirty="0">
                <a:solidFill>
                  <a:srgbClr val="0070C0"/>
                </a:solidFill>
              </a:rPr>
              <a:t>2007 and 2012 </a:t>
            </a:r>
            <a:r>
              <a:rPr lang="en-US" sz="1600" dirty="0"/>
              <a:t>and were mostly built on the </a:t>
            </a:r>
            <a:r>
              <a:rPr lang="en-US" sz="1600" dirty="0">
                <a:solidFill>
                  <a:srgbClr val="0070C0"/>
                </a:solidFill>
              </a:rPr>
              <a:t>Cortex-A8 </a:t>
            </a:r>
            <a:r>
              <a:rPr lang="en-US" sz="1600" dirty="0"/>
              <a:t>core.</a:t>
            </a:r>
            <a:endParaRPr lang="hu-HU" sz="1600" dirty="0"/>
          </a:p>
        </p:txBody>
      </p:sp>
    </p:spTree>
    <p:extLst>
      <p:ext uri="{BB962C8B-B14F-4D97-AF65-F5344CB8AC3E}">
        <p14:creationId xmlns:p14="http://schemas.microsoft.com/office/powerpoint/2010/main" val="33591991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76545" y="1864374"/>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40" normalizeH="0" baseline="0" noProof="0" dirty="0">
                <a:ln>
                  <a:noFill/>
                </a:ln>
                <a:solidFill>
                  <a:srgbClr val="FFFFFF"/>
                </a:solidFill>
                <a:effectLst/>
                <a:uLnTx/>
                <a:uFillTx/>
                <a:latin typeface="Verdana" pitchFamily="34" charset="0"/>
                <a:ea typeface="+mn-ea"/>
                <a:cs typeface="Arial" charset="0"/>
              </a:rPr>
              <a:t>3.3.3 Armv7-based 32-bit symmetrical multicore CPUs</a:t>
            </a:r>
          </a:p>
        </p:txBody>
      </p:sp>
    </p:spTree>
    <p:extLst>
      <p:ext uri="{BB962C8B-B14F-4D97-AF65-F5344CB8AC3E}">
        <p14:creationId xmlns:p14="http://schemas.microsoft.com/office/powerpoint/2010/main" val="32995273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DF3FC-F8C1-3890-2EFE-B1C8E472209E}"/>
              </a:ext>
            </a:extLst>
          </p:cNvPr>
          <p:cNvSpPr>
            <a:spLocks noGrp="1"/>
          </p:cNvSpPr>
          <p:nvPr>
            <p:ph type="title"/>
          </p:nvPr>
        </p:nvSpPr>
        <p:spPr/>
        <p:txBody>
          <a:bodyPr/>
          <a:lstStyle/>
          <a:p>
            <a:r>
              <a:rPr lang="en-US" sz="1700" dirty="0"/>
              <a:t>3.3.3 Armv7-based 32-bit symmetrical multicore CPUs (1)</a:t>
            </a:r>
            <a:endParaRPr lang="hu-HU" sz="1700" dirty="0"/>
          </a:p>
        </p:txBody>
      </p:sp>
      <p:sp>
        <p:nvSpPr>
          <p:cNvPr id="3" name="Text Box 5">
            <a:extLst>
              <a:ext uri="{FF2B5EF4-FFF2-40B4-BE49-F238E27FC236}">
                <a16:creationId xmlns:a16="http://schemas.microsoft.com/office/drawing/2014/main" id="{B1D43B65-6989-ACFD-E713-E1DAE4C61D0B}"/>
              </a:ext>
            </a:extLst>
          </p:cNvPr>
          <p:cNvSpPr txBox="1">
            <a:spLocks noChangeArrowheads="1"/>
          </p:cNvSpPr>
          <p:nvPr/>
        </p:nvSpPr>
        <p:spPr bwMode="auto">
          <a:xfrm>
            <a:off x="3280041" y="1834166"/>
            <a:ext cx="230704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000000"/>
                </a:solidFill>
              </a:rPr>
              <a:t>S</a:t>
            </a: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ymmetrical</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000000"/>
                </a:solidFill>
              </a:rPr>
              <a:t>CPUs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 Box 6">
            <a:extLst>
              <a:ext uri="{FF2B5EF4-FFF2-40B4-BE49-F238E27FC236}">
                <a16:creationId xmlns:a16="http://schemas.microsoft.com/office/drawing/2014/main" id="{92677EB5-D231-9131-F2B7-0F6BDE9A3BFF}"/>
              </a:ext>
            </a:extLst>
          </p:cNvPr>
          <p:cNvSpPr txBox="1">
            <a:spLocks noChangeArrowheads="1"/>
          </p:cNvSpPr>
          <p:nvPr/>
        </p:nvSpPr>
        <p:spPr bwMode="auto">
          <a:xfrm>
            <a:off x="6771652" y="1834166"/>
            <a:ext cx="99097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big-little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300" b="1" dirty="0">
                <a:solidFill>
                  <a:srgbClr val="000000"/>
                </a:solidFill>
              </a:rPr>
              <a:t>CPUs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 Box 5">
            <a:extLst>
              <a:ext uri="{FF2B5EF4-FFF2-40B4-BE49-F238E27FC236}">
                <a16:creationId xmlns:a16="http://schemas.microsoft.com/office/drawing/2014/main" id="{42773D72-7207-E490-5A32-A4B471D89F5C}"/>
              </a:ext>
            </a:extLst>
          </p:cNvPr>
          <p:cNvSpPr txBox="1">
            <a:spLocks noChangeArrowheads="1"/>
          </p:cNvSpPr>
          <p:nvPr/>
        </p:nvSpPr>
        <p:spPr bwMode="auto">
          <a:xfrm>
            <a:off x="788760" y="1834166"/>
            <a:ext cx="125066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grpSp>
        <p:nvGrpSpPr>
          <p:cNvPr id="6" name="Group 5">
            <a:extLst>
              <a:ext uri="{FF2B5EF4-FFF2-40B4-BE49-F238E27FC236}">
                <a16:creationId xmlns:a16="http://schemas.microsoft.com/office/drawing/2014/main" id="{3CE30689-795E-47F2-C9F8-F1560152DD6C}"/>
              </a:ext>
            </a:extLst>
          </p:cNvPr>
          <p:cNvGrpSpPr/>
          <p:nvPr/>
        </p:nvGrpSpPr>
        <p:grpSpPr>
          <a:xfrm>
            <a:off x="1469217" y="1114358"/>
            <a:ext cx="5874877" cy="719808"/>
            <a:chOff x="1563048" y="1245279"/>
            <a:chExt cx="5874877" cy="719808"/>
          </a:xfrm>
        </p:grpSpPr>
        <p:sp>
          <p:nvSpPr>
            <p:cNvPr id="7" name="Line 9">
              <a:extLst>
                <a:ext uri="{FF2B5EF4-FFF2-40B4-BE49-F238E27FC236}">
                  <a16:creationId xmlns:a16="http://schemas.microsoft.com/office/drawing/2014/main" id="{D7B86956-AB6F-8B3C-8E43-0AF4C1376EEF}"/>
                </a:ext>
              </a:extLst>
            </p:cNvPr>
            <p:cNvSpPr>
              <a:spLocks noChangeShapeType="1"/>
            </p:cNvSpPr>
            <p:nvPr/>
          </p:nvSpPr>
          <p:spPr bwMode="auto">
            <a:xfrm flipH="1">
              <a:off x="4465536" y="1492518"/>
              <a:ext cx="5796" cy="192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8" name="Text Box 13">
              <a:extLst>
                <a:ext uri="{FF2B5EF4-FFF2-40B4-BE49-F238E27FC236}">
                  <a16:creationId xmlns:a16="http://schemas.microsoft.com/office/drawing/2014/main" id="{5E4F7172-5C2A-2880-FAB3-7BE4029124F3}"/>
                </a:ext>
              </a:extLst>
            </p:cNvPr>
            <p:cNvSpPr txBox="1">
              <a:spLocks noChangeArrowheads="1"/>
            </p:cNvSpPr>
            <p:nvPr/>
          </p:nvSpPr>
          <p:spPr bwMode="auto">
            <a:xfrm>
              <a:off x="1802761" y="1245279"/>
              <a:ext cx="533190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Armv7-based 32-bit CPU designs in mobile processors</a:t>
              </a:r>
              <a:endParaRPr kumimoji="0" lang="hu-HU" sz="1300" b="1" i="0" u="none" strike="noStrike" kern="1200" cap="none" spc="0" normalizeH="0" baseline="30000" noProof="0" dirty="0">
                <a:ln>
                  <a:noFill/>
                </a:ln>
                <a:solidFill>
                  <a:srgbClr val="000000"/>
                </a:solidFill>
                <a:effectLst/>
                <a:uLnTx/>
                <a:uFillTx/>
                <a:latin typeface="Verdana" pitchFamily="34" charset="0"/>
                <a:ea typeface="+mn-ea"/>
                <a:cs typeface="+mn-cs"/>
              </a:endParaRPr>
            </a:p>
          </p:txBody>
        </p:sp>
        <p:cxnSp>
          <p:nvCxnSpPr>
            <p:cNvPr id="9" name="Straight Connector 8">
              <a:extLst>
                <a:ext uri="{FF2B5EF4-FFF2-40B4-BE49-F238E27FC236}">
                  <a16:creationId xmlns:a16="http://schemas.microsoft.com/office/drawing/2014/main" id="{3801DECF-7AC4-6B59-29A2-35996DD929CF}"/>
                </a:ext>
              </a:extLst>
            </p:cNvPr>
            <p:cNvCxnSpPr>
              <a:stCxn id="7" idx="1"/>
              <a:endCxn id="12" idx="7"/>
            </p:cNvCxnSpPr>
            <p:nvPr/>
          </p:nvCxnSpPr>
          <p:spPr>
            <a:xfrm flipH="1">
              <a:off x="1624504" y="1684820"/>
              <a:ext cx="2841032" cy="210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280B41-BC00-E70A-AEBB-631437113655}"/>
                </a:ext>
              </a:extLst>
            </p:cNvPr>
            <p:cNvCxnSpPr>
              <a:endCxn id="13" idx="7"/>
            </p:cNvCxnSpPr>
            <p:nvPr/>
          </p:nvCxnSpPr>
          <p:spPr>
            <a:xfrm>
              <a:off x="4465537" y="1684820"/>
              <a:ext cx="2961844" cy="2188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947868D-BAE2-D363-E6FE-2721FCFA09E3}"/>
                </a:ext>
              </a:extLst>
            </p:cNvPr>
            <p:cNvSpPr>
              <a:spLocks noChangeArrowheads="1"/>
            </p:cNvSpPr>
            <p:nvPr/>
          </p:nvSpPr>
          <p:spPr bwMode="auto">
            <a:xfrm>
              <a:off x="4436985" y="187598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12" name="Oval 13">
              <a:extLst>
                <a:ext uri="{FF2B5EF4-FFF2-40B4-BE49-F238E27FC236}">
                  <a16:creationId xmlns:a16="http://schemas.microsoft.com/office/drawing/2014/main" id="{2D7B8DB9-D093-7ED3-7B37-1ED85276DE67}"/>
                </a:ext>
              </a:extLst>
            </p:cNvPr>
            <p:cNvSpPr>
              <a:spLocks noChangeArrowheads="1"/>
            </p:cNvSpPr>
            <p:nvPr/>
          </p:nvSpPr>
          <p:spPr bwMode="auto">
            <a:xfrm>
              <a:off x="1563048" y="188523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13" name="Oval 12">
              <a:extLst>
                <a:ext uri="{FF2B5EF4-FFF2-40B4-BE49-F238E27FC236}">
                  <a16:creationId xmlns:a16="http://schemas.microsoft.com/office/drawing/2014/main" id="{72C67BCD-A40C-A382-5465-DD45F94C7348}"/>
                </a:ext>
              </a:extLst>
            </p:cNvPr>
            <p:cNvSpPr>
              <a:spLocks noChangeArrowheads="1"/>
            </p:cNvSpPr>
            <p:nvPr/>
          </p:nvSpPr>
          <p:spPr bwMode="auto">
            <a:xfrm>
              <a:off x="7365925" y="189308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grpSp>
      <p:sp>
        <p:nvSpPr>
          <p:cNvPr id="14" name="Right Arrow 17">
            <a:extLst>
              <a:ext uri="{FF2B5EF4-FFF2-40B4-BE49-F238E27FC236}">
                <a16:creationId xmlns:a16="http://schemas.microsoft.com/office/drawing/2014/main" id="{287811EB-2EE0-45D1-0EB5-76D8914641E0}"/>
              </a:ext>
            </a:extLst>
          </p:cNvPr>
          <p:cNvSpPr/>
          <p:nvPr/>
        </p:nvSpPr>
        <p:spPr bwMode="auto">
          <a:xfrm>
            <a:off x="2546775" y="1890555"/>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5" name="Right Arrow 18">
            <a:extLst>
              <a:ext uri="{FF2B5EF4-FFF2-40B4-BE49-F238E27FC236}">
                <a16:creationId xmlns:a16="http://schemas.microsoft.com/office/drawing/2014/main" id="{BE9AFEC3-2732-3437-1EC9-C8DFF3CABD0D}"/>
              </a:ext>
            </a:extLst>
          </p:cNvPr>
          <p:cNvSpPr/>
          <p:nvPr/>
        </p:nvSpPr>
        <p:spPr bwMode="auto">
          <a:xfrm>
            <a:off x="5878258" y="1901529"/>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6" name="TextBox 15">
            <a:extLst>
              <a:ext uri="{FF2B5EF4-FFF2-40B4-BE49-F238E27FC236}">
                <a16:creationId xmlns:a16="http://schemas.microsoft.com/office/drawing/2014/main" id="{1900AC6E-AA29-138C-281F-425B4F79D8AE}"/>
              </a:ext>
            </a:extLst>
          </p:cNvPr>
          <p:cNvSpPr txBox="1"/>
          <p:nvPr/>
        </p:nvSpPr>
        <p:spPr>
          <a:xfrm>
            <a:off x="75520" y="445462"/>
            <a:ext cx="6544740" cy="369332"/>
          </a:xfrm>
          <a:prstGeom prst="rect">
            <a:avLst/>
          </a:prstGeom>
          <a:noFill/>
        </p:spPr>
        <p:txBody>
          <a:bodyPr wrap="none" rtlCol="0">
            <a:spAutoFit/>
          </a:bodyPr>
          <a:lstStyle/>
          <a:p>
            <a:r>
              <a:rPr lang="en-US" dirty="0">
                <a:solidFill>
                  <a:schemeClr val="accent6"/>
                </a:solidFill>
              </a:rPr>
              <a:t>3.3.3 Armv7-based 32-bit symmetrical multicore CPUs</a:t>
            </a:r>
          </a:p>
        </p:txBody>
      </p:sp>
      <p:sp>
        <p:nvSpPr>
          <p:cNvPr id="17" name="Rectangle 16">
            <a:extLst>
              <a:ext uri="{FF2B5EF4-FFF2-40B4-BE49-F238E27FC236}">
                <a16:creationId xmlns:a16="http://schemas.microsoft.com/office/drawing/2014/main" id="{C9FD8B02-2DE8-09FF-4ACC-D91A808E753A}"/>
              </a:ext>
            </a:extLst>
          </p:cNvPr>
          <p:cNvSpPr/>
          <p:nvPr/>
        </p:nvSpPr>
        <p:spPr bwMode="auto">
          <a:xfrm>
            <a:off x="6847412" y="2664381"/>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Rectangle 17">
            <a:extLst>
              <a:ext uri="{FF2B5EF4-FFF2-40B4-BE49-F238E27FC236}">
                <a16:creationId xmlns:a16="http://schemas.microsoft.com/office/drawing/2014/main" id="{77C1DD11-5986-A5BF-FEC1-AECD3CC84EA4}"/>
              </a:ext>
            </a:extLst>
          </p:cNvPr>
          <p:cNvSpPr/>
          <p:nvPr/>
        </p:nvSpPr>
        <p:spPr bwMode="auto">
          <a:xfrm>
            <a:off x="6561889" y="2664382"/>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a:extLst>
              <a:ext uri="{FF2B5EF4-FFF2-40B4-BE49-F238E27FC236}">
                <a16:creationId xmlns:a16="http://schemas.microsoft.com/office/drawing/2014/main" id="{61A8AD5A-30EB-8B32-2577-17E9703FB6FF}"/>
              </a:ext>
            </a:extLst>
          </p:cNvPr>
          <p:cNvSpPr/>
          <p:nvPr/>
        </p:nvSpPr>
        <p:spPr bwMode="auto">
          <a:xfrm>
            <a:off x="7757282" y="257164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Rectangle 19">
            <a:extLst>
              <a:ext uri="{FF2B5EF4-FFF2-40B4-BE49-F238E27FC236}">
                <a16:creationId xmlns:a16="http://schemas.microsoft.com/office/drawing/2014/main" id="{C1A59EE1-BCE8-7A43-50CC-12A811B9E2DC}"/>
              </a:ext>
            </a:extLst>
          </p:cNvPr>
          <p:cNvSpPr/>
          <p:nvPr/>
        </p:nvSpPr>
        <p:spPr bwMode="auto">
          <a:xfrm>
            <a:off x="7371299" y="257164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Rectangle 20">
            <a:extLst>
              <a:ext uri="{FF2B5EF4-FFF2-40B4-BE49-F238E27FC236}">
                <a16:creationId xmlns:a16="http://schemas.microsoft.com/office/drawing/2014/main" id="{BCC70DF5-C7C6-6BF5-41FA-2B1111BF8DAE}"/>
              </a:ext>
            </a:extLst>
          </p:cNvPr>
          <p:cNvSpPr/>
          <p:nvPr/>
        </p:nvSpPr>
        <p:spPr bwMode="auto">
          <a:xfrm>
            <a:off x="6840876" y="291141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Rectangle 21">
            <a:extLst>
              <a:ext uri="{FF2B5EF4-FFF2-40B4-BE49-F238E27FC236}">
                <a16:creationId xmlns:a16="http://schemas.microsoft.com/office/drawing/2014/main" id="{15C6D4E8-ACF5-97EB-091C-0736D0B735FB}"/>
              </a:ext>
            </a:extLst>
          </p:cNvPr>
          <p:cNvSpPr/>
          <p:nvPr/>
        </p:nvSpPr>
        <p:spPr bwMode="auto">
          <a:xfrm>
            <a:off x="6555353" y="291142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Rectangle 22">
            <a:extLst>
              <a:ext uri="{FF2B5EF4-FFF2-40B4-BE49-F238E27FC236}">
                <a16:creationId xmlns:a16="http://schemas.microsoft.com/office/drawing/2014/main" id="{AAD913F1-491D-52E5-3344-46DE6B30071D}"/>
              </a:ext>
            </a:extLst>
          </p:cNvPr>
          <p:cNvSpPr/>
          <p:nvPr/>
        </p:nvSpPr>
        <p:spPr bwMode="auto">
          <a:xfrm>
            <a:off x="7757282" y="290219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Rectangle 23">
            <a:extLst>
              <a:ext uri="{FF2B5EF4-FFF2-40B4-BE49-F238E27FC236}">
                <a16:creationId xmlns:a16="http://schemas.microsoft.com/office/drawing/2014/main" id="{CC5D1337-DB1D-3E21-2288-F72A9599B624}"/>
              </a:ext>
            </a:extLst>
          </p:cNvPr>
          <p:cNvSpPr/>
          <p:nvPr/>
        </p:nvSpPr>
        <p:spPr bwMode="auto">
          <a:xfrm>
            <a:off x="7371299" y="290219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Rectangle 24">
            <a:extLst>
              <a:ext uri="{FF2B5EF4-FFF2-40B4-BE49-F238E27FC236}">
                <a16:creationId xmlns:a16="http://schemas.microsoft.com/office/drawing/2014/main" id="{5F8AC69F-F270-2DF5-83EA-62A958CA4217}"/>
              </a:ext>
            </a:extLst>
          </p:cNvPr>
          <p:cNvSpPr/>
          <p:nvPr/>
        </p:nvSpPr>
        <p:spPr bwMode="auto">
          <a:xfrm>
            <a:off x="6443650" y="3645474"/>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Rounded Rectangle 40">
            <a:extLst>
              <a:ext uri="{FF2B5EF4-FFF2-40B4-BE49-F238E27FC236}">
                <a16:creationId xmlns:a16="http://schemas.microsoft.com/office/drawing/2014/main" id="{194331AA-A67E-7FEB-DE7F-6ED12F6096B5}"/>
              </a:ext>
            </a:extLst>
          </p:cNvPr>
          <p:cNvSpPr/>
          <p:nvPr/>
        </p:nvSpPr>
        <p:spPr bwMode="auto">
          <a:xfrm>
            <a:off x="6465393" y="2598272"/>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ounded Rectangle 41">
            <a:extLst>
              <a:ext uri="{FF2B5EF4-FFF2-40B4-BE49-F238E27FC236}">
                <a16:creationId xmlns:a16="http://schemas.microsoft.com/office/drawing/2014/main" id="{5316ADBD-1F30-BF80-2634-30EB19FE15CE}"/>
              </a:ext>
            </a:extLst>
          </p:cNvPr>
          <p:cNvSpPr/>
          <p:nvPr/>
        </p:nvSpPr>
        <p:spPr bwMode="auto">
          <a:xfrm>
            <a:off x="7278768" y="2533023"/>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Up-Down Arrow 42">
            <a:extLst>
              <a:ext uri="{FF2B5EF4-FFF2-40B4-BE49-F238E27FC236}">
                <a16:creationId xmlns:a16="http://schemas.microsoft.com/office/drawing/2014/main" id="{FBCAFB4B-B677-F858-A973-7C2D7C7CBAD8}"/>
              </a:ext>
            </a:extLst>
          </p:cNvPr>
          <p:cNvSpPr/>
          <p:nvPr/>
        </p:nvSpPr>
        <p:spPr bwMode="auto">
          <a:xfrm>
            <a:off x="6788629" y="3204814"/>
            <a:ext cx="72372" cy="396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Up-Down Arrow 43">
            <a:extLst>
              <a:ext uri="{FF2B5EF4-FFF2-40B4-BE49-F238E27FC236}">
                <a16:creationId xmlns:a16="http://schemas.microsoft.com/office/drawing/2014/main" id="{949662BA-F446-7370-1107-F968E03ED5E0}"/>
              </a:ext>
            </a:extLst>
          </p:cNvPr>
          <p:cNvSpPr/>
          <p:nvPr/>
        </p:nvSpPr>
        <p:spPr bwMode="auto">
          <a:xfrm>
            <a:off x="7699486" y="3276061"/>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TextBox 29">
            <a:extLst>
              <a:ext uri="{FF2B5EF4-FFF2-40B4-BE49-F238E27FC236}">
                <a16:creationId xmlns:a16="http://schemas.microsoft.com/office/drawing/2014/main" id="{AF220B73-C349-3355-DB67-B3DED3108ECC}"/>
              </a:ext>
            </a:extLst>
          </p:cNvPr>
          <p:cNvSpPr txBox="1"/>
          <p:nvPr/>
        </p:nvSpPr>
        <p:spPr>
          <a:xfrm>
            <a:off x="6528699" y="3524565"/>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31" name="Rectangle 30">
            <a:extLst>
              <a:ext uri="{FF2B5EF4-FFF2-40B4-BE49-F238E27FC236}">
                <a16:creationId xmlns:a16="http://schemas.microsoft.com/office/drawing/2014/main" id="{2782D305-9C1C-5695-01D0-6FD19C9B90FF}"/>
              </a:ext>
            </a:extLst>
          </p:cNvPr>
          <p:cNvSpPr/>
          <p:nvPr/>
        </p:nvSpPr>
        <p:spPr bwMode="auto">
          <a:xfrm>
            <a:off x="4460829" y="266762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ectangle 31">
            <a:extLst>
              <a:ext uri="{FF2B5EF4-FFF2-40B4-BE49-F238E27FC236}">
                <a16:creationId xmlns:a16="http://schemas.microsoft.com/office/drawing/2014/main" id="{D996655A-F9F8-8490-B747-920738C94BF1}"/>
              </a:ext>
            </a:extLst>
          </p:cNvPr>
          <p:cNvSpPr/>
          <p:nvPr/>
        </p:nvSpPr>
        <p:spPr bwMode="auto">
          <a:xfrm>
            <a:off x="4161244" y="2667627"/>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Rectangle 32">
            <a:extLst>
              <a:ext uri="{FF2B5EF4-FFF2-40B4-BE49-F238E27FC236}">
                <a16:creationId xmlns:a16="http://schemas.microsoft.com/office/drawing/2014/main" id="{02BF1499-0E6F-431A-DF42-E4F01AF7E5A0}"/>
              </a:ext>
            </a:extLst>
          </p:cNvPr>
          <p:cNvSpPr/>
          <p:nvPr/>
        </p:nvSpPr>
        <p:spPr bwMode="auto">
          <a:xfrm>
            <a:off x="4454293" y="291466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Rectangle 33">
            <a:extLst>
              <a:ext uri="{FF2B5EF4-FFF2-40B4-BE49-F238E27FC236}">
                <a16:creationId xmlns:a16="http://schemas.microsoft.com/office/drawing/2014/main" id="{66F2F822-8481-F880-5634-54253FE16637}"/>
              </a:ext>
            </a:extLst>
          </p:cNvPr>
          <p:cNvSpPr/>
          <p:nvPr/>
        </p:nvSpPr>
        <p:spPr bwMode="auto">
          <a:xfrm>
            <a:off x="4154708" y="291466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Rounded Rectangle 49">
            <a:extLst>
              <a:ext uri="{FF2B5EF4-FFF2-40B4-BE49-F238E27FC236}">
                <a16:creationId xmlns:a16="http://schemas.microsoft.com/office/drawing/2014/main" id="{23C25A34-2F0D-4CCF-E28B-F8673DBED7A4}"/>
              </a:ext>
            </a:extLst>
          </p:cNvPr>
          <p:cNvSpPr/>
          <p:nvPr/>
        </p:nvSpPr>
        <p:spPr bwMode="auto">
          <a:xfrm>
            <a:off x="4064748" y="2601518"/>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Up-Down Arrow 50">
            <a:extLst>
              <a:ext uri="{FF2B5EF4-FFF2-40B4-BE49-F238E27FC236}">
                <a16:creationId xmlns:a16="http://schemas.microsoft.com/office/drawing/2014/main" id="{FEF2614A-6AC5-26A1-28E1-BBFC96759E6E}"/>
              </a:ext>
            </a:extLst>
          </p:cNvPr>
          <p:cNvSpPr/>
          <p:nvPr/>
        </p:nvSpPr>
        <p:spPr bwMode="auto">
          <a:xfrm>
            <a:off x="4392421" y="3215755"/>
            <a:ext cx="72372" cy="360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37" name="Group 36">
            <a:extLst>
              <a:ext uri="{FF2B5EF4-FFF2-40B4-BE49-F238E27FC236}">
                <a16:creationId xmlns:a16="http://schemas.microsoft.com/office/drawing/2014/main" id="{197D23B9-87AA-6BBA-D6CE-9F1D0C9552E9}"/>
              </a:ext>
            </a:extLst>
          </p:cNvPr>
          <p:cNvGrpSpPr/>
          <p:nvPr/>
        </p:nvGrpSpPr>
        <p:grpSpPr>
          <a:xfrm>
            <a:off x="1233229" y="2787637"/>
            <a:ext cx="265363" cy="446216"/>
            <a:chOff x="588600" y="4407768"/>
            <a:chExt cx="265363" cy="446216"/>
          </a:xfrm>
        </p:grpSpPr>
        <p:sp>
          <p:nvSpPr>
            <p:cNvPr id="38" name="Rectangle 37">
              <a:extLst>
                <a:ext uri="{FF2B5EF4-FFF2-40B4-BE49-F238E27FC236}">
                  <a16:creationId xmlns:a16="http://schemas.microsoft.com/office/drawing/2014/main" id="{73AA698E-518E-F78B-F68C-E299BB47143D}"/>
                </a:ext>
              </a:extLst>
            </p:cNvPr>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Up-Down Arrow 53">
              <a:extLst>
                <a:ext uri="{FF2B5EF4-FFF2-40B4-BE49-F238E27FC236}">
                  <a16:creationId xmlns:a16="http://schemas.microsoft.com/office/drawing/2014/main" id="{119C8258-E257-9A41-9BB3-352470B26E11}"/>
                </a:ext>
              </a:extLst>
            </p:cNvPr>
            <p:cNvSpPr/>
            <p:nvPr/>
          </p:nvSpPr>
          <p:spPr bwMode="auto">
            <a:xfrm>
              <a:off x="685096" y="4622625"/>
              <a:ext cx="72372" cy="231359"/>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40" name="Rectangle 39">
            <a:extLst>
              <a:ext uri="{FF2B5EF4-FFF2-40B4-BE49-F238E27FC236}">
                <a16:creationId xmlns:a16="http://schemas.microsoft.com/office/drawing/2014/main" id="{58A582CE-8312-4591-BC07-7914E95DA196}"/>
              </a:ext>
            </a:extLst>
          </p:cNvPr>
          <p:cNvSpPr/>
          <p:nvPr/>
        </p:nvSpPr>
        <p:spPr bwMode="auto">
          <a:xfrm>
            <a:off x="3692921" y="3642059"/>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1" name="TextBox 40">
            <a:extLst>
              <a:ext uri="{FF2B5EF4-FFF2-40B4-BE49-F238E27FC236}">
                <a16:creationId xmlns:a16="http://schemas.microsoft.com/office/drawing/2014/main" id="{2BB9B2F5-63F8-E68E-A49B-A68655631913}"/>
              </a:ext>
            </a:extLst>
          </p:cNvPr>
          <p:cNvSpPr txBox="1"/>
          <p:nvPr/>
        </p:nvSpPr>
        <p:spPr>
          <a:xfrm>
            <a:off x="3691345" y="3530775"/>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2" name="Line 9">
            <a:extLst>
              <a:ext uri="{FF2B5EF4-FFF2-40B4-BE49-F238E27FC236}">
                <a16:creationId xmlns:a16="http://schemas.microsoft.com/office/drawing/2014/main" id="{DB1F6C99-810A-09E0-8D79-5F23FA506F46}"/>
              </a:ext>
            </a:extLst>
          </p:cNvPr>
          <p:cNvSpPr>
            <a:spLocks noChangeShapeType="1"/>
          </p:cNvSpPr>
          <p:nvPr/>
        </p:nvSpPr>
        <p:spPr bwMode="auto">
          <a:xfrm flipH="1">
            <a:off x="4376136" y="1570908"/>
            <a:ext cx="5796" cy="192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43" name="TextBox 42">
            <a:extLst>
              <a:ext uri="{FF2B5EF4-FFF2-40B4-BE49-F238E27FC236}">
                <a16:creationId xmlns:a16="http://schemas.microsoft.com/office/drawing/2014/main" id="{0514B9D7-DBE1-A5DE-F47E-180077D7C964}"/>
              </a:ext>
            </a:extLst>
          </p:cNvPr>
          <p:cNvSpPr txBox="1"/>
          <p:nvPr/>
        </p:nvSpPr>
        <p:spPr>
          <a:xfrm>
            <a:off x="3683771" y="4315402"/>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(~2011-2013)</a:t>
            </a:r>
          </a:p>
        </p:txBody>
      </p:sp>
      <p:sp>
        <p:nvSpPr>
          <p:cNvPr id="44" name="TextBox 43">
            <a:extLst>
              <a:ext uri="{FF2B5EF4-FFF2-40B4-BE49-F238E27FC236}">
                <a16:creationId xmlns:a16="http://schemas.microsoft.com/office/drawing/2014/main" id="{87056739-CAB8-2A01-9FD7-77DD8ACF35F7}"/>
              </a:ext>
            </a:extLst>
          </p:cNvPr>
          <p:cNvSpPr txBox="1"/>
          <p:nvPr/>
        </p:nvSpPr>
        <p:spPr>
          <a:xfrm>
            <a:off x="6573421" y="4312906"/>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45" name="TextBox 44">
            <a:extLst>
              <a:ext uri="{FF2B5EF4-FFF2-40B4-BE49-F238E27FC236}">
                <a16:creationId xmlns:a16="http://schemas.microsoft.com/office/drawing/2014/main" id="{06141320-B0EF-BD5F-80FC-31727A69D068}"/>
              </a:ext>
            </a:extLst>
          </p:cNvPr>
          <p:cNvSpPr txBox="1"/>
          <p:nvPr/>
        </p:nvSpPr>
        <p:spPr>
          <a:xfrm>
            <a:off x="610468" y="4312683"/>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(≈2007-2012)</a:t>
            </a:r>
          </a:p>
        </p:txBody>
      </p:sp>
      <p:sp>
        <p:nvSpPr>
          <p:cNvPr id="46" name="TextBox 45">
            <a:extLst>
              <a:ext uri="{FF2B5EF4-FFF2-40B4-BE49-F238E27FC236}">
                <a16:creationId xmlns:a16="http://schemas.microsoft.com/office/drawing/2014/main" id="{8E0438E5-9845-A71F-179E-11584D64D716}"/>
              </a:ext>
            </a:extLst>
          </p:cNvPr>
          <p:cNvSpPr txBox="1"/>
          <p:nvPr/>
        </p:nvSpPr>
        <p:spPr>
          <a:xfrm>
            <a:off x="3864082" y="3969299"/>
            <a:ext cx="1032655" cy="292388"/>
          </a:xfrm>
          <a:prstGeom prst="rect">
            <a:avLst/>
          </a:prstGeom>
          <a:noFill/>
        </p:spPr>
        <p:txBody>
          <a:bodyPr wrap="none" rtlCol="0">
            <a:spAutoFit/>
          </a:bodyPr>
          <a:lstStyle/>
          <a:p>
            <a:r>
              <a:rPr lang="en-US" sz="1300" i="1" dirty="0"/>
              <a:t>Cortex-A9</a:t>
            </a:r>
          </a:p>
        </p:txBody>
      </p:sp>
      <p:sp>
        <p:nvSpPr>
          <p:cNvPr id="47" name="TextBox 46">
            <a:extLst>
              <a:ext uri="{FF2B5EF4-FFF2-40B4-BE49-F238E27FC236}">
                <a16:creationId xmlns:a16="http://schemas.microsoft.com/office/drawing/2014/main" id="{F527DE99-5622-8F49-473F-9204E042E226}"/>
              </a:ext>
            </a:extLst>
          </p:cNvPr>
          <p:cNvSpPr txBox="1"/>
          <p:nvPr/>
        </p:nvSpPr>
        <p:spPr>
          <a:xfrm>
            <a:off x="6562834" y="4015821"/>
            <a:ext cx="1433406" cy="292388"/>
          </a:xfrm>
          <a:prstGeom prst="rect">
            <a:avLst/>
          </a:prstGeom>
          <a:noFill/>
        </p:spPr>
        <p:txBody>
          <a:bodyPr wrap="none" rtlCol="0">
            <a:spAutoFit/>
          </a:bodyPr>
          <a:lstStyle/>
          <a:p>
            <a:r>
              <a:rPr lang="en-US" sz="1300" i="1" dirty="0"/>
              <a:t>Cortex-A7/A15</a:t>
            </a:r>
          </a:p>
        </p:txBody>
      </p:sp>
      <p:sp>
        <p:nvSpPr>
          <p:cNvPr id="48" name="TextBox 47">
            <a:extLst>
              <a:ext uri="{FF2B5EF4-FFF2-40B4-BE49-F238E27FC236}">
                <a16:creationId xmlns:a16="http://schemas.microsoft.com/office/drawing/2014/main" id="{3E819993-CEF8-B756-3F61-7ACB29F0801E}"/>
              </a:ext>
            </a:extLst>
          </p:cNvPr>
          <p:cNvSpPr txBox="1"/>
          <p:nvPr/>
        </p:nvSpPr>
        <p:spPr>
          <a:xfrm>
            <a:off x="801569" y="3996569"/>
            <a:ext cx="1032655" cy="292388"/>
          </a:xfrm>
          <a:prstGeom prst="rect">
            <a:avLst/>
          </a:prstGeom>
          <a:noFill/>
        </p:spPr>
        <p:txBody>
          <a:bodyPr wrap="none" rtlCol="0">
            <a:spAutoFit/>
          </a:bodyPr>
          <a:lstStyle/>
          <a:p>
            <a:r>
              <a:rPr lang="en-US" sz="1300" i="1" dirty="0"/>
              <a:t>Cortex-A8</a:t>
            </a:r>
          </a:p>
        </p:txBody>
      </p:sp>
      <p:sp>
        <p:nvSpPr>
          <p:cNvPr id="49" name="TextBox 48">
            <a:extLst>
              <a:ext uri="{FF2B5EF4-FFF2-40B4-BE49-F238E27FC236}">
                <a16:creationId xmlns:a16="http://schemas.microsoft.com/office/drawing/2014/main" id="{CDD18419-13CE-ADA6-3C16-F24260E8AFED}"/>
              </a:ext>
            </a:extLst>
          </p:cNvPr>
          <p:cNvSpPr txBox="1"/>
          <p:nvPr/>
        </p:nvSpPr>
        <p:spPr>
          <a:xfrm>
            <a:off x="88366" y="3738207"/>
            <a:ext cx="1848326" cy="292388"/>
          </a:xfrm>
          <a:prstGeom prst="rect">
            <a:avLst/>
          </a:prstGeom>
          <a:noFill/>
        </p:spPr>
        <p:txBody>
          <a:bodyPr wrap="none" rtlCol="0">
            <a:spAutoFit/>
          </a:bodyPr>
          <a:lstStyle/>
          <a:p>
            <a:r>
              <a:rPr lang="en-US" sz="1300" i="1" dirty="0"/>
              <a:t>Typical Armv7 CPUs</a:t>
            </a:r>
          </a:p>
        </p:txBody>
      </p:sp>
      <p:sp>
        <p:nvSpPr>
          <p:cNvPr id="50" name="Rectangle: Rounded Corners 49">
            <a:extLst>
              <a:ext uri="{FF2B5EF4-FFF2-40B4-BE49-F238E27FC236}">
                <a16:creationId xmlns:a16="http://schemas.microsoft.com/office/drawing/2014/main" id="{9F8817B5-E0B7-4DDC-D3BC-9FA9A8BA749F}"/>
              </a:ext>
            </a:extLst>
          </p:cNvPr>
          <p:cNvSpPr/>
          <p:nvPr/>
        </p:nvSpPr>
        <p:spPr bwMode="auto">
          <a:xfrm>
            <a:off x="3193659" y="1573220"/>
            <a:ext cx="2412000" cy="3060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67471297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83357" y="1736812"/>
            <a:ext cx="4515998" cy="3960555"/>
          </a:xfrm>
          <a:prstGeom prst="rect">
            <a:avLst/>
          </a:prstGeom>
        </p:spPr>
      </p:pic>
      <p:sp>
        <p:nvSpPr>
          <p:cNvPr id="9" name="TextBox 8"/>
          <p:cNvSpPr txBox="1"/>
          <p:nvPr/>
        </p:nvSpPr>
        <p:spPr>
          <a:xfrm>
            <a:off x="114673" y="1560540"/>
            <a:ext cx="10801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Example</a:t>
            </a:r>
          </a:p>
        </p:txBody>
      </p:sp>
      <p:sp>
        <p:nvSpPr>
          <p:cNvPr id="10" name="TextBox 9"/>
          <p:cNvSpPr txBox="1"/>
          <p:nvPr/>
        </p:nvSpPr>
        <p:spPr>
          <a:xfrm>
            <a:off x="1618994" y="5865382"/>
            <a:ext cx="642996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Example of a symmetrical multicore processor [</a:t>
            </a:r>
            <a:r>
              <a:rPr lang="hu-HU" sz="1600" dirty="0">
                <a:solidFill>
                  <a:srgbClr val="000000"/>
                </a:solidFill>
                <a:latin typeface="Verdana"/>
              </a:rPr>
              <a:t>18</a:t>
            </a:r>
            <a:r>
              <a:rPr kumimoji="0" lang="hu-HU" sz="1600" b="0" i="0" u="none" strike="noStrike" kern="1200" cap="none" spc="0" normalizeH="0" baseline="0" noProof="0" dirty="0">
                <a:ln>
                  <a:noFill/>
                </a:ln>
                <a:solidFill>
                  <a:srgbClr val="000000"/>
                </a:solidFill>
                <a:effectLst/>
                <a:uLnTx/>
                <a:uFillTx/>
                <a:latin typeface="Verdana"/>
                <a:ea typeface="+mn-ea"/>
                <a:cs typeface="+mn-cs"/>
              </a:rPr>
              <a:t>4</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(actually, Samsung’s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600" b="0" i="0" u="none" strike="noStrike" kern="1200" cap="none" spc="0" normalizeH="0" baseline="0" noProof="0" dirty="0">
                <a:ln>
                  <a:noFill/>
                </a:ln>
                <a:solidFill>
                  <a:srgbClr val="000000"/>
                </a:solidFill>
                <a:effectLst/>
                <a:uLnTx/>
                <a:uFillTx/>
                <a:latin typeface="Verdana"/>
                <a:ea typeface="+mn-ea"/>
                <a:cs typeface="+mn-cs"/>
              </a:rPr>
              <a:t> 4412 mobile processor, 2012)</a:t>
            </a:r>
          </a:p>
        </p:txBody>
      </p:sp>
      <p:sp>
        <p:nvSpPr>
          <p:cNvPr id="11" name="Rounded Rectangle 10"/>
          <p:cNvSpPr/>
          <p:nvPr/>
        </p:nvSpPr>
        <p:spPr bwMode="auto">
          <a:xfrm>
            <a:off x="3305355" y="2255488"/>
            <a:ext cx="2484000" cy="1008000"/>
          </a:xfrm>
          <a:prstGeom prst="roundRect">
            <a:avLst/>
          </a:prstGeom>
          <a:noFill/>
          <a:ln w="38100"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itle 64"/>
          <p:cNvSpPr>
            <a:spLocks noGrp="1"/>
          </p:cNvSpPr>
          <p:nvPr>
            <p:ph type="title"/>
          </p:nvPr>
        </p:nvSpPr>
        <p:spPr>
          <a:xfrm>
            <a:off x="0" y="0"/>
            <a:ext cx="9144000" cy="393700"/>
          </a:xfrm>
          <a:solidFill>
            <a:srgbClr val="0066FF"/>
          </a:solidFill>
        </p:spPr>
        <p:txBody>
          <a:bodyPr/>
          <a:lstStyle/>
          <a:p>
            <a:r>
              <a:rPr lang="en-US" sz="1700" dirty="0"/>
              <a:t>3.3.3 Armv7-based 32-bit symmetrical multicore CPUs (2)</a:t>
            </a:r>
          </a:p>
        </p:txBody>
      </p:sp>
      <p:sp>
        <p:nvSpPr>
          <p:cNvPr id="5" name="Rounded Rectangle 4"/>
          <p:cNvSpPr/>
          <p:nvPr/>
        </p:nvSpPr>
        <p:spPr bwMode="auto">
          <a:xfrm>
            <a:off x="0" y="863454"/>
            <a:ext cx="9144508" cy="591812"/>
          </a:xfrm>
          <a:prstGeom prst="roundRect">
            <a:avLst/>
          </a:prstGeom>
          <a:solidFill>
            <a:srgbClr val="F2F2F2"/>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74497" y="443911"/>
            <a:ext cx="59355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Armv7-based 32-bit symmetrical multicore CPUs </a:t>
            </a:r>
          </a:p>
        </p:txBody>
      </p:sp>
      <p:sp>
        <p:nvSpPr>
          <p:cNvPr id="15" name="TextBox 14"/>
          <p:cNvSpPr txBox="1"/>
          <p:nvPr/>
        </p:nvSpPr>
        <p:spPr>
          <a:xfrm>
            <a:off x="75520" y="832845"/>
            <a:ext cx="89645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CPUs </a:t>
            </a:r>
            <a:r>
              <a:rPr kumimoji="0" lang="en-US" sz="1600" b="0" i="0" u="none" strike="noStrike" kern="1200" cap="none" spc="0" normalizeH="0" baseline="0" noProof="0" dirty="0">
                <a:ln>
                  <a:noFill/>
                </a:ln>
                <a:effectLst/>
                <a:uLnTx/>
                <a:uFillTx/>
                <a:latin typeface="Verdana"/>
                <a:ea typeface="+mn-ea"/>
                <a:cs typeface="+mn-cs"/>
              </a:rPr>
              <a:t>implemented as </a:t>
            </a:r>
            <a:r>
              <a:rPr kumimoji="0" lang="en-US" sz="1600" b="0" i="0" u="none" strike="noStrike" kern="1200" cap="none" spc="0" normalizeH="0" baseline="0" noProof="0" dirty="0">
                <a:ln>
                  <a:noFill/>
                </a:ln>
                <a:solidFill>
                  <a:srgbClr val="FF0000"/>
                </a:solidFill>
                <a:effectLst/>
                <a:uLnTx/>
                <a:uFillTx/>
                <a:latin typeface="Verdana"/>
                <a:ea typeface="+mn-ea"/>
                <a:cs typeface="+mn-cs"/>
              </a:rPr>
              <a:t>symmetrical multicores </a:t>
            </a:r>
            <a:r>
              <a:rPr kumimoji="0" lang="en-US" sz="1600" b="0" i="0" u="none" strike="noStrike" kern="1200" cap="none" spc="0" normalizeH="0" baseline="0" noProof="0" dirty="0">
                <a:ln>
                  <a:noFill/>
                </a:ln>
                <a:effectLst/>
                <a:uLnTx/>
                <a:uFillTx/>
                <a:latin typeface="Verdana"/>
                <a:ea typeface="+mn-ea"/>
                <a:cs typeface="+mn-cs"/>
              </a:rPr>
              <a:t>have</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multiple CPU cores operating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in parallel, </a:t>
            </a:r>
            <a:r>
              <a:rPr kumimoji="0" lang="en-US" sz="1600" b="0" i="0" u="none" strike="noStrike" kern="1200" cap="none" spc="0" normalizeH="0" baseline="0" noProof="0" dirty="0">
                <a:ln>
                  <a:noFill/>
                </a:ln>
                <a:solidFill>
                  <a:srgbClr val="000000"/>
                </a:solidFill>
                <a:effectLst/>
                <a:uLnTx/>
                <a:uFillTx/>
                <a:latin typeface="Verdana"/>
                <a:ea typeface="+mn-ea"/>
                <a:cs typeface="+mn-cs"/>
              </a:rPr>
              <a:t>like the cores in the Figure below.</a:t>
            </a:r>
          </a:p>
        </p:txBody>
      </p:sp>
    </p:spTree>
    <p:extLst>
      <p:ext uri="{BB962C8B-B14F-4D97-AF65-F5344CB8AC3E}">
        <p14:creationId xmlns:p14="http://schemas.microsoft.com/office/powerpoint/2010/main" val="400238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4"/>
          <p:cNvSpPr>
            <a:spLocks noGrp="1"/>
          </p:cNvSpPr>
          <p:nvPr>
            <p:ph type="title"/>
          </p:nvPr>
        </p:nvSpPr>
        <p:spPr>
          <a:xfrm>
            <a:off x="0" y="0"/>
            <a:ext cx="9144000" cy="393700"/>
          </a:xfrm>
          <a:solidFill>
            <a:srgbClr val="0066FF"/>
          </a:solidFill>
        </p:spPr>
        <p:txBody>
          <a:bodyPr/>
          <a:lstStyle/>
          <a:p>
            <a:r>
              <a:rPr lang="en-US" sz="1700" dirty="0"/>
              <a:t>3.3.3 Armv7-based 32-bit symmetrical multicore CPUs (3)</a:t>
            </a:r>
          </a:p>
        </p:txBody>
      </p:sp>
      <p:sp>
        <p:nvSpPr>
          <p:cNvPr id="2" name="Rounded Rectangle 1"/>
          <p:cNvSpPr/>
          <p:nvPr/>
        </p:nvSpPr>
        <p:spPr bwMode="auto">
          <a:xfrm>
            <a:off x="1335" y="823890"/>
            <a:ext cx="9143173" cy="696898"/>
          </a:xfrm>
          <a:prstGeom prst="roundRect">
            <a:avLst/>
          </a:prstGeom>
          <a:solidFill>
            <a:srgbClr val="F2F2F2"/>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75060" y="834161"/>
            <a:ext cx="84032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Their aim is to raise performance </a:t>
            </a:r>
            <a:r>
              <a:rPr kumimoji="0" lang="en-US" sz="1600" b="0" i="0" u="none" strike="noStrike" kern="1200" cap="none" spc="0" normalizeH="0" baseline="0" noProof="0" dirty="0">
                <a:ln>
                  <a:noFill/>
                </a:ln>
                <a:solidFill>
                  <a:srgbClr val="0070C0"/>
                </a:solidFill>
                <a:effectLst/>
                <a:uLnTx/>
                <a:uFillTx/>
                <a:latin typeface="Verdana"/>
                <a:ea typeface="+mn-ea"/>
                <a:cs typeface="+mn-cs"/>
              </a:rPr>
              <a:t>by providing multiple CPU cores for execution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(rather than increasing reliability by multiple cores).</a:t>
            </a:r>
          </a:p>
        </p:txBody>
      </p:sp>
      <p:sp>
        <p:nvSpPr>
          <p:cNvPr id="8" name="Rectangle 7"/>
          <p:cNvSpPr/>
          <p:nvPr/>
        </p:nvSpPr>
        <p:spPr>
          <a:xfrm>
            <a:off x="79508" y="454558"/>
            <a:ext cx="606642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Aim of introducing symmetrical multicores</a:t>
            </a:r>
          </a:p>
        </p:txBody>
      </p:sp>
    </p:spTree>
    <p:extLst>
      <p:ext uri="{BB962C8B-B14F-4D97-AF65-F5344CB8AC3E}">
        <p14:creationId xmlns:p14="http://schemas.microsoft.com/office/powerpoint/2010/main" val="286344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A71C-4300-01AA-FBE3-7D9357B40136}"/>
              </a:ext>
            </a:extLst>
          </p:cNvPr>
          <p:cNvSpPr>
            <a:spLocks noGrp="1"/>
          </p:cNvSpPr>
          <p:nvPr>
            <p:ph type="title"/>
          </p:nvPr>
        </p:nvSpPr>
        <p:spPr>
          <a:solidFill>
            <a:srgbClr val="0066FF"/>
          </a:solidFill>
        </p:spPr>
        <p:txBody>
          <a:bodyPr/>
          <a:lstStyle/>
          <a:p>
            <a:r>
              <a:rPr lang="en-US" sz="1700" dirty="0"/>
              <a:t>3.3.3 Armv7-based 32-bit symmetrical multicore CPUs (4)</a:t>
            </a:r>
            <a:endParaRPr lang="hu-HU" sz="1700" dirty="0"/>
          </a:p>
        </p:txBody>
      </p:sp>
      <p:sp>
        <p:nvSpPr>
          <p:cNvPr id="3" name="TextBox 2">
            <a:extLst>
              <a:ext uri="{FF2B5EF4-FFF2-40B4-BE49-F238E27FC236}">
                <a16:creationId xmlns:a16="http://schemas.microsoft.com/office/drawing/2014/main" id="{B7E1C773-57E6-7AD2-A605-73FC1FDFA03C}"/>
              </a:ext>
            </a:extLst>
          </p:cNvPr>
          <p:cNvSpPr txBox="1"/>
          <p:nvPr/>
        </p:nvSpPr>
        <p:spPr>
          <a:xfrm>
            <a:off x="6258471" y="2347642"/>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4" name="TextBox 3">
            <a:extLst>
              <a:ext uri="{FF2B5EF4-FFF2-40B4-BE49-F238E27FC236}">
                <a16:creationId xmlns:a16="http://schemas.microsoft.com/office/drawing/2014/main" id="{1AC6EEB5-12B4-0312-0DF2-46FF01DD898C}"/>
              </a:ext>
            </a:extLst>
          </p:cNvPr>
          <p:cNvSpPr txBox="1"/>
          <p:nvPr/>
        </p:nvSpPr>
        <p:spPr>
          <a:xfrm flipH="1">
            <a:off x="1129328" y="2347642"/>
            <a:ext cx="75459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5" name="TextBox 4">
            <a:extLst>
              <a:ext uri="{FF2B5EF4-FFF2-40B4-BE49-F238E27FC236}">
                <a16:creationId xmlns:a16="http://schemas.microsoft.com/office/drawing/2014/main" id="{40AAD494-EFD5-423A-6EF8-2DDF0F042FC0}"/>
              </a:ext>
            </a:extLst>
          </p:cNvPr>
          <p:cNvSpPr txBox="1"/>
          <p:nvPr/>
        </p:nvSpPr>
        <p:spPr>
          <a:xfrm>
            <a:off x="5817092" y="2917008"/>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p:txBody>
      </p:sp>
      <p:sp>
        <p:nvSpPr>
          <p:cNvPr id="6" name="TextBox 5">
            <a:extLst>
              <a:ext uri="{FF2B5EF4-FFF2-40B4-BE49-F238E27FC236}">
                <a16:creationId xmlns:a16="http://schemas.microsoft.com/office/drawing/2014/main" id="{A63F923A-1124-D450-B96F-86B78EC1F3F0}"/>
              </a:ext>
            </a:extLst>
          </p:cNvPr>
          <p:cNvSpPr txBox="1"/>
          <p:nvPr/>
        </p:nvSpPr>
        <p:spPr>
          <a:xfrm flipH="1">
            <a:off x="944061" y="2895479"/>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7" name="Right Arrow 22">
            <a:extLst>
              <a:ext uri="{FF2B5EF4-FFF2-40B4-BE49-F238E27FC236}">
                <a16:creationId xmlns:a16="http://schemas.microsoft.com/office/drawing/2014/main" id="{E1B154E0-517D-515D-D7FE-71AF852C361E}"/>
              </a:ext>
            </a:extLst>
          </p:cNvPr>
          <p:cNvSpPr/>
          <p:nvPr/>
        </p:nvSpPr>
        <p:spPr bwMode="auto">
          <a:xfrm>
            <a:off x="4815328" y="299856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 name="TextBox 7">
            <a:extLst>
              <a:ext uri="{FF2B5EF4-FFF2-40B4-BE49-F238E27FC236}">
                <a16:creationId xmlns:a16="http://schemas.microsoft.com/office/drawing/2014/main" id="{EC92FFE9-71FA-4584-7554-8C96BB76B621}"/>
              </a:ext>
            </a:extLst>
          </p:cNvPr>
          <p:cNvSpPr txBox="1"/>
          <p:nvPr/>
        </p:nvSpPr>
        <p:spPr>
          <a:xfrm>
            <a:off x="5826617" y="3467365"/>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9" name="TextBox 8">
            <a:extLst>
              <a:ext uri="{FF2B5EF4-FFF2-40B4-BE49-F238E27FC236}">
                <a16:creationId xmlns:a16="http://schemas.microsoft.com/office/drawing/2014/main" id="{49495360-0FDF-8AD6-E53B-D94910C7950D}"/>
              </a:ext>
            </a:extLst>
          </p:cNvPr>
          <p:cNvSpPr txBox="1"/>
          <p:nvPr/>
        </p:nvSpPr>
        <p:spPr>
          <a:xfrm flipH="1">
            <a:off x="910931" y="345734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10" name="Right Arrow 27">
            <a:extLst>
              <a:ext uri="{FF2B5EF4-FFF2-40B4-BE49-F238E27FC236}">
                <a16:creationId xmlns:a16="http://schemas.microsoft.com/office/drawing/2014/main" id="{C63E8DDF-EF9E-A21E-3DE2-08335B0BECAB}"/>
              </a:ext>
            </a:extLst>
          </p:cNvPr>
          <p:cNvSpPr/>
          <p:nvPr/>
        </p:nvSpPr>
        <p:spPr bwMode="auto">
          <a:xfrm>
            <a:off x="4813102" y="358994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1" name="TextBox 10">
            <a:extLst>
              <a:ext uri="{FF2B5EF4-FFF2-40B4-BE49-F238E27FC236}">
                <a16:creationId xmlns:a16="http://schemas.microsoft.com/office/drawing/2014/main" id="{C2E335F1-81AC-50C5-3C0B-A0AADD49C483}"/>
              </a:ext>
            </a:extLst>
          </p:cNvPr>
          <p:cNvSpPr txBox="1"/>
          <p:nvPr/>
        </p:nvSpPr>
        <p:spPr>
          <a:xfrm>
            <a:off x="1118833" y="397564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12" name="TextBox 11">
            <a:extLst>
              <a:ext uri="{FF2B5EF4-FFF2-40B4-BE49-F238E27FC236}">
                <a16:creationId xmlns:a16="http://schemas.microsoft.com/office/drawing/2014/main" id="{52E90C3B-FC6A-5C73-FDF5-43C79C928EF3}"/>
              </a:ext>
            </a:extLst>
          </p:cNvPr>
          <p:cNvSpPr txBox="1"/>
          <p:nvPr/>
        </p:nvSpPr>
        <p:spPr>
          <a:xfrm>
            <a:off x="5923943" y="4097973"/>
            <a:ext cx="1734931"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4C (2012)</a:t>
            </a:r>
          </a:p>
        </p:txBody>
      </p:sp>
      <p:sp>
        <p:nvSpPr>
          <p:cNvPr id="13" name="Right Arrow 32">
            <a:extLst>
              <a:ext uri="{FF2B5EF4-FFF2-40B4-BE49-F238E27FC236}">
                <a16:creationId xmlns:a16="http://schemas.microsoft.com/office/drawing/2014/main" id="{115A1A7E-178E-EA23-7275-61F9B180733B}"/>
              </a:ext>
            </a:extLst>
          </p:cNvPr>
          <p:cNvSpPr/>
          <p:nvPr/>
        </p:nvSpPr>
        <p:spPr bwMode="auto">
          <a:xfrm>
            <a:off x="4814319" y="419259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 name="TextBox 13">
            <a:extLst>
              <a:ext uri="{FF2B5EF4-FFF2-40B4-BE49-F238E27FC236}">
                <a16:creationId xmlns:a16="http://schemas.microsoft.com/office/drawing/2014/main" id="{9EF546B6-A531-04EA-D253-FEA40BD668DF}"/>
              </a:ext>
            </a:extLst>
          </p:cNvPr>
          <p:cNvSpPr txBox="1"/>
          <p:nvPr/>
        </p:nvSpPr>
        <p:spPr>
          <a:xfrm>
            <a:off x="989307" y="4552332"/>
            <a:ext cx="1034777"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5" name="TextBox 14">
            <a:extLst>
              <a:ext uri="{FF2B5EF4-FFF2-40B4-BE49-F238E27FC236}">
                <a16:creationId xmlns:a16="http://schemas.microsoft.com/office/drawing/2014/main" id="{3B24A4E7-19A8-75F7-BAC5-A7DFD0364515}"/>
              </a:ext>
            </a:extLst>
          </p:cNvPr>
          <p:cNvSpPr txBox="1"/>
          <p:nvPr/>
        </p:nvSpPr>
        <p:spPr>
          <a:xfrm>
            <a:off x="5789116" y="4552332"/>
            <a:ext cx="197201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2x4C (2013)</a:t>
            </a:r>
          </a:p>
        </p:txBody>
      </p:sp>
      <p:sp>
        <p:nvSpPr>
          <p:cNvPr id="16" name="Right Arrow 35">
            <a:extLst>
              <a:ext uri="{FF2B5EF4-FFF2-40B4-BE49-F238E27FC236}">
                <a16:creationId xmlns:a16="http://schemas.microsoft.com/office/drawing/2014/main" id="{8B323DCE-35E5-D02F-1E3E-AE23308EA602}"/>
              </a:ext>
            </a:extLst>
          </p:cNvPr>
          <p:cNvSpPr/>
          <p:nvPr/>
        </p:nvSpPr>
        <p:spPr bwMode="auto">
          <a:xfrm>
            <a:off x="4815644" y="463271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 name="TextBox 16">
            <a:extLst>
              <a:ext uri="{FF2B5EF4-FFF2-40B4-BE49-F238E27FC236}">
                <a16:creationId xmlns:a16="http://schemas.microsoft.com/office/drawing/2014/main" id="{C13D00BA-C35A-D8AC-54EA-7E986CA3F1B8}"/>
              </a:ext>
            </a:extLst>
          </p:cNvPr>
          <p:cNvSpPr txBox="1"/>
          <p:nvPr/>
        </p:nvSpPr>
        <p:spPr>
          <a:xfrm>
            <a:off x="5740411" y="1932645"/>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Cortex-A5/A9</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18" name="TextBox 17">
            <a:extLst>
              <a:ext uri="{FF2B5EF4-FFF2-40B4-BE49-F238E27FC236}">
                <a16:creationId xmlns:a16="http://schemas.microsoft.com/office/drawing/2014/main" id="{12686905-AA32-CA87-0E5A-2490A035D711}"/>
              </a:ext>
            </a:extLst>
          </p:cNvPr>
          <p:cNvSpPr txBox="1"/>
          <p:nvPr/>
        </p:nvSpPr>
        <p:spPr>
          <a:xfrm>
            <a:off x="1234303" y="1934788"/>
            <a:ext cx="55496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19" name="Right Arrow 44">
            <a:extLst>
              <a:ext uri="{FF2B5EF4-FFF2-40B4-BE49-F238E27FC236}">
                <a16:creationId xmlns:a16="http://schemas.microsoft.com/office/drawing/2014/main" id="{510EC708-6FD4-BD1D-D6B0-1D071F802A08}"/>
              </a:ext>
            </a:extLst>
          </p:cNvPr>
          <p:cNvSpPr/>
          <p:nvPr/>
        </p:nvSpPr>
        <p:spPr bwMode="auto">
          <a:xfrm>
            <a:off x="4815322" y="246449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20" name="TextBox 19">
            <a:extLst>
              <a:ext uri="{FF2B5EF4-FFF2-40B4-BE49-F238E27FC236}">
                <a16:creationId xmlns:a16="http://schemas.microsoft.com/office/drawing/2014/main" id="{CC7B7A68-729B-AB2E-DC11-DB786A6CB208}"/>
              </a:ext>
            </a:extLst>
          </p:cNvPr>
          <p:cNvSpPr txBox="1"/>
          <p:nvPr/>
        </p:nvSpPr>
        <p:spPr>
          <a:xfrm>
            <a:off x="2399955" y="1932645"/>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Cortex-A8</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21" name="TextBox 20">
            <a:extLst>
              <a:ext uri="{FF2B5EF4-FFF2-40B4-BE49-F238E27FC236}">
                <a16:creationId xmlns:a16="http://schemas.microsoft.com/office/drawing/2014/main" id="{1C6DAB1B-C233-6462-A177-0D3FDEDA8042}"/>
              </a:ext>
            </a:extLst>
          </p:cNvPr>
          <p:cNvSpPr txBox="1"/>
          <p:nvPr/>
        </p:nvSpPr>
        <p:spPr>
          <a:xfrm>
            <a:off x="2685130" y="2347642"/>
            <a:ext cx="158617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APL2298 1C (2009)</a:t>
            </a:r>
          </a:p>
        </p:txBody>
      </p:sp>
      <p:sp>
        <p:nvSpPr>
          <p:cNvPr id="22" name="TextBox 21">
            <a:extLst>
              <a:ext uri="{FF2B5EF4-FFF2-40B4-BE49-F238E27FC236}">
                <a16:creationId xmlns:a16="http://schemas.microsoft.com/office/drawing/2014/main" id="{133F60C8-A931-8AB6-7E2A-EA13AC4988AC}"/>
              </a:ext>
            </a:extLst>
          </p:cNvPr>
          <p:cNvSpPr txBox="1"/>
          <p:nvPr/>
        </p:nvSpPr>
        <p:spPr>
          <a:xfrm>
            <a:off x="2241610" y="3457205"/>
            <a:ext cx="242421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80" normalizeH="0" baseline="0" noProof="0" dirty="0">
                <a:ln>
                  <a:noFill/>
                </a:ln>
                <a:solidFill>
                  <a:srgbClr val="000000"/>
                </a:solidFill>
                <a:effectLst/>
                <a:uLnTx/>
                <a:uFillTx/>
                <a:latin typeface="Verdana"/>
                <a:ea typeface="+mn-ea"/>
                <a:cs typeface="+mn-cs"/>
              </a:rPr>
              <a:t>QSD8250 1C (2007)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spc="-80" dirty="0">
                <a:solidFill>
                  <a:srgbClr val="000000"/>
                </a:solidFill>
                <a:latin typeface="Verdana"/>
              </a:rPr>
              <a:t>(A8-based Scorpion core)</a:t>
            </a:r>
            <a:endParaRPr kumimoji="0" lang="en-US" sz="1300" b="0" i="1" u="none" strike="noStrike" kern="1200" cap="none" spc="-80" normalizeH="0" baseline="0" noProof="0" dirty="0">
              <a:ln>
                <a:noFill/>
              </a:ln>
              <a:solidFill>
                <a:srgbClr val="000000"/>
              </a:solidFill>
              <a:effectLst/>
              <a:uLnTx/>
              <a:uFillTx/>
              <a:latin typeface="Verdana"/>
              <a:ea typeface="+mn-ea"/>
              <a:cs typeface="+mn-cs"/>
            </a:endParaRPr>
          </a:p>
        </p:txBody>
      </p:sp>
      <p:sp>
        <p:nvSpPr>
          <p:cNvPr id="23" name="TextBox 22">
            <a:extLst>
              <a:ext uri="{FF2B5EF4-FFF2-40B4-BE49-F238E27FC236}">
                <a16:creationId xmlns:a16="http://schemas.microsoft.com/office/drawing/2014/main" id="{C012F124-01EB-3311-3BCE-65A7909E8BA6}"/>
              </a:ext>
            </a:extLst>
          </p:cNvPr>
          <p:cNvSpPr txBox="1"/>
          <p:nvPr/>
        </p:nvSpPr>
        <p:spPr>
          <a:xfrm>
            <a:off x="2511717" y="2921324"/>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3110 1C (2010)</a:t>
            </a:r>
          </a:p>
        </p:txBody>
      </p:sp>
      <p:sp>
        <p:nvSpPr>
          <p:cNvPr id="24" name="TextBox 23">
            <a:extLst>
              <a:ext uri="{FF2B5EF4-FFF2-40B4-BE49-F238E27FC236}">
                <a16:creationId xmlns:a16="http://schemas.microsoft.com/office/drawing/2014/main" id="{4C38D42C-978C-A5F3-0882-D028345414E9}"/>
              </a:ext>
            </a:extLst>
          </p:cNvPr>
          <p:cNvSpPr txBox="1"/>
          <p:nvPr/>
        </p:nvSpPr>
        <p:spPr>
          <a:xfrm>
            <a:off x="77317" y="445430"/>
            <a:ext cx="8915582"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When were Armv7-based 32-bit symmetrical multicore processors emerged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2D2D8A"/>
                </a:solidFill>
                <a:latin typeface="Verdana"/>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 in mobile processors? </a:t>
            </a:r>
          </a:p>
        </p:txBody>
      </p:sp>
      <p:sp>
        <p:nvSpPr>
          <p:cNvPr id="26" name="TextBox 25">
            <a:extLst>
              <a:ext uri="{FF2B5EF4-FFF2-40B4-BE49-F238E27FC236}">
                <a16:creationId xmlns:a16="http://schemas.microsoft.com/office/drawing/2014/main" id="{A25EFF5D-CC91-8F4A-5D0E-82BA847C70D2}"/>
              </a:ext>
            </a:extLst>
          </p:cNvPr>
          <p:cNvSpPr txBox="1"/>
          <p:nvPr/>
        </p:nvSpPr>
        <p:spPr>
          <a:xfrm>
            <a:off x="73276" y="1052061"/>
            <a:ext cx="938784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80" normalizeH="0" noProof="0" dirty="0">
                <a:ln>
                  <a:noFill/>
                </a:ln>
                <a:solidFill>
                  <a:srgbClr val="000000"/>
                </a:solidFill>
                <a:effectLst/>
                <a:uLnTx/>
                <a:uFillTx/>
                <a:latin typeface="Verdana"/>
                <a:ea typeface="+mn-ea"/>
                <a:cs typeface="+mn-cs"/>
              </a:rPr>
              <a:t>Below, we show when single-core processors gave way to Armv7-based symmetrical multicores.</a:t>
            </a:r>
          </a:p>
        </p:txBody>
      </p:sp>
      <p:sp>
        <p:nvSpPr>
          <p:cNvPr id="27" name="Right Arrow 44">
            <a:extLst>
              <a:ext uri="{FF2B5EF4-FFF2-40B4-BE49-F238E27FC236}">
                <a16:creationId xmlns:a16="http://schemas.microsoft.com/office/drawing/2014/main" id="{D20648FA-AA53-83F5-18FA-1CA7240BEA02}"/>
              </a:ext>
            </a:extLst>
          </p:cNvPr>
          <p:cNvSpPr/>
          <p:nvPr/>
        </p:nvSpPr>
        <p:spPr bwMode="auto">
          <a:xfrm>
            <a:off x="4815322" y="167201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28" name="TextBox 27">
            <a:extLst>
              <a:ext uri="{FF2B5EF4-FFF2-40B4-BE49-F238E27FC236}">
                <a16:creationId xmlns:a16="http://schemas.microsoft.com/office/drawing/2014/main" id="{DAAE63DC-7062-E00A-56A8-2D89488FC2BC}"/>
              </a:ext>
            </a:extLst>
          </p:cNvPr>
          <p:cNvSpPr txBox="1"/>
          <p:nvPr/>
        </p:nvSpPr>
        <p:spPr>
          <a:xfrm>
            <a:off x="2257764" y="1549802"/>
            <a:ext cx="2497699" cy="292388"/>
          </a:xfrm>
          <a:prstGeom prst="rect">
            <a:avLst/>
          </a:prstGeom>
          <a:noFill/>
        </p:spPr>
        <p:txBody>
          <a:bodyPr wrap="square" rtlCol="0">
            <a:spAutoFit/>
          </a:bodyPr>
          <a:lstStyle/>
          <a:p>
            <a:pPr algn="ctr"/>
            <a:r>
              <a:rPr lang="en-US" sz="1300" b="1" dirty="0"/>
              <a:t>Single-core processors</a:t>
            </a:r>
            <a:endParaRPr lang="hu-HU" sz="1300" b="1" dirty="0"/>
          </a:p>
        </p:txBody>
      </p:sp>
      <p:sp>
        <p:nvSpPr>
          <p:cNvPr id="29" name="TextBox 28">
            <a:extLst>
              <a:ext uri="{FF2B5EF4-FFF2-40B4-BE49-F238E27FC236}">
                <a16:creationId xmlns:a16="http://schemas.microsoft.com/office/drawing/2014/main" id="{E392B530-5FE5-973D-CB6D-8CFD4B8A4460}"/>
              </a:ext>
            </a:extLst>
          </p:cNvPr>
          <p:cNvSpPr txBox="1"/>
          <p:nvPr/>
        </p:nvSpPr>
        <p:spPr>
          <a:xfrm>
            <a:off x="5162716" y="1549802"/>
            <a:ext cx="3432644" cy="292388"/>
          </a:xfrm>
          <a:prstGeom prst="rect">
            <a:avLst/>
          </a:prstGeom>
          <a:noFill/>
        </p:spPr>
        <p:txBody>
          <a:bodyPr wrap="square" rtlCol="0">
            <a:spAutoFit/>
          </a:bodyPr>
          <a:lstStyle/>
          <a:p>
            <a:pPr algn="ctr"/>
            <a:r>
              <a:rPr lang="en-US" sz="1300" b="1" dirty="0"/>
              <a:t>Symmetrical multi-core processors</a:t>
            </a:r>
            <a:endParaRPr lang="hu-HU" sz="1300" b="1" dirty="0"/>
          </a:p>
        </p:txBody>
      </p:sp>
      <p:sp>
        <p:nvSpPr>
          <p:cNvPr id="30" name="Rounded Rectangle 8">
            <a:extLst>
              <a:ext uri="{FF2B5EF4-FFF2-40B4-BE49-F238E27FC236}">
                <a16:creationId xmlns:a16="http://schemas.microsoft.com/office/drawing/2014/main" id="{25F46A09-B801-73CD-DE3A-5A26538AB9D5}"/>
              </a:ext>
            </a:extLst>
          </p:cNvPr>
          <p:cNvSpPr/>
          <p:nvPr/>
        </p:nvSpPr>
        <p:spPr bwMode="auto">
          <a:xfrm>
            <a:off x="-508" y="5337592"/>
            <a:ext cx="9144000" cy="576000"/>
          </a:xfrm>
          <a:prstGeom prst="roundRect">
            <a:avLst/>
          </a:prstGeom>
          <a:solidFill>
            <a:srgbClr val="F2F2F2"/>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TextBox 30">
            <a:extLst>
              <a:ext uri="{FF2B5EF4-FFF2-40B4-BE49-F238E27FC236}">
                <a16:creationId xmlns:a16="http://schemas.microsoft.com/office/drawing/2014/main" id="{33826C94-F2BC-9B11-FDD7-F6426DFFC31D}"/>
              </a:ext>
            </a:extLst>
          </p:cNvPr>
          <p:cNvSpPr txBox="1"/>
          <p:nvPr/>
        </p:nvSpPr>
        <p:spPr>
          <a:xfrm>
            <a:off x="251457" y="5337592"/>
            <a:ext cx="8966115" cy="140038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above Figure indicates, Armv7-based </a:t>
            </a:r>
            <a:r>
              <a:rPr kumimoji="0" lang="en-US" sz="1600" b="0" i="0" u="none" strike="noStrike" kern="1200" cap="none" spc="0" normalizeH="0" baseline="0" noProof="0" dirty="0">
                <a:ln>
                  <a:noFill/>
                </a:ln>
                <a:solidFill>
                  <a:srgbClr val="FF0000"/>
                </a:solidFill>
                <a:effectLst/>
                <a:uLnTx/>
                <a:uFillTx/>
                <a:latin typeface="Verdana"/>
                <a:ea typeface="+mn-ea"/>
                <a:cs typeface="+mn-cs"/>
              </a:rPr>
              <a:t>symmetrical multicores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replaced</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600" dirty="0">
                <a:solidFill>
                  <a:srgbClr val="000000"/>
                </a:solidFill>
                <a:latin typeface="Verdana"/>
              </a:rPr>
              <a:t>  single-core designs </a:t>
            </a:r>
            <a:r>
              <a:rPr kumimoji="0" lang="en-US" sz="1600" b="0" i="0" u="none" strike="noStrike" kern="1200" cap="none" spc="0" normalizeH="0" baseline="0" noProof="0" dirty="0">
                <a:ln>
                  <a:noFill/>
                </a:ln>
                <a:solidFill>
                  <a:srgbClr val="000000"/>
                </a:solidFill>
                <a:effectLst/>
                <a:uLnTx/>
                <a:uFillTx/>
                <a:latin typeface="Verdana"/>
                <a:ea typeface="+mn-ea"/>
                <a:cs typeface="+mn-cs"/>
              </a:rPr>
              <a:t>in mobile processors around </a:t>
            </a:r>
            <a:r>
              <a:rPr kumimoji="0" lang="en-US" sz="1600" b="0" i="0" u="none" strike="noStrike" kern="1200" cap="none" spc="0" normalizeH="0" baseline="0" noProof="0" dirty="0">
                <a:ln>
                  <a:noFill/>
                </a:ln>
                <a:solidFill>
                  <a:srgbClr val="0070C0"/>
                </a:solidFill>
                <a:effectLst/>
                <a:uLnTx/>
                <a:uFillTx/>
                <a:latin typeface="Verdana"/>
                <a:ea typeface="+mn-ea"/>
                <a:cs typeface="+mn-cs"/>
              </a:rPr>
              <a:t>2010 – 2013.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This move happened </a:t>
            </a:r>
            <a:r>
              <a:rPr kumimoji="0" lang="en-US" sz="1600" b="0" i="0" u="none" strike="noStrike" kern="1200" cap="none" spc="0" normalizeH="0" baseline="0" noProof="0" dirty="0">
                <a:ln>
                  <a:noFill/>
                </a:ln>
                <a:solidFill>
                  <a:srgbClr val="000000"/>
                </a:solidFill>
                <a:effectLst/>
                <a:uLnTx/>
                <a:uFillTx/>
                <a:latin typeface="Verdana"/>
                <a:ea typeface="+mn-ea"/>
                <a:cs typeface="+mn-cs"/>
              </a:rPr>
              <a:t>about </a:t>
            </a:r>
            <a:r>
              <a:rPr kumimoji="0" lang="en-US" sz="1600" b="0" i="0" u="none" strike="noStrike" kern="1200" cap="none" spc="0" normalizeH="0" baseline="0" noProof="0" dirty="0">
                <a:ln>
                  <a:noFill/>
                </a:ln>
                <a:solidFill>
                  <a:srgbClr val="0070C0"/>
                </a:solidFill>
                <a:effectLst/>
                <a:uLnTx/>
                <a:uFillTx/>
                <a:latin typeface="Verdana"/>
                <a:ea typeface="+mn-ea"/>
                <a:cs typeface="+mn-cs"/>
              </a:rPr>
              <a:t>five years later</a:t>
            </a:r>
            <a:r>
              <a:rPr lang="en-US" sz="1600" dirty="0">
                <a:solidFill>
                  <a:srgbClr val="0070C0"/>
                </a:solidFill>
                <a:latin typeface="Verdana"/>
              </a:rPr>
              <a:t> than in </a:t>
            </a:r>
            <a:r>
              <a:rPr kumimoji="0" lang="en-US" sz="1600" b="0" i="0" u="none" strike="noStrike" kern="1200" cap="none" spc="0" normalizeH="0" baseline="0" noProof="0" dirty="0">
                <a:ln>
                  <a:noFill/>
                </a:ln>
                <a:solidFill>
                  <a:srgbClr val="0070C0"/>
                </a:solidFill>
                <a:effectLst/>
                <a:uLnTx/>
                <a:uFillTx/>
                <a:latin typeface="Verdana"/>
                <a:ea typeface="+mn-ea"/>
                <a:cs typeface="+mn-cs"/>
              </a:rPr>
              <a:t>desktop processors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90" normalizeH="0" noProof="0" dirty="0">
                <a:ln>
                  <a:noFill/>
                </a:ln>
                <a:solidFill>
                  <a:srgbClr val="000000"/>
                </a:solidFill>
                <a:effectLst/>
                <a:uLnTx/>
                <a:uFillTx/>
                <a:latin typeface="Verdana"/>
                <a:ea typeface="+mn-ea"/>
                <a:cs typeface="+mn-cs"/>
              </a:rPr>
              <a:t>since first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spc="-90" dirty="0">
                <a:solidFill>
                  <a:srgbClr val="000000"/>
                </a:solidFill>
                <a:latin typeface="Verdana"/>
              </a:rPr>
              <a:t>   </a:t>
            </a:r>
            <a:r>
              <a:rPr kumimoji="0" lang="en-US" sz="1600" b="0" i="0" u="none" strike="noStrike" kern="1200" cap="none" spc="-90" normalizeH="0" noProof="0" dirty="0">
                <a:ln>
                  <a:noFill/>
                </a:ln>
                <a:solidFill>
                  <a:srgbClr val="000000"/>
                </a:solidFill>
                <a:effectLst/>
                <a:uLnTx/>
                <a:uFillTx/>
                <a:latin typeface="Verdana"/>
                <a:ea typeface="+mn-ea"/>
                <a:cs typeface="+mn-cs"/>
              </a:rPr>
              <a:t>dual-core desktop</a:t>
            </a:r>
            <a:r>
              <a:rPr lang="en-US" sz="1600" spc="-90" dirty="0">
                <a:solidFill>
                  <a:srgbClr val="000000"/>
                </a:solidFill>
                <a:latin typeface="Verdana"/>
              </a:rPr>
              <a:t> </a:t>
            </a:r>
            <a:r>
              <a:rPr kumimoji="0" lang="en-US" sz="1600" b="0" i="0" u="none" strike="noStrike" kern="1200" cap="none" spc="-90" normalizeH="0" noProof="0" dirty="0">
                <a:ln>
                  <a:noFill/>
                </a:ln>
                <a:solidFill>
                  <a:srgbClr val="000000"/>
                </a:solidFill>
                <a:effectLst/>
                <a:uLnTx/>
                <a:uFillTx/>
                <a:latin typeface="Verdana"/>
                <a:ea typeface="+mn-ea"/>
                <a:cs typeface="+mn-cs"/>
              </a:rPr>
              <a:t> processors first appeared around 2005, such as Intel’s Pentium D (2005),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spc="-90" dirty="0">
                <a:solidFill>
                  <a:srgbClr val="000000"/>
                </a:solidFill>
                <a:latin typeface="Verdana"/>
              </a:rPr>
              <a:t>  </a:t>
            </a:r>
            <a:r>
              <a:rPr kumimoji="0" lang="en-US" sz="1600" b="0" i="0" u="none" strike="noStrike" kern="1200" cap="none" spc="-90" normalizeH="0" noProof="0" dirty="0">
                <a:ln>
                  <a:noFill/>
                </a:ln>
                <a:solidFill>
                  <a:srgbClr val="000000"/>
                </a:solidFill>
                <a:effectLst/>
                <a:uLnTx/>
                <a:uFillTx/>
                <a:latin typeface="Verdana"/>
                <a:ea typeface="+mn-ea"/>
                <a:cs typeface="+mn-cs"/>
              </a:rPr>
              <a:t> </a:t>
            </a:r>
            <a:r>
              <a:rPr kumimoji="0" lang="en-US" sz="1600" b="0" i="0" u="none" strike="noStrike" kern="1200" cap="none" spc="-40" normalizeH="0" baseline="0" noProof="0" dirty="0">
                <a:ln>
                  <a:noFill/>
                </a:ln>
                <a:solidFill>
                  <a:srgbClr val="000000"/>
                </a:solidFill>
                <a:effectLst/>
                <a:uLnTx/>
                <a:uFillTx/>
                <a:latin typeface="Verdana"/>
                <a:ea typeface="+mn-ea"/>
                <a:cs typeface="+mn-cs"/>
              </a:rPr>
              <a:t>Core 2 (2006) or</a:t>
            </a:r>
            <a:r>
              <a:rPr kumimoji="0" lang="en-US" sz="1600" b="0" i="0" u="none" strike="noStrike" kern="1200" cap="none" spc="0" normalizeH="0" baseline="0" noProof="0" dirty="0">
                <a:ln>
                  <a:noFill/>
                </a:ln>
                <a:solidFill>
                  <a:srgbClr val="000000"/>
                </a:solidFill>
                <a:effectLst/>
                <a:uLnTx/>
                <a:uFillTx/>
                <a:latin typeface="Verdana"/>
                <a:ea typeface="+mn-ea"/>
                <a:cs typeface="+mn-cs"/>
              </a:rPr>
              <a:t> AMD’s K8-based Toledo (2005).  </a:t>
            </a:r>
          </a:p>
        </p:txBody>
      </p:sp>
      <p:sp>
        <p:nvSpPr>
          <p:cNvPr id="25" name="TextBox 24">
            <a:extLst>
              <a:ext uri="{FF2B5EF4-FFF2-40B4-BE49-F238E27FC236}">
                <a16:creationId xmlns:a16="http://schemas.microsoft.com/office/drawing/2014/main" id="{CCADD687-7CBA-BFA8-2A34-AF1E0CC93CB4}"/>
              </a:ext>
            </a:extLst>
          </p:cNvPr>
          <p:cNvSpPr txBox="1"/>
          <p:nvPr/>
        </p:nvSpPr>
        <p:spPr>
          <a:xfrm>
            <a:off x="2738151" y="4521852"/>
            <a:ext cx="1766830"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MT6515 1C (2012)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MT6575 1C (2012)</a:t>
            </a:r>
          </a:p>
        </p:txBody>
      </p:sp>
      <p:sp>
        <p:nvSpPr>
          <p:cNvPr id="32" name="Rectangle: Rounded Corners 31">
            <a:extLst>
              <a:ext uri="{FF2B5EF4-FFF2-40B4-BE49-F238E27FC236}">
                <a16:creationId xmlns:a16="http://schemas.microsoft.com/office/drawing/2014/main" id="{88E00CE6-8393-44EC-C2F7-6D3FE6D8CEE8}"/>
              </a:ext>
            </a:extLst>
          </p:cNvPr>
          <p:cNvSpPr/>
          <p:nvPr/>
        </p:nvSpPr>
        <p:spPr bwMode="auto">
          <a:xfrm>
            <a:off x="4899991" y="1471448"/>
            <a:ext cx="3925958" cy="3657600"/>
          </a:xfrm>
          <a:prstGeom prst="roundRect">
            <a:avLst/>
          </a:prstGeom>
          <a:noFill/>
          <a:ln w="285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97745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ppt_x"/>
                                          </p:val>
                                        </p:tav>
                                        <p:tav tm="100000">
                                          <p:val>
                                            <p:strVal val="#ppt_x"/>
                                          </p:val>
                                        </p:tav>
                                      </p:tavLst>
                                    </p:anim>
                                    <p:anim calcmode="lin" valueType="num">
                                      <p:cBhvr additive="base">
                                        <p:cTn id="82" dur="500" fill="hold"/>
                                        <p:tgtEl>
                                          <p:spTgt spid="20"/>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additive="base">
                                        <p:cTn id="89" dur="500" fill="hold"/>
                                        <p:tgtEl>
                                          <p:spTgt spid="22"/>
                                        </p:tgtEl>
                                        <p:attrNameLst>
                                          <p:attrName>ppt_x</p:attrName>
                                        </p:attrNameLst>
                                      </p:cBhvr>
                                      <p:tavLst>
                                        <p:tav tm="0">
                                          <p:val>
                                            <p:strVal val="#ppt_x"/>
                                          </p:val>
                                        </p:tav>
                                        <p:tav tm="100000">
                                          <p:val>
                                            <p:strVal val="#ppt_x"/>
                                          </p:val>
                                        </p:tav>
                                      </p:tavLst>
                                    </p:anim>
                                    <p:anim calcmode="lin" valueType="num">
                                      <p:cBhvr additive="base">
                                        <p:cTn id="90" dur="500" fill="hold"/>
                                        <p:tgtEl>
                                          <p:spTgt spid="22"/>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500" fill="hold"/>
                                        <p:tgtEl>
                                          <p:spTgt spid="23"/>
                                        </p:tgtEl>
                                        <p:attrNameLst>
                                          <p:attrName>ppt_x</p:attrName>
                                        </p:attrNameLst>
                                      </p:cBhvr>
                                      <p:tavLst>
                                        <p:tav tm="0">
                                          <p:val>
                                            <p:strVal val="#ppt_x"/>
                                          </p:val>
                                        </p:tav>
                                        <p:tav tm="100000">
                                          <p:val>
                                            <p:strVal val="#ppt_x"/>
                                          </p:val>
                                        </p:tav>
                                      </p:tavLst>
                                    </p:anim>
                                    <p:anim calcmode="lin" valueType="num">
                                      <p:cBhvr additive="base">
                                        <p:cTn id="94" dur="500" fill="hold"/>
                                        <p:tgtEl>
                                          <p:spTgt spid="23"/>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additive="base">
                                        <p:cTn id="97" dur="500" fill="hold"/>
                                        <p:tgtEl>
                                          <p:spTgt spid="27"/>
                                        </p:tgtEl>
                                        <p:attrNameLst>
                                          <p:attrName>ppt_x</p:attrName>
                                        </p:attrNameLst>
                                      </p:cBhvr>
                                      <p:tavLst>
                                        <p:tav tm="0">
                                          <p:val>
                                            <p:strVal val="#ppt_x"/>
                                          </p:val>
                                        </p:tav>
                                        <p:tav tm="100000">
                                          <p:val>
                                            <p:strVal val="#ppt_x"/>
                                          </p:val>
                                        </p:tav>
                                      </p:tavLst>
                                    </p:anim>
                                    <p:anim calcmode="lin" valueType="num">
                                      <p:cBhvr additive="base">
                                        <p:cTn id="98" dur="500" fill="hold"/>
                                        <p:tgtEl>
                                          <p:spTgt spid="27"/>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additive="base">
                                        <p:cTn id="101" dur="500" fill="hold"/>
                                        <p:tgtEl>
                                          <p:spTgt spid="28"/>
                                        </p:tgtEl>
                                        <p:attrNameLst>
                                          <p:attrName>ppt_x</p:attrName>
                                        </p:attrNameLst>
                                      </p:cBhvr>
                                      <p:tavLst>
                                        <p:tav tm="0">
                                          <p:val>
                                            <p:strVal val="#ppt_x"/>
                                          </p:val>
                                        </p:tav>
                                        <p:tav tm="100000">
                                          <p:val>
                                            <p:strVal val="#ppt_x"/>
                                          </p:val>
                                        </p:tav>
                                      </p:tavLst>
                                    </p:anim>
                                    <p:anim calcmode="lin" valueType="num">
                                      <p:cBhvr additive="base">
                                        <p:cTn id="102" dur="500" fill="hold"/>
                                        <p:tgtEl>
                                          <p:spTgt spid="28"/>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additive="base">
                                        <p:cTn id="105" dur="500" fill="hold"/>
                                        <p:tgtEl>
                                          <p:spTgt spid="29"/>
                                        </p:tgtEl>
                                        <p:attrNameLst>
                                          <p:attrName>ppt_x</p:attrName>
                                        </p:attrNameLst>
                                      </p:cBhvr>
                                      <p:tavLst>
                                        <p:tav tm="0">
                                          <p:val>
                                            <p:strVal val="#ppt_x"/>
                                          </p:val>
                                        </p:tav>
                                        <p:tav tm="100000">
                                          <p:val>
                                            <p:strVal val="#ppt_x"/>
                                          </p:val>
                                        </p:tav>
                                      </p:tavLst>
                                    </p:anim>
                                    <p:anim calcmode="lin" valueType="num">
                                      <p:cBhvr additive="base">
                                        <p:cTn id="106" dur="500" fill="hold"/>
                                        <p:tgtEl>
                                          <p:spTgt spid="29"/>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5"/>
                                        </p:tgtEl>
                                        <p:attrNameLst>
                                          <p:attrName>style.visibility</p:attrName>
                                        </p:attrNameLst>
                                      </p:cBhvr>
                                      <p:to>
                                        <p:strVal val="visible"/>
                                      </p:to>
                                    </p:set>
                                    <p:anim calcmode="lin" valueType="num">
                                      <p:cBhvr additive="base">
                                        <p:cTn id="109" dur="500" fill="hold"/>
                                        <p:tgtEl>
                                          <p:spTgt spid="25"/>
                                        </p:tgtEl>
                                        <p:attrNameLst>
                                          <p:attrName>ppt_x</p:attrName>
                                        </p:attrNameLst>
                                      </p:cBhvr>
                                      <p:tavLst>
                                        <p:tav tm="0">
                                          <p:val>
                                            <p:strVal val="#ppt_x"/>
                                          </p:val>
                                        </p:tav>
                                        <p:tav tm="100000">
                                          <p:val>
                                            <p:strVal val="#ppt_x"/>
                                          </p:val>
                                        </p:tav>
                                      </p:tavLst>
                                    </p:anim>
                                    <p:anim calcmode="lin" valueType="num">
                                      <p:cBhvr additive="base">
                                        <p:cTn id="110" dur="500" fill="hold"/>
                                        <p:tgtEl>
                                          <p:spTgt spid="25"/>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2"/>
                                        </p:tgtEl>
                                        <p:attrNameLst>
                                          <p:attrName>style.visibility</p:attrName>
                                        </p:attrNameLst>
                                      </p:cBhvr>
                                      <p:to>
                                        <p:strVal val="visible"/>
                                      </p:to>
                                    </p:set>
                                    <p:anim calcmode="lin" valueType="num">
                                      <p:cBhvr additive="base">
                                        <p:cTn id="113" dur="500" fill="hold"/>
                                        <p:tgtEl>
                                          <p:spTgt spid="32"/>
                                        </p:tgtEl>
                                        <p:attrNameLst>
                                          <p:attrName>ppt_x</p:attrName>
                                        </p:attrNameLst>
                                      </p:cBhvr>
                                      <p:tavLst>
                                        <p:tav tm="0">
                                          <p:val>
                                            <p:strVal val="#ppt_x"/>
                                          </p:val>
                                        </p:tav>
                                        <p:tav tm="100000">
                                          <p:val>
                                            <p:strVal val="#ppt_x"/>
                                          </p:val>
                                        </p:tav>
                                      </p:tavLst>
                                    </p:anim>
                                    <p:anim calcmode="lin" valueType="num">
                                      <p:cBhvr additive="base">
                                        <p:cTn id="1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31">
                                            <p:txEl>
                                              <p:pRg st="0" end="0"/>
                                            </p:txEl>
                                          </p:spTgt>
                                        </p:tgtEl>
                                        <p:attrNameLst>
                                          <p:attrName>style.visibility</p:attrName>
                                        </p:attrNameLst>
                                      </p:cBhvr>
                                      <p:to>
                                        <p:strVal val="visible"/>
                                      </p:to>
                                    </p:set>
                                    <p:anim calcmode="lin" valueType="num">
                                      <p:cBhvr additive="base">
                                        <p:cTn id="119"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20"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31">
                                            <p:txEl>
                                              <p:pRg st="1" end="1"/>
                                            </p:txEl>
                                          </p:spTgt>
                                        </p:tgtEl>
                                        <p:attrNameLst>
                                          <p:attrName>style.visibility</p:attrName>
                                        </p:attrNameLst>
                                      </p:cBhvr>
                                      <p:to>
                                        <p:strVal val="visible"/>
                                      </p:to>
                                    </p:set>
                                    <p:anim calcmode="lin" valueType="num">
                                      <p:cBhvr additive="base">
                                        <p:cTn id="123"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124" dur="500" fill="hold"/>
                                        <p:tgtEl>
                                          <p:spTgt spid="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30"/>
                                        </p:tgtEl>
                                        <p:attrNameLst>
                                          <p:attrName>style.visibility</p:attrName>
                                        </p:attrNameLst>
                                      </p:cBhvr>
                                      <p:to>
                                        <p:strVal val="visible"/>
                                      </p:to>
                                    </p:set>
                                    <p:anim calcmode="lin" valueType="num">
                                      <p:cBhvr additive="base">
                                        <p:cTn id="129" dur="500" fill="hold"/>
                                        <p:tgtEl>
                                          <p:spTgt spid="30"/>
                                        </p:tgtEl>
                                        <p:attrNameLst>
                                          <p:attrName>ppt_x</p:attrName>
                                        </p:attrNameLst>
                                      </p:cBhvr>
                                      <p:tavLst>
                                        <p:tav tm="0">
                                          <p:val>
                                            <p:strVal val="#ppt_x"/>
                                          </p:val>
                                        </p:tav>
                                        <p:tav tm="100000">
                                          <p:val>
                                            <p:strVal val="#ppt_x"/>
                                          </p:val>
                                        </p:tav>
                                      </p:tavLst>
                                    </p:anim>
                                    <p:anim calcmode="lin" valueType="num">
                                      <p:cBhvr additive="base">
                                        <p:cTn id="1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nodeType="clickEffect">
                                  <p:stCondLst>
                                    <p:cond delay="0"/>
                                  </p:stCondLst>
                                  <p:childTnLst>
                                    <p:set>
                                      <p:cBhvr>
                                        <p:cTn id="134" dur="1" fill="hold">
                                          <p:stCondLst>
                                            <p:cond delay="0"/>
                                          </p:stCondLst>
                                        </p:cTn>
                                        <p:tgtEl>
                                          <p:spTgt spid="31">
                                            <p:txEl>
                                              <p:pRg st="2" end="2"/>
                                            </p:txEl>
                                          </p:spTgt>
                                        </p:tgtEl>
                                        <p:attrNameLst>
                                          <p:attrName>style.visibility</p:attrName>
                                        </p:attrNameLst>
                                      </p:cBhvr>
                                      <p:to>
                                        <p:strVal val="visible"/>
                                      </p:to>
                                    </p:set>
                                    <p:anim calcmode="lin" valueType="num">
                                      <p:cBhvr additive="base">
                                        <p:cTn id="135"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136" dur="500" fill="hold"/>
                                        <p:tgtEl>
                                          <p:spTgt spid="31">
                                            <p:txEl>
                                              <p:pRg st="2" end="2"/>
                                            </p:txEl>
                                          </p:spTgt>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31">
                                            <p:txEl>
                                              <p:pRg st="3" end="3"/>
                                            </p:txEl>
                                          </p:spTgt>
                                        </p:tgtEl>
                                        <p:attrNameLst>
                                          <p:attrName>style.visibility</p:attrName>
                                        </p:attrNameLst>
                                      </p:cBhvr>
                                      <p:to>
                                        <p:strVal val="visible"/>
                                      </p:to>
                                    </p:set>
                                    <p:anim calcmode="lin" valueType="num">
                                      <p:cBhvr additive="base">
                                        <p:cTn id="139" dur="500" fill="hold"/>
                                        <p:tgtEl>
                                          <p:spTgt spid="31">
                                            <p:txEl>
                                              <p:pRg st="3" end="3"/>
                                            </p:txEl>
                                          </p:spTgt>
                                        </p:tgtEl>
                                        <p:attrNameLst>
                                          <p:attrName>ppt_x</p:attrName>
                                        </p:attrNameLst>
                                      </p:cBhvr>
                                      <p:tavLst>
                                        <p:tav tm="0">
                                          <p:val>
                                            <p:strVal val="#ppt_x"/>
                                          </p:val>
                                        </p:tav>
                                        <p:tav tm="100000">
                                          <p:val>
                                            <p:strVal val="#ppt_x"/>
                                          </p:val>
                                        </p:tav>
                                      </p:tavLst>
                                    </p:anim>
                                    <p:anim calcmode="lin" valueType="num">
                                      <p:cBhvr additive="base">
                                        <p:cTn id="140" dur="500" fill="hold"/>
                                        <p:tgtEl>
                                          <p:spTgt spid="31">
                                            <p:txEl>
                                              <p:pRg st="3" end="3"/>
                                            </p:txEl>
                                          </p:spTgt>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31">
                                            <p:txEl>
                                              <p:pRg st="4" end="4"/>
                                            </p:txEl>
                                          </p:spTgt>
                                        </p:tgtEl>
                                        <p:attrNameLst>
                                          <p:attrName>style.visibility</p:attrName>
                                        </p:attrNameLst>
                                      </p:cBhvr>
                                      <p:to>
                                        <p:strVal val="visible"/>
                                      </p:to>
                                    </p:set>
                                    <p:anim calcmode="lin" valueType="num">
                                      <p:cBhvr additive="base">
                                        <p:cTn id="143" dur="500" fill="hold"/>
                                        <p:tgtEl>
                                          <p:spTgt spid="31">
                                            <p:txEl>
                                              <p:pRg st="4" end="4"/>
                                            </p:txEl>
                                          </p:spTgt>
                                        </p:tgtEl>
                                        <p:attrNameLst>
                                          <p:attrName>ppt_x</p:attrName>
                                        </p:attrNameLst>
                                      </p:cBhvr>
                                      <p:tavLst>
                                        <p:tav tm="0">
                                          <p:val>
                                            <p:strVal val="#ppt_x"/>
                                          </p:val>
                                        </p:tav>
                                        <p:tav tm="100000">
                                          <p:val>
                                            <p:strVal val="#ppt_x"/>
                                          </p:val>
                                        </p:tav>
                                      </p:tavLst>
                                    </p:anim>
                                    <p:anim calcmode="lin" valueType="num">
                                      <p:cBhvr additive="base">
                                        <p:cTn id="144" dur="500" fill="hold"/>
                                        <p:tgtEl>
                                          <p:spTgt spid="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8" grpId="0"/>
      <p:bldP spid="9" grpId="0"/>
      <p:bldP spid="10" grpId="0" animBg="1"/>
      <p:bldP spid="11" grpId="0"/>
      <p:bldP spid="12" grpId="0"/>
      <p:bldP spid="13" grpId="0" animBg="1"/>
      <p:bldP spid="14" grpId="0"/>
      <p:bldP spid="15" grpId="0"/>
      <p:bldP spid="16" grpId="0" animBg="1"/>
      <p:bldP spid="17" grpId="0"/>
      <p:bldP spid="18" grpId="0"/>
      <p:bldP spid="19" grpId="0" animBg="1"/>
      <p:bldP spid="20" grpId="0"/>
      <p:bldP spid="21" grpId="0"/>
      <p:bldP spid="22" grpId="0"/>
      <p:bldP spid="23" grpId="0"/>
      <p:bldP spid="26" grpId="0"/>
      <p:bldP spid="27" grpId="0" animBg="1"/>
      <p:bldP spid="28" grpId="0"/>
      <p:bldP spid="29" grpId="0"/>
      <p:bldP spid="30" grpId="0" animBg="1"/>
      <p:bldP spid="25" grpId="0"/>
      <p:bldP spid="3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787570" y="2655920"/>
            <a:ext cx="88838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3-cores</a:t>
            </a:r>
          </a:p>
        </p:txBody>
      </p:sp>
      <p:sp>
        <p:nvSpPr>
          <p:cNvPr id="4" name="Text Box 6"/>
          <p:cNvSpPr txBox="1">
            <a:spLocks noChangeArrowheads="1"/>
          </p:cNvSpPr>
          <p:nvPr/>
        </p:nvSpPr>
        <p:spPr bwMode="auto">
          <a:xfrm>
            <a:off x="7728343" y="2655920"/>
            <a:ext cx="88838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8-cores</a:t>
            </a:r>
          </a:p>
        </p:txBody>
      </p:sp>
      <p:sp>
        <p:nvSpPr>
          <p:cNvPr id="5" name="Line 9"/>
          <p:cNvSpPr>
            <a:spLocks noChangeShapeType="1"/>
          </p:cNvSpPr>
          <p:nvPr/>
        </p:nvSpPr>
        <p:spPr bwMode="auto">
          <a:xfrm>
            <a:off x="5210237" y="2017794"/>
            <a:ext cx="0" cy="21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Line 10"/>
          <p:cNvSpPr>
            <a:spLocks noChangeShapeType="1"/>
          </p:cNvSpPr>
          <p:nvPr/>
        </p:nvSpPr>
        <p:spPr bwMode="auto">
          <a:xfrm flipH="1">
            <a:off x="4211638" y="2244385"/>
            <a:ext cx="990600" cy="35399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5"/>
          <p:cNvSpPr txBox="1">
            <a:spLocks noChangeArrowheads="1"/>
          </p:cNvSpPr>
          <p:nvPr/>
        </p:nvSpPr>
        <p:spPr bwMode="auto">
          <a:xfrm>
            <a:off x="1953063" y="2655920"/>
            <a:ext cx="88838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2-cores</a:t>
            </a:r>
          </a:p>
        </p:txBody>
      </p:sp>
      <p:cxnSp>
        <p:nvCxnSpPr>
          <p:cNvPr id="8" name="Straight Connector 7"/>
          <p:cNvCxnSpPr>
            <a:endCxn id="11" idx="7"/>
          </p:cNvCxnSpPr>
          <p:nvPr/>
        </p:nvCxnSpPr>
        <p:spPr>
          <a:xfrm flipH="1">
            <a:off x="2292248" y="2238017"/>
            <a:ext cx="2909990" cy="339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6" idx="0"/>
          </p:cNvCxnSpPr>
          <p:nvPr/>
        </p:nvCxnSpPr>
        <p:spPr>
          <a:xfrm>
            <a:off x="5202238" y="2244385"/>
            <a:ext cx="2970297" cy="352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13"/>
          <p:cNvSpPr>
            <a:spLocks noChangeArrowheads="1"/>
          </p:cNvSpPr>
          <p:nvPr/>
        </p:nvSpPr>
        <p:spPr bwMode="auto">
          <a:xfrm>
            <a:off x="4181358" y="2564112"/>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Oval 13"/>
          <p:cNvSpPr>
            <a:spLocks noChangeArrowheads="1"/>
          </p:cNvSpPr>
          <p:nvPr/>
        </p:nvSpPr>
        <p:spPr bwMode="auto">
          <a:xfrm>
            <a:off x="2236692" y="2568707"/>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Oval 13"/>
          <p:cNvSpPr>
            <a:spLocks noChangeArrowheads="1"/>
          </p:cNvSpPr>
          <p:nvPr/>
        </p:nvSpPr>
        <p:spPr bwMode="auto">
          <a:xfrm>
            <a:off x="8151081" y="2565788"/>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Text Box 5"/>
          <p:cNvSpPr txBox="1">
            <a:spLocks noChangeArrowheads="1"/>
          </p:cNvSpPr>
          <p:nvPr/>
        </p:nvSpPr>
        <p:spPr bwMode="auto">
          <a:xfrm>
            <a:off x="5721533" y="2662889"/>
            <a:ext cx="88838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4-cores</a:t>
            </a:r>
          </a:p>
        </p:txBody>
      </p:sp>
      <p:cxnSp>
        <p:nvCxnSpPr>
          <p:cNvPr id="14" name="Straight Connector 13"/>
          <p:cNvCxnSpPr>
            <a:stCxn id="6" idx="0"/>
          </p:cNvCxnSpPr>
          <p:nvPr/>
        </p:nvCxnSpPr>
        <p:spPr>
          <a:xfrm>
            <a:off x="5202238" y="2244385"/>
            <a:ext cx="954066" cy="360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3"/>
          <p:cNvSpPr>
            <a:spLocks noChangeArrowheads="1"/>
          </p:cNvSpPr>
          <p:nvPr/>
        </p:nvSpPr>
        <p:spPr bwMode="auto">
          <a:xfrm>
            <a:off x="6115147" y="2560639"/>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 name="Text Box 13"/>
          <p:cNvSpPr txBox="1">
            <a:spLocks noChangeArrowheads="1"/>
          </p:cNvSpPr>
          <p:nvPr/>
        </p:nvSpPr>
        <p:spPr bwMode="auto">
          <a:xfrm>
            <a:off x="1263555" y="1768557"/>
            <a:ext cx="7904728"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counts in Armv7-based 32-bit mobile processors with symmetrical multicores</a:t>
            </a:r>
          </a:p>
        </p:txBody>
      </p:sp>
      <p:sp>
        <p:nvSpPr>
          <p:cNvPr id="17" name="TextBox 16"/>
          <p:cNvSpPr txBox="1"/>
          <p:nvPr/>
        </p:nvSpPr>
        <p:spPr>
          <a:xfrm flipH="1">
            <a:off x="244966" y="3050359"/>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18" name="TextBox 17"/>
          <p:cNvSpPr txBox="1"/>
          <p:nvPr/>
        </p:nvSpPr>
        <p:spPr>
          <a:xfrm flipH="1">
            <a:off x="73601" y="4038498"/>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9" name="TextBox 18"/>
          <p:cNvSpPr txBox="1"/>
          <p:nvPr/>
        </p:nvSpPr>
        <p:spPr>
          <a:xfrm flipH="1">
            <a:off x="99455" y="4536093"/>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20" name="TextBox 19"/>
          <p:cNvSpPr txBox="1"/>
          <p:nvPr/>
        </p:nvSpPr>
        <p:spPr>
          <a:xfrm>
            <a:off x="234471" y="5041951"/>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21" name="TextBox 20"/>
          <p:cNvSpPr txBox="1"/>
          <p:nvPr/>
        </p:nvSpPr>
        <p:spPr>
          <a:xfrm>
            <a:off x="177831" y="5580684"/>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2" name="TextBox 21"/>
          <p:cNvSpPr txBox="1"/>
          <p:nvPr/>
        </p:nvSpPr>
        <p:spPr>
          <a:xfrm>
            <a:off x="1240236" y="3071791"/>
            <a:ext cx="2142624" cy="918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 Cortex-A9)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a:rPr>
              <a:t>A7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 64-bit Cyclone)</a:t>
            </a:r>
          </a:p>
        </p:txBody>
      </p:sp>
      <p:sp>
        <p:nvSpPr>
          <p:cNvPr id="24" name="TextBox 23"/>
          <p:cNvSpPr txBox="1"/>
          <p:nvPr/>
        </p:nvSpPr>
        <p:spPr>
          <a:xfrm>
            <a:off x="5022050" y="4024839"/>
            <a:ext cx="195598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1" u="none" strike="noStrike" kern="1200" cap="none" spc="0" normalizeH="0" baseline="0" noProof="0" dirty="0">
                <a:ln>
                  <a:noFill/>
                </a:ln>
                <a:solidFill>
                  <a:srgbClr val="000000"/>
                </a:solidFill>
                <a:effectLst/>
                <a:uLnTx/>
                <a:uFillTx/>
                <a:latin typeface="Verdana"/>
                <a:ea typeface="+mn-ea"/>
                <a:cs typeface="+mn-cs"/>
              </a:rPr>
              <a:t>Exynos 4412 (2012)</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4x Cortex-A9</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6" name="TextBox 25"/>
          <p:cNvSpPr txBox="1"/>
          <p:nvPr/>
        </p:nvSpPr>
        <p:spPr>
          <a:xfrm>
            <a:off x="1338187" y="4024839"/>
            <a:ext cx="189667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1" u="none" strike="noStrike" kern="1200" cap="none" spc="0" normalizeH="0" baseline="0" noProof="0" dirty="0">
                <a:ln>
                  <a:noFill/>
                </a:ln>
                <a:solidFill>
                  <a:srgbClr val="000000"/>
                </a:solidFill>
                <a:effectLst/>
                <a:uLnTx/>
                <a:uFillTx/>
                <a:latin typeface="Verdana"/>
                <a:ea typeface="+mn-ea"/>
                <a:cs typeface="+mn-cs"/>
              </a:rPr>
              <a:t>Exynos </a:t>
            </a:r>
            <a:r>
              <a:rPr kumimoji="0" lang="en-US" sz="1300" b="0" i="1" u="none" strike="noStrike" kern="1200" cap="none" spc="0" normalizeH="0" baseline="0" noProof="0" dirty="0">
                <a:ln>
                  <a:noFill/>
                </a:ln>
                <a:solidFill>
                  <a:srgbClr val="000000"/>
                </a:solidFill>
                <a:effectLst/>
                <a:uLnTx/>
                <a:uFillTx/>
                <a:latin typeface="Verdana"/>
                <a:ea typeface="+mn-ea"/>
                <a:cs typeface="+mn-cs"/>
              </a:rPr>
              <a:t>3250</a:t>
            </a:r>
            <a:r>
              <a:rPr kumimoji="0" lang="hu-HU" sz="1300" b="0" i="1" u="none" strike="noStrike" kern="1200" cap="none" spc="0" normalizeH="0" baseline="0" noProof="0" dirty="0">
                <a:ln>
                  <a:noFill/>
                </a:ln>
                <a:solidFill>
                  <a:srgbClr val="000000"/>
                </a:solidFill>
                <a:effectLst/>
                <a:uLnTx/>
                <a:uFillTx/>
                <a:latin typeface="Verdana"/>
                <a:ea typeface="+mn-ea"/>
                <a:cs typeface="+mn-cs"/>
              </a:rPr>
              <a:t> (201</a:t>
            </a:r>
            <a:r>
              <a:rPr kumimoji="0" lang="en-US" sz="1300" b="0" i="1" u="none" strike="noStrike" kern="1200" cap="none" spc="0" normalizeH="0" baseline="0" noProof="0" dirty="0">
                <a:ln>
                  <a:noFill/>
                </a:ln>
                <a:solidFill>
                  <a:srgbClr val="000000"/>
                </a:solidFill>
                <a:effectLst/>
                <a:uLnTx/>
                <a:uFillTx/>
                <a:latin typeface="Verdana"/>
                <a:ea typeface="+mn-ea"/>
                <a:cs typeface="+mn-cs"/>
              </a:rPr>
              <a:t>1</a:t>
            </a:r>
            <a:r>
              <a:rPr kumimoji="0" lang="hu-HU"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2x Cortex-A7</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8" name="TextBox 27"/>
          <p:cNvSpPr txBox="1"/>
          <p:nvPr/>
        </p:nvSpPr>
        <p:spPr>
          <a:xfrm>
            <a:off x="5498365" y="4545003"/>
            <a:ext cx="128907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S400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Cortex-A7</a:t>
            </a:r>
          </a:p>
        </p:txBody>
      </p:sp>
      <p:sp>
        <p:nvSpPr>
          <p:cNvPr id="29" name="TextBox 28"/>
          <p:cNvSpPr txBox="1"/>
          <p:nvPr/>
        </p:nvSpPr>
        <p:spPr>
          <a:xfrm>
            <a:off x="1623419" y="4545003"/>
            <a:ext cx="128907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S200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 Cortex-A7</a:t>
            </a:r>
          </a:p>
        </p:txBody>
      </p:sp>
      <p:sp>
        <p:nvSpPr>
          <p:cNvPr id="31" name="TextBox 30"/>
          <p:cNvSpPr txBox="1"/>
          <p:nvPr/>
        </p:nvSpPr>
        <p:spPr>
          <a:xfrm>
            <a:off x="5394159" y="5052813"/>
            <a:ext cx="143975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K3V2 (2012)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Cortex-A9)</a:t>
            </a:r>
          </a:p>
        </p:txBody>
      </p:sp>
      <p:sp>
        <p:nvSpPr>
          <p:cNvPr id="33" name="TextBox 32"/>
          <p:cNvSpPr txBox="1"/>
          <p:nvPr/>
        </p:nvSpPr>
        <p:spPr>
          <a:xfrm>
            <a:off x="5394622" y="5529174"/>
            <a:ext cx="1484702"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MT6582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Cortex-A7</a:t>
            </a:r>
          </a:p>
        </p:txBody>
      </p:sp>
      <p:sp>
        <p:nvSpPr>
          <p:cNvPr id="34" name="TextBox 33"/>
          <p:cNvSpPr txBox="1"/>
          <p:nvPr/>
        </p:nvSpPr>
        <p:spPr>
          <a:xfrm>
            <a:off x="7415283" y="5529174"/>
            <a:ext cx="149425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MT6592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2x4 Cortex-A7</a:t>
            </a:r>
          </a:p>
        </p:txBody>
      </p:sp>
      <p:sp>
        <p:nvSpPr>
          <p:cNvPr id="35" name="TextBox 34"/>
          <p:cNvSpPr txBox="1"/>
          <p:nvPr/>
        </p:nvSpPr>
        <p:spPr>
          <a:xfrm>
            <a:off x="1541316" y="5509924"/>
            <a:ext cx="148470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MT6572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 Cortex-A7</a:t>
            </a:r>
          </a:p>
        </p:txBody>
      </p:sp>
      <p:sp>
        <p:nvSpPr>
          <p:cNvPr id="42" name="TextBox 41"/>
          <p:cNvSpPr txBox="1"/>
          <p:nvPr/>
        </p:nvSpPr>
        <p:spPr>
          <a:xfrm>
            <a:off x="77564" y="444786"/>
            <a:ext cx="847110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core counts in Armv7-based 32-bit symmetrical multicores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in mobile processors</a:t>
            </a:r>
          </a:p>
        </p:txBody>
      </p:sp>
      <p:sp>
        <p:nvSpPr>
          <p:cNvPr id="43" name="TextBox 42"/>
          <p:cNvSpPr txBox="1"/>
          <p:nvPr/>
        </p:nvSpPr>
        <p:spPr>
          <a:xfrm>
            <a:off x="116505" y="6021559"/>
            <a:ext cx="923936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After the model designations, we indicate the release dates of the first models of the related lines</a:t>
            </a:r>
          </a:p>
          <a:p>
            <a:pPr marL="0" marR="0" lvl="0" indent="0" algn="l" defTabSz="914400" rtl="0" eaLnBrk="1" fontAlgn="auto" latinLnBrk="0" hangingPunct="1">
              <a:lnSpc>
                <a:spcPct val="100000"/>
              </a:lnSpc>
              <a:spcBef>
                <a:spcPts val="0"/>
              </a:spcBef>
              <a:spcAft>
                <a:spcPts val="500"/>
              </a:spcAft>
              <a:buClrTx/>
              <a:buSzTx/>
              <a:buFontTx/>
              <a:buNone/>
              <a:tabLst/>
              <a:defRPr/>
            </a:pPr>
            <a:r>
              <a:rPr lang="en-US" sz="1300" dirty="0">
                <a:solidFill>
                  <a:srgbClr val="000000"/>
                </a:solidFill>
                <a:latin typeface="Verdana"/>
              </a:rPr>
              <a:t> </a:t>
            </a:r>
            <a:r>
              <a:rPr kumimoji="0" lang="en-US" sz="1300" b="0" i="0" u="none" strike="noStrike" kern="1200" cap="none" spc="0" normalizeH="0" baseline="0" noProof="0" dirty="0">
                <a:ln>
                  <a:noFill/>
                </a:ln>
                <a:solidFill>
                  <a:srgbClr val="000000"/>
                </a:solidFill>
                <a:effectLst/>
                <a:uLnTx/>
                <a:uFillTx/>
                <a:latin typeface="Verdana"/>
                <a:ea typeface="+mn-ea"/>
                <a:cs typeface="+mn-cs"/>
              </a:rPr>
              <a:t> with the number of cores.</a:t>
            </a:r>
          </a:p>
        </p:txBody>
      </p:sp>
      <p:sp>
        <p:nvSpPr>
          <p:cNvPr id="36" name="Title 64"/>
          <p:cNvSpPr>
            <a:spLocks noGrp="1"/>
          </p:cNvSpPr>
          <p:nvPr>
            <p:ph type="title"/>
          </p:nvPr>
        </p:nvSpPr>
        <p:spPr>
          <a:xfrm>
            <a:off x="0" y="0"/>
            <a:ext cx="9144000" cy="393700"/>
          </a:xfrm>
          <a:solidFill>
            <a:srgbClr val="0066FF"/>
          </a:solidFill>
        </p:spPr>
        <p:txBody>
          <a:bodyPr/>
          <a:lstStyle/>
          <a:p>
            <a:r>
              <a:rPr lang="en-US" sz="1700" dirty="0"/>
              <a:t>3.3.3 Armv7-based 32-bit symmetrical multicore CPUs (5)</a:t>
            </a:r>
          </a:p>
        </p:txBody>
      </p:sp>
      <p:sp>
        <p:nvSpPr>
          <p:cNvPr id="37" name="Right Arrow 36"/>
          <p:cNvSpPr/>
          <p:nvPr/>
        </p:nvSpPr>
        <p:spPr bwMode="auto">
          <a:xfrm>
            <a:off x="3311860" y="276071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Right Arrow 37"/>
          <p:cNvSpPr/>
          <p:nvPr/>
        </p:nvSpPr>
        <p:spPr bwMode="auto">
          <a:xfrm>
            <a:off x="5063480" y="277570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Right Arrow 38"/>
          <p:cNvSpPr/>
          <p:nvPr/>
        </p:nvSpPr>
        <p:spPr bwMode="auto">
          <a:xfrm>
            <a:off x="6935688" y="279672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TextBox 1"/>
          <p:cNvSpPr txBox="1"/>
          <p:nvPr/>
        </p:nvSpPr>
        <p:spPr>
          <a:xfrm>
            <a:off x="71500" y="1061375"/>
            <a:ext cx="9004966" cy="584775"/>
          </a:xfrm>
          <a:prstGeom prst="rect">
            <a:avLst/>
          </a:prstGeom>
          <a:noFill/>
        </p:spPr>
        <p:txBody>
          <a:bodyPr wrap="non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600" b="0" i="0" u="none" strike="noStrike" kern="1200" cap="none" spc="-70" normalizeH="0" baseline="0" noProof="0" dirty="0">
                <a:ln>
                  <a:noFill/>
                </a:ln>
                <a:solidFill>
                  <a:srgbClr val="000000"/>
                </a:solidFill>
                <a:effectLst/>
                <a:uLnTx/>
                <a:uFillTx/>
                <a:latin typeface="Verdana"/>
              </a:rPr>
              <a:t>First</a:t>
            </a:r>
            <a:r>
              <a:rPr lang="en-US" sz="1600" spc="-70" dirty="0">
                <a:solidFill>
                  <a:srgbClr val="000000"/>
                </a:solidFill>
                <a:latin typeface="Verdana"/>
              </a:rPr>
              <a:t> symmetrical multicores were typically </a:t>
            </a:r>
            <a:r>
              <a:rPr kumimoji="0" lang="en-US" sz="1600" b="0" i="0" u="none" strike="noStrike" kern="1200" cap="none" spc="-70" normalizeH="0" baseline="0" noProof="0" dirty="0">
                <a:ln>
                  <a:noFill/>
                </a:ln>
                <a:solidFill>
                  <a:srgbClr val="0070C0"/>
                </a:solidFill>
                <a:effectLst/>
                <a:uLnTx/>
                <a:uFillTx/>
                <a:latin typeface="Verdana"/>
              </a:rPr>
              <a:t>dual core CPUs</a:t>
            </a:r>
            <a:r>
              <a:rPr kumimoji="0" lang="en-US" sz="1600" b="0" i="0" u="none" strike="noStrike" kern="1200" cap="none" spc="-70" normalizeH="0" baseline="0" noProof="0" dirty="0">
                <a:ln>
                  <a:noFill/>
                </a:ln>
                <a:effectLst/>
                <a:uLnTx/>
                <a:uFillTx/>
                <a:latin typeface="Verdana"/>
              </a:rPr>
              <a:t>, but </a:t>
            </a:r>
            <a:r>
              <a:rPr kumimoji="0" lang="en-US" sz="1600" b="0" i="0" u="none" strike="noStrike" kern="1200" cap="none" spc="-70" normalizeH="0" baseline="0" noProof="0" dirty="0">
                <a:ln>
                  <a:noFill/>
                </a:ln>
                <a:solidFill>
                  <a:srgbClr val="000000"/>
                </a:solidFill>
                <a:effectLst/>
                <a:uLnTx/>
                <a:uFillTx/>
                <a:latin typeface="Verdana"/>
              </a:rPr>
              <a:t>soon they became enhanced </a:t>
            </a:r>
          </a:p>
          <a:p>
            <a:pPr marR="0" lvl="0" algn="l" defTabSz="457200" rtl="0" eaLnBrk="1" fontAlgn="auto" latinLnBrk="0" hangingPunct="1">
              <a:lnSpc>
                <a:spcPct val="100000"/>
              </a:lnSpc>
              <a:spcBef>
                <a:spcPts val="0"/>
              </a:spcBef>
              <a:spcAft>
                <a:spcPts val="0"/>
              </a:spcAft>
              <a:buClrTx/>
              <a:buSzTx/>
              <a:tabLst/>
              <a:defRPr/>
            </a:pPr>
            <a:r>
              <a:rPr lang="en-US" sz="1600" spc="-70" dirty="0">
                <a:solidFill>
                  <a:srgbClr val="000000"/>
                </a:solidFill>
                <a:latin typeface="Verdana"/>
                <a:ea typeface="+mn-ea"/>
                <a:cs typeface="+mn-cs"/>
              </a:rPr>
              <a:t>  </a:t>
            </a:r>
            <a:r>
              <a:rPr kumimoji="0" lang="en-US" sz="1600" b="0" i="0" u="none" strike="noStrike" kern="1200" cap="none" spc="-40" normalizeH="0" baseline="0" noProof="0" dirty="0">
                <a:ln>
                  <a:noFill/>
                </a:ln>
                <a:solidFill>
                  <a:srgbClr val="000000"/>
                </a:solidFill>
                <a:effectLst/>
                <a:uLnTx/>
                <a:uFillTx/>
                <a:latin typeface="Verdana"/>
                <a:ea typeface="+mn-ea"/>
                <a:cs typeface="+mn-cs"/>
              </a:rPr>
              <a:t>to </a:t>
            </a:r>
            <a:r>
              <a:rPr kumimoji="0" lang="en-US" sz="1600" b="0" i="0" u="none" strike="noStrike" kern="1200" cap="none" spc="-40" normalizeH="0" baseline="0" noProof="0" dirty="0">
                <a:ln>
                  <a:noFill/>
                </a:ln>
                <a:solidFill>
                  <a:srgbClr val="0070C0"/>
                </a:solidFill>
                <a:effectLst/>
                <a:uLnTx/>
                <a:uFillTx/>
                <a:latin typeface="Verdana"/>
                <a:ea typeface="+mn-ea"/>
                <a:cs typeface="+mn-cs"/>
              </a:rPr>
              <a:t>higher core counts</a:t>
            </a:r>
            <a:r>
              <a:rPr kumimoji="0" lang="en-US" sz="1600" b="0" i="0" u="none" strike="noStrike" kern="1200" cap="none" spc="-40" normalizeH="0" baseline="0" noProof="0" dirty="0">
                <a:ln>
                  <a:noFill/>
                </a:ln>
                <a:solidFill>
                  <a:srgbClr val="000000"/>
                </a:solidFill>
                <a:effectLst/>
                <a:uLnTx/>
                <a:uFillTx/>
                <a:latin typeface="Verdana"/>
                <a:ea typeface="+mn-ea"/>
                <a:cs typeface="+mn-cs"/>
              </a:rPr>
              <a:t>, as seen below.  </a:t>
            </a:r>
          </a:p>
        </p:txBody>
      </p:sp>
    </p:spTree>
    <p:extLst>
      <p:ext uri="{BB962C8B-B14F-4D97-AF65-F5344CB8AC3E}">
        <p14:creationId xmlns:p14="http://schemas.microsoft.com/office/powerpoint/2010/main" val="86775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ppt_x"/>
                                          </p:val>
                                        </p:tav>
                                        <p:tav tm="100000">
                                          <p:val>
                                            <p:strVal val="#ppt_x"/>
                                          </p:val>
                                        </p:tav>
                                      </p:tavLst>
                                    </p:anim>
                                    <p:anim calcmode="lin" valueType="num">
                                      <p:cBhvr additive="base">
                                        <p:cTn id="82" dur="500" fill="hold"/>
                                        <p:tgtEl>
                                          <p:spTgt spid="20"/>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additive="base">
                                        <p:cTn id="89" dur="500" fill="hold"/>
                                        <p:tgtEl>
                                          <p:spTgt spid="22"/>
                                        </p:tgtEl>
                                        <p:attrNameLst>
                                          <p:attrName>ppt_x</p:attrName>
                                        </p:attrNameLst>
                                      </p:cBhvr>
                                      <p:tavLst>
                                        <p:tav tm="0">
                                          <p:val>
                                            <p:strVal val="#ppt_x"/>
                                          </p:val>
                                        </p:tav>
                                        <p:tav tm="100000">
                                          <p:val>
                                            <p:strVal val="#ppt_x"/>
                                          </p:val>
                                        </p:tav>
                                      </p:tavLst>
                                    </p:anim>
                                    <p:anim calcmode="lin" valueType="num">
                                      <p:cBhvr additive="base">
                                        <p:cTn id="90" dur="500" fill="hold"/>
                                        <p:tgtEl>
                                          <p:spTgt spid="22"/>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additive="base">
                                        <p:cTn id="93" dur="500" fill="hold"/>
                                        <p:tgtEl>
                                          <p:spTgt spid="24"/>
                                        </p:tgtEl>
                                        <p:attrNameLst>
                                          <p:attrName>ppt_x</p:attrName>
                                        </p:attrNameLst>
                                      </p:cBhvr>
                                      <p:tavLst>
                                        <p:tav tm="0">
                                          <p:val>
                                            <p:strVal val="#ppt_x"/>
                                          </p:val>
                                        </p:tav>
                                        <p:tav tm="100000">
                                          <p:val>
                                            <p:strVal val="#ppt_x"/>
                                          </p:val>
                                        </p:tav>
                                      </p:tavLst>
                                    </p:anim>
                                    <p:anim calcmode="lin" valueType="num">
                                      <p:cBhvr additive="base">
                                        <p:cTn id="94" dur="500" fill="hold"/>
                                        <p:tgtEl>
                                          <p:spTgt spid="24"/>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cBhvr additive="base">
                                        <p:cTn id="97" dur="500" fill="hold"/>
                                        <p:tgtEl>
                                          <p:spTgt spid="26"/>
                                        </p:tgtEl>
                                        <p:attrNameLst>
                                          <p:attrName>ppt_x</p:attrName>
                                        </p:attrNameLst>
                                      </p:cBhvr>
                                      <p:tavLst>
                                        <p:tav tm="0">
                                          <p:val>
                                            <p:strVal val="#ppt_x"/>
                                          </p:val>
                                        </p:tav>
                                        <p:tav tm="100000">
                                          <p:val>
                                            <p:strVal val="#ppt_x"/>
                                          </p:val>
                                        </p:tav>
                                      </p:tavLst>
                                    </p:anim>
                                    <p:anim calcmode="lin" valueType="num">
                                      <p:cBhvr additive="base">
                                        <p:cTn id="98" dur="500" fill="hold"/>
                                        <p:tgtEl>
                                          <p:spTgt spid="26"/>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additive="base">
                                        <p:cTn id="101" dur="500" fill="hold"/>
                                        <p:tgtEl>
                                          <p:spTgt spid="28"/>
                                        </p:tgtEl>
                                        <p:attrNameLst>
                                          <p:attrName>ppt_x</p:attrName>
                                        </p:attrNameLst>
                                      </p:cBhvr>
                                      <p:tavLst>
                                        <p:tav tm="0">
                                          <p:val>
                                            <p:strVal val="#ppt_x"/>
                                          </p:val>
                                        </p:tav>
                                        <p:tav tm="100000">
                                          <p:val>
                                            <p:strVal val="#ppt_x"/>
                                          </p:val>
                                        </p:tav>
                                      </p:tavLst>
                                    </p:anim>
                                    <p:anim calcmode="lin" valueType="num">
                                      <p:cBhvr additive="base">
                                        <p:cTn id="102" dur="500" fill="hold"/>
                                        <p:tgtEl>
                                          <p:spTgt spid="28"/>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additive="base">
                                        <p:cTn id="105" dur="500" fill="hold"/>
                                        <p:tgtEl>
                                          <p:spTgt spid="29"/>
                                        </p:tgtEl>
                                        <p:attrNameLst>
                                          <p:attrName>ppt_x</p:attrName>
                                        </p:attrNameLst>
                                      </p:cBhvr>
                                      <p:tavLst>
                                        <p:tav tm="0">
                                          <p:val>
                                            <p:strVal val="#ppt_x"/>
                                          </p:val>
                                        </p:tav>
                                        <p:tav tm="100000">
                                          <p:val>
                                            <p:strVal val="#ppt_x"/>
                                          </p:val>
                                        </p:tav>
                                      </p:tavLst>
                                    </p:anim>
                                    <p:anim calcmode="lin" valueType="num">
                                      <p:cBhvr additive="base">
                                        <p:cTn id="106" dur="500" fill="hold"/>
                                        <p:tgtEl>
                                          <p:spTgt spid="29"/>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1"/>
                                        </p:tgtEl>
                                        <p:attrNameLst>
                                          <p:attrName>style.visibility</p:attrName>
                                        </p:attrNameLst>
                                      </p:cBhvr>
                                      <p:to>
                                        <p:strVal val="visible"/>
                                      </p:to>
                                    </p:set>
                                    <p:anim calcmode="lin" valueType="num">
                                      <p:cBhvr additive="base">
                                        <p:cTn id="109" dur="500" fill="hold"/>
                                        <p:tgtEl>
                                          <p:spTgt spid="31"/>
                                        </p:tgtEl>
                                        <p:attrNameLst>
                                          <p:attrName>ppt_x</p:attrName>
                                        </p:attrNameLst>
                                      </p:cBhvr>
                                      <p:tavLst>
                                        <p:tav tm="0">
                                          <p:val>
                                            <p:strVal val="#ppt_x"/>
                                          </p:val>
                                        </p:tav>
                                        <p:tav tm="100000">
                                          <p:val>
                                            <p:strVal val="#ppt_x"/>
                                          </p:val>
                                        </p:tav>
                                      </p:tavLst>
                                    </p:anim>
                                    <p:anim calcmode="lin" valueType="num">
                                      <p:cBhvr additive="base">
                                        <p:cTn id="110" dur="500" fill="hold"/>
                                        <p:tgtEl>
                                          <p:spTgt spid="31"/>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3"/>
                                        </p:tgtEl>
                                        <p:attrNameLst>
                                          <p:attrName>style.visibility</p:attrName>
                                        </p:attrNameLst>
                                      </p:cBhvr>
                                      <p:to>
                                        <p:strVal val="visible"/>
                                      </p:to>
                                    </p:set>
                                    <p:anim calcmode="lin" valueType="num">
                                      <p:cBhvr additive="base">
                                        <p:cTn id="113" dur="500" fill="hold"/>
                                        <p:tgtEl>
                                          <p:spTgt spid="33"/>
                                        </p:tgtEl>
                                        <p:attrNameLst>
                                          <p:attrName>ppt_x</p:attrName>
                                        </p:attrNameLst>
                                      </p:cBhvr>
                                      <p:tavLst>
                                        <p:tav tm="0">
                                          <p:val>
                                            <p:strVal val="#ppt_x"/>
                                          </p:val>
                                        </p:tav>
                                        <p:tav tm="100000">
                                          <p:val>
                                            <p:strVal val="#ppt_x"/>
                                          </p:val>
                                        </p:tav>
                                      </p:tavLst>
                                    </p:anim>
                                    <p:anim calcmode="lin" valueType="num">
                                      <p:cBhvr additive="base">
                                        <p:cTn id="114" dur="500" fill="hold"/>
                                        <p:tgtEl>
                                          <p:spTgt spid="33"/>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4"/>
                                        </p:tgtEl>
                                        <p:attrNameLst>
                                          <p:attrName>style.visibility</p:attrName>
                                        </p:attrNameLst>
                                      </p:cBhvr>
                                      <p:to>
                                        <p:strVal val="visible"/>
                                      </p:to>
                                    </p:set>
                                    <p:anim calcmode="lin" valueType="num">
                                      <p:cBhvr additive="base">
                                        <p:cTn id="117" dur="500" fill="hold"/>
                                        <p:tgtEl>
                                          <p:spTgt spid="34"/>
                                        </p:tgtEl>
                                        <p:attrNameLst>
                                          <p:attrName>ppt_x</p:attrName>
                                        </p:attrNameLst>
                                      </p:cBhvr>
                                      <p:tavLst>
                                        <p:tav tm="0">
                                          <p:val>
                                            <p:strVal val="#ppt_x"/>
                                          </p:val>
                                        </p:tav>
                                        <p:tav tm="100000">
                                          <p:val>
                                            <p:strVal val="#ppt_x"/>
                                          </p:val>
                                        </p:tav>
                                      </p:tavLst>
                                    </p:anim>
                                    <p:anim calcmode="lin" valueType="num">
                                      <p:cBhvr additive="base">
                                        <p:cTn id="118" dur="500" fill="hold"/>
                                        <p:tgtEl>
                                          <p:spTgt spid="34"/>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5"/>
                                        </p:tgtEl>
                                        <p:attrNameLst>
                                          <p:attrName>style.visibility</p:attrName>
                                        </p:attrNameLst>
                                      </p:cBhvr>
                                      <p:to>
                                        <p:strVal val="visible"/>
                                      </p:to>
                                    </p:set>
                                    <p:anim calcmode="lin" valueType="num">
                                      <p:cBhvr additive="base">
                                        <p:cTn id="121" dur="500" fill="hold"/>
                                        <p:tgtEl>
                                          <p:spTgt spid="35"/>
                                        </p:tgtEl>
                                        <p:attrNameLst>
                                          <p:attrName>ppt_x</p:attrName>
                                        </p:attrNameLst>
                                      </p:cBhvr>
                                      <p:tavLst>
                                        <p:tav tm="0">
                                          <p:val>
                                            <p:strVal val="#ppt_x"/>
                                          </p:val>
                                        </p:tav>
                                        <p:tav tm="100000">
                                          <p:val>
                                            <p:strVal val="#ppt_x"/>
                                          </p:val>
                                        </p:tav>
                                      </p:tavLst>
                                    </p:anim>
                                    <p:anim calcmode="lin" valueType="num">
                                      <p:cBhvr additive="base">
                                        <p:cTn id="122" dur="500" fill="hold"/>
                                        <p:tgtEl>
                                          <p:spTgt spid="35"/>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43"/>
                                        </p:tgtEl>
                                        <p:attrNameLst>
                                          <p:attrName>style.visibility</p:attrName>
                                        </p:attrNameLst>
                                      </p:cBhvr>
                                      <p:to>
                                        <p:strVal val="visible"/>
                                      </p:to>
                                    </p:set>
                                    <p:anim calcmode="lin" valueType="num">
                                      <p:cBhvr additive="base">
                                        <p:cTn id="125" dur="500" fill="hold"/>
                                        <p:tgtEl>
                                          <p:spTgt spid="43"/>
                                        </p:tgtEl>
                                        <p:attrNameLst>
                                          <p:attrName>ppt_x</p:attrName>
                                        </p:attrNameLst>
                                      </p:cBhvr>
                                      <p:tavLst>
                                        <p:tav tm="0">
                                          <p:val>
                                            <p:strVal val="#ppt_x"/>
                                          </p:val>
                                        </p:tav>
                                        <p:tav tm="100000">
                                          <p:val>
                                            <p:strVal val="#ppt_x"/>
                                          </p:val>
                                        </p:tav>
                                      </p:tavLst>
                                    </p:anim>
                                    <p:anim calcmode="lin" valueType="num">
                                      <p:cBhvr additive="base">
                                        <p:cTn id="126" dur="500" fill="hold"/>
                                        <p:tgtEl>
                                          <p:spTgt spid="43"/>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37"/>
                                        </p:tgtEl>
                                        <p:attrNameLst>
                                          <p:attrName>style.visibility</p:attrName>
                                        </p:attrNameLst>
                                      </p:cBhvr>
                                      <p:to>
                                        <p:strVal val="visible"/>
                                      </p:to>
                                    </p:set>
                                    <p:anim calcmode="lin" valueType="num">
                                      <p:cBhvr additive="base">
                                        <p:cTn id="129" dur="500" fill="hold"/>
                                        <p:tgtEl>
                                          <p:spTgt spid="37"/>
                                        </p:tgtEl>
                                        <p:attrNameLst>
                                          <p:attrName>ppt_x</p:attrName>
                                        </p:attrNameLst>
                                      </p:cBhvr>
                                      <p:tavLst>
                                        <p:tav tm="0">
                                          <p:val>
                                            <p:strVal val="#ppt_x"/>
                                          </p:val>
                                        </p:tav>
                                        <p:tav tm="100000">
                                          <p:val>
                                            <p:strVal val="#ppt_x"/>
                                          </p:val>
                                        </p:tav>
                                      </p:tavLst>
                                    </p:anim>
                                    <p:anim calcmode="lin" valueType="num">
                                      <p:cBhvr additive="base">
                                        <p:cTn id="130" dur="500" fill="hold"/>
                                        <p:tgtEl>
                                          <p:spTgt spid="37"/>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38"/>
                                        </p:tgtEl>
                                        <p:attrNameLst>
                                          <p:attrName>style.visibility</p:attrName>
                                        </p:attrNameLst>
                                      </p:cBhvr>
                                      <p:to>
                                        <p:strVal val="visible"/>
                                      </p:to>
                                    </p:set>
                                    <p:anim calcmode="lin" valueType="num">
                                      <p:cBhvr additive="base">
                                        <p:cTn id="133" dur="500" fill="hold"/>
                                        <p:tgtEl>
                                          <p:spTgt spid="38"/>
                                        </p:tgtEl>
                                        <p:attrNameLst>
                                          <p:attrName>ppt_x</p:attrName>
                                        </p:attrNameLst>
                                      </p:cBhvr>
                                      <p:tavLst>
                                        <p:tav tm="0">
                                          <p:val>
                                            <p:strVal val="#ppt_x"/>
                                          </p:val>
                                        </p:tav>
                                        <p:tav tm="100000">
                                          <p:val>
                                            <p:strVal val="#ppt_x"/>
                                          </p:val>
                                        </p:tav>
                                      </p:tavLst>
                                    </p:anim>
                                    <p:anim calcmode="lin" valueType="num">
                                      <p:cBhvr additive="base">
                                        <p:cTn id="134" dur="500" fill="hold"/>
                                        <p:tgtEl>
                                          <p:spTgt spid="38"/>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9"/>
                                        </p:tgtEl>
                                        <p:attrNameLst>
                                          <p:attrName>style.visibility</p:attrName>
                                        </p:attrNameLst>
                                      </p:cBhvr>
                                      <p:to>
                                        <p:strVal val="visible"/>
                                      </p:to>
                                    </p:set>
                                    <p:anim calcmode="lin" valueType="num">
                                      <p:cBhvr additive="base">
                                        <p:cTn id="137" dur="500" fill="hold"/>
                                        <p:tgtEl>
                                          <p:spTgt spid="39"/>
                                        </p:tgtEl>
                                        <p:attrNameLst>
                                          <p:attrName>ppt_x</p:attrName>
                                        </p:attrNameLst>
                                      </p:cBhvr>
                                      <p:tavLst>
                                        <p:tav tm="0">
                                          <p:val>
                                            <p:strVal val="#ppt_x"/>
                                          </p:val>
                                        </p:tav>
                                        <p:tav tm="100000">
                                          <p:val>
                                            <p:strVal val="#ppt_x"/>
                                          </p:val>
                                        </p:tav>
                                      </p:tavLst>
                                    </p:anim>
                                    <p:anim calcmode="lin" valueType="num">
                                      <p:cBhvr additive="base">
                                        <p:cTn id="13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P spid="10" grpId="0" animBg="1"/>
      <p:bldP spid="11" grpId="0" animBg="1"/>
      <p:bldP spid="12" grpId="0" animBg="1"/>
      <p:bldP spid="13" grpId="0"/>
      <p:bldP spid="15" grpId="0" animBg="1"/>
      <p:bldP spid="16" grpId="0"/>
      <p:bldP spid="17" grpId="0"/>
      <p:bldP spid="18" grpId="0"/>
      <p:bldP spid="19" grpId="0"/>
      <p:bldP spid="20" grpId="0"/>
      <p:bldP spid="21" grpId="0"/>
      <p:bldP spid="22" grpId="0"/>
      <p:bldP spid="24" grpId="0"/>
      <p:bldP spid="26" grpId="0"/>
      <p:bldP spid="28" grpId="0"/>
      <p:bldP spid="29" grpId="0"/>
      <p:bldP spid="31" grpId="0"/>
      <p:bldP spid="33" grpId="0"/>
      <p:bldP spid="34" grpId="0"/>
      <p:bldP spid="35" grpId="0"/>
      <p:bldP spid="43" grpId="0"/>
      <p:bldP spid="37" grpId="0" animBg="1"/>
      <p:bldP spid="38" grpId="0" animBg="1"/>
      <p:bldP spid="39" grpId="0" animBg="1"/>
      <p:bldP spid="2"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1A0B2-C0C3-7816-D8EF-3AFAE27E5C8F}"/>
              </a:ext>
            </a:extLst>
          </p:cNvPr>
          <p:cNvSpPr>
            <a:spLocks noGrp="1"/>
          </p:cNvSpPr>
          <p:nvPr>
            <p:ph type="title"/>
          </p:nvPr>
        </p:nvSpPr>
        <p:spPr/>
        <p:txBody>
          <a:bodyPr/>
          <a:lstStyle/>
          <a:p>
            <a:r>
              <a:rPr lang="en-US" sz="1700" dirty="0"/>
              <a:t>3.3.3 Armv7-based 32-bit symmetrical multicore CPUs (6)</a:t>
            </a:r>
            <a:endParaRPr lang="hu-HU" sz="1700" dirty="0"/>
          </a:p>
        </p:txBody>
      </p:sp>
      <p:sp>
        <p:nvSpPr>
          <p:cNvPr id="3" name="TextBox 2">
            <a:extLst>
              <a:ext uri="{FF2B5EF4-FFF2-40B4-BE49-F238E27FC236}">
                <a16:creationId xmlns:a16="http://schemas.microsoft.com/office/drawing/2014/main" id="{9486A569-581A-53EC-BB9A-A28798E930C0}"/>
              </a:ext>
            </a:extLst>
          </p:cNvPr>
          <p:cNvSpPr txBox="1"/>
          <p:nvPr/>
        </p:nvSpPr>
        <p:spPr>
          <a:xfrm>
            <a:off x="71438" y="441325"/>
            <a:ext cx="80418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Typical implementations of Armv7-based symmetrical multicores -1</a:t>
            </a:r>
          </a:p>
        </p:txBody>
      </p:sp>
      <p:sp>
        <p:nvSpPr>
          <p:cNvPr id="4" name="TextBox 3">
            <a:extLst>
              <a:ext uri="{FF2B5EF4-FFF2-40B4-BE49-F238E27FC236}">
                <a16:creationId xmlns:a16="http://schemas.microsoft.com/office/drawing/2014/main" id="{DF936D89-9C43-6F51-EE3C-BD97B10CC5B6}"/>
              </a:ext>
            </a:extLst>
          </p:cNvPr>
          <p:cNvSpPr txBox="1"/>
          <p:nvPr/>
        </p:nvSpPr>
        <p:spPr>
          <a:xfrm>
            <a:off x="91440" y="833120"/>
            <a:ext cx="9080050" cy="369332"/>
          </a:xfrm>
          <a:prstGeom prst="rect">
            <a:avLst/>
          </a:prstGeom>
          <a:noFill/>
        </p:spPr>
        <p:txBody>
          <a:bodyPr wrap="none" rtlCol="0">
            <a:spAutoFit/>
          </a:bodyPr>
          <a:lstStyle/>
          <a:p>
            <a:r>
              <a:rPr lang="en-US" spc="-50" dirty="0">
                <a:solidFill>
                  <a:schemeClr val="accent6"/>
                </a:solidFill>
              </a:rPr>
              <a:t>a) </a:t>
            </a:r>
            <a:r>
              <a:rPr lang="en-US" spc="-110" dirty="0">
                <a:solidFill>
                  <a:schemeClr val="accent6"/>
                </a:solidFill>
              </a:rPr>
              <a:t>Implementation of Armv7-based dual- and quad-core-core symmetrical multicores </a:t>
            </a:r>
            <a:endParaRPr lang="hu-HU" spc="-110" dirty="0">
              <a:solidFill>
                <a:schemeClr val="accent6"/>
              </a:solidFill>
            </a:endParaRPr>
          </a:p>
        </p:txBody>
      </p:sp>
      <p:sp>
        <p:nvSpPr>
          <p:cNvPr id="5" name="TextBox 4">
            <a:extLst>
              <a:ext uri="{FF2B5EF4-FFF2-40B4-BE49-F238E27FC236}">
                <a16:creationId xmlns:a16="http://schemas.microsoft.com/office/drawing/2014/main" id="{2EC8FBBE-DC45-A4B5-F0E6-30D319C425DD}"/>
              </a:ext>
            </a:extLst>
          </p:cNvPr>
          <p:cNvSpPr txBox="1"/>
          <p:nvPr/>
        </p:nvSpPr>
        <p:spPr>
          <a:xfrm>
            <a:off x="4417600" y="4585960"/>
            <a:ext cx="37097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4-way core cluster with shared L2</a:t>
            </a:r>
          </a:p>
        </p:txBody>
      </p:sp>
      <p:sp>
        <p:nvSpPr>
          <p:cNvPr id="6" name="TextBox 5">
            <a:extLst>
              <a:ext uri="{FF2B5EF4-FFF2-40B4-BE49-F238E27FC236}">
                <a16:creationId xmlns:a16="http://schemas.microsoft.com/office/drawing/2014/main" id="{A53A8735-5B98-E0DA-DDD0-69A2F981E7D7}"/>
              </a:ext>
            </a:extLst>
          </p:cNvPr>
          <p:cNvSpPr txBox="1"/>
          <p:nvPr/>
        </p:nvSpPr>
        <p:spPr>
          <a:xfrm>
            <a:off x="466161" y="4585960"/>
            <a:ext cx="37097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2-way core cluster with shared L2</a:t>
            </a:r>
          </a:p>
        </p:txBody>
      </p:sp>
      <p:grpSp>
        <p:nvGrpSpPr>
          <p:cNvPr id="7" name="Group 6">
            <a:extLst>
              <a:ext uri="{FF2B5EF4-FFF2-40B4-BE49-F238E27FC236}">
                <a16:creationId xmlns:a16="http://schemas.microsoft.com/office/drawing/2014/main" id="{D7DEB32C-DCD7-B888-3C57-8B3D0CBBC43C}"/>
              </a:ext>
            </a:extLst>
          </p:cNvPr>
          <p:cNvGrpSpPr/>
          <p:nvPr/>
        </p:nvGrpSpPr>
        <p:grpSpPr>
          <a:xfrm>
            <a:off x="4567829" y="2556370"/>
            <a:ext cx="3538307" cy="1848105"/>
            <a:chOff x="4567829" y="2078850"/>
            <a:chExt cx="3538307" cy="1848105"/>
          </a:xfrm>
        </p:grpSpPr>
        <p:sp>
          <p:nvSpPr>
            <p:cNvPr id="8" name="Rectangle 7">
              <a:extLst>
                <a:ext uri="{FF2B5EF4-FFF2-40B4-BE49-F238E27FC236}">
                  <a16:creationId xmlns:a16="http://schemas.microsoft.com/office/drawing/2014/main" id="{E752EF80-9C06-CC5C-8E96-50618114021A}"/>
                </a:ext>
              </a:extLst>
            </p:cNvPr>
            <p:cNvSpPr/>
            <p:nvPr/>
          </p:nvSpPr>
          <p:spPr bwMode="auto">
            <a:xfrm>
              <a:off x="4594056" y="2078850"/>
              <a:ext cx="3420380" cy="1845205"/>
            </a:xfrm>
            <a:prstGeom prst="rect">
              <a:avLst/>
            </a:prstGeom>
            <a:solidFill>
              <a:srgbClr val="CCE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cxnSp>
          <p:nvCxnSpPr>
            <p:cNvPr id="9" name="Straight Connector 8">
              <a:extLst>
                <a:ext uri="{FF2B5EF4-FFF2-40B4-BE49-F238E27FC236}">
                  <a16:creationId xmlns:a16="http://schemas.microsoft.com/office/drawing/2014/main" id="{7B7141F8-86B0-E61D-9DB9-4AA26172F703}"/>
                </a:ext>
              </a:extLst>
            </p:cNvPr>
            <p:cNvCxnSpPr>
              <a:stCxn id="8" idx="1"/>
              <a:endCxn id="8" idx="3"/>
            </p:cNvCxnSpPr>
            <p:nvPr/>
          </p:nvCxnSpPr>
          <p:spPr bwMode="auto">
            <a:xfrm>
              <a:off x="4594056" y="3001453"/>
              <a:ext cx="3420380"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D53709D6-B152-763B-B3A0-102D15D84C2A}"/>
                </a:ext>
              </a:extLst>
            </p:cNvPr>
            <p:cNvCxnSpPr/>
            <p:nvPr/>
          </p:nvCxnSpPr>
          <p:spPr bwMode="auto">
            <a:xfrm>
              <a:off x="4594056" y="3349420"/>
              <a:ext cx="3420380"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3F012C82-F40D-00AB-A324-06991E0BC7CE}"/>
                </a:ext>
              </a:extLst>
            </p:cNvPr>
            <p:cNvCxnSpPr/>
            <p:nvPr/>
          </p:nvCxnSpPr>
          <p:spPr bwMode="auto">
            <a:xfrm>
              <a:off x="5403881"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826C8694-3F3E-B6EF-167A-27FF8314D394}"/>
                </a:ext>
              </a:extLst>
            </p:cNvPr>
            <p:cNvCxnSpPr/>
            <p:nvPr/>
          </p:nvCxnSpPr>
          <p:spPr bwMode="auto">
            <a:xfrm>
              <a:off x="6259241"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id="{C4AAEFE2-029E-5833-91F1-E08E6350DFA9}"/>
                </a:ext>
              </a:extLst>
            </p:cNvPr>
            <p:cNvCxnSpPr/>
            <p:nvPr/>
          </p:nvCxnSpPr>
          <p:spPr bwMode="auto">
            <a:xfrm>
              <a:off x="7159341"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0E486F1E-4875-E316-BF67-5DC7ECF74FA9}"/>
                </a:ext>
              </a:extLst>
            </p:cNvPr>
            <p:cNvSpPr txBox="1"/>
            <p:nvPr/>
          </p:nvSpPr>
          <p:spPr>
            <a:xfrm>
              <a:off x="4824206" y="2396661"/>
              <a:ext cx="5717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15" name="TextBox 14">
              <a:extLst>
                <a:ext uri="{FF2B5EF4-FFF2-40B4-BE49-F238E27FC236}">
                  <a16:creationId xmlns:a16="http://schemas.microsoft.com/office/drawing/2014/main" id="{06832EE0-07CB-C81E-E817-248BEFA371A1}"/>
                </a:ext>
              </a:extLst>
            </p:cNvPr>
            <p:cNvSpPr txBox="1"/>
            <p:nvPr/>
          </p:nvSpPr>
          <p:spPr>
            <a:xfrm>
              <a:off x="5657916" y="2393885"/>
              <a:ext cx="6069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16" name="TextBox 15">
              <a:extLst>
                <a:ext uri="{FF2B5EF4-FFF2-40B4-BE49-F238E27FC236}">
                  <a16:creationId xmlns:a16="http://schemas.microsoft.com/office/drawing/2014/main" id="{A190490F-8FFC-0B55-3096-B6D32D42E84D}"/>
                </a:ext>
              </a:extLst>
            </p:cNvPr>
            <p:cNvSpPr txBox="1"/>
            <p:nvPr/>
          </p:nvSpPr>
          <p:spPr>
            <a:xfrm>
              <a:off x="6487704" y="2396661"/>
              <a:ext cx="6069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17" name="TextBox 16">
              <a:extLst>
                <a:ext uri="{FF2B5EF4-FFF2-40B4-BE49-F238E27FC236}">
                  <a16:creationId xmlns:a16="http://schemas.microsoft.com/office/drawing/2014/main" id="{446336AB-401E-C54E-678B-98CB6242BA5F}"/>
                </a:ext>
              </a:extLst>
            </p:cNvPr>
            <p:cNvSpPr txBox="1"/>
            <p:nvPr/>
          </p:nvSpPr>
          <p:spPr>
            <a:xfrm>
              <a:off x="7321414" y="2393885"/>
              <a:ext cx="6030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18" name="TextBox 17">
              <a:extLst>
                <a:ext uri="{FF2B5EF4-FFF2-40B4-BE49-F238E27FC236}">
                  <a16:creationId xmlns:a16="http://schemas.microsoft.com/office/drawing/2014/main" id="{9B324C7F-50B7-7794-EAC6-350A69CABCDD}"/>
                </a:ext>
              </a:extLst>
            </p:cNvPr>
            <p:cNvSpPr txBox="1"/>
            <p:nvPr/>
          </p:nvSpPr>
          <p:spPr>
            <a:xfrm>
              <a:off x="4567829" y="3026072"/>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19" name="TextBox 18">
              <a:extLst>
                <a:ext uri="{FF2B5EF4-FFF2-40B4-BE49-F238E27FC236}">
                  <a16:creationId xmlns:a16="http://schemas.microsoft.com/office/drawing/2014/main" id="{2A65DBAA-C856-3285-448D-6D7036947BC9}"/>
                </a:ext>
              </a:extLst>
            </p:cNvPr>
            <p:cNvSpPr txBox="1"/>
            <p:nvPr/>
          </p:nvSpPr>
          <p:spPr>
            <a:xfrm>
              <a:off x="5429294" y="3034240"/>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20" name="TextBox 19">
              <a:extLst>
                <a:ext uri="{FF2B5EF4-FFF2-40B4-BE49-F238E27FC236}">
                  <a16:creationId xmlns:a16="http://schemas.microsoft.com/office/drawing/2014/main" id="{B9A63059-8822-E1C0-6DF6-525CB01BFD42}"/>
                </a:ext>
              </a:extLst>
            </p:cNvPr>
            <p:cNvSpPr txBox="1"/>
            <p:nvPr/>
          </p:nvSpPr>
          <p:spPr>
            <a:xfrm>
              <a:off x="6284389" y="3012375"/>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21" name="TextBox 20">
              <a:extLst>
                <a:ext uri="{FF2B5EF4-FFF2-40B4-BE49-F238E27FC236}">
                  <a16:creationId xmlns:a16="http://schemas.microsoft.com/office/drawing/2014/main" id="{8A09A504-EB74-22F0-11E4-42AE0F647447}"/>
                </a:ext>
              </a:extLst>
            </p:cNvPr>
            <p:cNvSpPr txBox="1"/>
            <p:nvPr/>
          </p:nvSpPr>
          <p:spPr>
            <a:xfrm>
              <a:off x="7159341" y="3029926"/>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22" name="TextBox 21">
              <a:extLst>
                <a:ext uri="{FF2B5EF4-FFF2-40B4-BE49-F238E27FC236}">
                  <a16:creationId xmlns:a16="http://schemas.microsoft.com/office/drawing/2014/main" id="{5C5E9B9F-4724-C718-851D-CA2C718834A0}"/>
                </a:ext>
              </a:extLst>
            </p:cNvPr>
            <p:cNvSpPr txBox="1"/>
            <p:nvPr/>
          </p:nvSpPr>
          <p:spPr>
            <a:xfrm>
              <a:off x="6079221" y="3481263"/>
              <a:ext cx="7045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3" name="Rectangle 22">
              <a:extLst>
                <a:ext uri="{FF2B5EF4-FFF2-40B4-BE49-F238E27FC236}">
                  <a16:creationId xmlns:a16="http://schemas.microsoft.com/office/drawing/2014/main" id="{46F105D8-8063-F10A-649A-F0A59CDFC858}"/>
                </a:ext>
              </a:extLst>
            </p:cNvPr>
            <p:cNvSpPr/>
            <p:nvPr/>
          </p:nvSpPr>
          <p:spPr bwMode="auto">
            <a:xfrm>
              <a:off x="4596286" y="3350955"/>
              <a:ext cx="3418150" cy="576000"/>
            </a:xfrm>
            <a:prstGeom prst="rect">
              <a:avLst/>
            </a:prstGeom>
            <a:solidFill>
              <a:srgbClr val="00B0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L2</a:t>
              </a:r>
            </a:p>
          </p:txBody>
        </p:sp>
      </p:grpSp>
      <p:grpSp>
        <p:nvGrpSpPr>
          <p:cNvPr id="24" name="Group 23">
            <a:extLst>
              <a:ext uri="{FF2B5EF4-FFF2-40B4-BE49-F238E27FC236}">
                <a16:creationId xmlns:a16="http://schemas.microsoft.com/office/drawing/2014/main" id="{825DB012-F1BD-02FC-982C-CE3400C106DB}"/>
              </a:ext>
            </a:extLst>
          </p:cNvPr>
          <p:cNvGrpSpPr/>
          <p:nvPr/>
        </p:nvGrpSpPr>
        <p:grpSpPr>
          <a:xfrm>
            <a:off x="1456271" y="2556370"/>
            <a:ext cx="1787349" cy="1849205"/>
            <a:chOff x="1652910" y="2078850"/>
            <a:chExt cx="1787349" cy="1849205"/>
          </a:xfrm>
        </p:grpSpPr>
        <p:sp>
          <p:nvSpPr>
            <p:cNvPr id="25" name="Rectangle 24">
              <a:extLst>
                <a:ext uri="{FF2B5EF4-FFF2-40B4-BE49-F238E27FC236}">
                  <a16:creationId xmlns:a16="http://schemas.microsoft.com/office/drawing/2014/main" id="{3A33F4B9-906A-EF68-D687-0DDB83A20E23}"/>
                </a:ext>
              </a:extLst>
            </p:cNvPr>
            <p:cNvSpPr/>
            <p:nvPr/>
          </p:nvSpPr>
          <p:spPr bwMode="auto">
            <a:xfrm>
              <a:off x="1679138" y="2078850"/>
              <a:ext cx="1670798" cy="1845205"/>
            </a:xfrm>
            <a:prstGeom prst="rect">
              <a:avLst/>
            </a:prstGeom>
            <a:solidFill>
              <a:srgbClr val="CCE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26" name="Straight Connector 25">
              <a:extLst>
                <a:ext uri="{FF2B5EF4-FFF2-40B4-BE49-F238E27FC236}">
                  <a16:creationId xmlns:a16="http://schemas.microsoft.com/office/drawing/2014/main" id="{09DEC860-C112-2886-F687-3BBDCB80E5E8}"/>
                </a:ext>
              </a:extLst>
            </p:cNvPr>
            <p:cNvCxnSpPr>
              <a:stCxn id="25" idx="1"/>
              <a:endCxn id="25" idx="3"/>
            </p:cNvCxnSpPr>
            <p:nvPr/>
          </p:nvCxnSpPr>
          <p:spPr bwMode="auto">
            <a:xfrm>
              <a:off x="1679138" y="3001453"/>
              <a:ext cx="1670798"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a:extLst>
                <a:ext uri="{FF2B5EF4-FFF2-40B4-BE49-F238E27FC236}">
                  <a16:creationId xmlns:a16="http://schemas.microsoft.com/office/drawing/2014/main" id="{771BDEB1-67DF-9DDC-75A6-40B43A1A7F73}"/>
                </a:ext>
              </a:extLst>
            </p:cNvPr>
            <p:cNvCxnSpPr/>
            <p:nvPr/>
          </p:nvCxnSpPr>
          <p:spPr bwMode="auto">
            <a:xfrm flipV="1">
              <a:off x="1679137" y="3338836"/>
              <a:ext cx="1656000" cy="10584"/>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a:extLst>
                <a:ext uri="{FF2B5EF4-FFF2-40B4-BE49-F238E27FC236}">
                  <a16:creationId xmlns:a16="http://schemas.microsoft.com/office/drawing/2014/main" id="{604572FE-C2CC-DA84-0CBB-8FA25F7BC965}"/>
                </a:ext>
              </a:extLst>
            </p:cNvPr>
            <p:cNvCxnSpPr/>
            <p:nvPr/>
          </p:nvCxnSpPr>
          <p:spPr bwMode="auto">
            <a:xfrm>
              <a:off x="2488962"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a:extLst>
                <a:ext uri="{FF2B5EF4-FFF2-40B4-BE49-F238E27FC236}">
                  <a16:creationId xmlns:a16="http://schemas.microsoft.com/office/drawing/2014/main" id="{DA0B6409-D783-7B5F-A7AA-79300C28487A}"/>
                </a:ext>
              </a:extLst>
            </p:cNvPr>
            <p:cNvCxnSpPr/>
            <p:nvPr/>
          </p:nvCxnSpPr>
          <p:spPr bwMode="auto">
            <a:xfrm>
              <a:off x="3344322"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a:extLst>
                <a:ext uri="{FF2B5EF4-FFF2-40B4-BE49-F238E27FC236}">
                  <a16:creationId xmlns:a16="http://schemas.microsoft.com/office/drawing/2014/main" id="{333FDD2E-4601-AC7E-6D02-45BFE03BDE36}"/>
                </a:ext>
              </a:extLst>
            </p:cNvPr>
            <p:cNvSpPr txBox="1"/>
            <p:nvPr/>
          </p:nvSpPr>
          <p:spPr>
            <a:xfrm>
              <a:off x="1909287" y="2396661"/>
              <a:ext cx="5717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31" name="TextBox 30">
              <a:extLst>
                <a:ext uri="{FF2B5EF4-FFF2-40B4-BE49-F238E27FC236}">
                  <a16:creationId xmlns:a16="http://schemas.microsoft.com/office/drawing/2014/main" id="{E9625B8C-55D4-90EF-3B04-EDF1A4C9C9A2}"/>
                </a:ext>
              </a:extLst>
            </p:cNvPr>
            <p:cNvSpPr txBox="1"/>
            <p:nvPr/>
          </p:nvSpPr>
          <p:spPr>
            <a:xfrm>
              <a:off x="2720963" y="2393885"/>
              <a:ext cx="6069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32" name="TextBox 31">
              <a:extLst>
                <a:ext uri="{FF2B5EF4-FFF2-40B4-BE49-F238E27FC236}">
                  <a16:creationId xmlns:a16="http://schemas.microsoft.com/office/drawing/2014/main" id="{15E7D3A9-CA15-D6BF-A9B7-C7C1B5219ABA}"/>
                </a:ext>
              </a:extLst>
            </p:cNvPr>
            <p:cNvSpPr txBox="1"/>
            <p:nvPr/>
          </p:nvSpPr>
          <p:spPr>
            <a:xfrm>
              <a:off x="1652910" y="3026072"/>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33" name="TextBox 32">
              <a:extLst>
                <a:ext uri="{FF2B5EF4-FFF2-40B4-BE49-F238E27FC236}">
                  <a16:creationId xmlns:a16="http://schemas.microsoft.com/office/drawing/2014/main" id="{60144658-C068-BE3A-852A-484343338D0F}"/>
                </a:ext>
              </a:extLst>
            </p:cNvPr>
            <p:cNvSpPr txBox="1"/>
            <p:nvPr/>
          </p:nvSpPr>
          <p:spPr>
            <a:xfrm>
              <a:off x="2281431" y="3481263"/>
              <a:ext cx="7045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4" name="Rectangle 33">
              <a:extLst>
                <a:ext uri="{FF2B5EF4-FFF2-40B4-BE49-F238E27FC236}">
                  <a16:creationId xmlns:a16="http://schemas.microsoft.com/office/drawing/2014/main" id="{0337FD9C-52FF-DE7A-1A9D-623CF078E6ED}"/>
                </a:ext>
              </a:extLst>
            </p:cNvPr>
            <p:cNvSpPr/>
            <p:nvPr/>
          </p:nvSpPr>
          <p:spPr bwMode="auto">
            <a:xfrm>
              <a:off x="1677943" y="3341255"/>
              <a:ext cx="1670400" cy="586800"/>
            </a:xfrm>
            <a:prstGeom prst="rect">
              <a:avLst/>
            </a:prstGeom>
            <a:solidFill>
              <a:srgbClr val="00B0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L2</a:t>
              </a:r>
            </a:p>
          </p:txBody>
        </p:sp>
        <p:sp>
          <p:nvSpPr>
            <p:cNvPr id="35" name="TextBox 34">
              <a:extLst>
                <a:ext uri="{FF2B5EF4-FFF2-40B4-BE49-F238E27FC236}">
                  <a16:creationId xmlns:a16="http://schemas.microsoft.com/office/drawing/2014/main" id="{1717AB33-B0A4-C4BB-27DA-5C790DF13FCB}"/>
                </a:ext>
              </a:extLst>
            </p:cNvPr>
            <p:cNvSpPr txBox="1"/>
            <p:nvPr/>
          </p:nvSpPr>
          <p:spPr>
            <a:xfrm>
              <a:off x="2493464" y="3027640"/>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grpSp>
      <p:sp>
        <p:nvSpPr>
          <p:cNvPr id="36" name="Rounded Rectangle 2">
            <a:extLst>
              <a:ext uri="{FF2B5EF4-FFF2-40B4-BE49-F238E27FC236}">
                <a16:creationId xmlns:a16="http://schemas.microsoft.com/office/drawing/2014/main" id="{D13F9211-A6C1-D4ED-2483-BD751281215D}"/>
              </a:ext>
            </a:extLst>
          </p:cNvPr>
          <p:cNvSpPr/>
          <p:nvPr/>
        </p:nvSpPr>
        <p:spPr bwMode="auto">
          <a:xfrm>
            <a:off x="40958" y="1321841"/>
            <a:ext cx="9085302" cy="612000"/>
          </a:xfrm>
          <a:prstGeom prst="roundRect">
            <a:avLst/>
          </a:prstGeom>
          <a:solidFill>
            <a:srgbClr val="F2F2F2"/>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TextBox 36">
            <a:extLst>
              <a:ext uri="{FF2B5EF4-FFF2-40B4-BE49-F238E27FC236}">
                <a16:creationId xmlns:a16="http://schemas.microsoft.com/office/drawing/2014/main" id="{46CE2617-DA83-2274-3BCF-731B303BF438}"/>
              </a:ext>
            </a:extLst>
          </p:cNvPr>
          <p:cNvSpPr txBox="1"/>
          <p:nvPr/>
        </p:nvSpPr>
        <p:spPr>
          <a:xfrm>
            <a:off x="202744" y="1321841"/>
            <a:ext cx="8852167"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noProof="0" dirty="0">
                <a:ln>
                  <a:noFill/>
                </a:ln>
                <a:solidFill>
                  <a:srgbClr val="0070C0"/>
                </a:solidFill>
                <a:effectLst/>
                <a:uLnTx/>
                <a:uFillTx/>
                <a:latin typeface="Verdana"/>
                <a:ea typeface="+mn-ea"/>
                <a:cs typeface="+mn-cs"/>
              </a:rPr>
              <a:t>Armv7-based dual- and quad-core symmetrical CPUs </a:t>
            </a:r>
            <a:r>
              <a:rPr kumimoji="0" lang="en-US" sz="1600" b="0" i="0" u="none" strike="noStrike" kern="1200" cap="none" spc="-40" normalizeH="0" noProof="0" dirty="0">
                <a:ln>
                  <a:noFill/>
                </a:ln>
                <a:solidFill>
                  <a:srgbClr val="000000"/>
                </a:solidFill>
                <a:effectLst/>
                <a:uLnTx/>
                <a:uFillTx/>
                <a:latin typeface="Verdana"/>
                <a:ea typeface="+mn-ea"/>
                <a:cs typeface="+mn-cs"/>
              </a:rPr>
              <a:t>are built with private L1 caches</a:t>
            </a:r>
          </a:p>
          <a:p>
            <a:pPr marR="0" lvl="0" algn="l" defTabSz="9144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and a </a:t>
            </a:r>
            <a:r>
              <a:rPr kumimoji="0" lang="en-US" sz="1600" b="0" i="0" u="none" strike="noStrike" kern="1200" cap="none" spc="0" normalizeH="0" baseline="0" noProof="0" dirty="0">
                <a:ln>
                  <a:noFill/>
                </a:ln>
                <a:solidFill>
                  <a:srgbClr val="FF0000"/>
                </a:solidFill>
                <a:effectLst/>
                <a:uLnTx/>
                <a:uFillTx/>
                <a:latin typeface="Verdana"/>
                <a:ea typeface="+mn-ea"/>
                <a:cs typeface="+mn-cs"/>
              </a:rPr>
              <a:t>shared (inclusive) L2 cache</a:t>
            </a:r>
            <a:r>
              <a:rPr kumimoji="0" lang="en-US" sz="1600" b="0" i="0" u="none" strike="noStrike" kern="1200" cap="none" spc="0" normalizeH="0" baseline="0" noProof="0" dirty="0">
                <a:ln>
                  <a:noFill/>
                </a:ln>
                <a:solidFill>
                  <a:srgbClr val="000000"/>
                </a:solidFill>
                <a:effectLst/>
                <a:uLnTx/>
                <a:uFillTx/>
                <a:latin typeface="Verdana"/>
                <a:ea typeface="+mn-ea"/>
                <a:cs typeface="+mn-cs"/>
              </a:rPr>
              <a:t>, as shown below:</a:t>
            </a:r>
          </a:p>
        </p:txBody>
      </p:sp>
      <p:sp>
        <p:nvSpPr>
          <p:cNvPr id="38" name="TextBox 37">
            <a:extLst>
              <a:ext uri="{FF2B5EF4-FFF2-40B4-BE49-F238E27FC236}">
                <a16:creationId xmlns:a16="http://schemas.microsoft.com/office/drawing/2014/main" id="{011804DA-1DFB-3833-F9F1-1A816B10E053}"/>
              </a:ext>
            </a:extLst>
          </p:cNvPr>
          <p:cNvSpPr txBox="1"/>
          <p:nvPr/>
        </p:nvSpPr>
        <p:spPr>
          <a:xfrm>
            <a:off x="244391" y="4985210"/>
            <a:ext cx="8949694"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a:ln>
                  <a:noFill/>
                </a:ln>
                <a:effectLst/>
                <a:uLnTx/>
                <a:uFillTx/>
                <a:latin typeface="Verdana"/>
                <a:ea typeface="+mn-ea"/>
                <a:cs typeface="+mn-cs"/>
              </a:rPr>
              <a:t>By contrast, Armv7-based octa-core processors including</a:t>
            </a:r>
            <a:r>
              <a:rPr lang="en-US" sz="1600" spc="-40" dirty="0">
                <a:latin typeface="Verdana"/>
              </a:rPr>
              <a:t> the same type of cores</a:t>
            </a:r>
          </a:p>
          <a:p>
            <a:pPr marR="0" lvl="0" algn="l" defTabSz="914400" rtl="0" eaLnBrk="1" fontAlgn="auto" latinLnBrk="0" hangingPunct="1">
              <a:lnSpc>
                <a:spcPct val="100000"/>
              </a:lnSpc>
              <a:spcBef>
                <a:spcPts val="0"/>
              </a:spcBef>
              <a:spcAft>
                <a:spcPts val="0"/>
              </a:spcAft>
              <a:buClrTx/>
              <a:buSzTx/>
              <a:tabLst/>
              <a:defRPr/>
            </a:pPr>
            <a:r>
              <a:rPr lang="en-US" sz="1600" spc="-40" dirty="0">
                <a:latin typeface="Verdana"/>
              </a:rPr>
              <a:t>      (i.e., homogeneous </a:t>
            </a:r>
            <a:r>
              <a:rPr kumimoji="0" lang="en-US" sz="1600" b="0" i="0" u="none" strike="noStrike" kern="1200" cap="none" spc="-40" normalizeH="0" baseline="0" noProof="0" dirty="0">
                <a:ln>
                  <a:noFill/>
                </a:ln>
                <a:effectLst/>
                <a:uLnTx/>
                <a:uFillTx/>
                <a:latin typeface="Verdana"/>
                <a:ea typeface="+mn-ea"/>
                <a:cs typeface="+mn-cs"/>
              </a:rPr>
              <a:t>multicores) have a different implementation</a:t>
            </a:r>
            <a:r>
              <a:rPr kumimoji="0" lang="en-US" sz="1600" b="0" i="0" u="none" strike="noStrike" kern="1200" cap="none" spc="-20" normalizeH="0" baseline="0" noProof="0" dirty="0">
                <a:ln>
                  <a:noFill/>
                </a:ln>
                <a:effectLst/>
                <a:uLnTx/>
                <a:uFillTx/>
                <a:latin typeface="Verdana"/>
                <a:ea typeface="+mn-ea"/>
                <a:cs typeface="+mn-cs"/>
              </a:rPr>
              <a:t>,</a:t>
            </a:r>
            <a:r>
              <a:rPr kumimoji="0" lang="en-US" sz="1600" b="0" i="0" u="none" strike="noStrike" kern="1200" cap="none" spc="0" normalizeH="0" baseline="0" noProof="0" dirty="0">
                <a:ln>
                  <a:noFill/>
                </a:ln>
                <a:effectLst/>
                <a:uLnTx/>
                <a:uFillTx/>
                <a:latin typeface="Verdana"/>
                <a:ea typeface="+mn-ea"/>
                <a:cs typeface="+mn-cs"/>
              </a:rPr>
              <a:t> as discussed next. </a:t>
            </a:r>
          </a:p>
        </p:txBody>
      </p:sp>
    </p:spTree>
    <p:extLst>
      <p:ext uri="{BB962C8B-B14F-4D97-AF65-F5344CB8AC3E}">
        <p14:creationId xmlns:p14="http://schemas.microsoft.com/office/powerpoint/2010/main" val="41355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500" fill="hold"/>
                                        <p:tgtEl>
                                          <p:spTgt spid="37"/>
                                        </p:tgtEl>
                                        <p:attrNameLst>
                                          <p:attrName>ppt_x</p:attrName>
                                        </p:attrNameLst>
                                      </p:cBhvr>
                                      <p:tavLst>
                                        <p:tav tm="0">
                                          <p:val>
                                            <p:strVal val="#ppt_x"/>
                                          </p:val>
                                        </p:tav>
                                        <p:tav tm="100000">
                                          <p:val>
                                            <p:strVal val="#ppt_x"/>
                                          </p:val>
                                        </p:tav>
                                      </p:tavLst>
                                    </p:anim>
                                    <p:anim calcmode="lin" valueType="num">
                                      <p:cBhvr additive="base">
                                        <p:cTn id="3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ppt_x"/>
                                          </p:val>
                                        </p:tav>
                                        <p:tav tm="100000">
                                          <p:val>
                                            <p:strVal val="#ppt_x"/>
                                          </p:val>
                                        </p:tav>
                                      </p:tavLst>
                                    </p:anim>
                                    <p:anim calcmode="lin" valueType="num">
                                      <p:cBhvr additive="base">
                                        <p:cTn id="4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36" grpId="0" animBg="1"/>
      <p:bldP spid="37" grpId="0"/>
      <p:bldP spid="38"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DD0F-5B4C-10AE-BF31-72697B636FDB}"/>
              </a:ext>
            </a:extLst>
          </p:cNvPr>
          <p:cNvSpPr>
            <a:spLocks noGrp="1"/>
          </p:cNvSpPr>
          <p:nvPr>
            <p:ph type="title"/>
          </p:nvPr>
        </p:nvSpPr>
        <p:spPr/>
        <p:txBody>
          <a:bodyPr/>
          <a:lstStyle/>
          <a:p>
            <a:r>
              <a:rPr lang="en-US" sz="1700" dirty="0"/>
              <a:t>3.3.3 Armv7-based 32-bit symmetrical multicore CPUs (7)</a:t>
            </a:r>
            <a:endParaRPr lang="hu-HU" sz="1700" dirty="0"/>
          </a:p>
        </p:txBody>
      </p:sp>
      <p:sp>
        <p:nvSpPr>
          <p:cNvPr id="3" name="TextBox 2">
            <a:extLst>
              <a:ext uri="{FF2B5EF4-FFF2-40B4-BE49-F238E27FC236}">
                <a16:creationId xmlns:a16="http://schemas.microsoft.com/office/drawing/2014/main" id="{38E3ADB6-C96F-741F-2268-B06FF1A21944}"/>
              </a:ext>
            </a:extLst>
          </p:cNvPr>
          <p:cNvSpPr txBox="1"/>
          <p:nvPr/>
        </p:nvSpPr>
        <p:spPr>
          <a:xfrm>
            <a:off x="73788" y="440668"/>
            <a:ext cx="81892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Typical implementations of Armv7-based symmetrical multicores -2</a:t>
            </a:r>
          </a:p>
        </p:txBody>
      </p:sp>
      <p:sp>
        <p:nvSpPr>
          <p:cNvPr id="4" name="TextBox 3">
            <a:extLst>
              <a:ext uri="{FF2B5EF4-FFF2-40B4-BE49-F238E27FC236}">
                <a16:creationId xmlns:a16="http://schemas.microsoft.com/office/drawing/2014/main" id="{2E77ED09-AE67-466F-F6F5-9E36E06E91A4}"/>
              </a:ext>
            </a:extLst>
          </p:cNvPr>
          <p:cNvSpPr txBox="1"/>
          <p:nvPr/>
        </p:nvSpPr>
        <p:spPr>
          <a:xfrm>
            <a:off x="91440" y="833120"/>
            <a:ext cx="8037137" cy="369332"/>
          </a:xfrm>
          <a:prstGeom prst="rect">
            <a:avLst/>
          </a:prstGeom>
          <a:noFill/>
        </p:spPr>
        <p:txBody>
          <a:bodyPr wrap="none" rtlCol="0">
            <a:spAutoFit/>
          </a:bodyPr>
          <a:lstStyle/>
          <a:p>
            <a:r>
              <a:rPr lang="en-US" spc="-50" dirty="0">
                <a:solidFill>
                  <a:schemeClr val="accent6"/>
                </a:solidFill>
              </a:rPr>
              <a:t>b) Implementation of Armv7-based octa-core symmetrical multicores </a:t>
            </a:r>
            <a:endParaRPr lang="hu-HU" spc="-50" dirty="0">
              <a:solidFill>
                <a:schemeClr val="accent6"/>
              </a:solidFill>
            </a:endParaRPr>
          </a:p>
        </p:txBody>
      </p:sp>
      <p:sp>
        <p:nvSpPr>
          <p:cNvPr id="6" name="TextBox 5">
            <a:extLst>
              <a:ext uri="{FF2B5EF4-FFF2-40B4-BE49-F238E27FC236}">
                <a16:creationId xmlns:a16="http://schemas.microsoft.com/office/drawing/2014/main" id="{2119C9DA-CD1B-098C-391F-4180D198A13F}"/>
              </a:ext>
            </a:extLst>
          </p:cNvPr>
          <p:cNvSpPr txBox="1"/>
          <p:nvPr/>
        </p:nvSpPr>
        <p:spPr>
          <a:xfrm>
            <a:off x="227051" y="1213252"/>
            <a:ext cx="9619476"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Armv7-based octa-core CPUs with the same type of cores are </a:t>
            </a:r>
            <a:r>
              <a:rPr lang="en-US" sz="1600" dirty="0">
                <a:solidFill>
                  <a:srgbClr val="0070C0"/>
                </a:solidFill>
              </a:rPr>
              <a:t>implemented as</a:t>
            </a:r>
          </a:p>
          <a:p>
            <a:r>
              <a:rPr lang="en-US" sz="1600" dirty="0">
                <a:solidFill>
                  <a:srgbClr val="0070C0"/>
                </a:solidFill>
              </a:rPr>
              <a:t>      dual, quad-core core blocks (clusters), with an L2 cache shared by all four cores</a:t>
            </a:r>
          </a:p>
          <a:p>
            <a:r>
              <a:rPr lang="en-US" sz="1600" dirty="0">
                <a:solidFill>
                  <a:srgbClr val="0070C0"/>
                </a:solidFill>
              </a:rPr>
              <a:t>      of the core block,</a:t>
            </a:r>
            <a:r>
              <a:rPr lang="en-US" sz="1600" dirty="0"/>
              <a:t> as depicted in the Figure below. </a:t>
            </a:r>
          </a:p>
        </p:txBody>
      </p:sp>
      <p:grpSp>
        <p:nvGrpSpPr>
          <p:cNvPr id="7" name="Group 6">
            <a:extLst>
              <a:ext uri="{FF2B5EF4-FFF2-40B4-BE49-F238E27FC236}">
                <a16:creationId xmlns:a16="http://schemas.microsoft.com/office/drawing/2014/main" id="{5504B037-4056-54C7-C4AC-9405EF9FB0A8}"/>
              </a:ext>
            </a:extLst>
          </p:cNvPr>
          <p:cNvGrpSpPr/>
          <p:nvPr/>
        </p:nvGrpSpPr>
        <p:grpSpPr>
          <a:xfrm>
            <a:off x="468359" y="2316021"/>
            <a:ext cx="4839629" cy="1347538"/>
            <a:chOff x="1419947" y="1586330"/>
            <a:chExt cx="6011811" cy="1752853"/>
          </a:xfrm>
        </p:grpSpPr>
        <p:sp>
          <p:nvSpPr>
            <p:cNvPr id="8" name="Rectangle 7">
              <a:extLst>
                <a:ext uri="{FF2B5EF4-FFF2-40B4-BE49-F238E27FC236}">
                  <a16:creationId xmlns:a16="http://schemas.microsoft.com/office/drawing/2014/main" id="{A9B3EADE-EA23-A341-2520-65E229C21F9D}"/>
                </a:ext>
              </a:extLst>
            </p:cNvPr>
            <p:cNvSpPr/>
            <p:nvPr/>
          </p:nvSpPr>
          <p:spPr bwMode="auto">
            <a:xfrm>
              <a:off x="1424354" y="1595381"/>
              <a:ext cx="2869273" cy="716107"/>
            </a:xfrm>
            <a:prstGeom prst="rect">
              <a:avLst/>
            </a:prstGeom>
            <a:solidFill>
              <a:srgbClr val="CCE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Verdana"/>
                <a:ea typeface="+mn-ea"/>
                <a:cs typeface="+mn-cs"/>
              </a:endParaRPr>
            </a:p>
          </p:txBody>
        </p:sp>
        <p:cxnSp>
          <p:nvCxnSpPr>
            <p:cNvPr id="9" name="Straight Connector 8">
              <a:extLst>
                <a:ext uri="{FF2B5EF4-FFF2-40B4-BE49-F238E27FC236}">
                  <a16:creationId xmlns:a16="http://schemas.microsoft.com/office/drawing/2014/main" id="{960370A2-24E5-C4BD-ECE5-44318434738A}"/>
                </a:ext>
              </a:extLst>
            </p:cNvPr>
            <p:cNvCxnSpPr/>
            <p:nvPr/>
          </p:nvCxnSpPr>
          <p:spPr bwMode="auto">
            <a:xfrm>
              <a:off x="1419947" y="2308406"/>
              <a:ext cx="2869273"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5C56A232-DFCA-C98E-6B67-E035BF57E687}"/>
                </a:ext>
              </a:extLst>
            </p:cNvPr>
            <p:cNvCxnSpPr/>
            <p:nvPr/>
          </p:nvCxnSpPr>
          <p:spPr bwMode="auto">
            <a:xfrm>
              <a:off x="2099289" y="1586330"/>
              <a:ext cx="0" cy="72000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2106BA6A-43E3-DE86-675C-54B223EDC63E}"/>
                </a:ext>
              </a:extLst>
            </p:cNvPr>
            <p:cNvCxnSpPr/>
            <p:nvPr/>
          </p:nvCxnSpPr>
          <p:spPr bwMode="auto">
            <a:xfrm>
              <a:off x="2816830" y="1590124"/>
              <a:ext cx="0" cy="72000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E6B807E0-FF7B-2F82-6730-9AB84420D53C}"/>
                </a:ext>
              </a:extLst>
            </p:cNvPr>
            <p:cNvCxnSpPr/>
            <p:nvPr/>
          </p:nvCxnSpPr>
          <p:spPr bwMode="auto">
            <a:xfrm>
              <a:off x="3571902" y="1593918"/>
              <a:ext cx="0" cy="72000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07D0BEA2-FA74-0553-3FD9-279D44408531}"/>
                </a:ext>
              </a:extLst>
            </p:cNvPr>
            <p:cNvSpPr txBox="1"/>
            <p:nvPr/>
          </p:nvSpPr>
          <p:spPr>
            <a:xfrm>
              <a:off x="1583419" y="1780092"/>
              <a:ext cx="556956" cy="7895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Ci</a:t>
              </a:r>
              <a:br>
                <a:rPr kumimoji="0" lang="en-US" sz="1100" b="0" i="0" u="none" strike="noStrike" kern="1200" cap="none" spc="0" normalizeH="0" baseline="0" noProof="0" dirty="0">
                  <a:ln>
                    <a:noFill/>
                  </a:ln>
                  <a:solidFill>
                    <a:srgbClr val="000000"/>
                  </a:solidFill>
                  <a:effectLst/>
                  <a:uLnTx/>
                  <a:uFillTx/>
                  <a:latin typeface="Verdana"/>
                  <a:ea typeface="+mn-ea"/>
                  <a:cs typeface="+mn-cs"/>
                </a:rPr>
              </a:br>
              <a:endParaRPr kumimoji="0" lang="en-US" sz="11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TextBox 13">
              <a:extLst>
                <a:ext uri="{FF2B5EF4-FFF2-40B4-BE49-F238E27FC236}">
                  <a16:creationId xmlns:a16="http://schemas.microsoft.com/office/drawing/2014/main" id="{3D8D6CF8-55F8-887A-23B7-3A8345D9A72B}"/>
                </a:ext>
              </a:extLst>
            </p:cNvPr>
            <p:cNvSpPr txBox="1"/>
            <p:nvPr/>
          </p:nvSpPr>
          <p:spPr>
            <a:xfrm>
              <a:off x="2273402" y="1780272"/>
              <a:ext cx="560507" cy="4793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Ci</a:t>
              </a:r>
            </a:p>
          </p:txBody>
        </p:sp>
        <p:sp>
          <p:nvSpPr>
            <p:cNvPr id="15" name="TextBox 14">
              <a:extLst>
                <a:ext uri="{FF2B5EF4-FFF2-40B4-BE49-F238E27FC236}">
                  <a16:creationId xmlns:a16="http://schemas.microsoft.com/office/drawing/2014/main" id="{A37E6AD8-7A4A-26FE-847F-B5A73641579B}"/>
                </a:ext>
              </a:extLst>
            </p:cNvPr>
            <p:cNvSpPr txBox="1"/>
            <p:nvPr/>
          </p:nvSpPr>
          <p:spPr>
            <a:xfrm>
              <a:off x="3016981" y="1780356"/>
              <a:ext cx="692292" cy="4793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Ci</a:t>
              </a:r>
            </a:p>
          </p:txBody>
        </p:sp>
        <p:sp>
          <p:nvSpPr>
            <p:cNvPr id="16" name="TextBox 15">
              <a:extLst>
                <a:ext uri="{FF2B5EF4-FFF2-40B4-BE49-F238E27FC236}">
                  <a16:creationId xmlns:a16="http://schemas.microsoft.com/office/drawing/2014/main" id="{C7FD033F-0664-6898-136F-553CADC3D646}"/>
                </a:ext>
              </a:extLst>
            </p:cNvPr>
            <p:cNvSpPr txBox="1"/>
            <p:nvPr/>
          </p:nvSpPr>
          <p:spPr>
            <a:xfrm>
              <a:off x="3727809" y="1778718"/>
              <a:ext cx="675171" cy="4793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Ci</a:t>
              </a:r>
            </a:p>
          </p:txBody>
        </p:sp>
        <p:sp>
          <p:nvSpPr>
            <p:cNvPr id="17" name="Rectangle 16">
              <a:extLst>
                <a:ext uri="{FF2B5EF4-FFF2-40B4-BE49-F238E27FC236}">
                  <a16:creationId xmlns:a16="http://schemas.microsoft.com/office/drawing/2014/main" id="{D4F88E79-A47C-4859-B2BD-13C3075B9733}"/>
                </a:ext>
              </a:extLst>
            </p:cNvPr>
            <p:cNvSpPr/>
            <p:nvPr/>
          </p:nvSpPr>
          <p:spPr bwMode="auto">
            <a:xfrm>
              <a:off x="1430457" y="2308406"/>
              <a:ext cx="2869273" cy="307048"/>
            </a:xfrm>
            <a:prstGeom prst="rect">
              <a:avLst/>
            </a:prstGeom>
            <a:solidFill>
              <a:srgbClr val="DDFFEC"/>
            </a:solidFill>
            <a:ln w="158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18" name="TextBox 17">
              <a:extLst>
                <a:ext uri="{FF2B5EF4-FFF2-40B4-BE49-F238E27FC236}">
                  <a16:creationId xmlns:a16="http://schemas.microsoft.com/office/drawing/2014/main" id="{5759974A-821D-3115-47C5-27B30BCD679A}"/>
                </a:ext>
              </a:extLst>
            </p:cNvPr>
            <p:cNvSpPr txBox="1"/>
            <p:nvPr/>
          </p:nvSpPr>
          <p:spPr>
            <a:xfrm>
              <a:off x="1763346" y="2294334"/>
              <a:ext cx="2661227" cy="33182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3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Shared, segmented L2 </a:t>
              </a:r>
            </a:p>
          </p:txBody>
        </p:sp>
        <p:sp>
          <p:nvSpPr>
            <p:cNvPr id="19" name="Up-Down Arrow 82">
              <a:extLst>
                <a:ext uri="{FF2B5EF4-FFF2-40B4-BE49-F238E27FC236}">
                  <a16:creationId xmlns:a16="http://schemas.microsoft.com/office/drawing/2014/main" id="{729A122D-CA99-B81C-B498-37AAC4885ACB}"/>
                </a:ext>
              </a:extLst>
            </p:cNvPr>
            <p:cNvSpPr/>
            <p:nvPr/>
          </p:nvSpPr>
          <p:spPr bwMode="auto">
            <a:xfrm>
              <a:off x="2746296" y="2657494"/>
              <a:ext cx="150998" cy="288000"/>
            </a:xfrm>
            <a:prstGeom prst="upDownArrow">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20" name="Rounded Rectangle 83">
              <a:extLst>
                <a:ext uri="{FF2B5EF4-FFF2-40B4-BE49-F238E27FC236}">
                  <a16:creationId xmlns:a16="http://schemas.microsoft.com/office/drawing/2014/main" id="{491F624A-CCE3-1CF1-ABF1-1404D5BBFC74}"/>
                </a:ext>
              </a:extLst>
            </p:cNvPr>
            <p:cNvSpPr/>
            <p:nvPr/>
          </p:nvSpPr>
          <p:spPr bwMode="auto">
            <a:xfrm>
              <a:off x="1423154" y="2953861"/>
              <a:ext cx="5898291" cy="385322"/>
            </a:xfrm>
            <a:prstGeom prst="roundRect">
              <a:avLst/>
            </a:prstGeom>
            <a:solidFill>
              <a:srgbClr val="FFFF9F"/>
            </a:solidFill>
            <a:ln w="15875" cap="flat" cmpd="sng" algn="ctr">
              <a:solidFill>
                <a:schemeClr val="tx1"/>
              </a:solidFill>
              <a:prstDash val="sysDash"/>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21" name="TextBox 20">
              <a:extLst>
                <a:ext uri="{FF2B5EF4-FFF2-40B4-BE49-F238E27FC236}">
                  <a16:creationId xmlns:a16="http://schemas.microsoft.com/office/drawing/2014/main" id="{6E20EA7F-971A-F5A9-77DD-D761BB922544}"/>
                </a:ext>
              </a:extLst>
            </p:cNvPr>
            <p:cNvSpPr txBox="1"/>
            <p:nvPr/>
          </p:nvSpPr>
          <p:spPr>
            <a:xfrm>
              <a:off x="2448907" y="2982763"/>
              <a:ext cx="537013" cy="338506"/>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3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Interconnection Network (e.g. Crossbar)</a:t>
              </a:r>
            </a:p>
          </p:txBody>
        </p:sp>
        <p:sp>
          <p:nvSpPr>
            <p:cNvPr id="22" name="Rectangle 21">
              <a:extLst>
                <a:ext uri="{FF2B5EF4-FFF2-40B4-BE49-F238E27FC236}">
                  <a16:creationId xmlns:a16="http://schemas.microsoft.com/office/drawing/2014/main" id="{B975D1B8-F376-2832-774D-0D04C8BF089F}"/>
                </a:ext>
              </a:extLst>
            </p:cNvPr>
            <p:cNvSpPr/>
            <p:nvPr/>
          </p:nvSpPr>
          <p:spPr bwMode="auto">
            <a:xfrm>
              <a:off x="4446070" y="1600639"/>
              <a:ext cx="2869273" cy="716107"/>
            </a:xfrm>
            <a:prstGeom prst="rect">
              <a:avLst/>
            </a:prstGeom>
            <a:solidFill>
              <a:srgbClr val="CCE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Verdana"/>
                <a:ea typeface="+mn-ea"/>
                <a:cs typeface="+mn-cs"/>
              </a:endParaRPr>
            </a:p>
          </p:txBody>
        </p:sp>
        <p:cxnSp>
          <p:nvCxnSpPr>
            <p:cNvPr id="23" name="Straight Connector 22">
              <a:extLst>
                <a:ext uri="{FF2B5EF4-FFF2-40B4-BE49-F238E27FC236}">
                  <a16:creationId xmlns:a16="http://schemas.microsoft.com/office/drawing/2014/main" id="{C5BDED59-776D-C969-B8F1-B67FC9C0644A}"/>
                </a:ext>
              </a:extLst>
            </p:cNvPr>
            <p:cNvCxnSpPr/>
            <p:nvPr/>
          </p:nvCxnSpPr>
          <p:spPr bwMode="auto">
            <a:xfrm>
              <a:off x="4441663" y="2313664"/>
              <a:ext cx="2869273"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B648235A-1E32-1C18-62CA-FBB304293DCB}"/>
                </a:ext>
              </a:extLst>
            </p:cNvPr>
            <p:cNvCxnSpPr/>
            <p:nvPr/>
          </p:nvCxnSpPr>
          <p:spPr bwMode="auto">
            <a:xfrm>
              <a:off x="5121005" y="1591588"/>
              <a:ext cx="0" cy="72000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a:extLst>
                <a:ext uri="{FF2B5EF4-FFF2-40B4-BE49-F238E27FC236}">
                  <a16:creationId xmlns:a16="http://schemas.microsoft.com/office/drawing/2014/main" id="{4D52592C-506D-9AF1-76DA-83A7F8D35F1E}"/>
                </a:ext>
              </a:extLst>
            </p:cNvPr>
            <p:cNvCxnSpPr/>
            <p:nvPr/>
          </p:nvCxnSpPr>
          <p:spPr bwMode="auto">
            <a:xfrm>
              <a:off x="5838546" y="1595382"/>
              <a:ext cx="0" cy="72000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a:extLst>
                <a:ext uri="{FF2B5EF4-FFF2-40B4-BE49-F238E27FC236}">
                  <a16:creationId xmlns:a16="http://schemas.microsoft.com/office/drawing/2014/main" id="{C61BE53D-D17D-E496-0699-885EA64AF065}"/>
                </a:ext>
              </a:extLst>
            </p:cNvPr>
            <p:cNvCxnSpPr/>
            <p:nvPr/>
          </p:nvCxnSpPr>
          <p:spPr bwMode="auto">
            <a:xfrm>
              <a:off x="6593618" y="1599176"/>
              <a:ext cx="0" cy="72000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a:extLst>
                <a:ext uri="{FF2B5EF4-FFF2-40B4-BE49-F238E27FC236}">
                  <a16:creationId xmlns:a16="http://schemas.microsoft.com/office/drawing/2014/main" id="{AB90B653-FECA-7F22-7224-5F13E47BC445}"/>
                </a:ext>
              </a:extLst>
            </p:cNvPr>
            <p:cNvSpPr txBox="1"/>
            <p:nvPr/>
          </p:nvSpPr>
          <p:spPr>
            <a:xfrm>
              <a:off x="4594542" y="1778288"/>
              <a:ext cx="556956" cy="7895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Ci</a:t>
              </a:r>
              <a:br>
                <a:rPr kumimoji="0" lang="en-US" sz="1100" b="0" i="0" u="none" strike="noStrike" kern="1200" cap="none" spc="0" normalizeH="0" baseline="0" noProof="0" dirty="0">
                  <a:ln>
                    <a:noFill/>
                  </a:ln>
                  <a:solidFill>
                    <a:srgbClr val="000000"/>
                  </a:solidFill>
                  <a:effectLst/>
                  <a:uLnTx/>
                  <a:uFillTx/>
                  <a:latin typeface="Verdana"/>
                  <a:ea typeface="+mn-ea"/>
                  <a:cs typeface="+mn-cs"/>
                </a:rPr>
              </a:br>
              <a:endParaRPr kumimoji="0" lang="en-US" sz="11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8" name="TextBox 27">
              <a:extLst>
                <a:ext uri="{FF2B5EF4-FFF2-40B4-BE49-F238E27FC236}">
                  <a16:creationId xmlns:a16="http://schemas.microsoft.com/office/drawing/2014/main" id="{007051B1-1784-51B0-9787-2A8FA4AC9FBF}"/>
                </a:ext>
              </a:extLst>
            </p:cNvPr>
            <p:cNvSpPr txBox="1"/>
            <p:nvPr/>
          </p:nvSpPr>
          <p:spPr>
            <a:xfrm>
              <a:off x="5295118" y="1778469"/>
              <a:ext cx="560507" cy="4793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Ci</a:t>
              </a:r>
            </a:p>
          </p:txBody>
        </p:sp>
        <p:sp>
          <p:nvSpPr>
            <p:cNvPr id="29" name="TextBox 28">
              <a:extLst>
                <a:ext uri="{FF2B5EF4-FFF2-40B4-BE49-F238E27FC236}">
                  <a16:creationId xmlns:a16="http://schemas.microsoft.com/office/drawing/2014/main" id="{DC5E7F28-1F0A-F176-3244-B6E0C1BA153E}"/>
                </a:ext>
              </a:extLst>
            </p:cNvPr>
            <p:cNvSpPr txBox="1"/>
            <p:nvPr/>
          </p:nvSpPr>
          <p:spPr>
            <a:xfrm>
              <a:off x="6042228" y="1778552"/>
              <a:ext cx="692292" cy="4793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Ci</a:t>
              </a:r>
            </a:p>
          </p:txBody>
        </p:sp>
        <p:sp>
          <p:nvSpPr>
            <p:cNvPr id="30" name="TextBox 29">
              <a:extLst>
                <a:ext uri="{FF2B5EF4-FFF2-40B4-BE49-F238E27FC236}">
                  <a16:creationId xmlns:a16="http://schemas.microsoft.com/office/drawing/2014/main" id="{976349A8-FB86-F23B-296A-0C28B532F34F}"/>
                </a:ext>
              </a:extLst>
            </p:cNvPr>
            <p:cNvSpPr txBox="1"/>
            <p:nvPr/>
          </p:nvSpPr>
          <p:spPr>
            <a:xfrm>
              <a:off x="6756587" y="1780444"/>
              <a:ext cx="675171" cy="4793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Ci</a:t>
              </a:r>
            </a:p>
          </p:txBody>
        </p:sp>
        <p:sp>
          <p:nvSpPr>
            <p:cNvPr id="31" name="Rectangle 30">
              <a:extLst>
                <a:ext uri="{FF2B5EF4-FFF2-40B4-BE49-F238E27FC236}">
                  <a16:creationId xmlns:a16="http://schemas.microsoft.com/office/drawing/2014/main" id="{00CDE0B3-6161-511C-FBBD-AFDA3FA5F2D0}"/>
                </a:ext>
              </a:extLst>
            </p:cNvPr>
            <p:cNvSpPr/>
            <p:nvPr/>
          </p:nvSpPr>
          <p:spPr bwMode="auto">
            <a:xfrm>
              <a:off x="4452173" y="2313664"/>
              <a:ext cx="2869273" cy="307048"/>
            </a:xfrm>
            <a:prstGeom prst="rect">
              <a:avLst/>
            </a:prstGeom>
            <a:solidFill>
              <a:srgbClr val="DDFFEC"/>
            </a:solidFill>
            <a:ln w="158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32" name="TextBox 31">
              <a:extLst>
                <a:ext uri="{FF2B5EF4-FFF2-40B4-BE49-F238E27FC236}">
                  <a16:creationId xmlns:a16="http://schemas.microsoft.com/office/drawing/2014/main" id="{0B1BF195-66EF-02D9-201A-328486D1D92A}"/>
                </a:ext>
              </a:extLst>
            </p:cNvPr>
            <p:cNvSpPr txBox="1"/>
            <p:nvPr/>
          </p:nvSpPr>
          <p:spPr>
            <a:xfrm>
              <a:off x="4568821" y="2299592"/>
              <a:ext cx="2687149" cy="33182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3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Shared, segmented L2 </a:t>
              </a:r>
            </a:p>
          </p:txBody>
        </p:sp>
        <p:sp>
          <p:nvSpPr>
            <p:cNvPr id="33" name="Up-Down Arrow 96">
              <a:extLst>
                <a:ext uri="{FF2B5EF4-FFF2-40B4-BE49-F238E27FC236}">
                  <a16:creationId xmlns:a16="http://schemas.microsoft.com/office/drawing/2014/main" id="{05AB9AD5-9A01-B85C-6B2D-6E46BFC8E414}"/>
                </a:ext>
              </a:extLst>
            </p:cNvPr>
            <p:cNvSpPr/>
            <p:nvPr/>
          </p:nvSpPr>
          <p:spPr bwMode="auto">
            <a:xfrm>
              <a:off x="5768012" y="2662752"/>
              <a:ext cx="150998" cy="288000"/>
            </a:xfrm>
            <a:prstGeom prst="upDownArrow">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grpSp>
      <p:sp>
        <p:nvSpPr>
          <p:cNvPr id="34" name="TextBox 33">
            <a:extLst>
              <a:ext uri="{FF2B5EF4-FFF2-40B4-BE49-F238E27FC236}">
                <a16:creationId xmlns:a16="http://schemas.microsoft.com/office/drawing/2014/main" id="{CCF21C24-51F8-9A6C-42DD-66B886F2F429}"/>
              </a:ext>
            </a:extLst>
          </p:cNvPr>
          <p:cNvSpPr txBox="1"/>
          <p:nvPr/>
        </p:nvSpPr>
        <p:spPr>
          <a:xfrm>
            <a:off x="147261" y="3877900"/>
            <a:ext cx="8996739" cy="338554"/>
          </a:xfrm>
          <a:prstGeom prst="rect">
            <a:avLst/>
          </a:prstGeom>
          <a:noFill/>
        </p:spPr>
        <p:txBody>
          <a:bodyPr wrap="square" rtlCol="0">
            <a:spAutoFit/>
          </a:bodyPr>
          <a:lstStyle/>
          <a:p>
            <a:r>
              <a:rPr lang="en-US" sz="1600" spc="-50" dirty="0"/>
              <a:t>Figure: Implementation of Armv7-based octa-core CPUs including the same type of cores</a:t>
            </a:r>
          </a:p>
        </p:txBody>
      </p:sp>
      <p:sp>
        <p:nvSpPr>
          <p:cNvPr id="35" name="TextBox 34">
            <a:extLst>
              <a:ext uri="{FF2B5EF4-FFF2-40B4-BE49-F238E27FC236}">
                <a16:creationId xmlns:a16="http://schemas.microsoft.com/office/drawing/2014/main" id="{6DB6E6F6-2768-5781-D224-BCAACDC3C596}"/>
              </a:ext>
            </a:extLst>
          </p:cNvPr>
          <p:cNvSpPr txBox="1"/>
          <p:nvPr/>
        </p:nvSpPr>
        <p:spPr>
          <a:xfrm>
            <a:off x="5466452" y="2337262"/>
            <a:ext cx="3451458" cy="1220847"/>
          </a:xfrm>
          <a:prstGeom prst="rect">
            <a:avLst/>
          </a:prstGeom>
          <a:noFill/>
        </p:spPr>
        <p:txBody>
          <a:bodyPr wrap="none" rtlCol="0">
            <a:spAutoFit/>
          </a:bodyPr>
          <a:lstStyle/>
          <a:p>
            <a:pPr algn="ctr"/>
            <a:r>
              <a:rPr lang="en-US" sz="1400" dirty="0"/>
              <a:t>Octa-core CPU implemented</a:t>
            </a:r>
          </a:p>
          <a:p>
            <a:pPr algn="ctr">
              <a:spcAft>
                <a:spcPts val="400"/>
              </a:spcAft>
            </a:pPr>
            <a:r>
              <a:rPr lang="en-US" sz="1400" dirty="0"/>
              <a:t>as </a:t>
            </a:r>
            <a:r>
              <a:rPr lang="en-US" sz="1400" dirty="0">
                <a:solidFill>
                  <a:srgbClr val="0070C0"/>
                </a:solidFill>
              </a:rPr>
              <a:t>dual quad-core core blocks</a:t>
            </a:r>
          </a:p>
          <a:p>
            <a:pPr algn="ctr"/>
            <a:r>
              <a:rPr lang="en-US" sz="1400" spc="-40" dirty="0"/>
              <a:t>E.g. 32-bit MediaTek’s </a:t>
            </a:r>
            <a:r>
              <a:rPr lang="hu-HU" sz="1400" spc="-40" dirty="0"/>
              <a:t>MT6592 </a:t>
            </a:r>
            <a:r>
              <a:rPr lang="en-US" sz="1400" spc="-40" dirty="0"/>
              <a:t>(2013)</a:t>
            </a:r>
          </a:p>
          <a:p>
            <a:pPr algn="ctr"/>
            <a:r>
              <a:rPr lang="en-US" sz="1400" spc="-40" dirty="0"/>
              <a:t>Huawei’s Kirin 620 (2014)</a:t>
            </a:r>
          </a:p>
          <a:p>
            <a:pPr algn="ctr"/>
            <a:r>
              <a:rPr lang="en-US" sz="1400" dirty="0"/>
              <a:t>Samsung’s </a:t>
            </a:r>
            <a:r>
              <a:rPr lang="en-US" sz="1400" dirty="0" err="1"/>
              <a:t>Exynos</a:t>
            </a:r>
            <a:r>
              <a:rPr lang="en-US" sz="1400" dirty="0"/>
              <a:t> 7 7580 (2015)</a:t>
            </a:r>
          </a:p>
        </p:txBody>
      </p:sp>
    </p:spTree>
    <p:extLst>
      <p:ext uri="{BB962C8B-B14F-4D97-AF65-F5344CB8AC3E}">
        <p14:creationId xmlns:p14="http://schemas.microsoft.com/office/powerpoint/2010/main" val="14556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4773" r="9641" b="8388"/>
          <a:stretch/>
        </p:blipFill>
        <p:spPr>
          <a:xfrm>
            <a:off x="-18510" y="1313765"/>
            <a:ext cx="9129939" cy="4230470"/>
          </a:xfrm>
          <a:prstGeom prst="rect">
            <a:avLst/>
          </a:prstGeom>
        </p:spPr>
      </p:pic>
      <p:sp>
        <p:nvSpPr>
          <p:cNvPr id="5" name="TextBox 4"/>
          <p:cNvSpPr txBox="1"/>
          <p:nvPr/>
        </p:nvSpPr>
        <p:spPr>
          <a:xfrm>
            <a:off x="75792" y="448527"/>
            <a:ext cx="8510600" cy="6848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20" normalizeH="0" baseline="0" noProof="0" dirty="0">
                <a:ln>
                  <a:noFill/>
                </a:ln>
                <a:solidFill>
                  <a:srgbClr val="2D2D8A"/>
                </a:solidFill>
                <a:effectLst/>
                <a:uLnTx/>
                <a:uFillTx/>
                <a:latin typeface="Verdana"/>
                <a:ea typeface="+mn-ea"/>
                <a:cs typeface="+mn-cs"/>
              </a:rPr>
              <a:t>Example 3: Armv8.2-based SoC design with Cortex-A75/A55 CPUs and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20" normalizeH="0" baseline="0" noProof="0" dirty="0">
                <a:ln>
                  <a:noFill/>
                </a:ln>
                <a:solidFill>
                  <a:srgbClr val="2D2D8A"/>
                </a:solidFill>
                <a:effectLst/>
                <a:uLnTx/>
                <a:uFillTx/>
                <a:latin typeface="Verdana"/>
                <a:ea typeface="+mn-ea"/>
                <a:cs typeface="+mn-cs"/>
              </a:rPr>
              <a:t>  CCI-550 interconnect (2017) </a:t>
            </a:r>
            <a:r>
              <a:rPr kumimoji="0" lang="en-US" sz="1800" b="0" i="0" u="none" strike="noStrike" kern="1200" cap="none" spc="-20" normalizeH="0" baseline="0" noProof="0" dirty="0">
                <a:ln>
                  <a:noFill/>
                </a:ln>
                <a:solidFill>
                  <a:srgbClr val="000000"/>
                </a:solidFill>
                <a:effectLst/>
                <a:uLnTx/>
                <a:uFillTx/>
                <a:latin typeface="Verdana"/>
                <a:ea typeface="+mn-ea"/>
                <a:cs typeface="+mn-cs"/>
              </a:rPr>
              <a:t>[</a:t>
            </a:r>
            <a:r>
              <a:rPr kumimoji="0" lang="hu-HU" sz="1800" b="0" i="0" u="none" strike="noStrike" kern="1200" cap="none" spc="-20" normalizeH="0" baseline="0" noProof="0" dirty="0">
                <a:ln>
                  <a:noFill/>
                </a:ln>
                <a:solidFill>
                  <a:srgbClr val="000000"/>
                </a:solidFill>
                <a:effectLst/>
                <a:uLnTx/>
                <a:uFillTx/>
                <a:latin typeface="Verdana"/>
                <a:ea typeface="+mn-ea"/>
                <a:cs typeface="+mn-cs"/>
              </a:rPr>
              <a:t>135</a:t>
            </a:r>
            <a:r>
              <a:rPr kumimoji="0" lang="en-US" sz="1800" b="0" i="0" u="none" strike="noStrike" kern="1200" cap="none" spc="-20" normalizeH="0" baseline="0" noProof="0" dirty="0">
                <a:ln>
                  <a:noFill/>
                </a:ln>
                <a:solidFill>
                  <a:srgbClr val="000000"/>
                </a:solidFill>
                <a:effectLst/>
                <a:uLnTx/>
                <a:uFillTx/>
                <a:latin typeface="Verdana"/>
                <a:ea typeface="+mn-ea"/>
                <a:cs typeface="+mn-cs"/>
              </a:rPr>
              <a:t>]</a:t>
            </a:r>
          </a:p>
        </p:txBody>
      </p:sp>
      <p:sp>
        <p:nvSpPr>
          <p:cNvPr id="6" name="TextBox 5"/>
          <p:cNvSpPr txBox="1"/>
          <p:nvPr/>
        </p:nvSpPr>
        <p:spPr>
          <a:xfrm>
            <a:off x="89611" y="5666763"/>
            <a:ext cx="8018542" cy="10926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CCI-550:  Cache Coherent interconnect         </a:t>
            </a:r>
            <a:r>
              <a:rPr kumimoji="0" lang="en-US" sz="1500" b="0" i="0" u="none" strike="noStrike" kern="1200" cap="none" spc="0" normalizeH="0" baseline="0" noProof="0" dirty="0" err="1">
                <a:ln>
                  <a:noFill/>
                </a:ln>
                <a:solidFill>
                  <a:srgbClr val="000000"/>
                </a:solidFill>
                <a:effectLst/>
                <a:uLnTx/>
                <a:uFillTx/>
                <a:latin typeface="Verdana"/>
                <a:ea typeface="+mn-ea"/>
                <a:cs typeface="+mn-cs"/>
              </a:rPr>
              <a:t>CoreSight</a:t>
            </a:r>
            <a:r>
              <a:rPr kumimoji="0" lang="en-US" sz="1500" b="0" i="0" u="none" strike="noStrike" kern="1200" cap="none" spc="0" normalizeH="0" baseline="0" noProof="0" dirty="0">
                <a:ln>
                  <a:noFill/>
                </a:ln>
                <a:solidFill>
                  <a:srgbClr val="000000"/>
                </a:solidFill>
                <a:effectLst/>
                <a:uLnTx/>
                <a:uFillTx/>
                <a:latin typeface="Verdana"/>
                <a:ea typeface="+mn-ea"/>
                <a:cs typeface="+mn-cs"/>
              </a:rPr>
              <a:t>: for debug and trace</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MMU-500: Memory Management Unit (responsible for virtualization and caching)</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NIC-450:  Network Interconnect (interface converter)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GIC-600:  General Interrupt Controller </a:t>
            </a:r>
          </a:p>
        </p:txBody>
      </p:sp>
      <p:sp>
        <p:nvSpPr>
          <p:cNvPr id="4" name="TextBox 3"/>
          <p:cNvSpPr txBox="1"/>
          <p:nvPr/>
        </p:nvSpPr>
        <p:spPr>
          <a:xfrm>
            <a:off x="4436985" y="6444335"/>
            <a:ext cx="320510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Verdana"/>
                <a:ea typeface="+mn-ea"/>
                <a:cs typeface="+mn-cs"/>
              </a:rPr>
              <a:t>SCP: System Control Processor</a:t>
            </a:r>
          </a:p>
        </p:txBody>
      </p:sp>
      <p:sp>
        <p:nvSpPr>
          <p:cNvPr id="9"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(4)</a:t>
            </a:r>
            <a:endParaRPr lang="en-US" sz="1700">
              <a:solidFill>
                <a:srgbClr val="FFFFFF"/>
              </a:solidFill>
            </a:endParaRPr>
          </a:p>
        </p:txBody>
      </p:sp>
    </p:spTree>
    <p:extLst>
      <p:ext uri="{BB962C8B-B14F-4D97-AF65-F5344CB8AC3E}">
        <p14:creationId xmlns:p14="http://schemas.microsoft.com/office/powerpoint/2010/main" val="364548041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11"/>
            <a:ext cx="9144000" cy="393700"/>
          </a:xfrm>
          <a:solidFill>
            <a:srgbClr val="0066FF"/>
          </a:solidFill>
        </p:spPr>
        <p:txBody>
          <a:bodyPr/>
          <a:lstStyle/>
          <a:p>
            <a:r>
              <a:rPr lang="en-US" sz="1700" dirty="0"/>
              <a:t>3.3.3 Armv7-based 32-bit symmetrical multicore CPUs (8)</a:t>
            </a:r>
          </a:p>
        </p:txBody>
      </p:sp>
      <p:sp>
        <p:nvSpPr>
          <p:cNvPr id="5" name="TextBox 4"/>
          <p:cNvSpPr txBox="1"/>
          <p:nvPr/>
        </p:nvSpPr>
        <p:spPr>
          <a:xfrm>
            <a:off x="395536" y="1767295"/>
            <a:ext cx="18473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Picture 2" descr="https://fuse.wikichip.org/wp-content/uploads/2020/04/comet-lake-ring-explination-1.png"/>
          <p:cNvPicPr>
            <a:picLocks noChangeAspect="1" noChangeArrowheads="1"/>
          </p:cNvPicPr>
          <p:nvPr/>
        </p:nvPicPr>
        <p:blipFill rotWithShape="1">
          <a:blip r:embed="rId2">
            <a:extLst>
              <a:ext uri="{28A0092B-C50C-407E-A947-70E740481C1C}">
                <a14:useLocalDpi xmlns:a14="http://schemas.microsoft.com/office/drawing/2010/main" val="0"/>
              </a:ext>
            </a:extLst>
          </a:blip>
          <a:srcRect t="22587"/>
          <a:stretch/>
        </p:blipFill>
        <p:spPr bwMode="auto">
          <a:xfrm>
            <a:off x="391184" y="1947315"/>
            <a:ext cx="8141256" cy="23444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9532" y="4395587"/>
            <a:ext cx="83887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Intel’s 10</a:t>
            </a:r>
            <a:r>
              <a:rPr kumimoji="0" lang="en-US" sz="1600" b="0" i="0" u="none" strike="noStrike" kern="1200" cap="none" spc="0" normalizeH="0" baseline="30000" noProof="0" dirty="0">
                <a:ln>
                  <a:noFill/>
                </a:ln>
                <a:solidFill>
                  <a:srgbClr val="000000"/>
                </a:solidFill>
                <a:effectLst/>
                <a:uLnTx/>
                <a:uFillTx/>
                <a:latin typeface="Verdana"/>
                <a:ea typeface="+mn-ea"/>
                <a:cs typeface="+mn-cs"/>
              </a:rPr>
              <a:t>th</a:t>
            </a:r>
            <a:r>
              <a:rPr kumimoji="0" lang="en-US" sz="1600" b="0" i="0" u="none" strike="noStrike" kern="1200" cap="none" spc="0" normalizeH="0" baseline="0" noProof="0" dirty="0">
                <a:ln>
                  <a:noFill/>
                </a:ln>
                <a:solidFill>
                  <a:srgbClr val="000000"/>
                </a:solidFill>
                <a:effectLst/>
                <a:uLnTx/>
                <a:uFillTx/>
                <a:latin typeface="Verdana"/>
                <a:ea typeface="+mn-ea"/>
                <a:cs typeface="+mn-cs"/>
              </a:rPr>
              <a:t> gen. Comet Lake processor built up as a homogeneous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symmetrical multicore [</a:t>
            </a:r>
            <a:r>
              <a:rPr lang="hu-HU" sz="1600" dirty="0">
                <a:solidFill>
                  <a:srgbClr val="000000"/>
                </a:solidFill>
                <a:latin typeface="Verdana"/>
              </a:rPr>
              <a:t>187</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8" name="TextBox 7"/>
          <p:cNvSpPr txBox="1"/>
          <p:nvPr/>
        </p:nvSpPr>
        <p:spPr>
          <a:xfrm>
            <a:off x="3070481" y="2991431"/>
            <a:ext cx="2244525"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Cache-coherent ring bus</a:t>
            </a:r>
          </a:p>
        </p:txBody>
      </p:sp>
      <p:sp>
        <p:nvSpPr>
          <p:cNvPr id="12" name="TextBox 11"/>
          <p:cNvSpPr txBox="1"/>
          <p:nvPr/>
        </p:nvSpPr>
        <p:spPr>
          <a:xfrm>
            <a:off x="90304" y="5150376"/>
            <a:ext cx="8716873" cy="1646605"/>
          </a:xfrm>
          <a:prstGeom prst="rect">
            <a:avLst/>
          </a:prstGeom>
          <a:noFill/>
        </p:spPr>
        <p:txBody>
          <a:bodyPr wrap="none" rtlCol="0">
            <a:spAutoFit/>
          </a:bodyPr>
          <a:lstStyle/>
          <a:p>
            <a:pPr marL="285750" lvl="0" indent="-285750" defTabSz="457200">
              <a:buFont typeface="Arial" panose="020B0604020202020204" pitchFamily="34" charset="0"/>
              <a:buChar char="•"/>
              <a:defRPr/>
            </a:pPr>
            <a:r>
              <a:rPr lang="en-US" sz="1600" dirty="0">
                <a:solidFill>
                  <a:srgbClr val="000000"/>
                </a:solidFill>
              </a:rPr>
              <a:t>This kind of CPU implementation </a:t>
            </a:r>
            <a:r>
              <a:rPr lang="en-US" sz="1600" dirty="0">
                <a:solidFill>
                  <a:srgbClr val="0070C0"/>
                </a:solidFill>
              </a:rPr>
              <a:t>differs from AMD’s Zen-based or Armv7-based</a:t>
            </a:r>
          </a:p>
          <a:p>
            <a:pPr lvl="0" defTabSz="457200">
              <a:defRPr/>
            </a:pPr>
            <a:r>
              <a:rPr lang="en-US" sz="1600" dirty="0">
                <a:solidFill>
                  <a:srgbClr val="0070C0"/>
                </a:solidFill>
              </a:rPr>
              <a:t>       homogeneous symmetrical multicore designs, </a:t>
            </a:r>
            <a:r>
              <a:rPr lang="en-US" sz="1600" dirty="0"/>
              <a:t>since cores of the latter CPUs</a:t>
            </a:r>
          </a:p>
          <a:p>
            <a:pPr lvl="0" defTabSz="457200">
              <a:spcAft>
                <a:spcPts val="600"/>
              </a:spcAft>
              <a:defRPr/>
            </a:pPr>
            <a:r>
              <a:rPr lang="en-US" sz="1600" dirty="0"/>
              <a:t>       are organized into </a:t>
            </a:r>
            <a:r>
              <a:rPr lang="en-US" sz="1600" dirty="0">
                <a:solidFill>
                  <a:srgbClr val="FF0000"/>
                </a:solidFill>
              </a:rPr>
              <a:t>4-core core blocks</a:t>
            </a:r>
            <a:r>
              <a:rPr lang="en-US" sz="1600" dirty="0"/>
              <a:t>.</a:t>
            </a:r>
            <a:endParaRPr kumimoji="0" lang="en-US" sz="1600" b="0" i="0" u="none" strike="noStrike" kern="1200" cap="none" spc="0" normalizeH="0" baseline="0" noProof="0" dirty="0">
              <a:ln>
                <a:noFill/>
              </a:ln>
              <a:effectLst/>
              <a:uLnTx/>
              <a:uFillTx/>
              <a:latin typeface="Verdana"/>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Note</a:t>
            </a:r>
            <a:r>
              <a:rPr kumimoji="0" lang="en-US" sz="1600" b="0" i="0" u="none" strike="noStrike" kern="1200" cap="none" spc="0" normalizeH="0" baseline="0" noProof="0" dirty="0">
                <a:ln>
                  <a:noFill/>
                </a:ln>
                <a:solidFill>
                  <a:srgbClr val="000000"/>
                </a:solidFill>
                <a:effectLst/>
                <a:uLnTx/>
                <a:uFillTx/>
                <a:latin typeface="Verdana"/>
                <a:ea typeface="+mn-ea"/>
                <a:cs typeface="+mn-cs"/>
              </a:rPr>
              <a:t> that starting with their 12</a:t>
            </a:r>
            <a:r>
              <a:rPr kumimoji="0" lang="en-US" sz="1600" b="0" i="0" u="none" strike="noStrike" kern="1200" cap="none" spc="0" normalizeH="0" baseline="30000" noProof="0" dirty="0">
                <a:ln>
                  <a:noFill/>
                </a:ln>
                <a:solidFill>
                  <a:srgbClr val="000000"/>
                </a:solidFill>
                <a:effectLst/>
                <a:uLnTx/>
                <a:uFillTx/>
                <a:latin typeface="Verdana"/>
                <a:ea typeface="+mn-ea"/>
                <a:cs typeface="+mn-cs"/>
              </a:rPr>
              <a:t>th</a:t>
            </a:r>
            <a:r>
              <a:rPr kumimoji="0" lang="en-US" sz="1600" b="0" i="0" u="none" strike="noStrike" kern="1200" cap="none" spc="0" normalizeH="0" baseline="0" noProof="0" dirty="0">
                <a:ln>
                  <a:noFill/>
                </a:ln>
                <a:solidFill>
                  <a:srgbClr val="000000"/>
                </a:solidFill>
                <a:effectLst/>
                <a:uLnTx/>
                <a:uFillTx/>
                <a:latin typeface="Verdana"/>
                <a:ea typeface="+mn-ea"/>
                <a:cs typeface="+mn-cs"/>
              </a:rPr>
              <a:t> generation Alder Lake family, </a:t>
            </a:r>
            <a:r>
              <a:rPr kumimoji="0" lang="en-US" sz="1600" b="0" i="0" u="none" strike="noStrike" kern="1200" cap="none" spc="0" normalizeH="0" baseline="0" noProof="0" dirty="0">
                <a:ln>
                  <a:noFill/>
                </a:ln>
                <a:solidFill>
                  <a:srgbClr val="0070C0"/>
                </a:solidFill>
                <a:effectLst/>
                <a:uLnTx/>
                <a:uFillTx/>
                <a:latin typeface="Verdana"/>
                <a:ea typeface="+mn-ea"/>
                <a:cs typeface="+mn-cs"/>
              </a:rPr>
              <a:t>Intel switched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to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70C0"/>
                </a:solidFill>
                <a:effectLst/>
                <a:uLnTx/>
                <a:uFillTx/>
                <a:latin typeface="Verdana"/>
                <a:ea typeface="+mn-ea"/>
                <a:cs typeface="+mn-cs"/>
              </a:rPr>
              <a:t> processing</a:t>
            </a:r>
            <a:r>
              <a:rPr kumimoji="0" lang="en-US" sz="1600" b="0" i="0" u="none" strike="noStrike" kern="1200" cap="none" spc="0" normalizeH="0" noProof="0" dirty="0">
                <a:ln>
                  <a:noFill/>
                </a:ln>
                <a:solidFill>
                  <a:srgbClr val="0070C0"/>
                </a:solidFill>
                <a:effectLst/>
                <a:uLnTx/>
                <a:uFillTx/>
                <a:latin typeface="Verdana"/>
                <a:ea typeface="+mn-ea"/>
                <a:cs typeface="+mn-cs"/>
              </a:rPr>
              <a:t> with heterogeneous core blocks in 2021,</a:t>
            </a:r>
            <a:r>
              <a:rPr kumimoji="0" lang="en-US" sz="1600" b="0" i="0" u="none" strike="noStrike" kern="1200" cap="none" spc="0" normalizeH="0" baseline="0" noProof="0" dirty="0">
                <a:ln>
                  <a:noFill/>
                </a:ln>
                <a:solidFill>
                  <a:srgbClr val="000000"/>
                </a:solidFill>
                <a:effectLst/>
                <a:uLnTx/>
                <a:uFillTx/>
                <a:latin typeface="Verdana"/>
                <a:ea typeface="+mn-ea"/>
                <a:cs typeface="+mn-cs"/>
              </a:rPr>
              <a:t> as will be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briefly discussed in the next Section.</a:t>
            </a:r>
          </a:p>
        </p:txBody>
      </p:sp>
      <p:sp>
        <p:nvSpPr>
          <p:cNvPr id="13" name="Rounded Rectangle 12"/>
          <p:cNvSpPr/>
          <p:nvPr/>
        </p:nvSpPr>
        <p:spPr bwMode="auto">
          <a:xfrm>
            <a:off x="0" y="841800"/>
            <a:ext cx="9144000" cy="648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75520" y="451032"/>
            <a:ext cx="97796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a:t>
            </a:r>
          </a:p>
        </p:txBody>
      </p:sp>
      <p:sp>
        <p:nvSpPr>
          <p:cNvPr id="15" name="TextBox 14"/>
          <p:cNvSpPr txBox="1"/>
          <p:nvPr/>
        </p:nvSpPr>
        <p:spPr>
          <a:xfrm>
            <a:off x="107950" y="872280"/>
            <a:ext cx="8868582" cy="959237"/>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buClrTx/>
              <a:buSzTx/>
              <a:buFont typeface="Arial" panose="020B0604020202020204" pitchFamily="34" charset="0"/>
              <a:buChar char="•"/>
              <a:tabLst/>
              <a:defRPr/>
            </a:pPr>
            <a:r>
              <a:rPr kumimoji="0" lang="en-US" sz="1600" b="0" i="0" u="none" strike="noStrike" kern="1200" cap="none" normalizeH="0" noProof="0" dirty="0">
                <a:ln>
                  <a:noFill/>
                </a:ln>
                <a:solidFill>
                  <a:srgbClr val="FF0000"/>
                </a:solidFill>
                <a:effectLst/>
                <a:uLnTx/>
                <a:uFillTx/>
                <a:latin typeface="Verdana"/>
                <a:ea typeface="+mn-ea"/>
                <a:cs typeface="+mn-cs"/>
              </a:rPr>
              <a:t>Intel’s x86-based client or server processors</a:t>
            </a:r>
            <a:r>
              <a:rPr kumimoji="0" lang="en-US" sz="1600" b="0" i="0" u="none" strike="noStrike" kern="1200" cap="none" normalizeH="0" noProof="0" dirty="0">
                <a:ln>
                  <a:noFill/>
                </a:ln>
                <a:solidFill>
                  <a:srgbClr val="0070C0"/>
                </a:solidFill>
                <a:effectLst/>
                <a:uLnTx/>
                <a:uFillTx/>
                <a:latin typeface="Verdana"/>
                <a:ea typeface="+mn-ea"/>
                <a:cs typeface="+mn-cs"/>
              </a:rPr>
              <a:t> are traditionally (up to the 11</a:t>
            </a:r>
            <a:r>
              <a:rPr kumimoji="0" lang="en-US" sz="1600" b="0" i="0" u="none" strike="noStrike" kern="1200" cap="none" normalizeH="0" baseline="30000" noProof="0" dirty="0">
                <a:ln>
                  <a:noFill/>
                </a:ln>
                <a:solidFill>
                  <a:srgbClr val="0070C0"/>
                </a:solidFill>
                <a:effectLst/>
                <a:uLnTx/>
                <a:uFillTx/>
                <a:latin typeface="Verdana"/>
                <a:ea typeface="+mn-ea"/>
                <a:cs typeface="+mn-cs"/>
              </a:rPr>
              <a:t>th</a:t>
            </a:r>
            <a:r>
              <a:rPr kumimoji="0" lang="en-US" sz="1600" b="0" i="0" u="none" strike="noStrike" kern="1200" cap="none" normalizeH="0" noProof="0" dirty="0">
                <a:ln>
                  <a:noFill/>
                </a:ln>
                <a:solidFill>
                  <a:srgbClr val="0070C0"/>
                </a:solidFill>
                <a:effectLst/>
                <a:uLnTx/>
                <a:uFillTx/>
                <a:latin typeface="Verdana"/>
                <a:ea typeface="+mn-ea"/>
                <a:cs typeface="+mn-cs"/>
              </a:rPr>
              <a:t> gen.</a:t>
            </a:r>
          </a:p>
          <a:p>
            <a:pPr marR="0" lvl="0" algn="l" defTabSz="457200" rtl="0" eaLnBrk="1" fontAlgn="auto" latinLnBrk="0" hangingPunct="1">
              <a:lnSpc>
                <a:spcPct val="100000"/>
              </a:lnSpc>
              <a:spcBef>
                <a:spcPts val="0"/>
              </a:spcBef>
              <a:spcAft>
                <a:spcPts val="1000"/>
              </a:spcAft>
              <a:buClrTx/>
              <a:buSzTx/>
              <a:tabLst/>
              <a:defRPr/>
            </a:pPr>
            <a:r>
              <a:rPr lang="en-US" sz="1600" dirty="0">
                <a:solidFill>
                  <a:srgbClr val="0070C0"/>
                </a:solidFill>
                <a:latin typeface="Verdana"/>
              </a:rPr>
              <a:t>     </a:t>
            </a:r>
            <a:r>
              <a:rPr kumimoji="0" lang="en-US" sz="1600" b="0" i="0" u="none" strike="noStrike" kern="1200" cap="none" normalizeH="0" noProof="0" dirty="0">
                <a:ln>
                  <a:noFill/>
                </a:ln>
                <a:solidFill>
                  <a:srgbClr val="0070C0"/>
                </a:solidFill>
                <a:effectLst/>
                <a:uLnTx/>
                <a:uFillTx/>
                <a:latin typeface="Verdana"/>
                <a:ea typeface="+mn-ea"/>
                <a:cs typeface="+mn-cs"/>
              </a:rPr>
              <a:t> Tiger Lake family), </a:t>
            </a:r>
            <a:r>
              <a:rPr kumimoji="0" lang="en-US" sz="1600" b="0" i="0" u="none" strike="noStrike" kern="1200" cap="none" spc="-110" normalizeH="0" noProof="0" dirty="0">
                <a:ln>
                  <a:noFill/>
                </a:ln>
                <a:solidFill>
                  <a:srgbClr val="0070C0"/>
                </a:solidFill>
                <a:effectLst/>
                <a:uLnTx/>
                <a:uFillTx/>
                <a:latin typeface="Verdana"/>
                <a:ea typeface="+mn-ea"/>
                <a:cs typeface="+mn-cs"/>
              </a:rPr>
              <a:t>built up as symmetrical multicores, </a:t>
            </a:r>
          </a:p>
          <a:p>
            <a:pPr marR="0" lvl="0" algn="l" defTabSz="457200" rtl="0" eaLnBrk="1" fontAlgn="auto" latinLnBrk="0" hangingPunct="1">
              <a:lnSpc>
                <a:spcPct val="100000"/>
              </a:lnSpc>
              <a:spcBef>
                <a:spcPts val="0"/>
              </a:spcBef>
              <a:spcAft>
                <a:spcPts val="600"/>
              </a:spcAft>
              <a:buClrTx/>
              <a:buSzTx/>
              <a:tabLst/>
              <a:defRPr/>
            </a:pPr>
            <a:r>
              <a:rPr lang="en-US" sz="1600" spc="-110" dirty="0">
                <a:solidFill>
                  <a:srgbClr val="0070C0"/>
                </a:solidFill>
                <a:latin typeface="Verdana"/>
              </a:rPr>
              <a:t>       </a:t>
            </a:r>
            <a:r>
              <a:rPr kumimoji="0" lang="en-US" sz="1600" b="0" i="0" u="none" strike="noStrike" kern="1200" cap="none" spc="-110" normalizeH="0" noProof="0" dirty="0">
                <a:ln>
                  <a:noFill/>
                </a:ln>
                <a:effectLst/>
                <a:uLnTx/>
                <a:uFillTx/>
                <a:latin typeface="Verdana"/>
                <a:ea typeface="+mn-ea"/>
                <a:cs typeface="+mn-cs"/>
              </a:rPr>
              <a:t>as depicted below for the 10-core 10</a:t>
            </a:r>
            <a:r>
              <a:rPr kumimoji="0" lang="en-US" sz="1600" b="0" i="0" u="none" strike="noStrike" kern="1200" cap="none" spc="-110" normalizeH="0" baseline="30000" noProof="0" dirty="0">
                <a:ln>
                  <a:noFill/>
                </a:ln>
                <a:effectLst/>
                <a:uLnTx/>
                <a:uFillTx/>
                <a:latin typeface="Verdana"/>
                <a:ea typeface="+mn-ea"/>
                <a:cs typeface="+mn-cs"/>
              </a:rPr>
              <a:t>th</a:t>
            </a:r>
            <a:r>
              <a:rPr kumimoji="0" lang="en-US" sz="1600" b="0" i="0" u="none" strike="noStrike" kern="1200" cap="none" spc="-110" normalizeH="0" noProof="0" dirty="0">
                <a:ln>
                  <a:noFill/>
                </a:ln>
                <a:effectLst/>
                <a:uLnTx/>
                <a:uFillTx/>
                <a:latin typeface="Verdana"/>
                <a:ea typeface="+mn-ea"/>
                <a:cs typeface="+mn-cs"/>
              </a:rPr>
              <a:t> gen. </a:t>
            </a:r>
            <a:r>
              <a:rPr lang="en-US" sz="1600" spc="-110" dirty="0">
                <a:latin typeface="Verdana"/>
              </a:rPr>
              <a:t>Comet Lake client processor</a:t>
            </a:r>
            <a:r>
              <a:rPr kumimoji="0" lang="en-US" sz="1600" b="0" i="0" u="none" strike="noStrike" kern="1200" cap="none" spc="-110" normalizeH="0" noProof="0" dirty="0">
                <a:ln>
                  <a:noFill/>
                </a:ln>
                <a:effectLst/>
                <a:uLnTx/>
                <a:uFillTx/>
                <a:latin typeface="Verdana"/>
                <a:ea typeface="+mn-ea"/>
                <a:cs typeface="+mn-cs"/>
              </a:rPr>
              <a:t>.</a:t>
            </a:r>
          </a:p>
        </p:txBody>
      </p:sp>
    </p:spTree>
    <p:extLst>
      <p:ext uri="{BB962C8B-B14F-4D97-AF65-F5344CB8AC3E}">
        <p14:creationId xmlns:p14="http://schemas.microsoft.com/office/powerpoint/2010/main" val="402309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additive="base">
                                        <p:cTn id="3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 calcmode="lin" valueType="num">
                                      <p:cBhvr additive="base">
                                        <p:cTn id="3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xEl>
                                              <p:pRg st="2" end="2"/>
                                            </p:txEl>
                                          </p:spTgt>
                                        </p:tgtEl>
                                        <p:attrNameLst>
                                          <p:attrName>style.visibility</p:attrName>
                                        </p:attrNameLst>
                                      </p:cBhvr>
                                      <p:to>
                                        <p:strVal val="visible"/>
                                      </p:to>
                                    </p:set>
                                    <p:anim calcmode="lin" valueType="num">
                                      <p:cBhvr additive="base">
                                        <p:cTn id="41"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2">
                                            <p:txEl>
                                              <p:pRg st="3" end="3"/>
                                            </p:txEl>
                                          </p:spTgt>
                                        </p:tgtEl>
                                        <p:attrNameLst>
                                          <p:attrName>style.visibility</p:attrName>
                                        </p:attrNameLst>
                                      </p:cBhvr>
                                      <p:to>
                                        <p:strVal val="visible"/>
                                      </p:to>
                                    </p:set>
                                    <p:anim calcmode="lin" valueType="num">
                                      <p:cBhvr additive="base">
                                        <p:cTn id="4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
                                            <p:txEl>
                                              <p:pRg st="4" end="4"/>
                                            </p:txEl>
                                          </p:spTgt>
                                        </p:tgtEl>
                                        <p:attrNameLst>
                                          <p:attrName>style.visibility</p:attrName>
                                        </p:attrNameLst>
                                      </p:cBhvr>
                                      <p:to>
                                        <p:strVal val="visible"/>
                                      </p:to>
                                    </p:set>
                                    <p:anim calcmode="lin" valueType="num">
                                      <p:cBhvr additive="base">
                                        <p:cTn id="51"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
                                            <p:txEl>
                                              <p:pRg st="5" end="5"/>
                                            </p:txEl>
                                          </p:spTgt>
                                        </p:tgtEl>
                                        <p:attrNameLst>
                                          <p:attrName>style.visibility</p:attrName>
                                        </p:attrNameLst>
                                      </p:cBhvr>
                                      <p:to>
                                        <p:strVal val="visible"/>
                                      </p:to>
                                    </p:set>
                                    <p:anim calcmode="lin" valueType="num">
                                      <p:cBhvr additive="base">
                                        <p:cTn id="55"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3" grpId="0" animBg="1"/>
      <p:bldP spid="15"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3.3.3 Armv7-based 32-bit symmetrical multicore CPUs (9)</a:t>
            </a:r>
          </a:p>
        </p:txBody>
      </p:sp>
      <p:sp>
        <p:nvSpPr>
          <p:cNvPr id="3" name="Text Box 5"/>
          <p:cNvSpPr txBox="1">
            <a:spLocks noChangeArrowheads="1"/>
          </p:cNvSpPr>
          <p:nvPr/>
        </p:nvSpPr>
        <p:spPr bwMode="auto">
          <a:xfrm>
            <a:off x="4402121" y="1625764"/>
            <a:ext cx="141577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multicores</a:t>
            </a:r>
          </a:p>
        </p:txBody>
      </p:sp>
      <p:sp>
        <p:nvSpPr>
          <p:cNvPr id="4" name="Text Box 6"/>
          <p:cNvSpPr txBox="1">
            <a:spLocks noChangeArrowheads="1"/>
          </p:cNvSpPr>
          <p:nvPr/>
        </p:nvSpPr>
        <p:spPr bwMode="auto">
          <a:xfrm>
            <a:off x="6988789" y="1625764"/>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big-little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300" b="1" dirty="0">
                <a:solidFill>
                  <a:srgbClr val="000000"/>
                </a:solidFill>
              </a:rPr>
              <a:t>core clusters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 Box 5"/>
          <p:cNvSpPr txBox="1">
            <a:spLocks noChangeArrowheads="1"/>
          </p:cNvSpPr>
          <p:nvPr/>
        </p:nvSpPr>
        <p:spPr bwMode="auto">
          <a:xfrm>
            <a:off x="1880676" y="1625764"/>
            <a:ext cx="128913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processors</a:t>
            </a:r>
          </a:p>
        </p:txBody>
      </p:sp>
      <p:grpSp>
        <p:nvGrpSpPr>
          <p:cNvPr id="6" name="Group 5"/>
          <p:cNvGrpSpPr/>
          <p:nvPr/>
        </p:nvGrpSpPr>
        <p:grpSpPr>
          <a:xfrm>
            <a:off x="2482524" y="905956"/>
            <a:ext cx="5233083" cy="719808"/>
            <a:chOff x="1818632" y="1245279"/>
            <a:chExt cx="5233083" cy="719808"/>
          </a:xfrm>
        </p:grpSpPr>
        <p:sp>
          <p:nvSpPr>
            <p:cNvPr id="7" name="Line 9"/>
            <p:cNvSpPr>
              <a:spLocks noChangeShapeType="1"/>
            </p:cNvSpPr>
            <p:nvPr/>
          </p:nvSpPr>
          <p:spPr bwMode="auto">
            <a:xfrm flipH="1">
              <a:off x="4465536" y="1492518"/>
              <a:ext cx="5796" cy="192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8" name="Text Box 13"/>
            <p:cNvSpPr txBox="1">
              <a:spLocks noChangeArrowheads="1"/>
            </p:cNvSpPr>
            <p:nvPr/>
          </p:nvSpPr>
          <p:spPr bwMode="auto">
            <a:xfrm>
              <a:off x="2133516" y="1245279"/>
              <a:ext cx="464903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Armv7-based CPU designs in mobile processors</a:t>
              </a:r>
              <a:endParaRPr kumimoji="0" lang="hu-HU" sz="1300" b="1" i="0" u="none" strike="noStrike" kern="1200" cap="none" spc="0" normalizeH="0" baseline="30000" noProof="0" dirty="0">
                <a:ln>
                  <a:noFill/>
                </a:ln>
                <a:solidFill>
                  <a:srgbClr val="000000"/>
                </a:solidFill>
                <a:effectLst/>
                <a:uLnTx/>
                <a:uFillTx/>
                <a:latin typeface="Verdana" pitchFamily="34" charset="0"/>
                <a:ea typeface="+mn-ea"/>
                <a:cs typeface="+mn-cs"/>
              </a:endParaRPr>
            </a:p>
          </p:txBody>
        </p:sp>
        <p:cxnSp>
          <p:nvCxnSpPr>
            <p:cNvPr id="9" name="Straight Connector 8"/>
            <p:cNvCxnSpPr>
              <a:stCxn id="7" idx="1"/>
              <a:endCxn id="12" idx="7"/>
            </p:cNvCxnSpPr>
            <p:nvPr/>
          </p:nvCxnSpPr>
          <p:spPr>
            <a:xfrm flipH="1">
              <a:off x="1880088" y="1684820"/>
              <a:ext cx="2585448" cy="210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a:endCxn id="13" idx="7"/>
            </p:cNvCxnSpPr>
            <p:nvPr/>
          </p:nvCxnSpPr>
          <p:spPr>
            <a:xfrm>
              <a:off x="4458029" y="1689311"/>
              <a:ext cx="2583142" cy="214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3"/>
            <p:cNvSpPr>
              <a:spLocks noChangeArrowheads="1"/>
            </p:cNvSpPr>
            <p:nvPr/>
          </p:nvSpPr>
          <p:spPr bwMode="auto">
            <a:xfrm>
              <a:off x="1818632" y="188523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Oval 12"/>
            <p:cNvSpPr>
              <a:spLocks noChangeArrowheads="1"/>
            </p:cNvSpPr>
            <p:nvPr/>
          </p:nvSpPr>
          <p:spPr bwMode="auto">
            <a:xfrm>
              <a:off x="6979715" y="189308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grpSp>
      <p:sp>
        <p:nvSpPr>
          <p:cNvPr id="14" name="Right Arrow 13"/>
          <p:cNvSpPr/>
          <p:nvPr/>
        </p:nvSpPr>
        <p:spPr bwMode="auto">
          <a:xfrm>
            <a:off x="3656924" y="1702802"/>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5" name="Right Arrow 14"/>
          <p:cNvSpPr/>
          <p:nvPr/>
        </p:nvSpPr>
        <p:spPr bwMode="auto">
          <a:xfrm>
            <a:off x="6117821" y="1713447"/>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6" name="Line 9"/>
          <p:cNvSpPr>
            <a:spLocks noChangeShapeType="1"/>
          </p:cNvSpPr>
          <p:nvPr/>
        </p:nvSpPr>
        <p:spPr bwMode="auto">
          <a:xfrm flipH="1">
            <a:off x="5127616" y="1358583"/>
            <a:ext cx="1811" cy="196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3" name="TextBox 52">
            <a:extLst>
              <a:ext uri="{FF2B5EF4-FFF2-40B4-BE49-F238E27FC236}">
                <a16:creationId xmlns:a16="http://schemas.microsoft.com/office/drawing/2014/main" id="{B06A1E41-AD74-B8B6-4580-A631D9A16E3E}"/>
              </a:ext>
            </a:extLst>
          </p:cNvPr>
          <p:cNvSpPr txBox="1"/>
          <p:nvPr/>
        </p:nvSpPr>
        <p:spPr>
          <a:xfrm>
            <a:off x="75993" y="443178"/>
            <a:ext cx="9630012" cy="369332"/>
          </a:xfrm>
          <a:prstGeom prst="rect">
            <a:avLst/>
          </a:prstGeom>
          <a:noFill/>
        </p:spPr>
        <p:txBody>
          <a:bodyPr wrap="square">
            <a:spAutoFit/>
          </a:bodyPr>
          <a:lstStyle/>
          <a:p>
            <a:pPr lvl="0" fontAlgn="base">
              <a:spcBef>
                <a:spcPct val="0"/>
              </a:spcBef>
              <a:spcAft>
                <a:spcPct val="0"/>
              </a:spcAft>
              <a:defRPr/>
            </a:pPr>
            <a:r>
              <a:rPr lang="en-US" dirty="0">
                <a:solidFill>
                  <a:schemeClr val="accent6"/>
                </a:solidFill>
                <a:latin typeface="Verdana" pitchFamily="34" charset="0"/>
              </a:rPr>
              <a:t>Use of Armv7-based 32-bit CPUs in symmetrical multicore mobile processors</a:t>
            </a:r>
            <a:endParaRPr lang="hu-HU" baseline="30000" dirty="0">
              <a:solidFill>
                <a:schemeClr val="accent6"/>
              </a:solidFill>
              <a:latin typeface="Verdana" pitchFamily="34" charset="0"/>
            </a:endParaRPr>
          </a:p>
        </p:txBody>
      </p:sp>
      <p:sp>
        <p:nvSpPr>
          <p:cNvPr id="54" name="Oval 53">
            <a:extLst>
              <a:ext uri="{FF2B5EF4-FFF2-40B4-BE49-F238E27FC236}">
                <a16:creationId xmlns:a16="http://schemas.microsoft.com/office/drawing/2014/main" id="{29FD934D-9350-98E8-46D8-01F8E0461D3B}"/>
              </a:ext>
            </a:extLst>
          </p:cNvPr>
          <p:cNvSpPr>
            <a:spLocks noChangeArrowheads="1"/>
          </p:cNvSpPr>
          <p:nvPr/>
        </p:nvSpPr>
        <p:spPr bwMode="auto">
          <a:xfrm>
            <a:off x="5094635" y="153665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9" name="Rectangle 58">
            <a:extLst>
              <a:ext uri="{FF2B5EF4-FFF2-40B4-BE49-F238E27FC236}">
                <a16:creationId xmlns:a16="http://schemas.microsoft.com/office/drawing/2014/main" id="{8BC320B7-61CD-3DD0-A152-10D76B3C7FC0}"/>
              </a:ext>
            </a:extLst>
          </p:cNvPr>
          <p:cNvSpPr/>
          <p:nvPr/>
        </p:nvSpPr>
        <p:spPr bwMode="auto">
          <a:xfrm>
            <a:off x="0" y="3527807"/>
            <a:ext cx="9144000" cy="576000"/>
          </a:xfrm>
          <a:prstGeom prst="rect">
            <a:avLst/>
          </a:prstGeom>
          <a:solidFill>
            <a:srgbClr val="D7EAE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60" name="TextBox 59">
            <a:extLst>
              <a:ext uri="{FF2B5EF4-FFF2-40B4-BE49-F238E27FC236}">
                <a16:creationId xmlns:a16="http://schemas.microsoft.com/office/drawing/2014/main" id="{E0EB1F14-1677-0517-D9A9-B46EB5551F2D}"/>
              </a:ext>
            </a:extLst>
          </p:cNvPr>
          <p:cNvSpPr txBox="1"/>
          <p:nvPr/>
        </p:nvSpPr>
        <p:spPr>
          <a:xfrm>
            <a:off x="4030141" y="3558245"/>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Cortex-A5/A9</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61" name="TextBox 60">
            <a:extLst>
              <a:ext uri="{FF2B5EF4-FFF2-40B4-BE49-F238E27FC236}">
                <a16:creationId xmlns:a16="http://schemas.microsoft.com/office/drawing/2014/main" id="{07A8460A-71A6-5C71-B3E5-9EABBECD291F}"/>
              </a:ext>
            </a:extLst>
          </p:cNvPr>
          <p:cNvSpPr txBox="1"/>
          <p:nvPr/>
        </p:nvSpPr>
        <p:spPr>
          <a:xfrm>
            <a:off x="6873149" y="3681230"/>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2" name="TextBox 61">
            <a:extLst>
              <a:ext uri="{FF2B5EF4-FFF2-40B4-BE49-F238E27FC236}">
                <a16:creationId xmlns:a16="http://schemas.microsoft.com/office/drawing/2014/main" id="{51BD4E38-F9FA-5A9E-853C-C9E771146774}"/>
              </a:ext>
            </a:extLst>
          </p:cNvPr>
          <p:cNvSpPr txBox="1"/>
          <p:nvPr/>
        </p:nvSpPr>
        <p:spPr>
          <a:xfrm>
            <a:off x="6746533" y="3558245"/>
            <a:ext cx="1891800"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A15/A17</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A7</a:t>
            </a:r>
          </a:p>
        </p:txBody>
      </p:sp>
      <p:sp>
        <p:nvSpPr>
          <p:cNvPr id="63" name="TextBox 62">
            <a:extLst>
              <a:ext uri="{FF2B5EF4-FFF2-40B4-BE49-F238E27FC236}">
                <a16:creationId xmlns:a16="http://schemas.microsoft.com/office/drawing/2014/main" id="{17E48520-DA52-C9FE-F9FC-3A332FBD96E6}"/>
              </a:ext>
            </a:extLst>
          </p:cNvPr>
          <p:cNvSpPr txBox="1"/>
          <p:nvPr/>
        </p:nvSpPr>
        <p:spPr>
          <a:xfrm>
            <a:off x="215900" y="3558245"/>
            <a:ext cx="926857"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CPUs</a:t>
            </a:r>
          </a:p>
        </p:txBody>
      </p:sp>
      <p:sp>
        <p:nvSpPr>
          <p:cNvPr id="64" name="TextBox 63">
            <a:extLst>
              <a:ext uri="{FF2B5EF4-FFF2-40B4-BE49-F238E27FC236}">
                <a16:creationId xmlns:a16="http://schemas.microsoft.com/office/drawing/2014/main" id="{8BB50A65-048E-9C2F-7FEB-B0091A4BCB62}"/>
              </a:ext>
            </a:extLst>
          </p:cNvPr>
          <p:cNvSpPr txBox="1"/>
          <p:nvPr/>
        </p:nvSpPr>
        <p:spPr>
          <a:xfrm>
            <a:off x="1467439" y="3558245"/>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A8</a:t>
            </a:r>
            <a:r>
              <a:rPr kumimoji="0" lang="en-US" sz="1300" b="0" i="0" u="none" strike="noStrike" kern="1200" cap="none" spc="0" normalizeH="0" baseline="0" noProof="0" dirty="0">
                <a:ln>
                  <a:noFill/>
                </a:ln>
                <a:effectLst/>
                <a:uLnTx/>
                <a:uFillTx/>
                <a:latin typeface="Verdana"/>
                <a:ea typeface="+mn-ea"/>
                <a:cs typeface="+mn-cs"/>
              </a:rPr>
              <a:t>/A9</a:t>
            </a:r>
          </a:p>
        </p:txBody>
      </p:sp>
      <p:sp>
        <p:nvSpPr>
          <p:cNvPr id="65" name="Rectangle 64">
            <a:extLst>
              <a:ext uri="{FF2B5EF4-FFF2-40B4-BE49-F238E27FC236}">
                <a16:creationId xmlns:a16="http://schemas.microsoft.com/office/drawing/2014/main" id="{1F5A4DA9-9322-1165-6E53-F55B99AF9A45}"/>
              </a:ext>
            </a:extLst>
          </p:cNvPr>
          <p:cNvSpPr/>
          <p:nvPr/>
        </p:nvSpPr>
        <p:spPr bwMode="auto">
          <a:xfrm>
            <a:off x="6399" y="4125048"/>
            <a:ext cx="9144000" cy="2664000"/>
          </a:xfrm>
          <a:prstGeom prst="rect">
            <a:avLst/>
          </a:prstGeom>
          <a:solidFill>
            <a:srgbClr val="E5F5FF"/>
          </a:solidFill>
          <a:ln w="9525" cap="flat" cmpd="sng" algn="ctr">
            <a:solidFill>
              <a:srgbClr val="CCEC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dirty="0">
              <a:ln>
                <a:noFill/>
              </a:ln>
              <a:solidFill>
                <a:schemeClr val="tx1"/>
              </a:solidFill>
              <a:effectLst/>
              <a:latin typeface="Verdana" pitchFamily="34" charset="0"/>
            </a:endParaRPr>
          </a:p>
        </p:txBody>
      </p:sp>
      <p:sp>
        <p:nvSpPr>
          <p:cNvPr id="66" name="TextBox 65">
            <a:extLst>
              <a:ext uri="{FF2B5EF4-FFF2-40B4-BE49-F238E27FC236}">
                <a16:creationId xmlns:a16="http://schemas.microsoft.com/office/drawing/2014/main" id="{0AD35BA6-0F30-3C49-B810-D3E9E42F5F88}"/>
              </a:ext>
            </a:extLst>
          </p:cNvPr>
          <p:cNvSpPr txBox="1"/>
          <p:nvPr/>
        </p:nvSpPr>
        <p:spPr>
          <a:xfrm>
            <a:off x="4578399" y="4125642"/>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67" name="TextBox 66">
            <a:extLst>
              <a:ext uri="{FF2B5EF4-FFF2-40B4-BE49-F238E27FC236}">
                <a16:creationId xmlns:a16="http://schemas.microsoft.com/office/drawing/2014/main" id="{4547A8EF-3E82-72CA-871D-1A25F7AA4365}"/>
              </a:ext>
            </a:extLst>
          </p:cNvPr>
          <p:cNvSpPr txBox="1"/>
          <p:nvPr/>
        </p:nvSpPr>
        <p:spPr>
          <a:xfrm flipH="1">
            <a:off x="270146" y="4125642"/>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68" name="TextBox 67">
            <a:extLst>
              <a:ext uri="{FF2B5EF4-FFF2-40B4-BE49-F238E27FC236}">
                <a16:creationId xmlns:a16="http://schemas.microsoft.com/office/drawing/2014/main" id="{86AC323B-9A1B-41B8-6DBA-AD4F4EE45940}"/>
              </a:ext>
            </a:extLst>
          </p:cNvPr>
          <p:cNvSpPr txBox="1"/>
          <p:nvPr/>
        </p:nvSpPr>
        <p:spPr>
          <a:xfrm>
            <a:off x="4159490" y="4715340"/>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7 7580 2x4C (2015)</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69" name="TextBox 68">
            <a:extLst>
              <a:ext uri="{FF2B5EF4-FFF2-40B4-BE49-F238E27FC236}">
                <a16:creationId xmlns:a16="http://schemas.microsoft.com/office/drawing/2014/main" id="{025F97E2-D9F6-5A06-EACB-E04123BDB286}"/>
              </a:ext>
            </a:extLst>
          </p:cNvPr>
          <p:cNvSpPr txBox="1"/>
          <p:nvPr/>
        </p:nvSpPr>
        <p:spPr>
          <a:xfrm>
            <a:off x="6640241" y="4724007"/>
            <a:ext cx="213170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5410 (4+4)C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5420 (4+4)C (2013)</a:t>
            </a:r>
          </a:p>
        </p:txBody>
      </p:sp>
      <p:sp>
        <p:nvSpPr>
          <p:cNvPr id="70" name="TextBox 69">
            <a:extLst>
              <a:ext uri="{FF2B5EF4-FFF2-40B4-BE49-F238E27FC236}">
                <a16:creationId xmlns:a16="http://schemas.microsoft.com/office/drawing/2014/main" id="{D2716CFE-F415-9422-2A02-D9334AF9EFAA}"/>
              </a:ext>
            </a:extLst>
          </p:cNvPr>
          <p:cNvSpPr txBox="1"/>
          <p:nvPr/>
        </p:nvSpPr>
        <p:spPr>
          <a:xfrm flipH="1">
            <a:off x="98781" y="4714119"/>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71" name="Right Arrow 22">
            <a:extLst>
              <a:ext uri="{FF2B5EF4-FFF2-40B4-BE49-F238E27FC236}">
                <a16:creationId xmlns:a16="http://schemas.microsoft.com/office/drawing/2014/main" id="{0B4EF638-D65D-53CF-4282-C580D2751411}"/>
              </a:ext>
            </a:extLst>
          </p:cNvPr>
          <p:cNvSpPr/>
          <p:nvPr/>
        </p:nvSpPr>
        <p:spPr bwMode="auto">
          <a:xfrm>
            <a:off x="6196646" y="483270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72" name="TextBox 71">
            <a:extLst>
              <a:ext uri="{FF2B5EF4-FFF2-40B4-BE49-F238E27FC236}">
                <a16:creationId xmlns:a16="http://schemas.microsoft.com/office/drawing/2014/main" id="{BABAA812-64F6-0715-B4F8-BFBAF33BCD21}"/>
              </a:ext>
            </a:extLst>
          </p:cNvPr>
          <p:cNvSpPr txBox="1"/>
          <p:nvPr/>
        </p:nvSpPr>
        <p:spPr>
          <a:xfrm>
            <a:off x="4158040" y="5275845"/>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73" name="TextBox 72">
            <a:extLst>
              <a:ext uri="{FF2B5EF4-FFF2-40B4-BE49-F238E27FC236}">
                <a16:creationId xmlns:a16="http://schemas.microsoft.com/office/drawing/2014/main" id="{F573FDAE-116C-2C05-7083-52B85A52D538}"/>
              </a:ext>
            </a:extLst>
          </p:cNvPr>
          <p:cNvSpPr txBox="1"/>
          <p:nvPr/>
        </p:nvSpPr>
        <p:spPr>
          <a:xfrm flipH="1">
            <a:off x="124635" y="526582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74" name="Right Arrow 27">
            <a:extLst>
              <a:ext uri="{FF2B5EF4-FFF2-40B4-BE49-F238E27FC236}">
                <a16:creationId xmlns:a16="http://schemas.microsoft.com/office/drawing/2014/main" id="{72711EDF-6E96-80BC-730F-0F44C90C13EE}"/>
              </a:ext>
            </a:extLst>
          </p:cNvPr>
          <p:cNvSpPr/>
          <p:nvPr/>
        </p:nvSpPr>
        <p:spPr bwMode="auto">
          <a:xfrm>
            <a:off x="6208114" y="537855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75" name="TextBox 74">
            <a:extLst>
              <a:ext uri="{FF2B5EF4-FFF2-40B4-BE49-F238E27FC236}">
                <a16:creationId xmlns:a16="http://schemas.microsoft.com/office/drawing/2014/main" id="{B0417A60-CB76-6495-BA70-D5D7355B0778}"/>
              </a:ext>
            </a:extLst>
          </p:cNvPr>
          <p:cNvSpPr txBox="1"/>
          <p:nvPr/>
        </p:nvSpPr>
        <p:spPr>
          <a:xfrm>
            <a:off x="259651" y="577396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76" name="TextBox 75">
            <a:extLst>
              <a:ext uri="{FF2B5EF4-FFF2-40B4-BE49-F238E27FC236}">
                <a16:creationId xmlns:a16="http://schemas.microsoft.com/office/drawing/2014/main" id="{83DC9DE0-34C5-7B77-45DC-A92FE89D70C2}"/>
              </a:ext>
            </a:extLst>
          </p:cNvPr>
          <p:cNvSpPr txBox="1"/>
          <p:nvPr/>
        </p:nvSpPr>
        <p:spPr>
          <a:xfrm>
            <a:off x="6844050" y="5804225"/>
            <a:ext cx="169309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920 (4+4)) 2014)</a:t>
            </a:r>
          </a:p>
        </p:txBody>
      </p:sp>
      <p:sp>
        <p:nvSpPr>
          <p:cNvPr id="77" name="TextBox 76">
            <a:extLst>
              <a:ext uri="{FF2B5EF4-FFF2-40B4-BE49-F238E27FC236}">
                <a16:creationId xmlns:a16="http://schemas.microsoft.com/office/drawing/2014/main" id="{F43C5820-6993-7E5C-F5F1-BEFB0EC09298}"/>
              </a:ext>
            </a:extLst>
          </p:cNvPr>
          <p:cNvSpPr txBox="1"/>
          <p:nvPr/>
        </p:nvSpPr>
        <p:spPr>
          <a:xfrm>
            <a:off x="4240061" y="5794693"/>
            <a:ext cx="173493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4C (2012)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620 2x4C (2014)</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78" name="Right Arrow 32">
            <a:extLst>
              <a:ext uri="{FF2B5EF4-FFF2-40B4-BE49-F238E27FC236}">
                <a16:creationId xmlns:a16="http://schemas.microsoft.com/office/drawing/2014/main" id="{573722F6-66D5-877F-5B14-F2D907669A17}"/>
              </a:ext>
            </a:extLst>
          </p:cNvPr>
          <p:cNvSpPr/>
          <p:nvPr/>
        </p:nvSpPr>
        <p:spPr bwMode="auto">
          <a:xfrm>
            <a:off x="6210797" y="591238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79" name="TextBox 78">
            <a:extLst>
              <a:ext uri="{FF2B5EF4-FFF2-40B4-BE49-F238E27FC236}">
                <a16:creationId xmlns:a16="http://schemas.microsoft.com/office/drawing/2014/main" id="{3A1944D0-750E-50FD-7E2B-B11D86944197}"/>
              </a:ext>
            </a:extLst>
          </p:cNvPr>
          <p:cNvSpPr txBox="1"/>
          <p:nvPr/>
        </p:nvSpPr>
        <p:spPr>
          <a:xfrm>
            <a:off x="203011" y="6259212"/>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0" name="TextBox 79">
            <a:extLst>
              <a:ext uri="{FF2B5EF4-FFF2-40B4-BE49-F238E27FC236}">
                <a16:creationId xmlns:a16="http://schemas.microsoft.com/office/drawing/2014/main" id="{04C7A4A0-6F11-1FBB-E6F9-74DC79E31394}"/>
              </a:ext>
            </a:extLst>
          </p:cNvPr>
          <p:cNvSpPr txBox="1"/>
          <p:nvPr/>
        </p:nvSpPr>
        <p:spPr>
          <a:xfrm>
            <a:off x="4129079" y="6259212"/>
            <a:ext cx="197201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2x4C (2013)</a:t>
            </a:r>
          </a:p>
        </p:txBody>
      </p:sp>
      <p:sp>
        <p:nvSpPr>
          <p:cNvPr id="81" name="Right Arrow 35">
            <a:extLst>
              <a:ext uri="{FF2B5EF4-FFF2-40B4-BE49-F238E27FC236}">
                <a16:creationId xmlns:a16="http://schemas.microsoft.com/office/drawing/2014/main" id="{30F52153-0DAF-A592-55F6-274AF5599C89}"/>
              </a:ext>
            </a:extLst>
          </p:cNvPr>
          <p:cNvSpPr/>
          <p:nvPr/>
        </p:nvSpPr>
        <p:spPr bwMode="auto">
          <a:xfrm>
            <a:off x="6214190" y="633959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2" name="Right Arrow 36">
            <a:extLst>
              <a:ext uri="{FF2B5EF4-FFF2-40B4-BE49-F238E27FC236}">
                <a16:creationId xmlns:a16="http://schemas.microsoft.com/office/drawing/2014/main" id="{8B29FAC2-45E6-90F6-40C8-26DB3CBF9077}"/>
              </a:ext>
            </a:extLst>
          </p:cNvPr>
          <p:cNvSpPr/>
          <p:nvPr/>
        </p:nvSpPr>
        <p:spPr bwMode="auto">
          <a:xfrm>
            <a:off x="8794791" y="592774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3" name="Right Arrow 37">
            <a:extLst>
              <a:ext uri="{FF2B5EF4-FFF2-40B4-BE49-F238E27FC236}">
                <a16:creationId xmlns:a16="http://schemas.microsoft.com/office/drawing/2014/main" id="{4DFA89E4-5618-65F8-D256-AA732750A459}"/>
              </a:ext>
            </a:extLst>
          </p:cNvPr>
          <p:cNvSpPr/>
          <p:nvPr/>
        </p:nvSpPr>
        <p:spPr bwMode="auto">
          <a:xfrm>
            <a:off x="8807367" y="638564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4" name="TextBox 83">
            <a:extLst>
              <a:ext uri="{FF2B5EF4-FFF2-40B4-BE49-F238E27FC236}">
                <a16:creationId xmlns:a16="http://schemas.microsoft.com/office/drawing/2014/main" id="{318BAC01-AE7F-0B15-0E0F-65D260C5E900}"/>
              </a:ext>
            </a:extLst>
          </p:cNvPr>
          <p:cNvSpPr txBox="1"/>
          <p:nvPr/>
        </p:nvSpPr>
        <p:spPr>
          <a:xfrm>
            <a:off x="6605008" y="6273856"/>
            <a:ext cx="215956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MT8135 (2+2)C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MT6595 (4+4)C (2014)</a:t>
            </a:r>
          </a:p>
        </p:txBody>
      </p:sp>
      <p:sp>
        <p:nvSpPr>
          <p:cNvPr id="85" name="Right Arrow 44">
            <a:extLst>
              <a:ext uri="{FF2B5EF4-FFF2-40B4-BE49-F238E27FC236}">
                <a16:creationId xmlns:a16="http://schemas.microsoft.com/office/drawing/2014/main" id="{57B3CA71-DB08-7B59-9494-A687FE602D97}"/>
              </a:ext>
            </a:extLst>
          </p:cNvPr>
          <p:cNvSpPr/>
          <p:nvPr/>
        </p:nvSpPr>
        <p:spPr bwMode="auto">
          <a:xfrm>
            <a:off x="6159534" y="424249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86" name="TextBox 85">
            <a:extLst>
              <a:ext uri="{FF2B5EF4-FFF2-40B4-BE49-F238E27FC236}">
                <a16:creationId xmlns:a16="http://schemas.microsoft.com/office/drawing/2014/main" id="{D56083C6-5907-8EBA-4A45-BD786C8C3ECB}"/>
              </a:ext>
            </a:extLst>
          </p:cNvPr>
          <p:cNvSpPr txBox="1"/>
          <p:nvPr/>
        </p:nvSpPr>
        <p:spPr>
          <a:xfrm>
            <a:off x="1992232" y="4125642"/>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APL2298 1C (2009)</a:t>
            </a:r>
          </a:p>
        </p:txBody>
      </p:sp>
      <p:sp>
        <p:nvSpPr>
          <p:cNvPr id="87" name="TextBox 86">
            <a:extLst>
              <a:ext uri="{FF2B5EF4-FFF2-40B4-BE49-F238E27FC236}">
                <a16:creationId xmlns:a16="http://schemas.microsoft.com/office/drawing/2014/main" id="{699E723F-EE99-71B1-1510-DC73904E4B77}"/>
              </a:ext>
            </a:extLst>
          </p:cNvPr>
          <p:cNvSpPr txBox="1"/>
          <p:nvPr/>
        </p:nvSpPr>
        <p:spPr>
          <a:xfrm>
            <a:off x="1305776" y="5265685"/>
            <a:ext cx="242421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QSD8250 1C (2007)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(A8-based Scorpion core)</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8" name="TextBox 87">
            <a:extLst>
              <a:ext uri="{FF2B5EF4-FFF2-40B4-BE49-F238E27FC236}">
                <a16:creationId xmlns:a16="http://schemas.microsoft.com/office/drawing/2014/main" id="{9B8C249D-7888-D6F5-6E40-81C5C71F9887}"/>
              </a:ext>
            </a:extLst>
          </p:cNvPr>
          <p:cNvSpPr txBox="1"/>
          <p:nvPr/>
        </p:nvSpPr>
        <p:spPr>
          <a:xfrm>
            <a:off x="1578835" y="4720589"/>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3110 1C (2010)</a:t>
            </a:r>
          </a:p>
        </p:txBody>
      </p:sp>
      <p:sp>
        <p:nvSpPr>
          <p:cNvPr id="89" name="Right Arrow 22">
            <a:extLst>
              <a:ext uri="{FF2B5EF4-FFF2-40B4-BE49-F238E27FC236}">
                <a16:creationId xmlns:a16="http://schemas.microsoft.com/office/drawing/2014/main" id="{B1D3DBD6-B30D-CF4A-357B-526A6229168C}"/>
              </a:ext>
            </a:extLst>
          </p:cNvPr>
          <p:cNvSpPr/>
          <p:nvPr/>
        </p:nvSpPr>
        <p:spPr bwMode="auto">
          <a:xfrm>
            <a:off x="3712243" y="4829403"/>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0" name="Right Arrow 27">
            <a:extLst>
              <a:ext uri="{FF2B5EF4-FFF2-40B4-BE49-F238E27FC236}">
                <a16:creationId xmlns:a16="http://schemas.microsoft.com/office/drawing/2014/main" id="{C35E4F78-C572-D4C1-5D8F-B59CC0DF01F4}"/>
              </a:ext>
            </a:extLst>
          </p:cNvPr>
          <p:cNvSpPr/>
          <p:nvPr/>
        </p:nvSpPr>
        <p:spPr bwMode="auto">
          <a:xfrm>
            <a:off x="3708754" y="536839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1" name="Right Arrow 32">
            <a:extLst>
              <a:ext uri="{FF2B5EF4-FFF2-40B4-BE49-F238E27FC236}">
                <a16:creationId xmlns:a16="http://schemas.microsoft.com/office/drawing/2014/main" id="{DB69ADE5-8CFC-8587-25E7-75FA839CC306}"/>
              </a:ext>
            </a:extLst>
          </p:cNvPr>
          <p:cNvSpPr/>
          <p:nvPr/>
        </p:nvSpPr>
        <p:spPr bwMode="auto">
          <a:xfrm>
            <a:off x="3711437" y="595061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2" name="Right Arrow 35">
            <a:extLst>
              <a:ext uri="{FF2B5EF4-FFF2-40B4-BE49-F238E27FC236}">
                <a16:creationId xmlns:a16="http://schemas.microsoft.com/office/drawing/2014/main" id="{9FCEC955-E339-19B6-7282-A5A46C7841F1}"/>
              </a:ext>
            </a:extLst>
          </p:cNvPr>
          <p:cNvSpPr/>
          <p:nvPr/>
        </p:nvSpPr>
        <p:spPr bwMode="auto">
          <a:xfrm>
            <a:off x="3714830" y="632943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3" name="Right Arrow 44">
            <a:extLst>
              <a:ext uri="{FF2B5EF4-FFF2-40B4-BE49-F238E27FC236}">
                <a16:creationId xmlns:a16="http://schemas.microsoft.com/office/drawing/2014/main" id="{42C96291-33B0-D6EE-1FCD-14C4FC8D090C}"/>
              </a:ext>
            </a:extLst>
          </p:cNvPr>
          <p:cNvSpPr/>
          <p:nvPr/>
        </p:nvSpPr>
        <p:spPr bwMode="auto">
          <a:xfrm>
            <a:off x="3700814" y="423233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95" name="Rectangle 94">
            <a:extLst>
              <a:ext uri="{FF2B5EF4-FFF2-40B4-BE49-F238E27FC236}">
                <a16:creationId xmlns:a16="http://schemas.microsoft.com/office/drawing/2014/main" id="{2AB94188-1BDD-B4F3-B470-72CDB078CD1F}"/>
              </a:ext>
            </a:extLst>
          </p:cNvPr>
          <p:cNvSpPr/>
          <p:nvPr/>
        </p:nvSpPr>
        <p:spPr bwMode="auto">
          <a:xfrm>
            <a:off x="7304612" y="234421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6" name="Rectangle 95">
            <a:extLst>
              <a:ext uri="{FF2B5EF4-FFF2-40B4-BE49-F238E27FC236}">
                <a16:creationId xmlns:a16="http://schemas.microsoft.com/office/drawing/2014/main" id="{C524ED61-702C-2D13-378F-5C98583482D3}"/>
              </a:ext>
            </a:extLst>
          </p:cNvPr>
          <p:cNvSpPr/>
          <p:nvPr/>
        </p:nvSpPr>
        <p:spPr bwMode="auto">
          <a:xfrm>
            <a:off x="7019089" y="234422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7" name="Rectangle 96">
            <a:extLst>
              <a:ext uri="{FF2B5EF4-FFF2-40B4-BE49-F238E27FC236}">
                <a16:creationId xmlns:a16="http://schemas.microsoft.com/office/drawing/2014/main" id="{189091EA-D039-CCB9-B8A6-4B6D6158F12D}"/>
              </a:ext>
            </a:extLst>
          </p:cNvPr>
          <p:cNvSpPr/>
          <p:nvPr/>
        </p:nvSpPr>
        <p:spPr bwMode="auto">
          <a:xfrm>
            <a:off x="8214482" y="225148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8" name="Rectangle 97">
            <a:extLst>
              <a:ext uri="{FF2B5EF4-FFF2-40B4-BE49-F238E27FC236}">
                <a16:creationId xmlns:a16="http://schemas.microsoft.com/office/drawing/2014/main" id="{75767EF7-817A-49F0-3756-FE4610C74E91}"/>
              </a:ext>
            </a:extLst>
          </p:cNvPr>
          <p:cNvSpPr/>
          <p:nvPr/>
        </p:nvSpPr>
        <p:spPr bwMode="auto">
          <a:xfrm>
            <a:off x="7828499" y="225148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9" name="Rectangle 98">
            <a:extLst>
              <a:ext uri="{FF2B5EF4-FFF2-40B4-BE49-F238E27FC236}">
                <a16:creationId xmlns:a16="http://schemas.microsoft.com/office/drawing/2014/main" id="{70B61E78-6172-543A-B781-BDDD65CB10E9}"/>
              </a:ext>
            </a:extLst>
          </p:cNvPr>
          <p:cNvSpPr/>
          <p:nvPr/>
        </p:nvSpPr>
        <p:spPr bwMode="auto">
          <a:xfrm>
            <a:off x="7298076" y="259125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0" name="Rectangle 99">
            <a:extLst>
              <a:ext uri="{FF2B5EF4-FFF2-40B4-BE49-F238E27FC236}">
                <a16:creationId xmlns:a16="http://schemas.microsoft.com/office/drawing/2014/main" id="{72893FA6-3003-3C14-C985-11DD12B803E6}"/>
              </a:ext>
            </a:extLst>
          </p:cNvPr>
          <p:cNvSpPr/>
          <p:nvPr/>
        </p:nvSpPr>
        <p:spPr bwMode="auto">
          <a:xfrm>
            <a:off x="7012553" y="259125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1" name="Rectangle 100">
            <a:extLst>
              <a:ext uri="{FF2B5EF4-FFF2-40B4-BE49-F238E27FC236}">
                <a16:creationId xmlns:a16="http://schemas.microsoft.com/office/drawing/2014/main" id="{B20EC88C-FAF4-B36A-0B84-AB9454230C4A}"/>
              </a:ext>
            </a:extLst>
          </p:cNvPr>
          <p:cNvSpPr/>
          <p:nvPr/>
        </p:nvSpPr>
        <p:spPr bwMode="auto">
          <a:xfrm>
            <a:off x="8214482" y="258203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2" name="Rectangle 101">
            <a:extLst>
              <a:ext uri="{FF2B5EF4-FFF2-40B4-BE49-F238E27FC236}">
                <a16:creationId xmlns:a16="http://schemas.microsoft.com/office/drawing/2014/main" id="{BE19EB96-E70A-0101-693E-D4D77BA22237}"/>
              </a:ext>
            </a:extLst>
          </p:cNvPr>
          <p:cNvSpPr/>
          <p:nvPr/>
        </p:nvSpPr>
        <p:spPr bwMode="auto">
          <a:xfrm>
            <a:off x="7828499" y="258203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3" name="Rectangle 102">
            <a:extLst>
              <a:ext uri="{FF2B5EF4-FFF2-40B4-BE49-F238E27FC236}">
                <a16:creationId xmlns:a16="http://schemas.microsoft.com/office/drawing/2014/main" id="{3CA0B48C-354B-4D8B-A060-1ABB38D28B97}"/>
              </a:ext>
            </a:extLst>
          </p:cNvPr>
          <p:cNvSpPr/>
          <p:nvPr/>
        </p:nvSpPr>
        <p:spPr bwMode="auto">
          <a:xfrm>
            <a:off x="6768770" y="318307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4" name="Rounded Rectangle 25">
            <a:extLst>
              <a:ext uri="{FF2B5EF4-FFF2-40B4-BE49-F238E27FC236}">
                <a16:creationId xmlns:a16="http://schemas.microsoft.com/office/drawing/2014/main" id="{080174D5-62AE-3FAE-A9B9-7DC926ED494C}"/>
              </a:ext>
            </a:extLst>
          </p:cNvPr>
          <p:cNvSpPr/>
          <p:nvPr/>
        </p:nvSpPr>
        <p:spPr bwMode="auto">
          <a:xfrm>
            <a:off x="6922593" y="2278110"/>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5" name="Rounded Rectangle 26">
            <a:extLst>
              <a:ext uri="{FF2B5EF4-FFF2-40B4-BE49-F238E27FC236}">
                <a16:creationId xmlns:a16="http://schemas.microsoft.com/office/drawing/2014/main" id="{E3577704-CDA1-51D5-31E2-31302AF41CDD}"/>
              </a:ext>
            </a:extLst>
          </p:cNvPr>
          <p:cNvSpPr/>
          <p:nvPr/>
        </p:nvSpPr>
        <p:spPr bwMode="auto">
          <a:xfrm>
            <a:off x="7735968" y="2212861"/>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6" name="Up-Down Arrow 27">
            <a:extLst>
              <a:ext uri="{FF2B5EF4-FFF2-40B4-BE49-F238E27FC236}">
                <a16:creationId xmlns:a16="http://schemas.microsoft.com/office/drawing/2014/main" id="{35A2C7F3-EB83-9388-F048-BC5E958185AC}"/>
              </a:ext>
            </a:extLst>
          </p:cNvPr>
          <p:cNvSpPr/>
          <p:nvPr/>
        </p:nvSpPr>
        <p:spPr bwMode="auto">
          <a:xfrm>
            <a:off x="7245829" y="2884652"/>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7" name="Up-Down Arrow 28">
            <a:extLst>
              <a:ext uri="{FF2B5EF4-FFF2-40B4-BE49-F238E27FC236}">
                <a16:creationId xmlns:a16="http://schemas.microsoft.com/office/drawing/2014/main" id="{44D56DEE-C325-012F-7A54-57952101004F}"/>
              </a:ext>
            </a:extLst>
          </p:cNvPr>
          <p:cNvSpPr/>
          <p:nvPr/>
        </p:nvSpPr>
        <p:spPr bwMode="auto">
          <a:xfrm>
            <a:off x="8156686" y="2955899"/>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8" name="TextBox 107">
            <a:extLst>
              <a:ext uri="{FF2B5EF4-FFF2-40B4-BE49-F238E27FC236}">
                <a16:creationId xmlns:a16="http://schemas.microsoft.com/office/drawing/2014/main" id="{1995DB10-0647-A5FB-9CD3-1753FFF2E4CD}"/>
              </a:ext>
            </a:extLst>
          </p:cNvPr>
          <p:cNvSpPr txBox="1"/>
          <p:nvPr/>
        </p:nvSpPr>
        <p:spPr>
          <a:xfrm>
            <a:off x="6985899" y="310280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109" name="Rectangle 108">
            <a:extLst>
              <a:ext uri="{FF2B5EF4-FFF2-40B4-BE49-F238E27FC236}">
                <a16:creationId xmlns:a16="http://schemas.microsoft.com/office/drawing/2014/main" id="{7457EEEF-A171-CA46-51F8-75394E8227D9}"/>
              </a:ext>
            </a:extLst>
          </p:cNvPr>
          <p:cNvSpPr/>
          <p:nvPr/>
        </p:nvSpPr>
        <p:spPr bwMode="auto">
          <a:xfrm>
            <a:off x="5151709" y="234746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0" name="Rectangle 109">
            <a:extLst>
              <a:ext uri="{FF2B5EF4-FFF2-40B4-BE49-F238E27FC236}">
                <a16:creationId xmlns:a16="http://schemas.microsoft.com/office/drawing/2014/main" id="{C4470ED4-97E2-40BC-D201-1362467B7E63}"/>
              </a:ext>
            </a:extLst>
          </p:cNvPr>
          <p:cNvSpPr/>
          <p:nvPr/>
        </p:nvSpPr>
        <p:spPr bwMode="auto">
          <a:xfrm>
            <a:off x="4852124" y="234746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1" name="Rectangle 110">
            <a:extLst>
              <a:ext uri="{FF2B5EF4-FFF2-40B4-BE49-F238E27FC236}">
                <a16:creationId xmlns:a16="http://schemas.microsoft.com/office/drawing/2014/main" id="{CB5EFE28-3174-5D9F-762E-D20928E319A5}"/>
              </a:ext>
            </a:extLst>
          </p:cNvPr>
          <p:cNvSpPr/>
          <p:nvPr/>
        </p:nvSpPr>
        <p:spPr bwMode="auto">
          <a:xfrm>
            <a:off x="5145173" y="2594503"/>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2" name="Rectangle 111">
            <a:extLst>
              <a:ext uri="{FF2B5EF4-FFF2-40B4-BE49-F238E27FC236}">
                <a16:creationId xmlns:a16="http://schemas.microsoft.com/office/drawing/2014/main" id="{2ED28C20-4D22-5756-20D7-B07C847F5EE9}"/>
              </a:ext>
            </a:extLst>
          </p:cNvPr>
          <p:cNvSpPr/>
          <p:nvPr/>
        </p:nvSpPr>
        <p:spPr bwMode="auto">
          <a:xfrm>
            <a:off x="4845588" y="259450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3" name="Rounded Rectangle 34">
            <a:extLst>
              <a:ext uri="{FF2B5EF4-FFF2-40B4-BE49-F238E27FC236}">
                <a16:creationId xmlns:a16="http://schemas.microsoft.com/office/drawing/2014/main" id="{B7643FCD-1865-7E98-C459-A50E88DDEFC8}"/>
              </a:ext>
            </a:extLst>
          </p:cNvPr>
          <p:cNvSpPr/>
          <p:nvPr/>
        </p:nvSpPr>
        <p:spPr bwMode="auto">
          <a:xfrm>
            <a:off x="4755628" y="2281356"/>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4" name="Up-Down Arrow 35">
            <a:extLst>
              <a:ext uri="{FF2B5EF4-FFF2-40B4-BE49-F238E27FC236}">
                <a16:creationId xmlns:a16="http://schemas.microsoft.com/office/drawing/2014/main" id="{40C5695D-BDAE-FC38-6E2A-7524D92A3957}"/>
              </a:ext>
            </a:extLst>
          </p:cNvPr>
          <p:cNvSpPr/>
          <p:nvPr/>
        </p:nvSpPr>
        <p:spPr bwMode="auto">
          <a:xfrm>
            <a:off x="5083301" y="2895593"/>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115" name="Group 114">
            <a:extLst>
              <a:ext uri="{FF2B5EF4-FFF2-40B4-BE49-F238E27FC236}">
                <a16:creationId xmlns:a16="http://schemas.microsoft.com/office/drawing/2014/main" id="{07CEC2AB-58EF-B602-C625-6F98C8DC574C}"/>
              </a:ext>
            </a:extLst>
          </p:cNvPr>
          <p:cNvGrpSpPr/>
          <p:nvPr/>
        </p:nvGrpSpPr>
        <p:grpSpPr>
          <a:xfrm>
            <a:off x="2391469" y="2406515"/>
            <a:ext cx="265363" cy="502856"/>
            <a:chOff x="588600" y="4407768"/>
            <a:chExt cx="265363" cy="502856"/>
          </a:xfrm>
        </p:grpSpPr>
        <p:sp>
          <p:nvSpPr>
            <p:cNvPr id="116" name="Rectangle 115">
              <a:extLst>
                <a:ext uri="{FF2B5EF4-FFF2-40B4-BE49-F238E27FC236}">
                  <a16:creationId xmlns:a16="http://schemas.microsoft.com/office/drawing/2014/main" id="{D2303C5D-E281-512E-4273-C1B250A000B0}"/>
                </a:ext>
              </a:extLst>
            </p:cNvPr>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7" name="Up-Down Arrow 38">
              <a:extLst>
                <a:ext uri="{FF2B5EF4-FFF2-40B4-BE49-F238E27FC236}">
                  <a16:creationId xmlns:a16="http://schemas.microsoft.com/office/drawing/2014/main" id="{9BCFE15A-F872-12FF-57C2-052005827D3C}"/>
                </a:ext>
              </a:extLst>
            </p:cNvPr>
            <p:cNvSpPr/>
            <p:nvPr/>
          </p:nvSpPr>
          <p:spPr bwMode="auto">
            <a:xfrm>
              <a:off x="685096" y="4622624"/>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grpSp>
      <p:sp>
        <p:nvSpPr>
          <p:cNvPr id="118" name="Rectangle 117">
            <a:extLst>
              <a:ext uri="{FF2B5EF4-FFF2-40B4-BE49-F238E27FC236}">
                <a16:creationId xmlns:a16="http://schemas.microsoft.com/office/drawing/2014/main" id="{FCEB384B-B44C-A118-69BB-51E73ABDDBB0}"/>
              </a:ext>
            </a:extLst>
          </p:cNvPr>
          <p:cNvSpPr/>
          <p:nvPr/>
        </p:nvSpPr>
        <p:spPr bwMode="auto">
          <a:xfrm>
            <a:off x="4343161" y="321013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9" name="TextBox 118">
            <a:extLst>
              <a:ext uri="{FF2B5EF4-FFF2-40B4-BE49-F238E27FC236}">
                <a16:creationId xmlns:a16="http://schemas.microsoft.com/office/drawing/2014/main" id="{429D99DB-C8B8-513D-B0FC-97E62077F721}"/>
              </a:ext>
            </a:extLst>
          </p:cNvPr>
          <p:cNvSpPr txBox="1"/>
          <p:nvPr/>
        </p:nvSpPr>
        <p:spPr>
          <a:xfrm>
            <a:off x="4351745" y="311917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11" name="TextBox 10">
            <a:extLst>
              <a:ext uri="{FF2B5EF4-FFF2-40B4-BE49-F238E27FC236}">
                <a16:creationId xmlns:a16="http://schemas.microsoft.com/office/drawing/2014/main" id="{E1CD43BB-DC68-4E80-0460-33D2A866B3BE}"/>
              </a:ext>
            </a:extLst>
          </p:cNvPr>
          <p:cNvSpPr txBox="1"/>
          <p:nvPr/>
        </p:nvSpPr>
        <p:spPr>
          <a:xfrm>
            <a:off x="1630711" y="6259212"/>
            <a:ext cx="1766830"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MT6515 1C (2012)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MT6575 1C (2012)</a:t>
            </a:r>
          </a:p>
        </p:txBody>
      </p:sp>
      <p:sp>
        <p:nvSpPr>
          <p:cNvPr id="17" name="Right Arrow 36">
            <a:extLst>
              <a:ext uri="{FF2B5EF4-FFF2-40B4-BE49-F238E27FC236}">
                <a16:creationId xmlns:a16="http://schemas.microsoft.com/office/drawing/2014/main" id="{885C25B1-12A4-F5D9-A193-69015377D3C5}"/>
              </a:ext>
            </a:extLst>
          </p:cNvPr>
          <p:cNvSpPr/>
          <p:nvPr/>
        </p:nvSpPr>
        <p:spPr bwMode="auto">
          <a:xfrm>
            <a:off x="8784631" y="486094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0" name="Rectangle: Rounded Corners 19">
            <a:extLst>
              <a:ext uri="{FF2B5EF4-FFF2-40B4-BE49-F238E27FC236}">
                <a16:creationId xmlns:a16="http://schemas.microsoft.com/office/drawing/2014/main" id="{A5654CAA-3859-935E-F5E2-2CFFC0D9A478}"/>
              </a:ext>
            </a:extLst>
          </p:cNvPr>
          <p:cNvSpPr/>
          <p:nvPr/>
        </p:nvSpPr>
        <p:spPr bwMode="auto">
          <a:xfrm>
            <a:off x="3813051" y="1445218"/>
            <a:ext cx="2474427" cy="532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41788325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1413005"/>
            <a:ext cx="8963025"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505" y="443115"/>
            <a:ext cx="91116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Example: Block diagram of a 32-bit quad-core symmetrical multicore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(Qualcomm’s Snapdragon 800 SOC) (2013)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lang="hu-HU" dirty="0">
                <a:solidFill>
                  <a:srgbClr val="000000"/>
                </a:solidFill>
                <a:latin typeface="Verdana"/>
              </a:rPr>
              <a:t>185</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9" name="Title 64"/>
          <p:cNvSpPr>
            <a:spLocks noGrp="1"/>
          </p:cNvSpPr>
          <p:nvPr>
            <p:ph type="title"/>
          </p:nvPr>
        </p:nvSpPr>
        <p:spPr>
          <a:xfrm>
            <a:off x="0" y="0"/>
            <a:ext cx="9144000" cy="393700"/>
          </a:xfrm>
          <a:solidFill>
            <a:srgbClr val="0066FF"/>
          </a:solidFill>
        </p:spPr>
        <p:txBody>
          <a:bodyPr/>
          <a:lstStyle/>
          <a:p>
            <a:r>
              <a:rPr lang="en-US" sz="1700" dirty="0"/>
              <a:t>3.3.3 Armv7-based 32-bit symmetrical multicore CPUs (10)</a:t>
            </a:r>
          </a:p>
        </p:txBody>
      </p:sp>
    </p:spTree>
    <p:extLst>
      <p:ext uri="{BB962C8B-B14F-4D97-AF65-F5344CB8AC3E}">
        <p14:creationId xmlns:p14="http://schemas.microsoft.com/office/powerpoint/2010/main" val="101060643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76545" y="1864374"/>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normalizeH="0" baseline="0" noProof="0" dirty="0">
                <a:ln>
                  <a:noFill/>
                </a:ln>
                <a:solidFill>
                  <a:srgbClr val="FFFFFF"/>
                </a:solidFill>
                <a:effectLst/>
                <a:uLnTx/>
                <a:uFillTx/>
                <a:latin typeface="Verdana" pitchFamily="34" charset="0"/>
                <a:ea typeface="+mn-ea"/>
                <a:cs typeface="Arial" charset="0"/>
              </a:rPr>
              <a:t>3.3.4 Armv7-based 32-bit </a:t>
            </a:r>
            <a:r>
              <a:rPr kumimoji="0" lang="en-US" altLang="en-US" sz="1900" b="0" i="0" u="none" strike="noStrike" kern="1200" cap="none" normalizeH="0" baseline="0" noProof="0" dirty="0" err="1">
                <a:ln>
                  <a:noFill/>
                </a:ln>
                <a:solidFill>
                  <a:srgbClr val="FFFFFF"/>
                </a:solidFill>
                <a:effectLst/>
                <a:uLnTx/>
                <a:uFillTx/>
                <a:latin typeface="Verdana" pitchFamily="34" charset="0"/>
                <a:ea typeface="+mn-ea"/>
                <a:cs typeface="Arial" charset="0"/>
              </a:rPr>
              <a:t>big.little</a:t>
            </a:r>
            <a:r>
              <a:rPr kumimoji="0" lang="en-US" altLang="en-US" sz="1900" b="0" i="0" u="none" strike="noStrike" kern="1200" cap="none" normalizeH="0" baseline="0" noProof="0" dirty="0">
                <a:ln>
                  <a:noFill/>
                </a:ln>
                <a:solidFill>
                  <a:srgbClr val="FFFFFF"/>
                </a:solidFill>
                <a:effectLst/>
                <a:uLnTx/>
                <a:uFillTx/>
                <a:latin typeface="Verdana" pitchFamily="34" charset="0"/>
                <a:ea typeface="+mn-ea"/>
                <a:cs typeface="Arial" charset="0"/>
              </a:rPr>
              <a:t> CPUs</a:t>
            </a:r>
          </a:p>
        </p:txBody>
      </p:sp>
      <p:sp>
        <p:nvSpPr>
          <p:cNvPr id="2" name="TextBox 1">
            <a:extLst>
              <a:ext uri="{FF2B5EF4-FFF2-40B4-BE49-F238E27FC236}">
                <a16:creationId xmlns:a16="http://schemas.microsoft.com/office/drawing/2014/main" id="{5F0D38EC-278F-7D36-49D2-A509A570679C}"/>
              </a:ext>
            </a:extLst>
          </p:cNvPr>
          <p:cNvSpPr txBox="1"/>
          <p:nvPr/>
        </p:nvSpPr>
        <p:spPr>
          <a:xfrm>
            <a:off x="1611630" y="2743200"/>
            <a:ext cx="5612434" cy="338554"/>
          </a:xfrm>
          <a:prstGeom prst="rect">
            <a:avLst/>
          </a:prstGeom>
          <a:noFill/>
        </p:spPr>
        <p:txBody>
          <a:bodyPr wrap="none" rtlCol="0">
            <a:spAutoFit/>
          </a:bodyPr>
          <a:lstStyle/>
          <a:p>
            <a:r>
              <a:rPr lang="en-US" sz="1600" dirty="0">
                <a:solidFill>
                  <a:schemeClr val="bg1"/>
                </a:solidFill>
              </a:rPr>
              <a:t>This Subsection is part of the Lecture and the exam.</a:t>
            </a:r>
            <a:endParaRPr lang="hu-HU" sz="1600" dirty="0">
              <a:solidFill>
                <a:schemeClr val="bg1"/>
              </a:solidFill>
            </a:endParaRPr>
          </a:p>
        </p:txBody>
      </p:sp>
    </p:spTree>
    <p:extLst>
      <p:ext uri="{BB962C8B-B14F-4D97-AF65-F5344CB8AC3E}">
        <p14:creationId xmlns:p14="http://schemas.microsoft.com/office/powerpoint/2010/main" val="271045977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DF3FC-F8C1-3890-2EFE-B1C8E472209E}"/>
              </a:ext>
            </a:extLst>
          </p:cNvPr>
          <p:cNvSpPr>
            <a:spLocks noGrp="1"/>
          </p:cNvSpPr>
          <p:nvPr>
            <p:ph type="title"/>
          </p:nvPr>
        </p:nvSpPr>
        <p:spPr/>
        <p:txBody>
          <a:bodyPr/>
          <a:lstStyle/>
          <a:p>
            <a:r>
              <a:rPr lang="en-US" sz="1700" dirty="0"/>
              <a:t>3.3.4 Armv7-based 32-bit </a:t>
            </a:r>
            <a:r>
              <a:rPr lang="en-US" sz="1700" dirty="0" err="1"/>
              <a:t>big.little</a:t>
            </a:r>
            <a:r>
              <a:rPr lang="en-US" sz="1700" dirty="0"/>
              <a:t> CPUs (1)</a:t>
            </a:r>
            <a:endParaRPr lang="hu-HU" sz="1700" dirty="0"/>
          </a:p>
        </p:txBody>
      </p:sp>
      <p:sp>
        <p:nvSpPr>
          <p:cNvPr id="3" name="Text Box 5">
            <a:extLst>
              <a:ext uri="{FF2B5EF4-FFF2-40B4-BE49-F238E27FC236}">
                <a16:creationId xmlns:a16="http://schemas.microsoft.com/office/drawing/2014/main" id="{B1D43B65-6989-ACFD-E713-E1DAE4C61D0B}"/>
              </a:ext>
            </a:extLst>
          </p:cNvPr>
          <p:cNvSpPr txBox="1">
            <a:spLocks noChangeArrowheads="1"/>
          </p:cNvSpPr>
          <p:nvPr/>
        </p:nvSpPr>
        <p:spPr bwMode="auto">
          <a:xfrm>
            <a:off x="3280041" y="1859444"/>
            <a:ext cx="230704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000000"/>
                </a:solidFill>
              </a:rPr>
              <a:t>S</a:t>
            </a: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ymmetrical</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000000"/>
                </a:solidFill>
              </a:rPr>
              <a:t>CPUs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 Box 6">
            <a:extLst>
              <a:ext uri="{FF2B5EF4-FFF2-40B4-BE49-F238E27FC236}">
                <a16:creationId xmlns:a16="http://schemas.microsoft.com/office/drawing/2014/main" id="{92677EB5-D231-9131-F2B7-0F6BDE9A3BFF}"/>
              </a:ext>
            </a:extLst>
          </p:cNvPr>
          <p:cNvSpPr txBox="1">
            <a:spLocks noChangeArrowheads="1"/>
          </p:cNvSpPr>
          <p:nvPr/>
        </p:nvSpPr>
        <p:spPr bwMode="auto">
          <a:xfrm>
            <a:off x="6771652" y="1859444"/>
            <a:ext cx="99097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big-little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300" b="1" dirty="0">
                <a:solidFill>
                  <a:srgbClr val="000000"/>
                </a:solidFill>
              </a:rPr>
              <a:t>CPUs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 Box 5">
            <a:extLst>
              <a:ext uri="{FF2B5EF4-FFF2-40B4-BE49-F238E27FC236}">
                <a16:creationId xmlns:a16="http://schemas.microsoft.com/office/drawing/2014/main" id="{42773D72-7207-E490-5A32-A4B471D89F5C}"/>
              </a:ext>
            </a:extLst>
          </p:cNvPr>
          <p:cNvSpPr txBox="1">
            <a:spLocks noChangeArrowheads="1"/>
          </p:cNvSpPr>
          <p:nvPr/>
        </p:nvSpPr>
        <p:spPr bwMode="auto">
          <a:xfrm>
            <a:off x="788760" y="1859444"/>
            <a:ext cx="125066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grpSp>
        <p:nvGrpSpPr>
          <p:cNvPr id="6" name="Group 5">
            <a:extLst>
              <a:ext uri="{FF2B5EF4-FFF2-40B4-BE49-F238E27FC236}">
                <a16:creationId xmlns:a16="http://schemas.microsoft.com/office/drawing/2014/main" id="{3CE30689-795E-47F2-C9F8-F1560152DD6C}"/>
              </a:ext>
            </a:extLst>
          </p:cNvPr>
          <p:cNvGrpSpPr/>
          <p:nvPr/>
        </p:nvGrpSpPr>
        <p:grpSpPr>
          <a:xfrm>
            <a:off x="1469217" y="1139636"/>
            <a:ext cx="5874877" cy="719808"/>
            <a:chOff x="1563048" y="1245279"/>
            <a:chExt cx="5874877" cy="719808"/>
          </a:xfrm>
        </p:grpSpPr>
        <p:sp>
          <p:nvSpPr>
            <p:cNvPr id="7" name="Line 9">
              <a:extLst>
                <a:ext uri="{FF2B5EF4-FFF2-40B4-BE49-F238E27FC236}">
                  <a16:creationId xmlns:a16="http://schemas.microsoft.com/office/drawing/2014/main" id="{D7B86956-AB6F-8B3C-8E43-0AF4C1376EEF}"/>
                </a:ext>
              </a:extLst>
            </p:cNvPr>
            <p:cNvSpPr>
              <a:spLocks noChangeShapeType="1"/>
            </p:cNvSpPr>
            <p:nvPr/>
          </p:nvSpPr>
          <p:spPr bwMode="auto">
            <a:xfrm flipH="1">
              <a:off x="4465536" y="1492518"/>
              <a:ext cx="5796" cy="192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8" name="Text Box 13">
              <a:extLst>
                <a:ext uri="{FF2B5EF4-FFF2-40B4-BE49-F238E27FC236}">
                  <a16:creationId xmlns:a16="http://schemas.microsoft.com/office/drawing/2014/main" id="{5E4F7172-5C2A-2880-FAB3-7BE4029124F3}"/>
                </a:ext>
              </a:extLst>
            </p:cNvPr>
            <p:cNvSpPr txBox="1">
              <a:spLocks noChangeArrowheads="1"/>
            </p:cNvSpPr>
            <p:nvPr/>
          </p:nvSpPr>
          <p:spPr bwMode="auto">
            <a:xfrm>
              <a:off x="1802761" y="1245279"/>
              <a:ext cx="533190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Armv7-based 32-bit CPU designs in mobile processors</a:t>
              </a:r>
              <a:endParaRPr kumimoji="0" lang="hu-HU" sz="1300" b="1" i="0" u="none" strike="noStrike" kern="1200" cap="none" spc="0" normalizeH="0" baseline="30000" noProof="0" dirty="0">
                <a:ln>
                  <a:noFill/>
                </a:ln>
                <a:solidFill>
                  <a:srgbClr val="000000"/>
                </a:solidFill>
                <a:effectLst/>
                <a:uLnTx/>
                <a:uFillTx/>
                <a:latin typeface="Verdana" pitchFamily="34" charset="0"/>
                <a:ea typeface="+mn-ea"/>
                <a:cs typeface="+mn-cs"/>
              </a:endParaRPr>
            </a:p>
          </p:txBody>
        </p:sp>
        <p:cxnSp>
          <p:nvCxnSpPr>
            <p:cNvPr id="9" name="Straight Connector 8">
              <a:extLst>
                <a:ext uri="{FF2B5EF4-FFF2-40B4-BE49-F238E27FC236}">
                  <a16:creationId xmlns:a16="http://schemas.microsoft.com/office/drawing/2014/main" id="{3801DECF-7AC4-6B59-29A2-35996DD929CF}"/>
                </a:ext>
              </a:extLst>
            </p:cNvPr>
            <p:cNvCxnSpPr>
              <a:stCxn id="7" idx="1"/>
              <a:endCxn id="12" idx="7"/>
            </p:cNvCxnSpPr>
            <p:nvPr/>
          </p:nvCxnSpPr>
          <p:spPr>
            <a:xfrm flipH="1">
              <a:off x="1624504" y="1684820"/>
              <a:ext cx="2841032" cy="210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280B41-BC00-E70A-AEBB-631437113655}"/>
                </a:ext>
              </a:extLst>
            </p:cNvPr>
            <p:cNvCxnSpPr>
              <a:endCxn id="13" idx="7"/>
            </p:cNvCxnSpPr>
            <p:nvPr/>
          </p:nvCxnSpPr>
          <p:spPr>
            <a:xfrm>
              <a:off x="4465537" y="1684820"/>
              <a:ext cx="2961844" cy="2188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947868D-BAE2-D363-E6FE-2721FCFA09E3}"/>
                </a:ext>
              </a:extLst>
            </p:cNvPr>
            <p:cNvSpPr>
              <a:spLocks noChangeArrowheads="1"/>
            </p:cNvSpPr>
            <p:nvPr/>
          </p:nvSpPr>
          <p:spPr bwMode="auto">
            <a:xfrm>
              <a:off x="4436985" y="187598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12" name="Oval 13">
              <a:extLst>
                <a:ext uri="{FF2B5EF4-FFF2-40B4-BE49-F238E27FC236}">
                  <a16:creationId xmlns:a16="http://schemas.microsoft.com/office/drawing/2014/main" id="{2D7B8DB9-D093-7ED3-7B37-1ED85276DE67}"/>
                </a:ext>
              </a:extLst>
            </p:cNvPr>
            <p:cNvSpPr>
              <a:spLocks noChangeArrowheads="1"/>
            </p:cNvSpPr>
            <p:nvPr/>
          </p:nvSpPr>
          <p:spPr bwMode="auto">
            <a:xfrm>
              <a:off x="1563048" y="188523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13" name="Oval 12">
              <a:extLst>
                <a:ext uri="{FF2B5EF4-FFF2-40B4-BE49-F238E27FC236}">
                  <a16:creationId xmlns:a16="http://schemas.microsoft.com/office/drawing/2014/main" id="{72C67BCD-A40C-A382-5465-DD45F94C7348}"/>
                </a:ext>
              </a:extLst>
            </p:cNvPr>
            <p:cNvSpPr>
              <a:spLocks noChangeArrowheads="1"/>
            </p:cNvSpPr>
            <p:nvPr/>
          </p:nvSpPr>
          <p:spPr bwMode="auto">
            <a:xfrm>
              <a:off x="7365925" y="189308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grpSp>
      <p:sp>
        <p:nvSpPr>
          <p:cNvPr id="14" name="Right Arrow 17">
            <a:extLst>
              <a:ext uri="{FF2B5EF4-FFF2-40B4-BE49-F238E27FC236}">
                <a16:creationId xmlns:a16="http://schemas.microsoft.com/office/drawing/2014/main" id="{287811EB-2EE0-45D1-0EB5-76D8914641E0}"/>
              </a:ext>
            </a:extLst>
          </p:cNvPr>
          <p:cNvSpPr/>
          <p:nvPr/>
        </p:nvSpPr>
        <p:spPr bwMode="auto">
          <a:xfrm>
            <a:off x="2546775" y="1915833"/>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5" name="Right Arrow 18">
            <a:extLst>
              <a:ext uri="{FF2B5EF4-FFF2-40B4-BE49-F238E27FC236}">
                <a16:creationId xmlns:a16="http://schemas.microsoft.com/office/drawing/2014/main" id="{BE9AFEC3-2732-3437-1EC9-C8DFF3CABD0D}"/>
              </a:ext>
            </a:extLst>
          </p:cNvPr>
          <p:cNvSpPr/>
          <p:nvPr/>
        </p:nvSpPr>
        <p:spPr bwMode="auto">
          <a:xfrm>
            <a:off x="5878258" y="1926807"/>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6" name="TextBox 15">
            <a:extLst>
              <a:ext uri="{FF2B5EF4-FFF2-40B4-BE49-F238E27FC236}">
                <a16:creationId xmlns:a16="http://schemas.microsoft.com/office/drawing/2014/main" id="{1900AC6E-AA29-138C-281F-425B4F79D8AE}"/>
              </a:ext>
            </a:extLst>
          </p:cNvPr>
          <p:cNvSpPr txBox="1"/>
          <p:nvPr/>
        </p:nvSpPr>
        <p:spPr>
          <a:xfrm>
            <a:off x="75520" y="445462"/>
            <a:ext cx="4908075" cy="369332"/>
          </a:xfrm>
          <a:prstGeom prst="rect">
            <a:avLst/>
          </a:prstGeom>
          <a:noFill/>
        </p:spPr>
        <p:txBody>
          <a:bodyPr wrap="none" rtlCol="0">
            <a:spAutoFit/>
          </a:bodyPr>
          <a:lstStyle/>
          <a:p>
            <a:r>
              <a:rPr lang="en-US" dirty="0">
                <a:solidFill>
                  <a:schemeClr val="accent6"/>
                </a:solidFill>
              </a:rPr>
              <a:t>3.3.4 Armv7-based 32-bit </a:t>
            </a:r>
            <a:r>
              <a:rPr lang="en-US" dirty="0" err="1">
                <a:solidFill>
                  <a:schemeClr val="accent6"/>
                </a:solidFill>
              </a:rPr>
              <a:t>big.little</a:t>
            </a:r>
            <a:r>
              <a:rPr lang="en-US" dirty="0">
                <a:solidFill>
                  <a:schemeClr val="accent6"/>
                </a:solidFill>
              </a:rPr>
              <a:t> CPUs</a:t>
            </a:r>
          </a:p>
        </p:txBody>
      </p:sp>
      <p:sp>
        <p:nvSpPr>
          <p:cNvPr id="17" name="Rectangle 16">
            <a:extLst>
              <a:ext uri="{FF2B5EF4-FFF2-40B4-BE49-F238E27FC236}">
                <a16:creationId xmlns:a16="http://schemas.microsoft.com/office/drawing/2014/main" id="{C9FD8B02-2DE8-09FF-4ACC-D91A808E753A}"/>
              </a:ext>
            </a:extLst>
          </p:cNvPr>
          <p:cNvSpPr/>
          <p:nvPr/>
        </p:nvSpPr>
        <p:spPr bwMode="auto">
          <a:xfrm>
            <a:off x="6847412" y="268965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Rectangle 17">
            <a:extLst>
              <a:ext uri="{FF2B5EF4-FFF2-40B4-BE49-F238E27FC236}">
                <a16:creationId xmlns:a16="http://schemas.microsoft.com/office/drawing/2014/main" id="{77C1DD11-5986-A5BF-FEC1-AECD3CC84EA4}"/>
              </a:ext>
            </a:extLst>
          </p:cNvPr>
          <p:cNvSpPr/>
          <p:nvPr/>
        </p:nvSpPr>
        <p:spPr bwMode="auto">
          <a:xfrm>
            <a:off x="6561889" y="268966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a:extLst>
              <a:ext uri="{FF2B5EF4-FFF2-40B4-BE49-F238E27FC236}">
                <a16:creationId xmlns:a16="http://schemas.microsoft.com/office/drawing/2014/main" id="{61A8AD5A-30EB-8B32-2577-17E9703FB6FF}"/>
              </a:ext>
            </a:extLst>
          </p:cNvPr>
          <p:cNvSpPr/>
          <p:nvPr/>
        </p:nvSpPr>
        <p:spPr bwMode="auto">
          <a:xfrm>
            <a:off x="7757282" y="259692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Rectangle 19">
            <a:extLst>
              <a:ext uri="{FF2B5EF4-FFF2-40B4-BE49-F238E27FC236}">
                <a16:creationId xmlns:a16="http://schemas.microsoft.com/office/drawing/2014/main" id="{C1A59EE1-BCE8-7A43-50CC-12A811B9E2DC}"/>
              </a:ext>
            </a:extLst>
          </p:cNvPr>
          <p:cNvSpPr/>
          <p:nvPr/>
        </p:nvSpPr>
        <p:spPr bwMode="auto">
          <a:xfrm>
            <a:off x="7371299" y="259692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Rectangle 20">
            <a:extLst>
              <a:ext uri="{FF2B5EF4-FFF2-40B4-BE49-F238E27FC236}">
                <a16:creationId xmlns:a16="http://schemas.microsoft.com/office/drawing/2014/main" id="{BCC70DF5-C7C6-6BF5-41FA-2B1111BF8DAE}"/>
              </a:ext>
            </a:extLst>
          </p:cNvPr>
          <p:cNvSpPr/>
          <p:nvPr/>
        </p:nvSpPr>
        <p:spPr bwMode="auto">
          <a:xfrm>
            <a:off x="6840876" y="293669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Rectangle 21">
            <a:extLst>
              <a:ext uri="{FF2B5EF4-FFF2-40B4-BE49-F238E27FC236}">
                <a16:creationId xmlns:a16="http://schemas.microsoft.com/office/drawing/2014/main" id="{15C6D4E8-ACF5-97EB-091C-0736D0B735FB}"/>
              </a:ext>
            </a:extLst>
          </p:cNvPr>
          <p:cNvSpPr/>
          <p:nvPr/>
        </p:nvSpPr>
        <p:spPr bwMode="auto">
          <a:xfrm>
            <a:off x="6555353" y="293669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Rectangle 22">
            <a:extLst>
              <a:ext uri="{FF2B5EF4-FFF2-40B4-BE49-F238E27FC236}">
                <a16:creationId xmlns:a16="http://schemas.microsoft.com/office/drawing/2014/main" id="{AAD913F1-491D-52E5-3344-46DE6B30071D}"/>
              </a:ext>
            </a:extLst>
          </p:cNvPr>
          <p:cNvSpPr/>
          <p:nvPr/>
        </p:nvSpPr>
        <p:spPr bwMode="auto">
          <a:xfrm>
            <a:off x="7757282" y="292747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Rectangle 23">
            <a:extLst>
              <a:ext uri="{FF2B5EF4-FFF2-40B4-BE49-F238E27FC236}">
                <a16:creationId xmlns:a16="http://schemas.microsoft.com/office/drawing/2014/main" id="{CC5D1337-DB1D-3E21-2288-F72A9599B624}"/>
              </a:ext>
            </a:extLst>
          </p:cNvPr>
          <p:cNvSpPr/>
          <p:nvPr/>
        </p:nvSpPr>
        <p:spPr bwMode="auto">
          <a:xfrm>
            <a:off x="7371299" y="292747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Rectangle 24">
            <a:extLst>
              <a:ext uri="{FF2B5EF4-FFF2-40B4-BE49-F238E27FC236}">
                <a16:creationId xmlns:a16="http://schemas.microsoft.com/office/drawing/2014/main" id="{5F8AC69F-F270-2DF5-83EA-62A958CA4217}"/>
              </a:ext>
            </a:extLst>
          </p:cNvPr>
          <p:cNvSpPr/>
          <p:nvPr/>
        </p:nvSpPr>
        <p:spPr bwMode="auto">
          <a:xfrm>
            <a:off x="6443650" y="367075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Rounded Rectangle 40">
            <a:extLst>
              <a:ext uri="{FF2B5EF4-FFF2-40B4-BE49-F238E27FC236}">
                <a16:creationId xmlns:a16="http://schemas.microsoft.com/office/drawing/2014/main" id="{194331AA-A67E-7FEB-DE7F-6ED12F6096B5}"/>
              </a:ext>
            </a:extLst>
          </p:cNvPr>
          <p:cNvSpPr/>
          <p:nvPr/>
        </p:nvSpPr>
        <p:spPr bwMode="auto">
          <a:xfrm>
            <a:off x="6465393" y="2623550"/>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ounded Rectangle 41">
            <a:extLst>
              <a:ext uri="{FF2B5EF4-FFF2-40B4-BE49-F238E27FC236}">
                <a16:creationId xmlns:a16="http://schemas.microsoft.com/office/drawing/2014/main" id="{5316ADBD-1F30-BF80-2634-30EB19FE15CE}"/>
              </a:ext>
            </a:extLst>
          </p:cNvPr>
          <p:cNvSpPr/>
          <p:nvPr/>
        </p:nvSpPr>
        <p:spPr bwMode="auto">
          <a:xfrm>
            <a:off x="7278768" y="2558301"/>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Up-Down Arrow 42">
            <a:extLst>
              <a:ext uri="{FF2B5EF4-FFF2-40B4-BE49-F238E27FC236}">
                <a16:creationId xmlns:a16="http://schemas.microsoft.com/office/drawing/2014/main" id="{FBCAFB4B-B677-F858-A973-7C2D7C7CBAD8}"/>
              </a:ext>
            </a:extLst>
          </p:cNvPr>
          <p:cNvSpPr/>
          <p:nvPr/>
        </p:nvSpPr>
        <p:spPr bwMode="auto">
          <a:xfrm>
            <a:off x="6788629" y="3230092"/>
            <a:ext cx="72372" cy="396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Up-Down Arrow 43">
            <a:extLst>
              <a:ext uri="{FF2B5EF4-FFF2-40B4-BE49-F238E27FC236}">
                <a16:creationId xmlns:a16="http://schemas.microsoft.com/office/drawing/2014/main" id="{949662BA-F446-7370-1107-F968E03ED5E0}"/>
              </a:ext>
            </a:extLst>
          </p:cNvPr>
          <p:cNvSpPr/>
          <p:nvPr/>
        </p:nvSpPr>
        <p:spPr bwMode="auto">
          <a:xfrm>
            <a:off x="7699486" y="3301339"/>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TextBox 29">
            <a:extLst>
              <a:ext uri="{FF2B5EF4-FFF2-40B4-BE49-F238E27FC236}">
                <a16:creationId xmlns:a16="http://schemas.microsoft.com/office/drawing/2014/main" id="{AF220B73-C349-3355-DB67-B3DED3108ECC}"/>
              </a:ext>
            </a:extLst>
          </p:cNvPr>
          <p:cNvSpPr txBox="1"/>
          <p:nvPr/>
        </p:nvSpPr>
        <p:spPr>
          <a:xfrm>
            <a:off x="6528699" y="354984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31" name="Rectangle 30">
            <a:extLst>
              <a:ext uri="{FF2B5EF4-FFF2-40B4-BE49-F238E27FC236}">
                <a16:creationId xmlns:a16="http://schemas.microsoft.com/office/drawing/2014/main" id="{2782D305-9C1C-5695-01D0-6FD19C9B90FF}"/>
              </a:ext>
            </a:extLst>
          </p:cNvPr>
          <p:cNvSpPr/>
          <p:nvPr/>
        </p:nvSpPr>
        <p:spPr bwMode="auto">
          <a:xfrm>
            <a:off x="4460829" y="269290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ectangle 31">
            <a:extLst>
              <a:ext uri="{FF2B5EF4-FFF2-40B4-BE49-F238E27FC236}">
                <a16:creationId xmlns:a16="http://schemas.microsoft.com/office/drawing/2014/main" id="{D996655A-F9F8-8490-B747-920738C94BF1}"/>
              </a:ext>
            </a:extLst>
          </p:cNvPr>
          <p:cNvSpPr/>
          <p:nvPr/>
        </p:nvSpPr>
        <p:spPr bwMode="auto">
          <a:xfrm>
            <a:off x="4161244" y="269290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Rectangle 32">
            <a:extLst>
              <a:ext uri="{FF2B5EF4-FFF2-40B4-BE49-F238E27FC236}">
                <a16:creationId xmlns:a16="http://schemas.microsoft.com/office/drawing/2014/main" id="{02BF1499-0E6F-431A-DF42-E4F01AF7E5A0}"/>
              </a:ext>
            </a:extLst>
          </p:cNvPr>
          <p:cNvSpPr/>
          <p:nvPr/>
        </p:nvSpPr>
        <p:spPr bwMode="auto">
          <a:xfrm>
            <a:off x="4454293" y="2939943"/>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Rectangle 33">
            <a:extLst>
              <a:ext uri="{FF2B5EF4-FFF2-40B4-BE49-F238E27FC236}">
                <a16:creationId xmlns:a16="http://schemas.microsoft.com/office/drawing/2014/main" id="{66F2F822-8481-F880-5634-54253FE16637}"/>
              </a:ext>
            </a:extLst>
          </p:cNvPr>
          <p:cNvSpPr/>
          <p:nvPr/>
        </p:nvSpPr>
        <p:spPr bwMode="auto">
          <a:xfrm>
            <a:off x="4154708" y="293994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Rounded Rectangle 49">
            <a:extLst>
              <a:ext uri="{FF2B5EF4-FFF2-40B4-BE49-F238E27FC236}">
                <a16:creationId xmlns:a16="http://schemas.microsoft.com/office/drawing/2014/main" id="{23C25A34-2F0D-4CCF-E28B-F8673DBED7A4}"/>
              </a:ext>
            </a:extLst>
          </p:cNvPr>
          <p:cNvSpPr/>
          <p:nvPr/>
        </p:nvSpPr>
        <p:spPr bwMode="auto">
          <a:xfrm>
            <a:off x="4064748" y="2626796"/>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Up-Down Arrow 50">
            <a:extLst>
              <a:ext uri="{FF2B5EF4-FFF2-40B4-BE49-F238E27FC236}">
                <a16:creationId xmlns:a16="http://schemas.microsoft.com/office/drawing/2014/main" id="{FEF2614A-6AC5-26A1-28E1-BBFC96759E6E}"/>
              </a:ext>
            </a:extLst>
          </p:cNvPr>
          <p:cNvSpPr/>
          <p:nvPr/>
        </p:nvSpPr>
        <p:spPr bwMode="auto">
          <a:xfrm>
            <a:off x="4392421" y="3241033"/>
            <a:ext cx="72372" cy="360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37" name="Group 36">
            <a:extLst>
              <a:ext uri="{FF2B5EF4-FFF2-40B4-BE49-F238E27FC236}">
                <a16:creationId xmlns:a16="http://schemas.microsoft.com/office/drawing/2014/main" id="{197D23B9-87AA-6BBA-D6CE-9F1D0C9552E9}"/>
              </a:ext>
            </a:extLst>
          </p:cNvPr>
          <p:cNvGrpSpPr/>
          <p:nvPr/>
        </p:nvGrpSpPr>
        <p:grpSpPr>
          <a:xfrm>
            <a:off x="1233229" y="2812915"/>
            <a:ext cx="265363" cy="446216"/>
            <a:chOff x="588600" y="4407768"/>
            <a:chExt cx="265363" cy="446216"/>
          </a:xfrm>
        </p:grpSpPr>
        <p:sp>
          <p:nvSpPr>
            <p:cNvPr id="38" name="Rectangle 37">
              <a:extLst>
                <a:ext uri="{FF2B5EF4-FFF2-40B4-BE49-F238E27FC236}">
                  <a16:creationId xmlns:a16="http://schemas.microsoft.com/office/drawing/2014/main" id="{73AA698E-518E-F78B-F68C-E299BB47143D}"/>
                </a:ext>
              </a:extLst>
            </p:cNvPr>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Up-Down Arrow 53">
              <a:extLst>
                <a:ext uri="{FF2B5EF4-FFF2-40B4-BE49-F238E27FC236}">
                  <a16:creationId xmlns:a16="http://schemas.microsoft.com/office/drawing/2014/main" id="{119C8258-E257-9A41-9BB3-352470B26E11}"/>
                </a:ext>
              </a:extLst>
            </p:cNvPr>
            <p:cNvSpPr/>
            <p:nvPr/>
          </p:nvSpPr>
          <p:spPr bwMode="auto">
            <a:xfrm>
              <a:off x="685096" y="4622625"/>
              <a:ext cx="72372" cy="231359"/>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40" name="Rectangle 39">
            <a:extLst>
              <a:ext uri="{FF2B5EF4-FFF2-40B4-BE49-F238E27FC236}">
                <a16:creationId xmlns:a16="http://schemas.microsoft.com/office/drawing/2014/main" id="{58A582CE-8312-4591-BC07-7914E95DA196}"/>
              </a:ext>
            </a:extLst>
          </p:cNvPr>
          <p:cNvSpPr/>
          <p:nvPr/>
        </p:nvSpPr>
        <p:spPr bwMode="auto">
          <a:xfrm>
            <a:off x="3621801" y="366733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1" name="TextBox 40">
            <a:extLst>
              <a:ext uri="{FF2B5EF4-FFF2-40B4-BE49-F238E27FC236}">
                <a16:creationId xmlns:a16="http://schemas.microsoft.com/office/drawing/2014/main" id="{2BB9B2F5-63F8-E68E-A49B-A68655631913}"/>
              </a:ext>
            </a:extLst>
          </p:cNvPr>
          <p:cNvSpPr txBox="1"/>
          <p:nvPr/>
        </p:nvSpPr>
        <p:spPr>
          <a:xfrm>
            <a:off x="3620225" y="355605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2" name="Line 9">
            <a:extLst>
              <a:ext uri="{FF2B5EF4-FFF2-40B4-BE49-F238E27FC236}">
                <a16:creationId xmlns:a16="http://schemas.microsoft.com/office/drawing/2014/main" id="{DB1F6C99-810A-09E0-8D79-5F23FA506F46}"/>
              </a:ext>
            </a:extLst>
          </p:cNvPr>
          <p:cNvSpPr>
            <a:spLocks noChangeShapeType="1"/>
          </p:cNvSpPr>
          <p:nvPr/>
        </p:nvSpPr>
        <p:spPr bwMode="auto">
          <a:xfrm flipH="1">
            <a:off x="4376136" y="1596186"/>
            <a:ext cx="5796" cy="192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43" name="TextBox 42">
            <a:extLst>
              <a:ext uri="{FF2B5EF4-FFF2-40B4-BE49-F238E27FC236}">
                <a16:creationId xmlns:a16="http://schemas.microsoft.com/office/drawing/2014/main" id="{0514B9D7-DBE1-A5DE-F47E-180077D7C964}"/>
              </a:ext>
            </a:extLst>
          </p:cNvPr>
          <p:cNvSpPr txBox="1"/>
          <p:nvPr/>
        </p:nvSpPr>
        <p:spPr>
          <a:xfrm>
            <a:off x="3612651" y="4340680"/>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(~2011-2013)</a:t>
            </a:r>
          </a:p>
        </p:txBody>
      </p:sp>
      <p:sp>
        <p:nvSpPr>
          <p:cNvPr id="44" name="TextBox 43">
            <a:extLst>
              <a:ext uri="{FF2B5EF4-FFF2-40B4-BE49-F238E27FC236}">
                <a16:creationId xmlns:a16="http://schemas.microsoft.com/office/drawing/2014/main" id="{87056739-CAB8-2A01-9FD7-77DD8ACF35F7}"/>
              </a:ext>
            </a:extLst>
          </p:cNvPr>
          <p:cNvSpPr txBox="1"/>
          <p:nvPr/>
        </p:nvSpPr>
        <p:spPr>
          <a:xfrm>
            <a:off x="6573421" y="4338184"/>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45" name="TextBox 44">
            <a:extLst>
              <a:ext uri="{FF2B5EF4-FFF2-40B4-BE49-F238E27FC236}">
                <a16:creationId xmlns:a16="http://schemas.microsoft.com/office/drawing/2014/main" id="{06141320-B0EF-BD5F-80FC-31727A69D068}"/>
              </a:ext>
            </a:extLst>
          </p:cNvPr>
          <p:cNvSpPr txBox="1"/>
          <p:nvPr/>
        </p:nvSpPr>
        <p:spPr>
          <a:xfrm>
            <a:off x="610468" y="4337961"/>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(≈2007-2012)</a:t>
            </a:r>
          </a:p>
        </p:txBody>
      </p:sp>
      <p:sp>
        <p:nvSpPr>
          <p:cNvPr id="46" name="TextBox 45">
            <a:extLst>
              <a:ext uri="{FF2B5EF4-FFF2-40B4-BE49-F238E27FC236}">
                <a16:creationId xmlns:a16="http://schemas.microsoft.com/office/drawing/2014/main" id="{8E0438E5-9845-A71F-179E-11584D64D716}"/>
              </a:ext>
            </a:extLst>
          </p:cNvPr>
          <p:cNvSpPr txBox="1"/>
          <p:nvPr/>
        </p:nvSpPr>
        <p:spPr>
          <a:xfrm>
            <a:off x="3898066" y="3994577"/>
            <a:ext cx="1032655" cy="292388"/>
          </a:xfrm>
          <a:prstGeom prst="rect">
            <a:avLst/>
          </a:prstGeom>
          <a:noFill/>
        </p:spPr>
        <p:txBody>
          <a:bodyPr wrap="none" rtlCol="0">
            <a:spAutoFit/>
          </a:bodyPr>
          <a:lstStyle/>
          <a:p>
            <a:r>
              <a:rPr lang="en-US" sz="1300" i="1" dirty="0"/>
              <a:t>Cortex-A9</a:t>
            </a:r>
          </a:p>
        </p:txBody>
      </p:sp>
      <p:sp>
        <p:nvSpPr>
          <p:cNvPr id="47" name="TextBox 46">
            <a:extLst>
              <a:ext uri="{FF2B5EF4-FFF2-40B4-BE49-F238E27FC236}">
                <a16:creationId xmlns:a16="http://schemas.microsoft.com/office/drawing/2014/main" id="{F527DE99-5622-8F49-473F-9204E042E226}"/>
              </a:ext>
            </a:extLst>
          </p:cNvPr>
          <p:cNvSpPr txBox="1"/>
          <p:nvPr/>
        </p:nvSpPr>
        <p:spPr>
          <a:xfrm>
            <a:off x="6562834" y="4041099"/>
            <a:ext cx="1433406" cy="292388"/>
          </a:xfrm>
          <a:prstGeom prst="rect">
            <a:avLst/>
          </a:prstGeom>
          <a:noFill/>
        </p:spPr>
        <p:txBody>
          <a:bodyPr wrap="none" rtlCol="0">
            <a:spAutoFit/>
          </a:bodyPr>
          <a:lstStyle/>
          <a:p>
            <a:r>
              <a:rPr lang="en-US" sz="1300" i="1" dirty="0"/>
              <a:t>Cortex-A7/A15</a:t>
            </a:r>
          </a:p>
        </p:txBody>
      </p:sp>
      <p:sp>
        <p:nvSpPr>
          <p:cNvPr id="48" name="TextBox 47">
            <a:extLst>
              <a:ext uri="{FF2B5EF4-FFF2-40B4-BE49-F238E27FC236}">
                <a16:creationId xmlns:a16="http://schemas.microsoft.com/office/drawing/2014/main" id="{3E819993-CEF8-B756-3F61-7ACB29F0801E}"/>
              </a:ext>
            </a:extLst>
          </p:cNvPr>
          <p:cNvSpPr txBox="1"/>
          <p:nvPr/>
        </p:nvSpPr>
        <p:spPr>
          <a:xfrm>
            <a:off x="801569" y="4021847"/>
            <a:ext cx="1032655" cy="292388"/>
          </a:xfrm>
          <a:prstGeom prst="rect">
            <a:avLst/>
          </a:prstGeom>
          <a:noFill/>
        </p:spPr>
        <p:txBody>
          <a:bodyPr wrap="none" rtlCol="0">
            <a:spAutoFit/>
          </a:bodyPr>
          <a:lstStyle/>
          <a:p>
            <a:r>
              <a:rPr lang="en-US" sz="1300" i="1" dirty="0"/>
              <a:t>Cortex-A8</a:t>
            </a:r>
          </a:p>
        </p:txBody>
      </p:sp>
      <p:sp>
        <p:nvSpPr>
          <p:cNvPr id="49" name="TextBox 48">
            <a:extLst>
              <a:ext uri="{FF2B5EF4-FFF2-40B4-BE49-F238E27FC236}">
                <a16:creationId xmlns:a16="http://schemas.microsoft.com/office/drawing/2014/main" id="{CDD18419-13CE-ADA6-3C16-F24260E8AFED}"/>
              </a:ext>
            </a:extLst>
          </p:cNvPr>
          <p:cNvSpPr txBox="1"/>
          <p:nvPr/>
        </p:nvSpPr>
        <p:spPr>
          <a:xfrm>
            <a:off x="88366" y="3763485"/>
            <a:ext cx="1848326" cy="292388"/>
          </a:xfrm>
          <a:prstGeom prst="rect">
            <a:avLst/>
          </a:prstGeom>
          <a:noFill/>
        </p:spPr>
        <p:txBody>
          <a:bodyPr wrap="none" rtlCol="0">
            <a:spAutoFit/>
          </a:bodyPr>
          <a:lstStyle/>
          <a:p>
            <a:r>
              <a:rPr lang="en-US" sz="1300" i="1" dirty="0"/>
              <a:t>Typical Armv7 CPUs</a:t>
            </a:r>
          </a:p>
        </p:txBody>
      </p:sp>
      <p:sp>
        <p:nvSpPr>
          <p:cNvPr id="50" name="Rectangle: Rounded Corners 49">
            <a:extLst>
              <a:ext uri="{FF2B5EF4-FFF2-40B4-BE49-F238E27FC236}">
                <a16:creationId xmlns:a16="http://schemas.microsoft.com/office/drawing/2014/main" id="{9F8817B5-E0B7-4DDC-D3BC-9FA9A8BA749F}"/>
              </a:ext>
            </a:extLst>
          </p:cNvPr>
          <p:cNvSpPr/>
          <p:nvPr/>
        </p:nvSpPr>
        <p:spPr bwMode="auto">
          <a:xfrm>
            <a:off x="6129899" y="1598498"/>
            <a:ext cx="2412000" cy="3060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75045891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t>3.3.4 Armv7-based 32-bit </a:t>
            </a:r>
            <a:r>
              <a:rPr lang="en-US" sz="1700" dirty="0" err="1"/>
              <a:t>big.little</a:t>
            </a:r>
            <a:r>
              <a:rPr lang="en-US" sz="1700" dirty="0"/>
              <a:t> CPUs (2)</a:t>
            </a:r>
          </a:p>
        </p:txBody>
      </p:sp>
      <p:sp>
        <p:nvSpPr>
          <p:cNvPr id="5" name="TextBox 4"/>
          <p:cNvSpPr txBox="1"/>
          <p:nvPr/>
        </p:nvSpPr>
        <p:spPr>
          <a:xfrm>
            <a:off x="71438" y="444560"/>
            <a:ext cx="6252161" cy="369332"/>
          </a:xfrm>
          <a:prstGeom prst="rect">
            <a:avLst/>
          </a:prstGeom>
          <a:noFill/>
        </p:spPr>
        <p:txBody>
          <a:bodyPr wrap="none" rtlCol="0">
            <a:spAutoFit/>
          </a:bodyPr>
          <a:lstStyle/>
          <a:p>
            <a:pPr lvl="0" defTabSz="457200">
              <a:defRPr/>
            </a:pPr>
            <a:r>
              <a:rPr lang="en-US" dirty="0" err="1">
                <a:solidFill>
                  <a:srgbClr val="2D2D8A"/>
                </a:solidFill>
              </a:rPr>
              <a:t>big.LITTLE</a:t>
            </a:r>
            <a:r>
              <a:rPr lang="en-US" dirty="0">
                <a:solidFill>
                  <a:srgbClr val="2D2D8A"/>
                </a:solidFill>
              </a:rPr>
              <a:t> core clusters-based mobile processors -2</a:t>
            </a:r>
          </a:p>
        </p:txBody>
      </p:sp>
      <p:sp>
        <p:nvSpPr>
          <p:cNvPr id="8" name="Rounded Rectangle 7"/>
          <p:cNvSpPr/>
          <p:nvPr/>
        </p:nvSpPr>
        <p:spPr bwMode="auto">
          <a:xfrm>
            <a:off x="-31532" y="883288"/>
            <a:ext cx="9175532" cy="661031"/>
          </a:xfrm>
          <a:prstGeom prst="roundRect">
            <a:avLst/>
          </a:prstGeom>
          <a:solidFill>
            <a:srgbClr val="DDF2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9" name="TextBox 8"/>
          <p:cNvSpPr txBox="1"/>
          <p:nvPr/>
        </p:nvSpPr>
        <p:spPr>
          <a:xfrm>
            <a:off x="68755" y="884486"/>
            <a:ext cx="8712578" cy="584775"/>
          </a:xfrm>
          <a:prstGeom prst="rect">
            <a:avLst/>
          </a:prstGeom>
          <a:noFill/>
        </p:spPr>
        <p:txBody>
          <a:bodyPr wrap="none" rtlCol="0">
            <a:spAutoFit/>
          </a:bodyPr>
          <a:lstStyle/>
          <a:p>
            <a:r>
              <a:rPr lang="hu-HU" sz="1600" dirty="0" err="1"/>
              <a:t>This</a:t>
            </a:r>
            <a:r>
              <a:rPr lang="hu-HU" sz="1600" dirty="0"/>
              <a:t> </a:t>
            </a:r>
            <a:r>
              <a:rPr lang="hu-HU" sz="1600" dirty="0" err="1"/>
              <a:t>evolution</a:t>
            </a:r>
            <a:r>
              <a:rPr lang="hu-HU" sz="1600" dirty="0"/>
              <a:t> </a:t>
            </a:r>
            <a:r>
              <a:rPr lang="hu-HU" sz="1600" dirty="0" err="1"/>
              <a:t>was</a:t>
            </a:r>
            <a:r>
              <a:rPr lang="hu-HU" sz="1600" dirty="0"/>
              <a:t> </a:t>
            </a:r>
            <a:r>
              <a:rPr lang="hu-HU" sz="1600" dirty="0" err="1"/>
              <a:t>triggered</a:t>
            </a:r>
            <a:r>
              <a:rPr lang="hu-HU" sz="1600" dirty="0"/>
              <a:t> </a:t>
            </a:r>
            <a:r>
              <a:rPr lang="hu-HU" sz="1600" dirty="0" err="1"/>
              <a:t>by</a:t>
            </a:r>
            <a:r>
              <a:rPr lang="hu-HU" sz="1600" dirty="0"/>
              <a:t> </a:t>
            </a:r>
            <a:r>
              <a:rPr lang="hu-HU" sz="1600" dirty="0" err="1"/>
              <a:t>ARM's</a:t>
            </a:r>
            <a:r>
              <a:rPr lang="hu-HU" sz="1600" dirty="0"/>
              <a:t> </a:t>
            </a:r>
            <a:r>
              <a:rPr lang="hu-HU" sz="1600" dirty="0" err="1"/>
              <a:t>announcement</a:t>
            </a:r>
            <a:r>
              <a:rPr lang="hu-HU" sz="1600" dirty="0"/>
              <a:t> of </a:t>
            </a:r>
            <a:r>
              <a:rPr lang="hu-HU" sz="1600" dirty="0" err="1"/>
              <a:t>the</a:t>
            </a:r>
            <a:r>
              <a:rPr lang="hu-HU" sz="1600" dirty="0"/>
              <a:t> </a:t>
            </a:r>
            <a:r>
              <a:rPr lang="hu-HU" sz="1600" dirty="0" err="1"/>
              <a:t>big.LITTLE</a:t>
            </a:r>
            <a:r>
              <a:rPr lang="hu-HU" sz="1600" dirty="0"/>
              <a:t> </a:t>
            </a:r>
            <a:r>
              <a:rPr lang="hu-HU" sz="1600" dirty="0" err="1"/>
              <a:t>processing</a:t>
            </a:r>
            <a:endParaRPr lang="en-US" sz="1600" dirty="0"/>
          </a:p>
          <a:p>
            <a:r>
              <a:rPr lang="en-US" sz="1600" dirty="0"/>
              <a:t>  </a:t>
            </a:r>
            <a:r>
              <a:rPr lang="hu-HU" sz="1600" dirty="0"/>
              <a:t> </a:t>
            </a:r>
            <a:r>
              <a:rPr lang="hu-HU" sz="1600" dirty="0" err="1"/>
              <a:t>scheme</a:t>
            </a:r>
            <a:r>
              <a:rPr lang="hu-HU" sz="1600" dirty="0"/>
              <a:t> in 2011.</a:t>
            </a:r>
          </a:p>
        </p:txBody>
      </p:sp>
    </p:spTree>
    <p:extLst>
      <p:ext uri="{BB962C8B-B14F-4D97-AF65-F5344CB8AC3E}">
        <p14:creationId xmlns:p14="http://schemas.microsoft.com/office/powerpoint/2010/main" val="154065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3.3.4 Armv7-based 32-bit </a:t>
            </a:r>
            <a:r>
              <a:rPr lang="en-US" sz="1700" dirty="0" err="1"/>
              <a:t>big.little</a:t>
            </a:r>
            <a:r>
              <a:rPr lang="en-US" sz="1700" dirty="0"/>
              <a:t> CPUs (3)</a:t>
            </a:r>
          </a:p>
        </p:txBody>
      </p:sp>
      <p:sp>
        <p:nvSpPr>
          <p:cNvPr id="3" name="Text Box 5"/>
          <p:cNvSpPr txBox="1">
            <a:spLocks noChangeArrowheads="1"/>
          </p:cNvSpPr>
          <p:nvPr/>
        </p:nvSpPr>
        <p:spPr bwMode="auto">
          <a:xfrm>
            <a:off x="4305139" y="1625764"/>
            <a:ext cx="160973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multicore CPUs</a:t>
            </a:r>
          </a:p>
        </p:txBody>
      </p:sp>
      <p:sp>
        <p:nvSpPr>
          <p:cNvPr id="4" name="Text Box 6"/>
          <p:cNvSpPr txBox="1">
            <a:spLocks noChangeArrowheads="1"/>
          </p:cNvSpPr>
          <p:nvPr/>
        </p:nvSpPr>
        <p:spPr bwMode="auto">
          <a:xfrm>
            <a:off x="6630520" y="1625764"/>
            <a:ext cx="210666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300" b="1" dirty="0">
                <a:solidFill>
                  <a:srgbClr val="000000"/>
                </a:solidFill>
              </a:rPr>
              <a:t>CPUs (core clusters)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 Box 5"/>
          <p:cNvSpPr txBox="1">
            <a:spLocks noChangeArrowheads="1"/>
          </p:cNvSpPr>
          <p:nvPr/>
        </p:nvSpPr>
        <p:spPr bwMode="auto">
          <a:xfrm>
            <a:off x="1899913" y="1625764"/>
            <a:ext cx="125066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grpSp>
        <p:nvGrpSpPr>
          <p:cNvPr id="6" name="Group 5"/>
          <p:cNvGrpSpPr/>
          <p:nvPr/>
        </p:nvGrpSpPr>
        <p:grpSpPr>
          <a:xfrm>
            <a:off x="1464516" y="905956"/>
            <a:ext cx="7314824" cy="719808"/>
            <a:chOff x="800624" y="1245279"/>
            <a:chExt cx="7314824" cy="719808"/>
          </a:xfrm>
        </p:grpSpPr>
        <p:sp>
          <p:nvSpPr>
            <p:cNvPr id="7" name="Line 9"/>
            <p:cNvSpPr>
              <a:spLocks noChangeShapeType="1"/>
            </p:cNvSpPr>
            <p:nvPr/>
          </p:nvSpPr>
          <p:spPr bwMode="auto">
            <a:xfrm flipH="1">
              <a:off x="4465536" y="1492518"/>
              <a:ext cx="5796" cy="192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8" name="Text Box 13"/>
            <p:cNvSpPr txBox="1">
              <a:spLocks noChangeArrowheads="1"/>
            </p:cNvSpPr>
            <p:nvPr/>
          </p:nvSpPr>
          <p:spPr bwMode="auto">
            <a:xfrm>
              <a:off x="800624" y="1245279"/>
              <a:ext cx="731482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Overview of Armv7 A-based CPU designs and their use in mobile processors</a:t>
              </a:r>
              <a:endParaRPr kumimoji="0" lang="hu-HU" sz="1300" b="1" i="0" u="none" strike="noStrike" kern="1200" cap="none" spc="0" normalizeH="0" baseline="30000" noProof="0" dirty="0">
                <a:ln>
                  <a:noFill/>
                </a:ln>
                <a:solidFill>
                  <a:srgbClr val="000000"/>
                </a:solidFill>
                <a:effectLst/>
                <a:uLnTx/>
                <a:uFillTx/>
                <a:latin typeface="Verdana" pitchFamily="34" charset="0"/>
                <a:ea typeface="+mn-ea"/>
                <a:cs typeface="+mn-cs"/>
              </a:endParaRPr>
            </a:p>
          </p:txBody>
        </p:sp>
        <p:cxnSp>
          <p:nvCxnSpPr>
            <p:cNvPr id="9" name="Straight Connector 8"/>
            <p:cNvCxnSpPr>
              <a:stCxn id="7" idx="1"/>
              <a:endCxn id="12" idx="7"/>
            </p:cNvCxnSpPr>
            <p:nvPr/>
          </p:nvCxnSpPr>
          <p:spPr>
            <a:xfrm flipH="1">
              <a:off x="1880088" y="1684820"/>
              <a:ext cx="2585448" cy="210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a:endCxn id="13" idx="7"/>
            </p:cNvCxnSpPr>
            <p:nvPr/>
          </p:nvCxnSpPr>
          <p:spPr>
            <a:xfrm>
              <a:off x="4458029" y="1689311"/>
              <a:ext cx="2583142" cy="214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3"/>
            <p:cNvSpPr>
              <a:spLocks noChangeArrowheads="1"/>
            </p:cNvSpPr>
            <p:nvPr/>
          </p:nvSpPr>
          <p:spPr bwMode="auto">
            <a:xfrm>
              <a:off x="1818632" y="188523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Oval 12"/>
            <p:cNvSpPr>
              <a:spLocks noChangeArrowheads="1"/>
            </p:cNvSpPr>
            <p:nvPr/>
          </p:nvSpPr>
          <p:spPr bwMode="auto">
            <a:xfrm>
              <a:off x="6979715" y="189308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grpSp>
      <p:sp>
        <p:nvSpPr>
          <p:cNvPr id="14" name="Right Arrow 13"/>
          <p:cNvSpPr/>
          <p:nvPr/>
        </p:nvSpPr>
        <p:spPr bwMode="auto">
          <a:xfrm>
            <a:off x="3616284" y="1702802"/>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5" name="Right Arrow 14"/>
          <p:cNvSpPr/>
          <p:nvPr/>
        </p:nvSpPr>
        <p:spPr bwMode="auto">
          <a:xfrm>
            <a:off x="6117821" y="1713447"/>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6" name="Line 9"/>
          <p:cNvSpPr>
            <a:spLocks noChangeShapeType="1"/>
          </p:cNvSpPr>
          <p:nvPr/>
        </p:nvSpPr>
        <p:spPr bwMode="auto">
          <a:xfrm flipH="1">
            <a:off x="5127616" y="1358583"/>
            <a:ext cx="1811" cy="196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3" name="TextBox 52">
            <a:extLst>
              <a:ext uri="{FF2B5EF4-FFF2-40B4-BE49-F238E27FC236}">
                <a16:creationId xmlns:a16="http://schemas.microsoft.com/office/drawing/2014/main" id="{B06A1E41-AD74-B8B6-4580-A631D9A16E3E}"/>
              </a:ext>
            </a:extLst>
          </p:cNvPr>
          <p:cNvSpPr txBox="1"/>
          <p:nvPr/>
        </p:nvSpPr>
        <p:spPr>
          <a:xfrm>
            <a:off x="59867" y="443178"/>
            <a:ext cx="9016684" cy="369332"/>
          </a:xfrm>
          <a:prstGeom prst="rect">
            <a:avLst/>
          </a:prstGeom>
          <a:noFill/>
        </p:spPr>
        <p:txBody>
          <a:bodyPr wrap="square">
            <a:spAutoFit/>
          </a:bodyPr>
          <a:lstStyle/>
          <a:p>
            <a:pPr lvl="0" fontAlgn="base">
              <a:spcBef>
                <a:spcPct val="0"/>
              </a:spcBef>
              <a:spcAft>
                <a:spcPct val="0"/>
              </a:spcAft>
              <a:defRPr/>
            </a:pPr>
            <a:r>
              <a:rPr lang="en-US" dirty="0">
                <a:solidFill>
                  <a:schemeClr val="accent6"/>
                </a:solidFill>
                <a:latin typeface="Verdana" pitchFamily="34" charset="0"/>
              </a:rPr>
              <a:t>Use of Armv7-A based 32-bit </a:t>
            </a:r>
            <a:r>
              <a:rPr lang="en-US" dirty="0" err="1">
                <a:solidFill>
                  <a:schemeClr val="accent6"/>
                </a:solidFill>
                <a:latin typeface="Verdana" pitchFamily="34" charset="0"/>
              </a:rPr>
              <a:t>big.little</a:t>
            </a:r>
            <a:r>
              <a:rPr lang="en-US" dirty="0">
                <a:solidFill>
                  <a:schemeClr val="accent6"/>
                </a:solidFill>
                <a:latin typeface="Verdana" pitchFamily="34" charset="0"/>
              </a:rPr>
              <a:t> CPU design in mobile processors -1</a:t>
            </a:r>
            <a:endParaRPr lang="hu-HU" baseline="30000" dirty="0">
              <a:solidFill>
                <a:schemeClr val="accent6"/>
              </a:solidFill>
              <a:latin typeface="Verdana" pitchFamily="34" charset="0"/>
            </a:endParaRPr>
          </a:p>
        </p:txBody>
      </p:sp>
      <p:sp>
        <p:nvSpPr>
          <p:cNvPr id="54" name="Oval 53">
            <a:extLst>
              <a:ext uri="{FF2B5EF4-FFF2-40B4-BE49-F238E27FC236}">
                <a16:creationId xmlns:a16="http://schemas.microsoft.com/office/drawing/2014/main" id="{29FD934D-9350-98E8-46D8-01F8E0461D3B}"/>
              </a:ext>
            </a:extLst>
          </p:cNvPr>
          <p:cNvSpPr>
            <a:spLocks noChangeArrowheads="1"/>
          </p:cNvSpPr>
          <p:nvPr/>
        </p:nvSpPr>
        <p:spPr bwMode="auto">
          <a:xfrm>
            <a:off x="5094635" y="153665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9" name="Rectangle 58">
            <a:extLst>
              <a:ext uri="{FF2B5EF4-FFF2-40B4-BE49-F238E27FC236}">
                <a16:creationId xmlns:a16="http://schemas.microsoft.com/office/drawing/2014/main" id="{8BC320B7-61CD-3DD0-A152-10D76B3C7FC0}"/>
              </a:ext>
            </a:extLst>
          </p:cNvPr>
          <p:cNvSpPr/>
          <p:nvPr/>
        </p:nvSpPr>
        <p:spPr bwMode="auto">
          <a:xfrm>
            <a:off x="0" y="3527807"/>
            <a:ext cx="9144000" cy="576000"/>
          </a:xfrm>
          <a:prstGeom prst="rect">
            <a:avLst/>
          </a:prstGeom>
          <a:solidFill>
            <a:srgbClr val="D7EAE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60" name="TextBox 59">
            <a:extLst>
              <a:ext uri="{FF2B5EF4-FFF2-40B4-BE49-F238E27FC236}">
                <a16:creationId xmlns:a16="http://schemas.microsoft.com/office/drawing/2014/main" id="{E0EB1F14-1677-0517-D9A9-B46EB5551F2D}"/>
              </a:ext>
            </a:extLst>
          </p:cNvPr>
          <p:cNvSpPr txBox="1"/>
          <p:nvPr/>
        </p:nvSpPr>
        <p:spPr>
          <a:xfrm>
            <a:off x="4030141" y="3558245"/>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Cortex-A5/A9</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61" name="TextBox 60">
            <a:extLst>
              <a:ext uri="{FF2B5EF4-FFF2-40B4-BE49-F238E27FC236}">
                <a16:creationId xmlns:a16="http://schemas.microsoft.com/office/drawing/2014/main" id="{07A8460A-71A6-5C71-B3E5-9EABBECD291F}"/>
              </a:ext>
            </a:extLst>
          </p:cNvPr>
          <p:cNvSpPr txBox="1"/>
          <p:nvPr/>
        </p:nvSpPr>
        <p:spPr>
          <a:xfrm>
            <a:off x="6873149" y="3681230"/>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2" name="TextBox 61">
            <a:extLst>
              <a:ext uri="{FF2B5EF4-FFF2-40B4-BE49-F238E27FC236}">
                <a16:creationId xmlns:a16="http://schemas.microsoft.com/office/drawing/2014/main" id="{51BD4E38-F9FA-5A9E-853C-C9E771146774}"/>
              </a:ext>
            </a:extLst>
          </p:cNvPr>
          <p:cNvSpPr txBox="1"/>
          <p:nvPr/>
        </p:nvSpPr>
        <p:spPr>
          <a:xfrm>
            <a:off x="6746533" y="3558245"/>
            <a:ext cx="1891800"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A15/A17</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A7</a:t>
            </a:r>
          </a:p>
        </p:txBody>
      </p:sp>
      <p:sp>
        <p:nvSpPr>
          <p:cNvPr id="63" name="TextBox 62">
            <a:extLst>
              <a:ext uri="{FF2B5EF4-FFF2-40B4-BE49-F238E27FC236}">
                <a16:creationId xmlns:a16="http://schemas.microsoft.com/office/drawing/2014/main" id="{17E48520-DA52-C9FE-F9FC-3A332FBD96E6}"/>
              </a:ext>
            </a:extLst>
          </p:cNvPr>
          <p:cNvSpPr txBox="1"/>
          <p:nvPr/>
        </p:nvSpPr>
        <p:spPr>
          <a:xfrm>
            <a:off x="229349" y="3560388"/>
            <a:ext cx="1040670"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 CPUs</a:t>
            </a:r>
          </a:p>
        </p:txBody>
      </p:sp>
      <p:sp>
        <p:nvSpPr>
          <p:cNvPr id="64" name="TextBox 63">
            <a:extLst>
              <a:ext uri="{FF2B5EF4-FFF2-40B4-BE49-F238E27FC236}">
                <a16:creationId xmlns:a16="http://schemas.microsoft.com/office/drawing/2014/main" id="{8BB50A65-048E-9C2F-7FEB-B0091A4BCB62}"/>
              </a:ext>
            </a:extLst>
          </p:cNvPr>
          <p:cNvSpPr txBox="1"/>
          <p:nvPr/>
        </p:nvSpPr>
        <p:spPr>
          <a:xfrm>
            <a:off x="1467439" y="3558245"/>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A8</a:t>
            </a:r>
            <a:r>
              <a:rPr kumimoji="0" lang="en-US" sz="1300" b="0" i="0" u="none" strike="noStrike" kern="1200" cap="none" spc="0" normalizeH="0" baseline="0" noProof="0" dirty="0">
                <a:ln>
                  <a:noFill/>
                </a:ln>
                <a:effectLst/>
                <a:uLnTx/>
                <a:uFillTx/>
                <a:latin typeface="Verdana"/>
                <a:ea typeface="+mn-ea"/>
                <a:cs typeface="+mn-cs"/>
              </a:rPr>
              <a:t>/A9</a:t>
            </a:r>
          </a:p>
        </p:txBody>
      </p:sp>
      <p:sp>
        <p:nvSpPr>
          <p:cNvPr id="65" name="Rectangle 64">
            <a:extLst>
              <a:ext uri="{FF2B5EF4-FFF2-40B4-BE49-F238E27FC236}">
                <a16:creationId xmlns:a16="http://schemas.microsoft.com/office/drawing/2014/main" id="{1F5A4DA9-9322-1165-6E53-F55B99AF9A45}"/>
              </a:ext>
            </a:extLst>
          </p:cNvPr>
          <p:cNvSpPr/>
          <p:nvPr/>
        </p:nvSpPr>
        <p:spPr bwMode="auto">
          <a:xfrm>
            <a:off x="10160" y="4064687"/>
            <a:ext cx="9144000" cy="2664000"/>
          </a:xfrm>
          <a:prstGeom prst="rect">
            <a:avLst/>
          </a:prstGeom>
          <a:solidFill>
            <a:srgbClr val="E5F5FF"/>
          </a:solidFill>
          <a:ln w="9525" cap="flat" cmpd="sng" algn="ctr">
            <a:solidFill>
              <a:srgbClr val="CCEC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dirty="0">
              <a:ln>
                <a:noFill/>
              </a:ln>
              <a:solidFill>
                <a:schemeClr val="tx1"/>
              </a:solidFill>
              <a:effectLst/>
              <a:latin typeface="Verdana" pitchFamily="34" charset="0"/>
            </a:endParaRPr>
          </a:p>
        </p:txBody>
      </p:sp>
      <p:sp>
        <p:nvSpPr>
          <p:cNvPr id="66" name="TextBox 65">
            <a:extLst>
              <a:ext uri="{FF2B5EF4-FFF2-40B4-BE49-F238E27FC236}">
                <a16:creationId xmlns:a16="http://schemas.microsoft.com/office/drawing/2014/main" id="{0AD35BA6-0F30-3C49-B810-D3E9E42F5F88}"/>
              </a:ext>
            </a:extLst>
          </p:cNvPr>
          <p:cNvSpPr txBox="1"/>
          <p:nvPr/>
        </p:nvSpPr>
        <p:spPr>
          <a:xfrm>
            <a:off x="4578399" y="4125642"/>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67" name="TextBox 66">
            <a:extLst>
              <a:ext uri="{FF2B5EF4-FFF2-40B4-BE49-F238E27FC236}">
                <a16:creationId xmlns:a16="http://schemas.microsoft.com/office/drawing/2014/main" id="{4547A8EF-3E82-72CA-871D-1A25F7AA4365}"/>
              </a:ext>
            </a:extLst>
          </p:cNvPr>
          <p:cNvSpPr txBox="1"/>
          <p:nvPr/>
        </p:nvSpPr>
        <p:spPr>
          <a:xfrm flipH="1">
            <a:off x="270146" y="4125642"/>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68" name="TextBox 67">
            <a:extLst>
              <a:ext uri="{FF2B5EF4-FFF2-40B4-BE49-F238E27FC236}">
                <a16:creationId xmlns:a16="http://schemas.microsoft.com/office/drawing/2014/main" id="{86AC323B-9A1B-41B8-6DBA-AD4F4EE45940}"/>
              </a:ext>
            </a:extLst>
          </p:cNvPr>
          <p:cNvSpPr txBox="1"/>
          <p:nvPr/>
        </p:nvSpPr>
        <p:spPr>
          <a:xfrm>
            <a:off x="4159490" y="4729804"/>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p:txBody>
      </p:sp>
      <p:sp>
        <p:nvSpPr>
          <p:cNvPr id="69" name="TextBox 68">
            <a:extLst>
              <a:ext uri="{FF2B5EF4-FFF2-40B4-BE49-F238E27FC236}">
                <a16:creationId xmlns:a16="http://schemas.microsoft.com/office/drawing/2014/main" id="{025F97E2-D9F6-5A06-EACB-E04123BDB286}"/>
              </a:ext>
            </a:extLst>
          </p:cNvPr>
          <p:cNvSpPr txBox="1"/>
          <p:nvPr/>
        </p:nvSpPr>
        <p:spPr>
          <a:xfrm>
            <a:off x="6640241" y="4724007"/>
            <a:ext cx="213170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5410 (4+4)C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5420 (4+4)C (2013)</a:t>
            </a:r>
          </a:p>
        </p:txBody>
      </p:sp>
      <p:sp>
        <p:nvSpPr>
          <p:cNvPr id="70" name="TextBox 69">
            <a:extLst>
              <a:ext uri="{FF2B5EF4-FFF2-40B4-BE49-F238E27FC236}">
                <a16:creationId xmlns:a16="http://schemas.microsoft.com/office/drawing/2014/main" id="{D2716CFE-F415-9422-2A02-D9334AF9EFAA}"/>
              </a:ext>
            </a:extLst>
          </p:cNvPr>
          <p:cNvSpPr txBox="1"/>
          <p:nvPr/>
        </p:nvSpPr>
        <p:spPr>
          <a:xfrm flipH="1">
            <a:off x="98781" y="4714119"/>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71" name="Right Arrow 22">
            <a:extLst>
              <a:ext uri="{FF2B5EF4-FFF2-40B4-BE49-F238E27FC236}">
                <a16:creationId xmlns:a16="http://schemas.microsoft.com/office/drawing/2014/main" id="{0B4EF638-D65D-53CF-4282-C580D2751411}"/>
              </a:ext>
            </a:extLst>
          </p:cNvPr>
          <p:cNvSpPr/>
          <p:nvPr/>
        </p:nvSpPr>
        <p:spPr bwMode="auto">
          <a:xfrm>
            <a:off x="6196646" y="481720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72" name="TextBox 71">
            <a:extLst>
              <a:ext uri="{FF2B5EF4-FFF2-40B4-BE49-F238E27FC236}">
                <a16:creationId xmlns:a16="http://schemas.microsoft.com/office/drawing/2014/main" id="{BABAA812-64F6-0715-B4F8-BFBAF33BCD21}"/>
              </a:ext>
            </a:extLst>
          </p:cNvPr>
          <p:cNvSpPr txBox="1"/>
          <p:nvPr/>
        </p:nvSpPr>
        <p:spPr>
          <a:xfrm>
            <a:off x="4158040" y="5275845"/>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73" name="TextBox 72">
            <a:extLst>
              <a:ext uri="{FF2B5EF4-FFF2-40B4-BE49-F238E27FC236}">
                <a16:creationId xmlns:a16="http://schemas.microsoft.com/office/drawing/2014/main" id="{F573FDAE-116C-2C05-7083-52B85A52D538}"/>
              </a:ext>
            </a:extLst>
          </p:cNvPr>
          <p:cNvSpPr txBox="1"/>
          <p:nvPr/>
        </p:nvSpPr>
        <p:spPr>
          <a:xfrm flipH="1">
            <a:off x="124635" y="526582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74" name="Right Arrow 27">
            <a:extLst>
              <a:ext uri="{FF2B5EF4-FFF2-40B4-BE49-F238E27FC236}">
                <a16:creationId xmlns:a16="http://schemas.microsoft.com/office/drawing/2014/main" id="{72711EDF-6E96-80BC-730F-0F44C90C13EE}"/>
              </a:ext>
            </a:extLst>
          </p:cNvPr>
          <p:cNvSpPr/>
          <p:nvPr/>
        </p:nvSpPr>
        <p:spPr bwMode="auto">
          <a:xfrm>
            <a:off x="6208114" y="537855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75" name="TextBox 74">
            <a:extLst>
              <a:ext uri="{FF2B5EF4-FFF2-40B4-BE49-F238E27FC236}">
                <a16:creationId xmlns:a16="http://schemas.microsoft.com/office/drawing/2014/main" id="{B0417A60-CB76-6495-BA70-D5D7355B0778}"/>
              </a:ext>
            </a:extLst>
          </p:cNvPr>
          <p:cNvSpPr txBox="1"/>
          <p:nvPr/>
        </p:nvSpPr>
        <p:spPr>
          <a:xfrm>
            <a:off x="259651" y="577396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76" name="TextBox 75">
            <a:extLst>
              <a:ext uri="{FF2B5EF4-FFF2-40B4-BE49-F238E27FC236}">
                <a16:creationId xmlns:a16="http://schemas.microsoft.com/office/drawing/2014/main" id="{83DC9DE0-34C5-7B77-45DC-A92FE89D70C2}"/>
              </a:ext>
            </a:extLst>
          </p:cNvPr>
          <p:cNvSpPr txBox="1"/>
          <p:nvPr/>
        </p:nvSpPr>
        <p:spPr>
          <a:xfrm>
            <a:off x="6842574" y="5896293"/>
            <a:ext cx="169309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920 (4+4)) 2014)</a:t>
            </a:r>
          </a:p>
        </p:txBody>
      </p:sp>
      <p:sp>
        <p:nvSpPr>
          <p:cNvPr id="77" name="TextBox 76">
            <a:extLst>
              <a:ext uri="{FF2B5EF4-FFF2-40B4-BE49-F238E27FC236}">
                <a16:creationId xmlns:a16="http://schemas.microsoft.com/office/drawing/2014/main" id="{F43C5820-6993-7E5C-F5F1-BEFB0EC09298}"/>
              </a:ext>
            </a:extLst>
          </p:cNvPr>
          <p:cNvSpPr txBox="1"/>
          <p:nvPr/>
        </p:nvSpPr>
        <p:spPr>
          <a:xfrm>
            <a:off x="4240061" y="5896293"/>
            <a:ext cx="1734931"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4C (2012)</a:t>
            </a:r>
          </a:p>
        </p:txBody>
      </p:sp>
      <p:sp>
        <p:nvSpPr>
          <p:cNvPr id="78" name="Right Arrow 32">
            <a:extLst>
              <a:ext uri="{FF2B5EF4-FFF2-40B4-BE49-F238E27FC236}">
                <a16:creationId xmlns:a16="http://schemas.microsoft.com/office/drawing/2014/main" id="{573722F6-66D5-877F-5B14-F2D907669A17}"/>
              </a:ext>
            </a:extLst>
          </p:cNvPr>
          <p:cNvSpPr/>
          <p:nvPr/>
        </p:nvSpPr>
        <p:spPr bwMode="auto">
          <a:xfrm>
            <a:off x="6210797" y="599125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79" name="TextBox 78">
            <a:extLst>
              <a:ext uri="{FF2B5EF4-FFF2-40B4-BE49-F238E27FC236}">
                <a16:creationId xmlns:a16="http://schemas.microsoft.com/office/drawing/2014/main" id="{3A1944D0-750E-50FD-7E2B-B11D86944197}"/>
              </a:ext>
            </a:extLst>
          </p:cNvPr>
          <p:cNvSpPr txBox="1"/>
          <p:nvPr/>
        </p:nvSpPr>
        <p:spPr>
          <a:xfrm>
            <a:off x="203011" y="6259212"/>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0" name="TextBox 79">
            <a:extLst>
              <a:ext uri="{FF2B5EF4-FFF2-40B4-BE49-F238E27FC236}">
                <a16:creationId xmlns:a16="http://schemas.microsoft.com/office/drawing/2014/main" id="{04C7A4A0-6F11-1FBB-E6F9-74DC79E31394}"/>
              </a:ext>
            </a:extLst>
          </p:cNvPr>
          <p:cNvSpPr txBox="1"/>
          <p:nvPr/>
        </p:nvSpPr>
        <p:spPr>
          <a:xfrm>
            <a:off x="4129079" y="6259212"/>
            <a:ext cx="197201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2x4C (2013)</a:t>
            </a:r>
          </a:p>
        </p:txBody>
      </p:sp>
      <p:sp>
        <p:nvSpPr>
          <p:cNvPr id="81" name="Right Arrow 35">
            <a:extLst>
              <a:ext uri="{FF2B5EF4-FFF2-40B4-BE49-F238E27FC236}">
                <a16:creationId xmlns:a16="http://schemas.microsoft.com/office/drawing/2014/main" id="{30F52153-0DAF-A592-55F6-274AF5599C89}"/>
              </a:ext>
            </a:extLst>
          </p:cNvPr>
          <p:cNvSpPr/>
          <p:nvPr/>
        </p:nvSpPr>
        <p:spPr bwMode="auto">
          <a:xfrm>
            <a:off x="6214190" y="633959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2" name="Right Arrow 36">
            <a:extLst>
              <a:ext uri="{FF2B5EF4-FFF2-40B4-BE49-F238E27FC236}">
                <a16:creationId xmlns:a16="http://schemas.microsoft.com/office/drawing/2014/main" id="{8B29FAC2-45E6-90F6-40C8-26DB3CBF9077}"/>
              </a:ext>
            </a:extLst>
          </p:cNvPr>
          <p:cNvSpPr/>
          <p:nvPr/>
        </p:nvSpPr>
        <p:spPr bwMode="auto">
          <a:xfrm>
            <a:off x="8794791" y="600902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3" name="Right Arrow 37">
            <a:extLst>
              <a:ext uri="{FF2B5EF4-FFF2-40B4-BE49-F238E27FC236}">
                <a16:creationId xmlns:a16="http://schemas.microsoft.com/office/drawing/2014/main" id="{4DFA89E4-5618-65F8-D256-AA732750A459}"/>
              </a:ext>
            </a:extLst>
          </p:cNvPr>
          <p:cNvSpPr/>
          <p:nvPr/>
        </p:nvSpPr>
        <p:spPr bwMode="auto">
          <a:xfrm>
            <a:off x="8807367" y="638564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4" name="TextBox 83">
            <a:extLst>
              <a:ext uri="{FF2B5EF4-FFF2-40B4-BE49-F238E27FC236}">
                <a16:creationId xmlns:a16="http://schemas.microsoft.com/office/drawing/2014/main" id="{318BAC01-AE7F-0B15-0E0F-65D260C5E900}"/>
              </a:ext>
            </a:extLst>
          </p:cNvPr>
          <p:cNvSpPr txBox="1"/>
          <p:nvPr/>
        </p:nvSpPr>
        <p:spPr>
          <a:xfrm>
            <a:off x="6605008" y="6273856"/>
            <a:ext cx="215956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MT8135 (2+2)C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MT6595 (4+4)C (2014)</a:t>
            </a:r>
          </a:p>
        </p:txBody>
      </p:sp>
      <p:sp>
        <p:nvSpPr>
          <p:cNvPr id="85" name="Right Arrow 44">
            <a:extLst>
              <a:ext uri="{FF2B5EF4-FFF2-40B4-BE49-F238E27FC236}">
                <a16:creationId xmlns:a16="http://schemas.microsoft.com/office/drawing/2014/main" id="{57B3CA71-DB08-7B59-9494-A687FE602D97}"/>
              </a:ext>
            </a:extLst>
          </p:cNvPr>
          <p:cNvSpPr/>
          <p:nvPr/>
        </p:nvSpPr>
        <p:spPr bwMode="auto">
          <a:xfrm>
            <a:off x="6159534" y="424249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86" name="TextBox 85">
            <a:extLst>
              <a:ext uri="{FF2B5EF4-FFF2-40B4-BE49-F238E27FC236}">
                <a16:creationId xmlns:a16="http://schemas.microsoft.com/office/drawing/2014/main" id="{D56083C6-5907-8EBA-4A45-BD786C8C3ECB}"/>
              </a:ext>
            </a:extLst>
          </p:cNvPr>
          <p:cNvSpPr txBox="1"/>
          <p:nvPr/>
        </p:nvSpPr>
        <p:spPr>
          <a:xfrm>
            <a:off x="1992232" y="4125642"/>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APL 2298 1C (2009)</a:t>
            </a:r>
          </a:p>
        </p:txBody>
      </p:sp>
      <p:sp>
        <p:nvSpPr>
          <p:cNvPr id="87" name="TextBox 86">
            <a:extLst>
              <a:ext uri="{FF2B5EF4-FFF2-40B4-BE49-F238E27FC236}">
                <a16:creationId xmlns:a16="http://schemas.microsoft.com/office/drawing/2014/main" id="{699E723F-EE99-71B1-1510-DC73904E4B77}"/>
              </a:ext>
            </a:extLst>
          </p:cNvPr>
          <p:cNvSpPr txBox="1"/>
          <p:nvPr/>
        </p:nvSpPr>
        <p:spPr>
          <a:xfrm>
            <a:off x="1305776" y="5265685"/>
            <a:ext cx="242421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QSD8250 1C (2007)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(A8-based Scorpion core)</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8" name="TextBox 87">
            <a:extLst>
              <a:ext uri="{FF2B5EF4-FFF2-40B4-BE49-F238E27FC236}">
                <a16:creationId xmlns:a16="http://schemas.microsoft.com/office/drawing/2014/main" id="{9B8C249D-7888-D6F5-6E40-81C5C71F9887}"/>
              </a:ext>
            </a:extLst>
          </p:cNvPr>
          <p:cNvSpPr txBox="1"/>
          <p:nvPr/>
        </p:nvSpPr>
        <p:spPr>
          <a:xfrm>
            <a:off x="1578835" y="4739964"/>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3110 1C (2010)</a:t>
            </a:r>
          </a:p>
        </p:txBody>
      </p:sp>
      <p:sp>
        <p:nvSpPr>
          <p:cNvPr id="89" name="Right Arrow 22">
            <a:extLst>
              <a:ext uri="{FF2B5EF4-FFF2-40B4-BE49-F238E27FC236}">
                <a16:creationId xmlns:a16="http://schemas.microsoft.com/office/drawing/2014/main" id="{B1D3DBD6-B30D-CF4A-357B-526A6229168C}"/>
              </a:ext>
            </a:extLst>
          </p:cNvPr>
          <p:cNvSpPr/>
          <p:nvPr/>
        </p:nvSpPr>
        <p:spPr bwMode="auto">
          <a:xfrm>
            <a:off x="3666286" y="480704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0" name="Right Arrow 27">
            <a:extLst>
              <a:ext uri="{FF2B5EF4-FFF2-40B4-BE49-F238E27FC236}">
                <a16:creationId xmlns:a16="http://schemas.microsoft.com/office/drawing/2014/main" id="{C35E4F78-C572-D4C1-5D8F-B59CC0DF01F4}"/>
              </a:ext>
            </a:extLst>
          </p:cNvPr>
          <p:cNvSpPr/>
          <p:nvPr/>
        </p:nvSpPr>
        <p:spPr bwMode="auto">
          <a:xfrm>
            <a:off x="3666133" y="536839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1" name="Right Arrow 32">
            <a:extLst>
              <a:ext uri="{FF2B5EF4-FFF2-40B4-BE49-F238E27FC236}">
                <a16:creationId xmlns:a16="http://schemas.microsoft.com/office/drawing/2014/main" id="{DB69ADE5-8CFC-8587-25E7-75FA839CC306}"/>
              </a:ext>
            </a:extLst>
          </p:cNvPr>
          <p:cNvSpPr/>
          <p:nvPr/>
        </p:nvSpPr>
        <p:spPr bwMode="auto">
          <a:xfrm>
            <a:off x="3664939" y="598109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a:ea typeface="+mn-ea"/>
              <a:cs typeface="+mn-cs"/>
            </a:endParaRPr>
          </a:p>
        </p:txBody>
      </p:sp>
      <p:sp>
        <p:nvSpPr>
          <p:cNvPr id="92" name="Right Arrow 35">
            <a:extLst>
              <a:ext uri="{FF2B5EF4-FFF2-40B4-BE49-F238E27FC236}">
                <a16:creationId xmlns:a16="http://schemas.microsoft.com/office/drawing/2014/main" id="{9FCEC955-E339-19B6-7282-A5A46C7841F1}"/>
              </a:ext>
            </a:extLst>
          </p:cNvPr>
          <p:cNvSpPr/>
          <p:nvPr/>
        </p:nvSpPr>
        <p:spPr bwMode="auto">
          <a:xfrm>
            <a:off x="3664975" y="640055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3" name="Right Arrow 44">
            <a:extLst>
              <a:ext uri="{FF2B5EF4-FFF2-40B4-BE49-F238E27FC236}">
                <a16:creationId xmlns:a16="http://schemas.microsoft.com/office/drawing/2014/main" id="{42C96291-33B0-D6EE-1FCD-14C4FC8D090C}"/>
              </a:ext>
            </a:extLst>
          </p:cNvPr>
          <p:cNvSpPr/>
          <p:nvPr/>
        </p:nvSpPr>
        <p:spPr bwMode="auto">
          <a:xfrm>
            <a:off x="3660174" y="423233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95" name="Rectangle 94">
            <a:extLst>
              <a:ext uri="{FF2B5EF4-FFF2-40B4-BE49-F238E27FC236}">
                <a16:creationId xmlns:a16="http://schemas.microsoft.com/office/drawing/2014/main" id="{2AB94188-1BDD-B4F3-B470-72CDB078CD1F}"/>
              </a:ext>
            </a:extLst>
          </p:cNvPr>
          <p:cNvSpPr/>
          <p:nvPr/>
        </p:nvSpPr>
        <p:spPr bwMode="auto">
          <a:xfrm>
            <a:off x="7304612" y="234421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6" name="Rectangle 95">
            <a:extLst>
              <a:ext uri="{FF2B5EF4-FFF2-40B4-BE49-F238E27FC236}">
                <a16:creationId xmlns:a16="http://schemas.microsoft.com/office/drawing/2014/main" id="{C524ED61-702C-2D13-378F-5C98583482D3}"/>
              </a:ext>
            </a:extLst>
          </p:cNvPr>
          <p:cNvSpPr/>
          <p:nvPr/>
        </p:nvSpPr>
        <p:spPr bwMode="auto">
          <a:xfrm>
            <a:off x="7019089" y="234422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7" name="Rectangle 96">
            <a:extLst>
              <a:ext uri="{FF2B5EF4-FFF2-40B4-BE49-F238E27FC236}">
                <a16:creationId xmlns:a16="http://schemas.microsoft.com/office/drawing/2014/main" id="{189091EA-D039-CCB9-B8A6-4B6D6158F12D}"/>
              </a:ext>
            </a:extLst>
          </p:cNvPr>
          <p:cNvSpPr/>
          <p:nvPr/>
        </p:nvSpPr>
        <p:spPr bwMode="auto">
          <a:xfrm>
            <a:off x="8214482" y="225148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8" name="Rectangle 97">
            <a:extLst>
              <a:ext uri="{FF2B5EF4-FFF2-40B4-BE49-F238E27FC236}">
                <a16:creationId xmlns:a16="http://schemas.microsoft.com/office/drawing/2014/main" id="{75767EF7-817A-49F0-3756-FE4610C74E91}"/>
              </a:ext>
            </a:extLst>
          </p:cNvPr>
          <p:cNvSpPr/>
          <p:nvPr/>
        </p:nvSpPr>
        <p:spPr bwMode="auto">
          <a:xfrm>
            <a:off x="7828499" y="225148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9" name="Rectangle 98">
            <a:extLst>
              <a:ext uri="{FF2B5EF4-FFF2-40B4-BE49-F238E27FC236}">
                <a16:creationId xmlns:a16="http://schemas.microsoft.com/office/drawing/2014/main" id="{70B61E78-6172-543A-B781-BDDD65CB10E9}"/>
              </a:ext>
            </a:extLst>
          </p:cNvPr>
          <p:cNvSpPr/>
          <p:nvPr/>
        </p:nvSpPr>
        <p:spPr bwMode="auto">
          <a:xfrm>
            <a:off x="7298076" y="259125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0" name="Rectangle 99">
            <a:extLst>
              <a:ext uri="{FF2B5EF4-FFF2-40B4-BE49-F238E27FC236}">
                <a16:creationId xmlns:a16="http://schemas.microsoft.com/office/drawing/2014/main" id="{72893FA6-3003-3C14-C985-11DD12B803E6}"/>
              </a:ext>
            </a:extLst>
          </p:cNvPr>
          <p:cNvSpPr/>
          <p:nvPr/>
        </p:nvSpPr>
        <p:spPr bwMode="auto">
          <a:xfrm>
            <a:off x="7012553" y="259125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1" name="Rectangle 100">
            <a:extLst>
              <a:ext uri="{FF2B5EF4-FFF2-40B4-BE49-F238E27FC236}">
                <a16:creationId xmlns:a16="http://schemas.microsoft.com/office/drawing/2014/main" id="{B20EC88C-FAF4-B36A-0B84-AB9454230C4A}"/>
              </a:ext>
            </a:extLst>
          </p:cNvPr>
          <p:cNvSpPr/>
          <p:nvPr/>
        </p:nvSpPr>
        <p:spPr bwMode="auto">
          <a:xfrm>
            <a:off x="8214482" y="258203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2" name="Rectangle 101">
            <a:extLst>
              <a:ext uri="{FF2B5EF4-FFF2-40B4-BE49-F238E27FC236}">
                <a16:creationId xmlns:a16="http://schemas.microsoft.com/office/drawing/2014/main" id="{BE19EB96-E70A-0101-693E-D4D77BA22237}"/>
              </a:ext>
            </a:extLst>
          </p:cNvPr>
          <p:cNvSpPr/>
          <p:nvPr/>
        </p:nvSpPr>
        <p:spPr bwMode="auto">
          <a:xfrm>
            <a:off x="7828499" y="258203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3" name="Rectangle 102">
            <a:extLst>
              <a:ext uri="{FF2B5EF4-FFF2-40B4-BE49-F238E27FC236}">
                <a16:creationId xmlns:a16="http://schemas.microsoft.com/office/drawing/2014/main" id="{3CA0B48C-354B-4D8B-A060-1ABB38D28B97}"/>
              </a:ext>
            </a:extLst>
          </p:cNvPr>
          <p:cNvSpPr/>
          <p:nvPr/>
        </p:nvSpPr>
        <p:spPr bwMode="auto">
          <a:xfrm>
            <a:off x="6768770" y="318307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4" name="Rounded Rectangle 25">
            <a:extLst>
              <a:ext uri="{FF2B5EF4-FFF2-40B4-BE49-F238E27FC236}">
                <a16:creationId xmlns:a16="http://schemas.microsoft.com/office/drawing/2014/main" id="{080174D5-62AE-3FAE-A9B9-7DC926ED494C}"/>
              </a:ext>
            </a:extLst>
          </p:cNvPr>
          <p:cNvSpPr/>
          <p:nvPr/>
        </p:nvSpPr>
        <p:spPr bwMode="auto">
          <a:xfrm>
            <a:off x="6922593" y="2278110"/>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5" name="Rounded Rectangle 26">
            <a:extLst>
              <a:ext uri="{FF2B5EF4-FFF2-40B4-BE49-F238E27FC236}">
                <a16:creationId xmlns:a16="http://schemas.microsoft.com/office/drawing/2014/main" id="{E3577704-CDA1-51D5-31E2-31302AF41CDD}"/>
              </a:ext>
            </a:extLst>
          </p:cNvPr>
          <p:cNvSpPr/>
          <p:nvPr/>
        </p:nvSpPr>
        <p:spPr bwMode="auto">
          <a:xfrm>
            <a:off x="7735968" y="2212861"/>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6" name="Up-Down Arrow 27">
            <a:extLst>
              <a:ext uri="{FF2B5EF4-FFF2-40B4-BE49-F238E27FC236}">
                <a16:creationId xmlns:a16="http://schemas.microsoft.com/office/drawing/2014/main" id="{35A2C7F3-EB83-9388-F048-BC5E958185AC}"/>
              </a:ext>
            </a:extLst>
          </p:cNvPr>
          <p:cNvSpPr/>
          <p:nvPr/>
        </p:nvSpPr>
        <p:spPr bwMode="auto">
          <a:xfrm>
            <a:off x="7245829" y="2884652"/>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7" name="Up-Down Arrow 28">
            <a:extLst>
              <a:ext uri="{FF2B5EF4-FFF2-40B4-BE49-F238E27FC236}">
                <a16:creationId xmlns:a16="http://schemas.microsoft.com/office/drawing/2014/main" id="{44D56DEE-C325-012F-7A54-57952101004F}"/>
              </a:ext>
            </a:extLst>
          </p:cNvPr>
          <p:cNvSpPr/>
          <p:nvPr/>
        </p:nvSpPr>
        <p:spPr bwMode="auto">
          <a:xfrm>
            <a:off x="8156686" y="2955899"/>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8" name="TextBox 107">
            <a:extLst>
              <a:ext uri="{FF2B5EF4-FFF2-40B4-BE49-F238E27FC236}">
                <a16:creationId xmlns:a16="http://schemas.microsoft.com/office/drawing/2014/main" id="{1995DB10-0647-A5FB-9CD3-1753FFF2E4CD}"/>
              </a:ext>
            </a:extLst>
          </p:cNvPr>
          <p:cNvSpPr txBox="1"/>
          <p:nvPr/>
        </p:nvSpPr>
        <p:spPr>
          <a:xfrm>
            <a:off x="6985899" y="310280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109" name="Rectangle 108">
            <a:extLst>
              <a:ext uri="{FF2B5EF4-FFF2-40B4-BE49-F238E27FC236}">
                <a16:creationId xmlns:a16="http://schemas.microsoft.com/office/drawing/2014/main" id="{7457EEEF-A171-CA46-51F8-75394E8227D9}"/>
              </a:ext>
            </a:extLst>
          </p:cNvPr>
          <p:cNvSpPr/>
          <p:nvPr/>
        </p:nvSpPr>
        <p:spPr bwMode="auto">
          <a:xfrm>
            <a:off x="5151709" y="234746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0" name="Rectangle 109">
            <a:extLst>
              <a:ext uri="{FF2B5EF4-FFF2-40B4-BE49-F238E27FC236}">
                <a16:creationId xmlns:a16="http://schemas.microsoft.com/office/drawing/2014/main" id="{C4470ED4-97E2-40BC-D201-1362467B7E63}"/>
              </a:ext>
            </a:extLst>
          </p:cNvPr>
          <p:cNvSpPr/>
          <p:nvPr/>
        </p:nvSpPr>
        <p:spPr bwMode="auto">
          <a:xfrm>
            <a:off x="4852124" y="234746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1" name="Rectangle 110">
            <a:extLst>
              <a:ext uri="{FF2B5EF4-FFF2-40B4-BE49-F238E27FC236}">
                <a16:creationId xmlns:a16="http://schemas.microsoft.com/office/drawing/2014/main" id="{CB5EFE28-3174-5D9F-762E-D20928E319A5}"/>
              </a:ext>
            </a:extLst>
          </p:cNvPr>
          <p:cNvSpPr/>
          <p:nvPr/>
        </p:nvSpPr>
        <p:spPr bwMode="auto">
          <a:xfrm>
            <a:off x="5145173" y="2594503"/>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2" name="Rectangle 111">
            <a:extLst>
              <a:ext uri="{FF2B5EF4-FFF2-40B4-BE49-F238E27FC236}">
                <a16:creationId xmlns:a16="http://schemas.microsoft.com/office/drawing/2014/main" id="{2ED28C20-4D22-5756-20D7-B07C847F5EE9}"/>
              </a:ext>
            </a:extLst>
          </p:cNvPr>
          <p:cNvSpPr/>
          <p:nvPr/>
        </p:nvSpPr>
        <p:spPr bwMode="auto">
          <a:xfrm>
            <a:off x="4845588" y="259450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3" name="Rounded Rectangle 34">
            <a:extLst>
              <a:ext uri="{FF2B5EF4-FFF2-40B4-BE49-F238E27FC236}">
                <a16:creationId xmlns:a16="http://schemas.microsoft.com/office/drawing/2014/main" id="{B7643FCD-1865-7E98-C459-A50E88DDEFC8}"/>
              </a:ext>
            </a:extLst>
          </p:cNvPr>
          <p:cNvSpPr/>
          <p:nvPr/>
        </p:nvSpPr>
        <p:spPr bwMode="auto">
          <a:xfrm>
            <a:off x="4755628" y="2281356"/>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4" name="Up-Down Arrow 35">
            <a:extLst>
              <a:ext uri="{FF2B5EF4-FFF2-40B4-BE49-F238E27FC236}">
                <a16:creationId xmlns:a16="http://schemas.microsoft.com/office/drawing/2014/main" id="{40C5695D-BDAE-FC38-6E2A-7524D92A3957}"/>
              </a:ext>
            </a:extLst>
          </p:cNvPr>
          <p:cNvSpPr/>
          <p:nvPr/>
        </p:nvSpPr>
        <p:spPr bwMode="auto">
          <a:xfrm>
            <a:off x="5083301" y="2895593"/>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115" name="Group 114">
            <a:extLst>
              <a:ext uri="{FF2B5EF4-FFF2-40B4-BE49-F238E27FC236}">
                <a16:creationId xmlns:a16="http://schemas.microsoft.com/office/drawing/2014/main" id="{07CEC2AB-58EF-B602-C625-6F98C8DC574C}"/>
              </a:ext>
            </a:extLst>
          </p:cNvPr>
          <p:cNvGrpSpPr/>
          <p:nvPr/>
        </p:nvGrpSpPr>
        <p:grpSpPr>
          <a:xfrm>
            <a:off x="2391469" y="2406515"/>
            <a:ext cx="265363" cy="502856"/>
            <a:chOff x="588600" y="4407768"/>
            <a:chExt cx="265363" cy="502856"/>
          </a:xfrm>
        </p:grpSpPr>
        <p:sp>
          <p:nvSpPr>
            <p:cNvPr id="116" name="Rectangle 115">
              <a:extLst>
                <a:ext uri="{FF2B5EF4-FFF2-40B4-BE49-F238E27FC236}">
                  <a16:creationId xmlns:a16="http://schemas.microsoft.com/office/drawing/2014/main" id="{D2303C5D-E281-512E-4273-C1B250A000B0}"/>
                </a:ext>
              </a:extLst>
            </p:cNvPr>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7" name="Up-Down Arrow 38">
              <a:extLst>
                <a:ext uri="{FF2B5EF4-FFF2-40B4-BE49-F238E27FC236}">
                  <a16:creationId xmlns:a16="http://schemas.microsoft.com/office/drawing/2014/main" id="{9BCFE15A-F872-12FF-57C2-052005827D3C}"/>
                </a:ext>
              </a:extLst>
            </p:cNvPr>
            <p:cNvSpPr/>
            <p:nvPr/>
          </p:nvSpPr>
          <p:spPr bwMode="auto">
            <a:xfrm>
              <a:off x="685096" y="4622624"/>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grpSp>
      <p:sp>
        <p:nvSpPr>
          <p:cNvPr id="118" name="Rectangle 117">
            <a:extLst>
              <a:ext uri="{FF2B5EF4-FFF2-40B4-BE49-F238E27FC236}">
                <a16:creationId xmlns:a16="http://schemas.microsoft.com/office/drawing/2014/main" id="{FCEB384B-B44C-A118-69BB-51E73ABDDBB0}"/>
              </a:ext>
            </a:extLst>
          </p:cNvPr>
          <p:cNvSpPr/>
          <p:nvPr/>
        </p:nvSpPr>
        <p:spPr bwMode="auto">
          <a:xfrm>
            <a:off x="4343161" y="321013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9" name="TextBox 118">
            <a:extLst>
              <a:ext uri="{FF2B5EF4-FFF2-40B4-BE49-F238E27FC236}">
                <a16:creationId xmlns:a16="http://schemas.microsoft.com/office/drawing/2014/main" id="{429D99DB-C8B8-513D-B0FC-97E62077F721}"/>
              </a:ext>
            </a:extLst>
          </p:cNvPr>
          <p:cNvSpPr txBox="1"/>
          <p:nvPr/>
        </p:nvSpPr>
        <p:spPr>
          <a:xfrm>
            <a:off x="4351745" y="311917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11" name="TextBox 10">
            <a:extLst>
              <a:ext uri="{FF2B5EF4-FFF2-40B4-BE49-F238E27FC236}">
                <a16:creationId xmlns:a16="http://schemas.microsoft.com/office/drawing/2014/main" id="{E1CD43BB-DC68-4E80-0460-33D2A866B3BE}"/>
              </a:ext>
            </a:extLst>
          </p:cNvPr>
          <p:cNvSpPr txBox="1"/>
          <p:nvPr/>
        </p:nvSpPr>
        <p:spPr>
          <a:xfrm>
            <a:off x="1630711" y="6259212"/>
            <a:ext cx="1766830"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MT6515 1C (2012)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MT6575 1C (2012)</a:t>
            </a:r>
          </a:p>
        </p:txBody>
      </p:sp>
      <p:sp>
        <p:nvSpPr>
          <p:cNvPr id="17" name="Right Arrow 36">
            <a:extLst>
              <a:ext uri="{FF2B5EF4-FFF2-40B4-BE49-F238E27FC236}">
                <a16:creationId xmlns:a16="http://schemas.microsoft.com/office/drawing/2014/main" id="{885C25B1-12A4-F5D9-A193-69015377D3C5}"/>
              </a:ext>
            </a:extLst>
          </p:cNvPr>
          <p:cNvSpPr/>
          <p:nvPr/>
        </p:nvSpPr>
        <p:spPr bwMode="auto">
          <a:xfrm>
            <a:off x="8784631" y="486094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0" name="Rectangle: Rounded Corners 19">
            <a:extLst>
              <a:ext uri="{FF2B5EF4-FFF2-40B4-BE49-F238E27FC236}">
                <a16:creationId xmlns:a16="http://schemas.microsoft.com/office/drawing/2014/main" id="{11E566CD-24E5-8279-D613-89401B63866B}"/>
              </a:ext>
            </a:extLst>
          </p:cNvPr>
          <p:cNvSpPr/>
          <p:nvPr/>
        </p:nvSpPr>
        <p:spPr bwMode="auto">
          <a:xfrm>
            <a:off x="6290516" y="1599821"/>
            <a:ext cx="2592000" cy="5285342"/>
          </a:xfrm>
          <a:prstGeom prst="roundRect">
            <a:avLst/>
          </a:prstGeom>
          <a:noFill/>
          <a:ln w="285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11106080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84955-FBCA-D88D-F78E-1CAA756598BE}"/>
              </a:ext>
            </a:extLst>
          </p:cNvPr>
          <p:cNvSpPr>
            <a:spLocks noGrp="1"/>
          </p:cNvSpPr>
          <p:nvPr>
            <p:ph type="title"/>
          </p:nvPr>
        </p:nvSpPr>
        <p:spPr/>
        <p:txBody>
          <a:bodyPr/>
          <a:lstStyle/>
          <a:p>
            <a:r>
              <a:rPr lang="en-US" sz="1700" dirty="0"/>
              <a:t>3.3.4 Armv7-based 32-bit </a:t>
            </a:r>
            <a:r>
              <a:rPr lang="en-US" sz="1700" dirty="0" err="1"/>
              <a:t>big.little</a:t>
            </a:r>
            <a:r>
              <a:rPr lang="en-US" sz="1700" dirty="0"/>
              <a:t> CPUs (4)</a:t>
            </a:r>
            <a:endParaRPr lang="hu-HU" sz="1700" dirty="0"/>
          </a:p>
        </p:txBody>
      </p:sp>
      <p:sp>
        <p:nvSpPr>
          <p:cNvPr id="3" name="Rounded Rectangle 7">
            <a:extLst>
              <a:ext uri="{FF2B5EF4-FFF2-40B4-BE49-F238E27FC236}">
                <a16:creationId xmlns:a16="http://schemas.microsoft.com/office/drawing/2014/main" id="{B6405735-7CFA-5750-C914-D059FA3AE384}"/>
              </a:ext>
            </a:extLst>
          </p:cNvPr>
          <p:cNvSpPr/>
          <p:nvPr/>
        </p:nvSpPr>
        <p:spPr bwMode="auto">
          <a:xfrm>
            <a:off x="0" y="897672"/>
            <a:ext cx="9144520" cy="584775"/>
          </a:xfrm>
          <a:prstGeom prst="roundRect">
            <a:avLst/>
          </a:prstGeom>
          <a:solidFill>
            <a:srgbClr val="F2F2F2"/>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C5C7B704-424E-B06D-DDA5-A8050EAB77E7}"/>
              </a:ext>
            </a:extLst>
          </p:cNvPr>
          <p:cNvSpPr txBox="1"/>
          <p:nvPr/>
        </p:nvSpPr>
        <p:spPr>
          <a:xfrm>
            <a:off x="75520" y="897672"/>
            <a:ext cx="9234900"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srgbClr val="000000"/>
                </a:solidFill>
                <a:effectLst/>
                <a:uLnTx/>
                <a:uFillTx/>
                <a:latin typeface="Verdana"/>
                <a:ea typeface="+mn-ea"/>
                <a:cs typeface="+mn-cs"/>
              </a:rPr>
              <a:t>The previous Figure shows that 32-bit </a:t>
            </a:r>
            <a:r>
              <a:rPr kumimoji="0" lang="en-US" sz="1600" b="0" i="0" u="none" strike="noStrike" kern="1200" cap="none" spc="-2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20" normalizeH="0" baseline="0" noProof="0" dirty="0">
                <a:ln>
                  <a:noFill/>
                </a:ln>
                <a:solidFill>
                  <a:srgbClr val="000000"/>
                </a:solidFill>
                <a:effectLst/>
                <a:uLnTx/>
                <a:uFillTx/>
                <a:latin typeface="Verdana"/>
                <a:ea typeface="+mn-ea"/>
                <a:cs typeface="+mn-cs"/>
              </a:rPr>
              <a:t> CPUs were introduced in Armv7-based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spc="-20" dirty="0">
                <a:solidFill>
                  <a:srgbClr val="000000"/>
                </a:solidFill>
                <a:latin typeface="Verdana"/>
              </a:rPr>
              <a:t>  </a:t>
            </a:r>
            <a:r>
              <a:rPr kumimoji="0" lang="en-US" sz="1600" b="0" i="0" u="none" strike="noStrike" kern="1200" cap="none" spc="-20" normalizeH="0" baseline="0" noProof="0" dirty="0">
                <a:ln>
                  <a:noFill/>
                </a:ln>
                <a:solidFill>
                  <a:srgbClr val="000000"/>
                </a:solidFill>
                <a:effectLst/>
                <a:uLnTx/>
                <a:uFillTx/>
                <a:latin typeface="Verdana"/>
                <a:ea typeface="+mn-ea"/>
                <a:cs typeface="+mn-cs"/>
              </a:rPr>
              <a:t>processors primarily around 2013-2014.</a:t>
            </a:r>
          </a:p>
        </p:txBody>
      </p:sp>
      <p:sp>
        <p:nvSpPr>
          <p:cNvPr id="5" name="TextBox 4">
            <a:extLst>
              <a:ext uri="{FF2B5EF4-FFF2-40B4-BE49-F238E27FC236}">
                <a16:creationId xmlns:a16="http://schemas.microsoft.com/office/drawing/2014/main" id="{19ED75EC-E562-0F3D-A9B6-3BD9B44208D5}"/>
              </a:ext>
            </a:extLst>
          </p:cNvPr>
          <p:cNvSpPr txBox="1"/>
          <p:nvPr/>
        </p:nvSpPr>
        <p:spPr>
          <a:xfrm>
            <a:off x="74135" y="445239"/>
            <a:ext cx="9016684" cy="369332"/>
          </a:xfrm>
          <a:prstGeom prst="rect">
            <a:avLst/>
          </a:prstGeom>
          <a:noFill/>
        </p:spPr>
        <p:txBody>
          <a:bodyPr wrap="square">
            <a:spAutoFit/>
          </a:bodyPr>
          <a:lstStyle/>
          <a:p>
            <a:pPr lvl="0" fontAlgn="base">
              <a:spcBef>
                <a:spcPct val="0"/>
              </a:spcBef>
              <a:spcAft>
                <a:spcPct val="0"/>
              </a:spcAft>
              <a:defRPr/>
            </a:pPr>
            <a:r>
              <a:rPr lang="en-US" dirty="0">
                <a:solidFill>
                  <a:schemeClr val="accent6"/>
                </a:solidFill>
                <a:latin typeface="Verdana" pitchFamily="34" charset="0"/>
              </a:rPr>
              <a:t>Use of Armv7-A based 32-bit </a:t>
            </a:r>
            <a:r>
              <a:rPr lang="en-US" dirty="0" err="1">
                <a:solidFill>
                  <a:schemeClr val="accent6"/>
                </a:solidFill>
                <a:latin typeface="Verdana" pitchFamily="34" charset="0"/>
              </a:rPr>
              <a:t>big.little</a:t>
            </a:r>
            <a:r>
              <a:rPr lang="en-US" dirty="0">
                <a:solidFill>
                  <a:schemeClr val="accent6"/>
                </a:solidFill>
                <a:latin typeface="Verdana" pitchFamily="34" charset="0"/>
              </a:rPr>
              <a:t> CPU design in mobile processors -2</a:t>
            </a:r>
            <a:endParaRPr lang="hu-HU" baseline="30000" dirty="0">
              <a:solidFill>
                <a:schemeClr val="accent6"/>
              </a:solidFill>
              <a:latin typeface="Verdana" pitchFamily="34" charset="0"/>
            </a:endParaRPr>
          </a:p>
        </p:txBody>
      </p:sp>
    </p:spTree>
    <p:extLst>
      <p:ext uri="{BB962C8B-B14F-4D97-AF65-F5344CB8AC3E}">
        <p14:creationId xmlns:p14="http://schemas.microsoft.com/office/powerpoint/2010/main" val="39297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t>3.3.4 Armv7-based 32-bit </a:t>
            </a:r>
            <a:r>
              <a:rPr lang="en-US" sz="1700" dirty="0" err="1"/>
              <a:t>big.little</a:t>
            </a:r>
            <a:r>
              <a:rPr lang="en-US" sz="1700" dirty="0"/>
              <a:t> CPUs (5)</a:t>
            </a:r>
          </a:p>
        </p:txBody>
      </p:sp>
      <p:sp>
        <p:nvSpPr>
          <p:cNvPr id="11" name="Rounded Rectangle 10"/>
          <p:cNvSpPr/>
          <p:nvPr/>
        </p:nvSpPr>
        <p:spPr bwMode="auto">
          <a:xfrm>
            <a:off x="0" y="344232"/>
            <a:ext cx="9108504" cy="4284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75520" y="454553"/>
            <a:ext cx="87952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to introducing the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FF0000"/>
                </a:solidFill>
                <a:effectLst/>
                <a:uLnTx/>
                <a:uFillTx/>
                <a:latin typeface="Verdana"/>
                <a:ea typeface="+mn-ea"/>
                <a:cs typeface="+mn-cs"/>
              </a:rPr>
              <a:t> technology in x86-based processors as well</a:t>
            </a:r>
          </a:p>
        </p:txBody>
      </p:sp>
      <p:sp>
        <p:nvSpPr>
          <p:cNvPr id="15" name="TextBox 14"/>
          <p:cNvSpPr txBox="1"/>
          <p:nvPr/>
        </p:nvSpPr>
        <p:spPr>
          <a:xfrm>
            <a:off x="249367" y="804319"/>
            <a:ext cx="8946232" cy="3831818"/>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20" normalizeH="0" noProof="0" dirty="0">
                <a:ln>
                  <a:noFill/>
                </a:ln>
                <a:solidFill>
                  <a:srgbClr val="0070C0"/>
                </a:solidFill>
                <a:effectLst/>
                <a:uLnTx/>
                <a:uFillTx/>
                <a:latin typeface="Verdana"/>
                <a:ea typeface="+mn-ea"/>
                <a:cs typeface="+mn-cs"/>
              </a:rPr>
              <a:t>In 2020, Intel </a:t>
            </a:r>
            <a:r>
              <a:rPr kumimoji="0" lang="en-US" sz="1600" b="0" i="0" u="none" strike="noStrike" kern="1200" cap="none" spc="-20" normalizeH="0" noProof="0" dirty="0">
                <a:ln>
                  <a:noFill/>
                </a:ln>
                <a:solidFill>
                  <a:srgbClr val="000000"/>
                </a:solidFill>
                <a:effectLst/>
                <a:uLnTx/>
                <a:uFillTx/>
                <a:latin typeface="Verdana"/>
                <a:ea typeface="+mn-ea"/>
                <a:cs typeface="+mn-cs"/>
              </a:rPr>
              <a:t>entered the client market with two </a:t>
            </a:r>
            <a:r>
              <a:rPr kumimoji="0" lang="en-US" sz="1600" b="0" i="0" u="none" strike="noStrike" kern="1200" cap="none" spc="-20" normalizeH="0" noProof="0" dirty="0">
                <a:ln>
                  <a:noFill/>
                </a:ln>
                <a:solidFill>
                  <a:srgbClr val="FF0000"/>
                </a:solidFill>
                <a:effectLst/>
                <a:uLnTx/>
                <a:uFillTx/>
                <a:latin typeface="Verdana"/>
                <a:ea typeface="+mn-ea"/>
                <a:cs typeface="+mn-cs"/>
              </a:rPr>
              <a:t>Lakefield </a:t>
            </a:r>
            <a:r>
              <a:rPr kumimoji="0" lang="en-US" sz="1600" b="0" i="0" u="none" strike="noStrike" kern="1200" cap="none" spc="-20" normalizeH="0" noProof="0" dirty="0">
                <a:ln>
                  <a:noFill/>
                </a:ln>
                <a:solidFill>
                  <a:srgbClr val="000000"/>
                </a:solidFill>
                <a:effectLst/>
                <a:uLnTx/>
                <a:uFillTx/>
                <a:latin typeface="Verdana"/>
                <a:ea typeface="+mn-ea"/>
                <a:cs typeface="+mn-cs"/>
              </a:rPr>
              <a:t>processor models, which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are big. LITTLE CPU design with </a:t>
            </a:r>
            <a:r>
              <a:rPr kumimoji="0" lang="en-US" sz="1600" b="0" i="0" u="none" strike="noStrike" kern="1200" cap="none" spc="0" normalizeH="0" baseline="0" noProof="0" dirty="0">
                <a:ln>
                  <a:noFill/>
                </a:ln>
                <a:solidFill>
                  <a:srgbClr val="0070C0"/>
                </a:solidFill>
                <a:effectLst/>
                <a:uLnTx/>
                <a:uFillTx/>
                <a:latin typeface="Verdana"/>
                <a:ea typeface="+mn-ea"/>
                <a:cs typeface="+mn-cs"/>
              </a:rPr>
              <a:t>one big and 4 LITTLE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FF0000"/>
                </a:solidFill>
                <a:effectLst/>
                <a:uLnTx/>
                <a:uFillTx/>
                <a:latin typeface="Verdana"/>
                <a:ea typeface="+mn-ea"/>
                <a:cs typeface="+mn-cs"/>
              </a:rPr>
              <a:t>Lakefield processors </a:t>
            </a:r>
            <a:r>
              <a:rPr kumimoji="0" lang="en-US" sz="1600" b="0" i="0" u="none" strike="noStrike" kern="1200" cap="none" spc="0" normalizeH="0" baseline="0" noProof="0" dirty="0">
                <a:ln>
                  <a:noFill/>
                </a:ln>
                <a:solidFill>
                  <a:srgbClr val="000000"/>
                </a:solidFill>
                <a:effectLst/>
                <a:uLnTx/>
                <a:uFillTx/>
                <a:latin typeface="Verdana"/>
                <a:ea typeface="+mn-ea"/>
                <a:cs typeface="+mn-cs"/>
              </a:rPr>
              <a:t>(with </a:t>
            </a:r>
            <a:r>
              <a:rPr kumimoji="0" lang="en-US" sz="1600" b="0" i="0" u="none" strike="noStrike" kern="1200" cap="none" spc="0" normalizeH="0" baseline="0" noProof="0" dirty="0">
                <a:ln>
                  <a:noFill/>
                </a:ln>
                <a:solidFill>
                  <a:srgbClr val="0070C0"/>
                </a:solidFill>
                <a:effectLst/>
                <a:uLnTx/>
                <a:uFillTx/>
                <a:latin typeface="Verdana"/>
                <a:ea typeface="+mn-ea"/>
                <a:cs typeface="+mn-cs"/>
              </a:rPr>
              <a:t>7 W TDP</a:t>
            </a:r>
            <a:r>
              <a:rPr kumimoji="0" lang="en-US" sz="1600" b="0" i="0" u="none" strike="noStrike" kern="1200" cap="none" spc="0" normalizeH="0" baseline="0" noProof="0" dirty="0">
                <a:ln>
                  <a:noFill/>
                </a:ln>
                <a:solidFill>
                  <a:srgbClr val="000000"/>
                </a:solidFill>
                <a:effectLst/>
                <a:uLnTx/>
                <a:uFillTx/>
                <a:latin typeface="Verdana"/>
                <a:ea typeface="+mn-ea"/>
                <a:cs typeface="+mn-cs"/>
              </a:rPr>
              <a:t>) were implemented in the 3D packaging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technology and intended </a:t>
            </a:r>
            <a:r>
              <a:rPr kumimoji="0" lang="en-US" sz="1600" b="0" i="0" u="none" strike="noStrike" kern="1200" cap="none" spc="0" normalizeH="0" baseline="0" noProof="0" dirty="0">
                <a:ln>
                  <a:noFill/>
                </a:ln>
                <a:solidFill>
                  <a:srgbClr val="0070C0"/>
                </a:solidFill>
                <a:effectLst/>
                <a:uLnTx/>
                <a:uFillTx/>
                <a:latin typeface="Verdana"/>
                <a:ea typeface="+mn-ea"/>
                <a:cs typeface="+mn-cs"/>
              </a:rPr>
              <a:t>to be used in 2-in-1 or LW laptops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600" dirty="0">
                <a:solidFill>
                  <a:srgbClr val="000000"/>
                </a:solidFill>
                <a:latin typeface="Verdana"/>
              </a:rPr>
              <a:t>    This processor was more or less a </a:t>
            </a:r>
            <a:r>
              <a:rPr lang="en-US" sz="1600" dirty="0">
                <a:solidFill>
                  <a:srgbClr val="0070C0"/>
                </a:solidFill>
                <a:latin typeface="Verdana"/>
              </a:rPr>
              <a:t>pivot one</a:t>
            </a:r>
            <a:r>
              <a:rPr lang="en-US" sz="1600" dirty="0">
                <a:solidFill>
                  <a:srgbClr val="000000"/>
                </a:solidFill>
                <a:latin typeface="Verdana"/>
              </a:rPr>
              <a:t> </a:t>
            </a:r>
            <a:r>
              <a:rPr lang="en-US" sz="1600" dirty="0">
                <a:solidFill>
                  <a:srgbClr val="0070C0"/>
                </a:solidFill>
                <a:latin typeface="Verdana"/>
              </a:rPr>
              <a:t>without a generation identifier.</a:t>
            </a:r>
            <a:endParaRPr kumimoji="0" lang="en-US" sz="1600" b="0" i="0" u="none" strike="noStrike" kern="1200" cap="none" spc="0" normalizeH="0" baseline="0" noProof="0" dirty="0">
              <a:ln>
                <a:noFill/>
              </a:ln>
              <a:solidFill>
                <a:srgbClr val="0070C0"/>
              </a:solidFill>
              <a:effectLst/>
              <a:uLnTx/>
              <a:uFillTx/>
              <a:latin typeface="Verdana"/>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Subsequently, </a:t>
            </a:r>
            <a:r>
              <a:rPr kumimoji="0" lang="en-US" sz="1600" b="0" i="0" u="none" strike="noStrike" kern="1200" cap="none" spc="0" normalizeH="0" baseline="0" noProof="0" dirty="0">
                <a:ln>
                  <a:noFill/>
                </a:ln>
                <a:solidFill>
                  <a:srgbClr val="0070C0"/>
                </a:solidFill>
                <a:effectLst/>
                <a:uLnTx/>
                <a:uFillTx/>
                <a:latin typeface="Verdana"/>
                <a:ea typeface="+mn-ea"/>
                <a:cs typeface="+mn-cs"/>
              </a:rPr>
              <a:t>in 2021</a:t>
            </a:r>
            <a:r>
              <a:rPr kumimoji="0" lang="en-US" sz="1600" b="0" i="0" u="none" strike="noStrike" kern="1200" cap="none" spc="0" normalizeH="0" baseline="0" noProof="0" dirty="0">
                <a:ln>
                  <a:noFill/>
                </a:ln>
                <a:solidFill>
                  <a:srgbClr val="000000"/>
                </a:solidFill>
                <a:effectLst/>
                <a:uLnTx/>
                <a:uFillTx/>
                <a:latin typeface="Verdana"/>
                <a:ea typeface="+mn-ea"/>
                <a:cs typeface="+mn-cs"/>
              </a:rPr>
              <a:t>, Intel introduced an improved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processor</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family, called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12</a:t>
            </a:r>
            <a:r>
              <a:rPr kumimoji="0" lang="en-US" sz="1600" b="0" i="0" u="none" strike="noStrike" kern="1200" cap="none" spc="0" normalizeH="0" baseline="30000" noProof="0" dirty="0">
                <a:ln>
                  <a:noFill/>
                </a:ln>
                <a:solidFill>
                  <a:srgbClr val="FF0000"/>
                </a:solidFill>
                <a:effectLst/>
                <a:uLnTx/>
                <a:uFillTx/>
                <a:latin typeface="Verdana"/>
                <a:ea typeface="+mn-ea"/>
                <a:cs typeface="+mn-cs"/>
              </a:rPr>
              <a:t>th</a:t>
            </a:r>
            <a:r>
              <a:rPr kumimoji="0" lang="en-US" sz="1600" b="0" i="0" u="none" strike="noStrike" kern="1200" cap="none" spc="0" normalizeH="0" baseline="0" noProof="0" dirty="0">
                <a:ln>
                  <a:noFill/>
                </a:ln>
                <a:solidFill>
                  <a:srgbClr val="FF0000"/>
                </a:solidFill>
                <a:effectLst/>
                <a:uLnTx/>
                <a:uFillTx/>
                <a:latin typeface="Verdana"/>
                <a:ea typeface="+mn-ea"/>
                <a:cs typeface="+mn-cs"/>
              </a:rPr>
              <a:t> gen. Alder Lake </a:t>
            </a:r>
            <a:r>
              <a:rPr kumimoji="0" lang="en-US" sz="1600" b="0" i="0" u="none" strike="noStrike" kern="1200" cap="none" spc="0" normalizeH="0" baseline="0" noProof="0" dirty="0">
                <a:ln>
                  <a:noFill/>
                </a:ln>
                <a:solidFill>
                  <a:srgbClr val="000000"/>
                </a:solidFill>
                <a:effectLst/>
                <a:uLnTx/>
                <a:uFillTx/>
                <a:latin typeface="Verdana"/>
                <a:ea typeface="+mn-ea"/>
                <a:cs typeface="+mn-cs"/>
              </a:rPr>
              <a:t>family fabricated in Intel 7 technology.</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Alder Lake processors have </a:t>
            </a:r>
            <a:r>
              <a:rPr kumimoji="0" lang="en-US" sz="1600" b="0" i="0" u="none" strike="noStrike" kern="1200" cap="none" spc="0" normalizeH="0" baseline="0" noProof="0" dirty="0">
                <a:ln>
                  <a:noFill/>
                </a:ln>
                <a:solidFill>
                  <a:srgbClr val="0070C0"/>
                </a:solidFill>
                <a:effectLst/>
                <a:uLnTx/>
                <a:uFillTx/>
                <a:latin typeface="Verdana"/>
                <a:ea typeface="+mn-ea"/>
                <a:cs typeface="+mn-cs"/>
              </a:rPr>
              <a:t>up to 8 big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a:t>
            </a:r>
            <a:r>
              <a:rPr kumimoji="0" lang="en-US" sz="1600" b="0" i="0" u="none" strike="noStrike" kern="1200" cap="none" spc="0" normalizeH="0" baseline="0" noProof="0" dirty="0">
                <a:ln>
                  <a:noFill/>
                </a:ln>
                <a:solidFill>
                  <a:srgbClr val="0070C0"/>
                </a:solidFill>
                <a:effectLst/>
                <a:uLnTx/>
                <a:uFillTx/>
                <a:latin typeface="Verdana"/>
                <a:ea typeface="+mn-ea"/>
                <a:cs typeface="+mn-cs"/>
              </a:rPr>
              <a:t>up to 8 LITTLE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Its design goal is to cover </a:t>
            </a:r>
            <a:r>
              <a:rPr kumimoji="0" lang="en-US" sz="1600" b="0" i="0" u="none" strike="noStrike" kern="1200" cap="none" spc="0" normalizeH="0" baseline="0" noProof="0" dirty="0">
                <a:ln>
                  <a:noFill/>
                </a:ln>
                <a:solidFill>
                  <a:srgbClr val="0070C0"/>
                </a:solidFill>
                <a:effectLst/>
                <a:uLnTx/>
                <a:uFillTx/>
                <a:latin typeface="Verdana"/>
                <a:ea typeface="+mn-ea"/>
                <a:cs typeface="+mn-cs"/>
              </a:rPr>
              <a:t>all processor segments, </a:t>
            </a:r>
            <a:r>
              <a:rPr kumimoji="0" lang="en-US" sz="1600" b="0" i="0" u="none" strike="noStrike" kern="1200" cap="none" spc="0" normalizeH="0" baseline="0" noProof="0" dirty="0">
                <a:ln>
                  <a:noFill/>
                </a:ln>
                <a:solidFill>
                  <a:srgbClr val="000000"/>
                </a:solidFill>
                <a:effectLst/>
                <a:uLnTx/>
                <a:uFillTx/>
                <a:latin typeface="Verdana"/>
                <a:ea typeface="+mn-ea"/>
                <a:cs typeface="+mn-cs"/>
              </a:rPr>
              <a:t>from mobiles to servers.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30" normalizeH="0" baseline="0" noProof="0" dirty="0">
                <a:ln>
                  <a:noFill/>
                </a:ln>
                <a:solidFill>
                  <a:srgbClr val="000000"/>
                </a:solidFill>
                <a:effectLst/>
                <a:uLnTx/>
                <a:uFillTx/>
                <a:latin typeface="Verdana"/>
              </a:rPr>
              <a:t>Next, </a:t>
            </a:r>
            <a:r>
              <a:rPr kumimoji="0" lang="en-US" sz="1600" b="0" i="0" u="none" strike="noStrike" kern="1200" cap="none" spc="-30" normalizeH="0" baseline="0" noProof="0" dirty="0">
                <a:ln>
                  <a:noFill/>
                </a:ln>
                <a:solidFill>
                  <a:srgbClr val="0070C0"/>
                </a:solidFill>
                <a:effectLst/>
                <a:uLnTx/>
                <a:uFillTx/>
                <a:latin typeface="Verdana"/>
              </a:rPr>
              <a:t>in 2022, </a:t>
            </a:r>
            <a:r>
              <a:rPr kumimoji="0" lang="en-US" sz="1600" b="0" i="0" u="none" strike="noStrike" kern="1200" cap="none" spc="-30" normalizeH="0" baseline="0" noProof="0" dirty="0">
                <a:ln>
                  <a:noFill/>
                </a:ln>
                <a:solidFill>
                  <a:srgbClr val="000000"/>
                </a:solidFill>
                <a:effectLst/>
                <a:uLnTx/>
                <a:uFillTx/>
                <a:latin typeface="Verdana"/>
              </a:rPr>
              <a:t>Intel</a:t>
            </a:r>
            <a:r>
              <a:rPr kumimoji="0" lang="en-US" sz="1600" b="0" i="0" u="none" strike="noStrike" kern="1200" cap="none" spc="-30" normalizeH="0" noProof="0" dirty="0">
                <a:ln>
                  <a:noFill/>
                </a:ln>
                <a:solidFill>
                  <a:srgbClr val="000000"/>
                </a:solidFill>
                <a:effectLst/>
                <a:uLnTx/>
                <a:uFillTx/>
                <a:latin typeface="Verdana"/>
              </a:rPr>
              <a:t> </a:t>
            </a:r>
            <a:r>
              <a:rPr kumimoji="0" lang="en-US" sz="1600" b="0" i="0" u="none" strike="noStrike" kern="1200" cap="none" spc="-30" normalizeH="0" baseline="0" noProof="0" dirty="0">
                <a:ln>
                  <a:noFill/>
                </a:ln>
                <a:solidFill>
                  <a:srgbClr val="000000"/>
                </a:solidFill>
                <a:effectLst/>
                <a:uLnTx/>
                <a:uFillTx/>
                <a:latin typeface="Verdana"/>
              </a:rPr>
              <a:t>launched its</a:t>
            </a:r>
            <a:r>
              <a:rPr kumimoji="0" lang="en-US" sz="1600" b="0" i="0" u="none" strike="noStrike" kern="1200" cap="none" spc="-30" normalizeH="0" noProof="0" dirty="0">
                <a:ln>
                  <a:noFill/>
                </a:ln>
                <a:solidFill>
                  <a:srgbClr val="000000"/>
                </a:solidFill>
                <a:effectLst/>
                <a:uLnTx/>
                <a:uFillTx/>
                <a:latin typeface="Verdana"/>
              </a:rPr>
              <a:t> </a:t>
            </a:r>
            <a:r>
              <a:rPr kumimoji="0" lang="en-US" sz="1600" b="0" i="0" u="none" strike="noStrike" kern="1200" cap="none" spc="-30" normalizeH="0" noProof="0" dirty="0">
                <a:ln>
                  <a:noFill/>
                </a:ln>
                <a:solidFill>
                  <a:srgbClr val="FF0000"/>
                </a:solidFill>
                <a:effectLst/>
                <a:uLnTx/>
                <a:uFillTx/>
                <a:latin typeface="Verdana"/>
              </a:rPr>
              <a:t>13</a:t>
            </a:r>
            <a:r>
              <a:rPr kumimoji="0" lang="en-US" sz="1600" b="0" i="0" u="none" strike="noStrike" kern="1200" cap="none" spc="-30" normalizeH="0" baseline="30000" noProof="0" dirty="0">
                <a:ln>
                  <a:noFill/>
                </a:ln>
                <a:solidFill>
                  <a:srgbClr val="FF0000"/>
                </a:solidFill>
                <a:effectLst/>
                <a:uLnTx/>
                <a:uFillTx/>
                <a:latin typeface="Verdana"/>
              </a:rPr>
              <a:t>th</a:t>
            </a:r>
            <a:r>
              <a:rPr kumimoji="0" lang="en-US" sz="1600" b="0" i="0" u="none" strike="noStrike" kern="1200" cap="none" spc="-30" normalizeH="0" noProof="0" dirty="0">
                <a:ln>
                  <a:noFill/>
                </a:ln>
                <a:solidFill>
                  <a:srgbClr val="FF0000"/>
                </a:solidFill>
                <a:effectLst/>
                <a:uLnTx/>
                <a:uFillTx/>
                <a:latin typeface="Verdana"/>
              </a:rPr>
              <a:t> gen. Raptor Lake </a:t>
            </a:r>
            <a:r>
              <a:rPr lang="en-US" sz="1600" spc="-30" baseline="0" dirty="0">
                <a:solidFill>
                  <a:srgbClr val="000000"/>
                </a:solidFill>
                <a:latin typeface="Verdana"/>
              </a:rPr>
              <a:t>family with</a:t>
            </a:r>
            <a:r>
              <a:rPr lang="en-US" sz="1600" spc="-30" dirty="0">
                <a:solidFill>
                  <a:srgbClr val="000000"/>
                </a:solidFill>
                <a:latin typeface="Verdana"/>
              </a:rPr>
              <a:t> </a:t>
            </a:r>
            <a:r>
              <a:rPr lang="en-US" sz="1600" spc="-30" dirty="0">
                <a:solidFill>
                  <a:srgbClr val="0070C0"/>
                </a:solidFill>
                <a:latin typeface="Verdana"/>
              </a:rPr>
              <a:t>up to 8 big cores</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600" dirty="0">
                <a:solidFill>
                  <a:srgbClr val="0070C0"/>
                </a:solidFill>
                <a:latin typeface="Verdana"/>
              </a:rPr>
              <a:t>      and up to 16 little cores</a:t>
            </a:r>
            <a:r>
              <a:rPr lang="en-US" sz="1600" dirty="0">
                <a:solidFill>
                  <a:srgbClr val="000000"/>
                </a:solidFill>
                <a:latin typeface="Verdana"/>
              </a:rPr>
              <a:t>, manufactured further on in Intel 7 technology.</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lvl="0" indent="-285750" defTabSz="457200">
              <a:buFont typeface="Arial" panose="020B0604020202020204" pitchFamily="34" charset="0"/>
              <a:buChar char="•"/>
              <a:defRPr/>
            </a:pPr>
            <a:r>
              <a:rPr lang="en-US" sz="1600" dirty="0">
                <a:solidFill>
                  <a:srgbClr val="000000"/>
                </a:solidFill>
              </a:rPr>
              <a:t>AMD is also rumored to be switching to </a:t>
            </a:r>
            <a:r>
              <a:rPr lang="en-US" sz="1600" dirty="0" err="1">
                <a:solidFill>
                  <a:srgbClr val="000000"/>
                </a:solidFill>
              </a:rPr>
              <a:t>big.LITTLE</a:t>
            </a:r>
            <a:r>
              <a:rPr lang="en-US" sz="1600" dirty="0">
                <a:solidFill>
                  <a:srgbClr val="000000"/>
                </a:solidFill>
              </a:rPr>
              <a:t> architectures, with their </a:t>
            </a:r>
          </a:p>
          <a:p>
            <a:pPr lvl="0" defTabSz="457200">
              <a:defRPr/>
            </a:pPr>
            <a:r>
              <a:rPr lang="en-US" sz="1600" dirty="0">
                <a:solidFill>
                  <a:srgbClr val="000000"/>
                </a:solidFill>
              </a:rPr>
              <a:t>     Zen 5-based processors, expected to be launched in 2024.</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xtBox 2"/>
          <p:cNvSpPr txBox="1"/>
          <p:nvPr/>
        </p:nvSpPr>
        <p:spPr>
          <a:xfrm>
            <a:off x="189571" y="6456556"/>
            <a:ext cx="3044283" cy="338554"/>
          </a:xfrm>
          <a:prstGeom prst="rect">
            <a:avLst/>
          </a:prstGeom>
          <a:noFill/>
        </p:spPr>
        <p:txBody>
          <a:bodyPr wrap="square" rtlCol="0">
            <a:spAutoFit/>
          </a:bodyPr>
          <a:lstStyle/>
          <a:p>
            <a:r>
              <a:rPr lang="en-US" sz="1600" dirty="0"/>
              <a:t>LW: Lightweight</a:t>
            </a:r>
          </a:p>
        </p:txBody>
      </p:sp>
    </p:spTree>
    <p:extLst>
      <p:ext uri="{BB962C8B-B14F-4D97-AF65-F5344CB8AC3E}">
        <p14:creationId xmlns:p14="http://schemas.microsoft.com/office/powerpoint/2010/main" val="409868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 calcmode="lin" valueType="num">
                                      <p:cBhvr additive="base">
                                        <p:cTn id="1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 calcmode="lin" valueType="num">
                                      <p:cBhvr additive="base">
                                        <p:cTn id="17"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xEl>
                                              <p:pRg st="3" end="3"/>
                                            </p:txEl>
                                          </p:spTgt>
                                        </p:tgtEl>
                                        <p:attrNameLst>
                                          <p:attrName>style.visibility</p:attrName>
                                        </p:attrNameLst>
                                      </p:cBhvr>
                                      <p:to>
                                        <p:strVal val="visible"/>
                                      </p:to>
                                    </p:set>
                                    <p:anim calcmode="lin" valueType="num">
                                      <p:cBhvr additive="base">
                                        <p:cTn id="21"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anim calcmode="lin" valueType="num">
                                      <p:cBhvr additive="base">
                                        <p:cTn id="25"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xEl>
                                              <p:pRg st="5" end="5"/>
                                            </p:txEl>
                                          </p:spTgt>
                                        </p:tgtEl>
                                        <p:attrNameLst>
                                          <p:attrName>style.visibility</p:attrName>
                                        </p:attrNameLst>
                                      </p:cBhvr>
                                      <p:to>
                                        <p:strVal val="visible"/>
                                      </p:to>
                                    </p:set>
                                    <p:anim calcmode="lin" valueType="num">
                                      <p:cBhvr additive="base">
                                        <p:cTn id="35"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xEl>
                                              <p:pRg st="6" end="6"/>
                                            </p:txEl>
                                          </p:spTgt>
                                        </p:tgtEl>
                                        <p:attrNameLst>
                                          <p:attrName>style.visibility</p:attrName>
                                        </p:attrNameLst>
                                      </p:cBhvr>
                                      <p:to>
                                        <p:strVal val="visible"/>
                                      </p:to>
                                    </p:set>
                                    <p:anim calcmode="lin" valueType="num">
                                      <p:cBhvr additive="base">
                                        <p:cTn id="39"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5">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xEl>
                                              <p:pRg st="7" end="7"/>
                                            </p:txEl>
                                          </p:spTgt>
                                        </p:tgtEl>
                                        <p:attrNameLst>
                                          <p:attrName>style.visibility</p:attrName>
                                        </p:attrNameLst>
                                      </p:cBhvr>
                                      <p:to>
                                        <p:strVal val="visible"/>
                                      </p:to>
                                    </p:set>
                                    <p:anim calcmode="lin" valueType="num">
                                      <p:cBhvr additive="base">
                                        <p:cTn id="43"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5">
                                            <p:txEl>
                                              <p:pRg st="8" end="8"/>
                                            </p:txEl>
                                          </p:spTgt>
                                        </p:tgtEl>
                                        <p:attrNameLst>
                                          <p:attrName>style.visibility</p:attrName>
                                        </p:attrNameLst>
                                      </p:cBhvr>
                                      <p:to>
                                        <p:strVal val="visible"/>
                                      </p:to>
                                    </p:set>
                                    <p:anim calcmode="lin" valueType="num">
                                      <p:cBhvr additive="base">
                                        <p:cTn id="47" dur="500" fill="hold"/>
                                        <p:tgtEl>
                                          <p:spTgt spid="15">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5">
                                            <p:txEl>
                                              <p:pRg st="9" end="9"/>
                                            </p:txEl>
                                          </p:spTgt>
                                        </p:tgtEl>
                                        <p:attrNameLst>
                                          <p:attrName>style.visibility</p:attrName>
                                        </p:attrNameLst>
                                      </p:cBhvr>
                                      <p:to>
                                        <p:strVal val="visible"/>
                                      </p:to>
                                    </p:set>
                                    <p:anim calcmode="lin" valueType="num">
                                      <p:cBhvr additive="base">
                                        <p:cTn id="53" dur="500" fill="hold"/>
                                        <p:tgtEl>
                                          <p:spTgt spid="15">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5">
                                            <p:txEl>
                                              <p:pRg st="9" end="9"/>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5">
                                            <p:txEl>
                                              <p:pRg st="10" end="10"/>
                                            </p:txEl>
                                          </p:spTgt>
                                        </p:tgtEl>
                                        <p:attrNameLst>
                                          <p:attrName>style.visibility</p:attrName>
                                        </p:attrNameLst>
                                      </p:cBhvr>
                                      <p:to>
                                        <p:strVal val="visible"/>
                                      </p:to>
                                    </p:set>
                                    <p:anim calcmode="lin" valueType="num">
                                      <p:cBhvr additive="base">
                                        <p:cTn id="57" dur="500" fill="hold"/>
                                        <p:tgtEl>
                                          <p:spTgt spid="15">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5">
                                            <p:txEl>
                                              <p:pRg st="11" end="11"/>
                                            </p:txEl>
                                          </p:spTgt>
                                        </p:tgtEl>
                                        <p:attrNameLst>
                                          <p:attrName>style.visibility</p:attrName>
                                        </p:attrNameLst>
                                      </p:cBhvr>
                                      <p:to>
                                        <p:strVal val="visible"/>
                                      </p:to>
                                    </p:set>
                                    <p:anim calcmode="lin" valueType="num">
                                      <p:cBhvr additive="base">
                                        <p:cTn id="63" dur="500" fill="hold"/>
                                        <p:tgtEl>
                                          <p:spTgt spid="15">
                                            <p:txEl>
                                              <p:pRg st="11" end="1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5">
                                            <p:txEl>
                                              <p:pRg st="11" end="11"/>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5">
                                            <p:txEl>
                                              <p:pRg st="12" end="12"/>
                                            </p:txEl>
                                          </p:spTgt>
                                        </p:tgtEl>
                                        <p:attrNameLst>
                                          <p:attrName>style.visibility</p:attrName>
                                        </p:attrNameLst>
                                      </p:cBhvr>
                                      <p:to>
                                        <p:strVal val="visible"/>
                                      </p:to>
                                    </p:set>
                                    <p:anim calcmode="lin" valueType="num">
                                      <p:cBhvr additive="base">
                                        <p:cTn id="67" dur="500" fill="hold"/>
                                        <p:tgtEl>
                                          <p:spTgt spid="15">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5">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500" fill="hold"/>
                                        <p:tgtEl>
                                          <p:spTgt spid="11"/>
                                        </p:tgtEl>
                                        <p:attrNameLst>
                                          <p:attrName>ppt_x</p:attrName>
                                        </p:attrNameLst>
                                      </p:cBhvr>
                                      <p:tavLst>
                                        <p:tav tm="0">
                                          <p:val>
                                            <p:strVal val="#ppt_x"/>
                                          </p:val>
                                        </p:tav>
                                        <p:tav tm="100000">
                                          <p:val>
                                            <p:strVal val="#ppt_x"/>
                                          </p:val>
                                        </p:tav>
                                      </p:tavLst>
                                    </p:anim>
                                    <p:anim calcmode="lin" valueType="num">
                                      <p:cBhvr additive="base">
                                        <p:cTn id="7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p:cNvSpPr>
            <a:spLocks noGrp="1"/>
          </p:cNvSpPr>
          <p:nvPr>
            <p:ph type="title"/>
          </p:nvPr>
        </p:nvSpPr>
        <p:spPr>
          <a:xfrm>
            <a:off x="0" y="0"/>
            <a:ext cx="9144000" cy="393700"/>
          </a:xfrm>
          <a:solidFill>
            <a:srgbClr val="0066FF"/>
          </a:solidFill>
        </p:spPr>
        <p:txBody>
          <a:bodyPr/>
          <a:lstStyle/>
          <a:p>
            <a:r>
              <a:rPr lang="en-US" sz="1700" dirty="0"/>
              <a:t>3.3.4 Armv7-based 32-bit </a:t>
            </a:r>
            <a:r>
              <a:rPr lang="en-US" sz="1700" dirty="0" err="1"/>
              <a:t>big.little</a:t>
            </a:r>
            <a:r>
              <a:rPr lang="en-US" sz="1700" dirty="0"/>
              <a:t> CPUs (6)</a:t>
            </a:r>
          </a:p>
        </p:txBody>
      </p:sp>
      <p:sp>
        <p:nvSpPr>
          <p:cNvPr id="5" name="Rounded Rectangle 4"/>
          <p:cNvSpPr/>
          <p:nvPr/>
        </p:nvSpPr>
        <p:spPr bwMode="auto">
          <a:xfrm>
            <a:off x="508" y="856968"/>
            <a:ext cx="9144000" cy="2448000"/>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extBox 11"/>
          <p:cNvSpPr txBox="1"/>
          <p:nvPr/>
        </p:nvSpPr>
        <p:spPr>
          <a:xfrm>
            <a:off x="78025" y="440668"/>
            <a:ext cx="55315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The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rationale</a:t>
            </a:r>
            <a:r>
              <a:rPr kumimoji="0" lang="hu-HU" sz="1800" b="0" i="0" u="none" strike="noStrike" kern="1200" cap="none" spc="0" normalizeH="0" baseline="0" noProof="0" dirty="0">
                <a:ln>
                  <a:noFill/>
                </a:ln>
                <a:solidFill>
                  <a:srgbClr val="2D2D8A"/>
                </a:solidFill>
                <a:effectLst/>
                <a:uLnTx/>
                <a:uFillTx/>
                <a:latin typeface="Verdana"/>
                <a:ea typeface="+mn-ea"/>
                <a:cs typeface="+mn-cs"/>
              </a:rPr>
              <a:t> for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2D2D8A"/>
                </a:solidFill>
                <a:effectLst/>
                <a:uLnTx/>
                <a:uFillTx/>
                <a:latin typeface="Verdana"/>
                <a:ea typeface="+mn-ea"/>
                <a:cs typeface="+mn-cs"/>
              </a:rPr>
              <a:t>processing</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190</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13" name="Rounded Rectangle 12"/>
          <p:cNvSpPr/>
          <p:nvPr/>
        </p:nvSpPr>
        <p:spPr bwMode="auto">
          <a:xfrm>
            <a:off x="179512" y="1952836"/>
            <a:ext cx="8856000" cy="1440000"/>
          </a:xfrm>
          <a:prstGeom prst="roundRect">
            <a:avLst/>
          </a:prstGeom>
          <a:solidFill>
            <a:srgbClr val="EFF9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225212" y="1992689"/>
            <a:ext cx="8847137"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When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TextBox 14"/>
          <p:cNvSpPr txBox="1"/>
          <p:nvPr/>
        </p:nvSpPr>
        <p:spPr>
          <a:xfrm>
            <a:off x="747648" y="2282899"/>
            <a:ext cx="7727949" cy="62324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hu-HU" sz="1600" b="0" i="0" u="none" strike="noStrike" kern="1200" cap="none" spc="-20" normalizeH="0" noProof="0" dirty="0" err="1">
                <a:ln>
                  <a:noFill/>
                </a:ln>
                <a:solidFill>
                  <a:srgbClr val="0070C0"/>
                </a:solidFill>
                <a:effectLst/>
                <a:uLnTx/>
                <a:uFillTx/>
                <a:latin typeface="Verdana"/>
                <a:ea typeface="+mn-ea"/>
                <a:cs typeface="+mn-cs"/>
              </a:rPr>
              <a:t>high</a:t>
            </a:r>
            <a:r>
              <a:rPr kumimoji="0" lang="en-US" sz="1600" b="0" i="0" u="none" strike="noStrike" kern="1200" cap="none" spc="-20" normalizeH="0" noProof="0" dirty="0">
                <a:ln>
                  <a:noFill/>
                </a:ln>
                <a:solidFill>
                  <a:srgbClr val="0070C0"/>
                </a:solidFill>
                <a:effectLst/>
                <a:uLnTx/>
                <a:uFillTx/>
                <a:latin typeface="Verdana"/>
                <a:ea typeface="+mn-ea"/>
                <a:cs typeface="+mn-cs"/>
              </a:rPr>
              <a:t>-</a:t>
            </a:r>
            <a:r>
              <a:rPr kumimoji="0" lang="hu-HU" sz="1600" b="0" i="0" u="none" strike="noStrike" kern="1200" cap="none" spc="-20" normalizeH="0" noProof="0" dirty="0" err="1">
                <a:ln>
                  <a:noFill/>
                </a:ln>
                <a:solidFill>
                  <a:srgbClr val="0070C0"/>
                </a:solidFill>
                <a:effectLst/>
                <a:uLnTx/>
                <a:uFillTx/>
                <a:latin typeface="Verdana"/>
                <a:ea typeface="+mn-ea"/>
                <a:cs typeface="+mn-cs"/>
              </a:rPr>
              <a:t>intensity</a:t>
            </a:r>
            <a:r>
              <a:rPr kumimoji="0" lang="hu-HU" sz="1600" b="0" i="0" u="none" strike="noStrike" kern="1200" cap="none" spc="-20" normalizeH="0" noProof="0" dirty="0">
                <a:ln>
                  <a:noFill/>
                </a:ln>
                <a:solidFill>
                  <a:srgbClr val="0070C0"/>
                </a:solidFill>
                <a:effectLst/>
                <a:uLnTx/>
                <a:uFillTx/>
                <a:latin typeface="Verdana"/>
                <a:ea typeface="+mn-ea"/>
                <a:cs typeface="+mn-cs"/>
              </a:rPr>
              <a:t> </a:t>
            </a:r>
            <a:r>
              <a:rPr kumimoji="0" lang="en-US" sz="1600" b="0" i="0" u="none" strike="noStrike" kern="1200" cap="none" spc="-20" normalizeH="0" noProof="0" dirty="0">
                <a:ln>
                  <a:noFill/>
                </a:ln>
                <a:solidFill>
                  <a:srgbClr val="0070C0"/>
                </a:solidFill>
                <a:effectLst/>
                <a:uLnTx/>
                <a:uFillTx/>
                <a:latin typeface="Verdana"/>
                <a:ea typeface="+mn-ea"/>
                <a:cs typeface="+mn-cs"/>
              </a:rPr>
              <a:t>loads</a:t>
            </a:r>
            <a:r>
              <a:rPr kumimoji="0" lang="hu-HU" sz="1600" b="0" i="0" u="none" strike="noStrike" kern="1200" cap="none" spc="-20" normalizeH="0" noProof="0" dirty="0">
                <a:ln>
                  <a:noFill/>
                </a:ln>
                <a:solidFill>
                  <a:srgbClr val="0070C0"/>
                </a:solidFill>
                <a:effectLst/>
                <a:uLnTx/>
                <a:uFillTx/>
                <a:latin typeface="Verdana"/>
                <a:ea typeface="+mn-ea"/>
                <a:cs typeface="+mn-cs"/>
              </a:rPr>
              <a:t> </a:t>
            </a:r>
            <a:r>
              <a:rPr kumimoji="0" lang="hu-HU" sz="1600" b="0" i="0" u="none" strike="noStrike" kern="1200" cap="none" spc="-20" normalizeH="0" noProof="0" dirty="0" err="1">
                <a:ln>
                  <a:noFill/>
                </a:ln>
                <a:solidFill>
                  <a:srgbClr val="0070C0"/>
                </a:solidFill>
                <a:effectLst/>
                <a:uLnTx/>
                <a:uFillTx/>
                <a:latin typeface="Verdana"/>
                <a:ea typeface="+mn-ea"/>
                <a:cs typeface="+mn-cs"/>
              </a:rPr>
              <a:t>run</a:t>
            </a:r>
            <a:r>
              <a:rPr kumimoji="0" lang="hu-HU" sz="1600" b="0" i="0" u="none" strike="noStrike" kern="1200" cap="none" spc="-20" normalizeH="0" noProof="0" dirty="0">
                <a:ln>
                  <a:noFill/>
                </a:ln>
                <a:solidFill>
                  <a:srgbClr val="0070C0"/>
                </a:solidFill>
                <a:effectLst/>
                <a:uLnTx/>
                <a:uFillTx/>
                <a:latin typeface="Verdana"/>
                <a:ea typeface="+mn-ea"/>
                <a:cs typeface="+mn-cs"/>
              </a:rPr>
              <a:t> </a:t>
            </a:r>
            <a:r>
              <a:rPr kumimoji="0" lang="hu-HU" sz="1600" b="0" i="0" u="none" strike="noStrike" kern="1200" cap="none" spc="-20" normalizeH="0" noProof="0" dirty="0" err="1">
                <a:ln>
                  <a:noFill/>
                </a:ln>
                <a:solidFill>
                  <a:srgbClr val="0070C0"/>
                </a:solidFill>
                <a:effectLst/>
                <a:uLnTx/>
                <a:uFillTx/>
                <a:latin typeface="Verdana"/>
                <a:ea typeface="+mn-ea"/>
                <a:cs typeface="+mn-cs"/>
              </a:rPr>
              <a:t>on</a:t>
            </a:r>
            <a:r>
              <a:rPr kumimoji="0" lang="hu-HU" sz="1600" b="0" i="0" u="none" strike="noStrike" kern="1200" cap="none" spc="-20" normalizeH="0" noProof="0" dirty="0">
                <a:ln>
                  <a:noFill/>
                </a:ln>
                <a:solidFill>
                  <a:srgbClr val="0070C0"/>
                </a:solidFill>
                <a:effectLst/>
                <a:uLnTx/>
                <a:uFillTx/>
                <a:latin typeface="Verdana"/>
                <a:ea typeface="+mn-ea"/>
                <a:cs typeface="+mn-cs"/>
              </a:rPr>
              <a:t> </a:t>
            </a:r>
            <a:r>
              <a:rPr kumimoji="0" lang="en-US" sz="1600" b="0" i="0" u="none" strike="noStrike" kern="1200" cap="none" spc="-20" normalizeH="0" noProof="0" dirty="0">
                <a:ln>
                  <a:noFill/>
                </a:ln>
                <a:solidFill>
                  <a:srgbClr val="0070C0"/>
                </a:solidFill>
                <a:effectLst/>
                <a:uLnTx/>
                <a:uFillTx/>
                <a:latin typeface="Verdana"/>
                <a:ea typeface="+mn-ea"/>
                <a:cs typeface="+mn-cs"/>
              </a:rPr>
              <a:t>powerful</a:t>
            </a:r>
            <a:r>
              <a:rPr kumimoji="0" lang="hu-HU" sz="1600" b="0" i="0" u="none" strike="noStrike" kern="1200" cap="none" spc="-20" normalizeH="0" noProof="0" dirty="0">
                <a:ln>
                  <a:noFill/>
                </a:ln>
                <a:solidFill>
                  <a:srgbClr val="0070C0"/>
                </a:solidFill>
                <a:effectLst/>
                <a:uLnTx/>
                <a:uFillTx/>
                <a:latin typeface="Verdana"/>
                <a:ea typeface="+mn-ea"/>
                <a:cs typeface="+mn-cs"/>
              </a:rPr>
              <a:t> </a:t>
            </a:r>
            <a:r>
              <a:rPr kumimoji="0" lang="en-US" sz="1600" b="0" i="0" u="none" strike="noStrike" kern="1200" cap="none" spc="-20" normalizeH="0" noProof="0" dirty="0">
                <a:ln>
                  <a:noFill/>
                </a:ln>
                <a:solidFill>
                  <a:srgbClr val="0070C0"/>
                </a:solidFill>
                <a:effectLst/>
                <a:uLnTx/>
                <a:uFillTx/>
                <a:latin typeface="Verdana"/>
                <a:ea typeface="+mn-ea"/>
                <a:cs typeface="+mn-cs"/>
              </a:rPr>
              <a:t>but</a:t>
            </a:r>
            <a:r>
              <a:rPr kumimoji="0" lang="hu-HU" sz="1600" b="0" i="0" u="none" strike="noStrike" kern="1200" cap="none" spc="-20" normalizeH="0" noProof="0" dirty="0">
                <a:ln>
                  <a:noFill/>
                </a:ln>
                <a:solidFill>
                  <a:srgbClr val="0070C0"/>
                </a:solidFill>
                <a:effectLst/>
                <a:uLnTx/>
                <a:uFillTx/>
                <a:latin typeface="Verdana"/>
                <a:ea typeface="+mn-ea"/>
                <a:cs typeface="+mn-cs"/>
              </a:rPr>
              <a:t> </a:t>
            </a:r>
            <a:r>
              <a:rPr kumimoji="0" lang="en-US" sz="1600" b="0" i="0" u="none" strike="noStrike" kern="1200" cap="none" spc="-20" normalizeH="0" noProof="0" dirty="0">
                <a:ln>
                  <a:noFill/>
                </a:ln>
                <a:solidFill>
                  <a:srgbClr val="0070C0"/>
                </a:solidFill>
                <a:effectLst/>
                <a:uLnTx/>
                <a:uFillTx/>
                <a:latin typeface="Verdana"/>
                <a:ea typeface="+mn-ea"/>
                <a:cs typeface="+mn-cs"/>
              </a:rPr>
              <a:t>power-hungry cores,</a:t>
            </a:r>
            <a:r>
              <a:rPr kumimoji="0" lang="en-US" sz="1600" b="0" i="0" u="none" strike="noStrike" kern="1200" cap="none" spc="-20" normalizeH="0" noProof="0" dirty="0">
                <a:ln>
                  <a:noFill/>
                </a:ln>
                <a:solidFill>
                  <a:srgbClr val="000000"/>
                </a:solidFill>
                <a:effectLst/>
                <a:uLnTx/>
                <a:uFillTx/>
                <a:latin typeface="Verdana"/>
                <a:ea typeface="+mn-ea"/>
                <a:cs typeface="+mn-cs"/>
              </a:rPr>
              <a:t> whereas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low-intensity loads on</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less powerful but</a:t>
            </a:r>
            <a:r>
              <a:rPr kumimoji="0" lang="hu-HU" sz="1600" b="0" i="0" u="none" strike="noStrike" kern="1200" cap="none" spc="0" normalizeH="0" baseline="0" noProof="0" dirty="0">
                <a:ln>
                  <a:noFill/>
                </a:ln>
                <a:solidFill>
                  <a:srgbClr val="0070C0"/>
                </a:solidFill>
                <a:effectLst/>
                <a:uLnTx/>
                <a:uFillTx/>
                <a:latin typeface="Verdana"/>
                <a:ea typeface="+mn-ea"/>
                <a:cs typeface="+mn-cs"/>
              </a:rPr>
              <a:t> less </a:t>
            </a:r>
            <a:r>
              <a:rPr kumimoji="0" lang="en-US" sz="1600" b="0" i="0" u="none" strike="noStrike" kern="1200" cap="none" spc="0" normalizeH="0" baseline="0" noProof="0" dirty="0">
                <a:ln>
                  <a:noFill/>
                </a:ln>
                <a:solidFill>
                  <a:srgbClr val="0070C0"/>
                </a:solidFill>
                <a:effectLst/>
                <a:uLnTx/>
                <a:uFillTx/>
                <a:latin typeface="Verdana"/>
                <a:ea typeface="+mn-ea"/>
                <a:cs typeface="+mn-cs"/>
              </a:rPr>
              <a:t>power-hungry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cores</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sp>
        <p:nvSpPr>
          <p:cNvPr id="16" name="TextBox 15"/>
          <p:cNvSpPr txBox="1"/>
          <p:nvPr/>
        </p:nvSpPr>
        <p:spPr>
          <a:xfrm>
            <a:off x="540247" y="2894967"/>
            <a:ext cx="487665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FF0000"/>
                </a:solidFill>
                <a:effectLst/>
                <a:uLnTx/>
                <a:uFillTx/>
                <a:latin typeface="Verdana"/>
                <a:ea typeface="+mn-ea"/>
                <a:cs typeface="+mn-cs"/>
              </a:rPr>
              <a:t>total power consumption can be reduced</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7" name="TextBox 16"/>
          <p:cNvSpPr txBox="1"/>
          <p:nvPr/>
        </p:nvSpPr>
        <p:spPr>
          <a:xfrm>
            <a:off x="219820" y="849451"/>
            <a:ext cx="9002205" cy="1154162"/>
          </a:xfrm>
          <a:prstGeom prst="rect">
            <a:avLst/>
          </a:prstGeom>
          <a:noFill/>
        </p:spPr>
        <p:txBody>
          <a:bodyPr wrap="square" rtlCol="0">
            <a:spAutoFit/>
          </a:bodyPr>
          <a:lstStyle/>
          <a:p>
            <a:pPr marL="285750" lvl="0" indent="-285750">
              <a:spcAft>
                <a:spcPts val="600"/>
              </a:spcAft>
              <a:buFont typeface="Arial" panose="020B0604020202020204" pitchFamily="34" charset="0"/>
              <a:buChar char="•"/>
              <a:defRPr/>
            </a:pPr>
            <a:r>
              <a:rPr lang="en-US" sz="1600" dirty="0">
                <a:solidFill>
                  <a:srgbClr val="000000"/>
                </a:solidFill>
              </a:rPr>
              <a:t>The </a:t>
            </a:r>
            <a:r>
              <a:rPr lang="en-US" sz="1600" dirty="0">
                <a:solidFill>
                  <a:srgbClr val="FF0000"/>
                </a:solidFill>
              </a:rPr>
              <a:t>main objective </a:t>
            </a:r>
            <a:r>
              <a:rPr lang="en-US" sz="1600" dirty="0">
                <a:solidFill>
                  <a:srgbClr val="000000"/>
                </a:solidFill>
              </a:rPr>
              <a:t>of </a:t>
            </a:r>
            <a:r>
              <a:rPr lang="en-US" sz="1600" dirty="0" err="1">
                <a:solidFill>
                  <a:srgbClr val="000000"/>
                </a:solidFill>
              </a:rPr>
              <a:t>big.LITTLE</a:t>
            </a:r>
            <a:r>
              <a:rPr lang="en-US" sz="1600" dirty="0">
                <a:solidFill>
                  <a:srgbClr val="000000"/>
                </a:solidFill>
              </a:rPr>
              <a:t> technology is </a:t>
            </a:r>
            <a:r>
              <a:rPr lang="en-US" sz="1600" dirty="0">
                <a:solidFill>
                  <a:srgbClr val="FF0000"/>
                </a:solidFill>
              </a:rPr>
              <a:t>to reduce power consumption.</a:t>
            </a:r>
          </a:p>
          <a:p>
            <a:pPr marL="285750" lvl="0" indent="-285750">
              <a:spcAft>
                <a:spcPts val="600"/>
              </a:spcAft>
              <a:buFont typeface="Arial" panose="020B0604020202020204" pitchFamily="34" charset="0"/>
              <a:buChar char="•"/>
              <a:defRPr/>
            </a:pPr>
            <a:r>
              <a:rPr kumimoji="0" lang="en-US" sz="1600" b="0" i="0" u="none" strike="noStrike" kern="1200" cap="none" spc="-20" normalizeH="0" baseline="0" noProof="0" dirty="0">
                <a:ln>
                  <a:noFill/>
                </a:ln>
                <a:solidFill>
                  <a:srgbClr val="000000"/>
                </a:solidFill>
                <a:effectLst/>
                <a:uLnTx/>
                <a:uFillTx/>
                <a:latin typeface="Verdana"/>
                <a:ea typeface="+mn-ea"/>
                <a:cs typeface="+mn-cs"/>
              </a:rPr>
              <a:t>Its </a:t>
            </a:r>
            <a:r>
              <a:rPr kumimoji="0" lang="en-US" sz="1600" b="0" i="0" u="none" strike="noStrike" kern="1200" cap="none" spc="-20" normalizeH="0" baseline="0" noProof="0" dirty="0">
                <a:ln>
                  <a:noFill/>
                </a:ln>
                <a:solidFill>
                  <a:srgbClr val="FF0000"/>
                </a:solidFill>
                <a:effectLst/>
                <a:uLnTx/>
                <a:uFillTx/>
                <a:latin typeface="Verdana"/>
                <a:ea typeface="+mn-ea"/>
                <a:cs typeface="+mn-cs"/>
              </a:rPr>
              <a:t>concept</a:t>
            </a:r>
            <a:r>
              <a:rPr kumimoji="0" lang="en-US" sz="1600" b="0" i="0" u="none" strike="noStrike" kern="1200" cap="none" spc="-20" normalizeH="0" baseline="0" noProof="0" dirty="0">
                <a:ln>
                  <a:noFill/>
                </a:ln>
                <a:solidFill>
                  <a:srgbClr val="000000"/>
                </a:solidFill>
                <a:effectLst/>
                <a:uLnTx/>
                <a:uFillTx/>
                <a:latin typeface="Verdana"/>
                <a:ea typeface="+mn-ea"/>
                <a:cs typeface="+mn-cs"/>
              </a:rPr>
              <a:t> </a:t>
            </a:r>
            <a:r>
              <a:rPr kumimoji="0" lang="hu-HU" sz="1600" b="0" i="0" u="none" strike="noStrike" kern="1200" cap="none" spc="-20" normalizeH="0" baseline="0" noProof="0" dirty="0">
                <a:ln>
                  <a:noFill/>
                </a:ln>
                <a:solidFill>
                  <a:srgbClr val="000000"/>
                </a:solidFill>
                <a:effectLst/>
                <a:uLnTx/>
                <a:uFillTx/>
                <a:latin typeface="Verdana"/>
                <a:ea typeface="+mn-ea"/>
                <a:cs typeface="+mn-cs"/>
              </a:rPr>
              <a:t>is based on the </a:t>
            </a:r>
            <a:r>
              <a:rPr kumimoji="0" lang="hu-HU" sz="1600" b="0" i="0" u="none" strike="noStrike" kern="1200" cap="none" spc="-20" normalizeH="0" baseline="0" noProof="0" dirty="0">
                <a:ln>
                  <a:noFill/>
                </a:ln>
                <a:solidFill>
                  <a:srgbClr val="FF0000"/>
                </a:solidFill>
                <a:effectLst/>
                <a:uLnTx/>
                <a:uFillTx/>
                <a:latin typeface="Verdana"/>
                <a:ea typeface="+mn-ea"/>
                <a:cs typeface="+mn-cs"/>
              </a:rPr>
              <a:t>recognition</a:t>
            </a:r>
            <a:r>
              <a:rPr kumimoji="0" lang="en-US" sz="1600" b="0" i="0" u="none" strike="noStrike" kern="1200" cap="none" spc="-20" normalizeH="0" baseline="0" noProof="0" dirty="0">
                <a:ln>
                  <a:noFill/>
                </a:ln>
                <a:solidFill>
                  <a:srgbClr val="000000"/>
                </a:solidFill>
                <a:effectLst/>
                <a:uLnTx/>
                <a:uFillTx/>
                <a:latin typeface="Verdana"/>
                <a:ea typeface="+mn-ea"/>
                <a:cs typeface="+mn-cs"/>
              </a:rPr>
              <a:t> that the </a:t>
            </a:r>
            <a:r>
              <a:rPr kumimoji="0" lang="en-US" sz="1600" b="0" i="0" u="none" strike="noStrike" kern="1200" cap="none" spc="-20" normalizeH="0" baseline="0" noProof="0" dirty="0">
                <a:ln>
                  <a:noFill/>
                </a:ln>
                <a:solidFill>
                  <a:srgbClr val="0070C0"/>
                </a:solidFill>
                <a:effectLst/>
                <a:uLnTx/>
                <a:uFillTx/>
                <a:latin typeface="Verdana"/>
                <a:ea typeface="+mn-ea"/>
                <a:cs typeface="+mn-cs"/>
              </a:rPr>
              <a:t>workload </a:t>
            </a:r>
            <a:r>
              <a:rPr kumimoji="0" lang="en-US" sz="1600" b="0" i="0" u="none" strike="noStrike" kern="1200" cap="none" spc="-20" normalizeH="0" baseline="0" noProof="0" dirty="0">
                <a:ln>
                  <a:noFill/>
                </a:ln>
                <a:solidFill>
                  <a:srgbClr val="000000"/>
                </a:solidFill>
                <a:effectLst/>
                <a:uLnTx/>
                <a:uFillTx/>
                <a:latin typeface="Verdana"/>
                <a:ea typeface="+mn-ea"/>
                <a:cs typeface="+mn-cs"/>
              </a:rPr>
              <a:t>of smartphone or tablet processors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dynamically</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changes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i.e.</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high-intensity processor demands alternate with low-intensity processor demands, as shown in a subsequent Figure.     </a:t>
            </a:r>
          </a:p>
        </p:txBody>
      </p:sp>
    </p:spTree>
    <p:extLst>
      <p:ext uri="{BB962C8B-B14F-4D97-AF65-F5344CB8AC3E}">
        <p14:creationId xmlns:p14="http://schemas.microsoft.com/office/powerpoint/2010/main" val="415992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 calcmode="lin" valueType="num">
                                      <p:cBhvr additive="base">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634" y="440668"/>
            <a:ext cx="34836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ARM's business model </a:t>
            </a:r>
            <a:r>
              <a:rPr kumimoji="0" lang="en-US" sz="1800" b="0" i="0" u="none" strike="noStrike" kern="1200" cap="none" spc="0" normalizeH="0" baseline="0" noProof="0" dirty="0">
                <a:ln>
                  <a:noFill/>
                </a:ln>
                <a:solidFill>
                  <a:srgbClr val="000000"/>
                </a:solidFill>
                <a:effectLst/>
                <a:uLnTx/>
                <a:uFillTx/>
                <a:latin typeface="Verdana"/>
                <a:ea typeface="+mn-ea"/>
                <a:cs typeface="+mn-cs"/>
              </a:rPr>
              <a:t>[117]</a:t>
            </a:r>
          </a:p>
        </p:txBody>
      </p:sp>
      <p:sp>
        <p:nvSpPr>
          <p:cNvPr id="6"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GB" sz="1700">
                <a:solidFill>
                  <a:srgbClr val="FFFFFF"/>
                </a:solidFill>
              </a:rPr>
              <a:t>5</a:t>
            </a:r>
            <a:r>
              <a:rPr lang="hu-HU" sz="1700">
                <a:solidFill>
                  <a:srgbClr val="FFFFFF"/>
                </a:solidFill>
              </a:rPr>
              <a:t>)</a:t>
            </a:r>
            <a:endParaRPr lang="en-US" sz="1700">
              <a:solidFill>
                <a:srgbClr val="FFFFFF"/>
              </a:solidFill>
            </a:endParaRPr>
          </a:p>
        </p:txBody>
      </p:sp>
      <p:pic>
        <p:nvPicPr>
          <p:cNvPr id="8" name="Picture 7"/>
          <p:cNvPicPr>
            <a:picLocks noChangeAspect="1"/>
          </p:cNvPicPr>
          <p:nvPr/>
        </p:nvPicPr>
        <p:blipFill rotWithShape="1">
          <a:blip r:embed="rId2"/>
          <a:srcRect t="34616"/>
          <a:stretch/>
        </p:blipFill>
        <p:spPr>
          <a:xfrm>
            <a:off x="621181" y="2888940"/>
            <a:ext cx="7416204" cy="3060340"/>
          </a:xfrm>
          <a:prstGeom prst="rect">
            <a:avLst/>
          </a:prstGeom>
        </p:spPr>
      </p:pic>
      <p:sp>
        <p:nvSpPr>
          <p:cNvPr id="9" name="Rounded Rectangle 8"/>
          <p:cNvSpPr/>
          <p:nvPr/>
        </p:nvSpPr>
        <p:spPr bwMode="auto">
          <a:xfrm>
            <a:off x="7245" y="1467699"/>
            <a:ext cx="9117012" cy="129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TextBox 2"/>
          <p:cNvSpPr txBox="1"/>
          <p:nvPr/>
        </p:nvSpPr>
        <p:spPr>
          <a:xfrm>
            <a:off x="90502" y="1571065"/>
            <a:ext cx="9297033" cy="115416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ARM possesses the Arm ISA, develops functional units, and licenses them</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to semiconductor companies.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70" normalizeH="0" baseline="0" noProof="0" dirty="0">
                <a:ln>
                  <a:noFill/>
                </a:ln>
                <a:solidFill>
                  <a:srgbClr val="000000"/>
                </a:solidFill>
                <a:effectLst/>
                <a:uLnTx/>
                <a:uFillTx/>
                <a:latin typeface="Verdana"/>
                <a:ea typeface="+mn-ea"/>
                <a:cs typeface="+mn-cs"/>
              </a:rPr>
              <a:t>ARM receives an upfront </a:t>
            </a:r>
            <a:r>
              <a:rPr kumimoji="0" lang="en-US" sz="1600" b="0" i="0" u="none" strike="noStrike" kern="1200" cap="none" spc="-70" normalizeH="0" baseline="0" noProof="0" dirty="0">
                <a:ln>
                  <a:noFill/>
                </a:ln>
                <a:solidFill>
                  <a:srgbClr val="0070C0"/>
                </a:solidFill>
                <a:effectLst/>
                <a:uLnTx/>
                <a:uFillTx/>
                <a:latin typeface="Verdana"/>
                <a:ea typeface="+mn-ea"/>
                <a:cs typeface="+mn-cs"/>
              </a:rPr>
              <a:t>license fee </a:t>
            </a:r>
            <a:r>
              <a:rPr kumimoji="0" lang="en-US" sz="1600" b="0" i="0" u="none" strike="noStrike" kern="1200" cap="none" spc="-70" normalizeH="0" baseline="0" noProof="0" dirty="0">
                <a:ln>
                  <a:noFill/>
                </a:ln>
                <a:solidFill>
                  <a:srgbClr val="000000"/>
                </a:solidFill>
                <a:effectLst/>
                <a:uLnTx/>
                <a:uFillTx/>
                <a:latin typeface="Verdana"/>
                <a:ea typeface="+mn-ea"/>
                <a:cs typeface="+mn-cs"/>
              </a:rPr>
              <a:t>and, subsequently a </a:t>
            </a:r>
            <a:r>
              <a:rPr kumimoji="0" lang="en-US" sz="1600" b="0" i="0" u="none" strike="noStrike" kern="1200" cap="none" spc="-70" normalizeH="0" baseline="0" noProof="0" dirty="0">
                <a:ln>
                  <a:noFill/>
                </a:ln>
                <a:solidFill>
                  <a:srgbClr val="0070C0"/>
                </a:solidFill>
                <a:effectLst/>
                <a:uLnTx/>
                <a:uFillTx/>
                <a:latin typeface="Verdana"/>
                <a:ea typeface="+mn-ea"/>
                <a:cs typeface="+mn-cs"/>
              </a:rPr>
              <a:t>royalty</a:t>
            </a:r>
            <a:r>
              <a:rPr kumimoji="0" lang="en-US" sz="1600" b="0" i="0" u="none" strike="noStrike" kern="1200" cap="none" spc="-70" normalizeH="0" baseline="0" noProof="0" dirty="0">
                <a:ln>
                  <a:noFill/>
                </a:ln>
                <a:solidFill>
                  <a:srgbClr val="000000"/>
                </a:solidFill>
                <a:effectLst/>
                <a:uLnTx/>
                <a:uFillTx/>
                <a:latin typeface="Verdana"/>
                <a:ea typeface="+mn-ea"/>
                <a:cs typeface="+mn-cs"/>
              </a:rPr>
              <a:t> on every chip that contains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      its technology.,</a:t>
            </a:r>
          </a:p>
        </p:txBody>
      </p:sp>
      <p:pic>
        <p:nvPicPr>
          <p:cNvPr id="10" name="Picture 9"/>
          <p:cNvPicPr>
            <a:picLocks noChangeAspect="1"/>
          </p:cNvPicPr>
          <p:nvPr/>
        </p:nvPicPr>
        <p:blipFill rotWithShape="1">
          <a:blip r:embed="rId2"/>
          <a:srcRect l="-130" t="-769" r="130" b="87692"/>
          <a:stretch/>
        </p:blipFill>
        <p:spPr>
          <a:xfrm>
            <a:off x="935596" y="836712"/>
            <a:ext cx="6336704" cy="522976"/>
          </a:xfrm>
          <a:prstGeom prst="rect">
            <a:avLst/>
          </a:prstGeom>
        </p:spPr>
      </p:pic>
      <p:sp>
        <p:nvSpPr>
          <p:cNvPr id="12" name="Rounded Rectangle 11"/>
          <p:cNvSpPr/>
          <p:nvPr/>
        </p:nvSpPr>
        <p:spPr bwMode="auto">
          <a:xfrm>
            <a:off x="31536" y="6133956"/>
            <a:ext cx="9124257" cy="584775"/>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 name="TextBox 12"/>
          <p:cNvSpPr txBox="1"/>
          <p:nvPr/>
        </p:nvSpPr>
        <p:spPr>
          <a:xfrm>
            <a:off x="71438" y="6133956"/>
            <a:ext cx="8457765"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Semiconductor partners fabricate and sell chips to OEMs (Original Equipment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Manufacturers) while OEMs provide feedback to Arm for new design needs.</a:t>
            </a:r>
          </a:p>
        </p:txBody>
      </p:sp>
    </p:spTree>
    <p:extLst>
      <p:ext uri="{BB962C8B-B14F-4D97-AF65-F5344CB8AC3E}">
        <p14:creationId xmlns:p14="http://schemas.microsoft.com/office/powerpoint/2010/main" val="87988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additive="base">
                                        <p:cTn id="2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 calcmode="lin" valueType="num">
                                      <p:cBhvr additive="base">
                                        <p:cTn id="2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4808"/>
          <a:stretch/>
        </p:blipFill>
        <p:spPr bwMode="auto">
          <a:xfrm>
            <a:off x="71500" y="1249088"/>
            <a:ext cx="9027494" cy="335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1254" y="440668"/>
            <a:ext cx="94507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70" normalizeH="0" baseline="0" noProof="0" dirty="0">
                <a:ln>
                  <a:noFill/>
                </a:ln>
                <a:solidFill>
                  <a:srgbClr val="2D2D8A"/>
                </a:solidFill>
                <a:effectLst/>
                <a:uLnTx/>
                <a:uFillTx/>
                <a:latin typeface="Verdana"/>
                <a:ea typeface="+mn-ea"/>
                <a:cs typeface="+mn-cs"/>
              </a:rPr>
              <a:t>Example: Percentage of time spent in </a:t>
            </a:r>
            <a:r>
              <a:rPr kumimoji="0" lang="en-US" sz="1800" b="0" i="0" u="none" strike="noStrike" kern="1200" cap="none" spc="-70" normalizeH="0" baseline="0" noProof="0" dirty="0">
                <a:ln>
                  <a:noFill/>
                </a:ln>
                <a:solidFill>
                  <a:srgbClr val="2D2D8A"/>
                </a:solidFill>
                <a:effectLst/>
                <a:uLnTx/>
                <a:uFillTx/>
                <a:latin typeface="Verdana"/>
                <a:ea typeface="+mn-ea"/>
                <a:cs typeface="+mn-cs"/>
              </a:rPr>
              <a:t>different processor states</a:t>
            </a:r>
            <a:r>
              <a:rPr kumimoji="0" lang="hu-HU" sz="1800" b="0" i="0" u="none" strike="noStrike" kern="1200" cap="none" spc="-70" normalizeH="0" baseline="0" noProof="0" dirty="0">
                <a:ln>
                  <a:noFill/>
                </a:ln>
                <a:solidFill>
                  <a:srgbClr val="2D2D8A"/>
                </a:solidFill>
                <a:effectLst/>
                <a:uLnTx/>
                <a:uFillTx/>
                <a:latin typeface="Verdana"/>
                <a:ea typeface="+mn-ea"/>
                <a:cs typeface="+mn-cs"/>
              </a:rPr>
              <a:t> </a:t>
            </a:r>
            <a:r>
              <a:rPr kumimoji="0" lang="en-US" sz="1800" b="0" i="0" u="none" strike="noStrike" kern="1200" cap="none" spc="-70" normalizeH="0" baseline="0" noProof="0" dirty="0">
                <a:ln>
                  <a:noFill/>
                </a:ln>
                <a:solidFill>
                  <a:srgbClr val="2D2D8A"/>
                </a:solidFill>
                <a:effectLst/>
                <a:uLnTx/>
                <a:uFillTx/>
                <a:latin typeface="Verdana"/>
                <a:ea typeface="+mn-ea"/>
                <a:cs typeface="+mn-cs"/>
              </a:rPr>
              <a:t>for less demanding </a:t>
            </a:r>
            <a:endParaRPr kumimoji="0" lang="hu-HU" sz="1800" b="0" i="0" u="none" strike="noStrike" kern="1200" cap="none" spc="-70" normalizeH="0" baseline="0" noProof="0" dirty="0">
              <a:ln>
                <a:noFill/>
              </a:ln>
              <a:solidFill>
                <a:srgbClr val="2D2D8A"/>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workloads </a:t>
            </a:r>
            <a:r>
              <a:rPr kumimoji="0" lang="hu-HU" sz="1800" b="0" i="0" u="none" strike="noStrike" kern="1200" cap="none" spc="0" normalizeH="0" baseline="0" noProof="0" dirty="0">
                <a:ln>
                  <a:noFill/>
                </a:ln>
                <a:solidFill>
                  <a:srgbClr val="2D2D8A"/>
                </a:solidFill>
                <a:effectLst/>
                <a:uLnTx/>
                <a:uFillTx/>
                <a:latin typeface="Verdana"/>
                <a:ea typeface="+mn-ea"/>
                <a:cs typeface="+mn-cs"/>
              </a:rPr>
              <a:t>in a </a:t>
            </a:r>
            <a:r>
              <a:rPr kumimoji="0" lang="en-US" sz="1800" b="0" i="0" u="none" strike="noStrike" kern="1200" cap="none" spc="0" normalizeH="0" baseline="0" noProof="0" dirty="0">
                <a:ln>
                  <a:noFill/>
                </a:ln>
                <a:solidFill>
                  <a:srgbClr val="2D2D8A"/>
                </a:solidFill>
                <a:effectLst/>
                <a:uLnTx/>
                <a:uFillTx/>
                <a:latin typeface="Verdana"/>
                <a:ea typeface="+mn-ea"/>
                <a:cs typeface="+mn-cs"/>
              </a:rPr>
              <a:t>dual-core </a:t>
            </a:r>
            <a:r>
              <a:rPr kumimoji="0" lang="hu-HU" sz="1800" b="0" i="0" u="none" strike="noStrike" kern="1200" cap="none" spc="0" normalizeH="0" baseline="0" noProof="0" dirty="0">
                <a:ln>
                  <a:noFill/>
                </a:ln>
                <a:solidFill>
                  <a:srgbClr val="2D2D8A"/>
                </a:solidFill>
                <a:effectLst/>
                <a:uLnTx/>
                <a:uFillTx/>
                <a:latin typeface="Verdana"/>
                <a:ea typeface="+mn-ea"/>
                <a:cs typeface="+mn-cs"/>
              </a:rPr>
              <a:t>mobile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device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191</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 -1</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6" name="TextBox 5"/>
          <p:cNvSpPr txBox="1"/>
          <p:nvPr/>
        </p:nvSpPr>
        <p:spPr>
          <a:xfrm>
            <a:off x="296863" y="5095340"/>
            <a:ext cx="8955657" cy="17235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graph above shows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percentage of time spent in DVFS (active) states,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in idle states </a:t>
            </a:r>
            <a:r>
              <a:rPr kumimoji="0" lang="en-US" sz="1600" b="0" i="0" u="none" strike="noStrike" kern="1200" cap="none" spc="0" normalizeH="0" baseline="0" noProof="0" dirty="0">
                <a:ln>
                  <a:noFill/>
                </a:ln>
                <a:effectLst/>
                <a:uLnTx/>
                <a:uFillTx/>
                <a:latin typeface="Verdana"/>
                <a:ea typeface="+mn-ea"/>
                <a:cs typeface="+mn-cs"/>
              </a:rPr>
              <a:t>and</a:t>
            </a:r>
            <a:r>
              <a:rPr kumimoji="0" lang="en-US" sz="1600" b="0" i="0" u="none" strike="noStrike" kern="1200" cap="none" spc="0" normalizeH="0" baseline="0" noProof="0" dirty="0">
                <a:ln>
                  <a:noFill/>
                </a:ln>
                <a:solidFill>
                  <a:srgbClr val="FF0000"/>
                </a:solidFill>
                <a:effectLst/>
                <a:uLnTx/>
                <a:uFillTx/>
                <a:latin typeface="Verdana"/>
                <a:ea typeface="+mn-ea"/>
                <a:cs typeface="+mn-cs"/>
              </a:rPr>
              <a:t> shutdown states </a:t>
            </a:r>
            <a:r>
              <a:rPr kumimoji="0" lang="en-US" sz="1600" b="0" i="0" u="none" strike="noStrike" kern="1200" cap="none" spc="0" normalizeH="0" baseline="0" noProof="0" dirty="0">
                <a:ln>
                  <a:noFill/>
                </a:ln>
                <a:solidFill>
                  <a:srgbClr val="0070C0"/>
                </a:solidFill>
                <a:effectLst/>
                <a:uLnTx/>
                <a:uFillTx/>
                <a:latin typeface="Verdana"/>
                <a:ea typeface="+mn-ea"/>
                <a:cs typeface="+mn-cs"/>
              </a:rPr>
              <a:t>in a dual core Cortex-A9 based mobile device.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the diagram,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red color </a:t>
            </a:r>
            <a:r>
              <a:rPr kumimoji="0" lang="en-US" sz="1600" b="0" i="0" u="none" strike="noStrike" kern="1200" cap="none" spc="0" normalizeH="0" baseline="0" noProof="0" dirty="0">
                <a:ln>
                  <a:noFill/>
                </a:ln>
                <a:solidFill>
                  <a:srgbClr val="000000"/>
                </a:solidFill>
                <a:effectLst/>
                <a:uLnTx/>
                <a:uFillTx/>
                <a:latin typeface="Verdana"/>
                <a:ea typeface="+mn-ea"/>
                <a:cs typeface="+mn-cs"/>
              </a:rPr>
              <a:t>indicates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highest</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green</a:t>
            </a:r>
            <a:r>
              <a:rPr kumimoji="0" lang="en-US" sz="1600" b="0" i="0" u="none" strike="noStrike" kern="1200" cap="none" spc="0" normalizeH="0" baseline="0" noProof="0" dirty="0">
                <a:ln>
                  <a:noFill/>
                </a:ln>
                <a:solidFill>
                  <a:srgbClr val="000000"/>
                </a:solidFill>
                <a:effectLst/>
                <a:uLnTx/>
                <a:uFillTx/>
                <a:latin typeface="Verdana"/>
                <a:ea typeface="+mn-ea"/>
                <a:cs typeface="+mn-cs"/>
              </a:rPr>
              <a: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lowest frequency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operating points</a:t>
            </a:r>
            <a:r>
              <a:rPr kumimoji="0" lang="hu-HU" sz="1600" b="0" i="0" u="none" strike="noStrike" kern="1200" cap="none" spc="0" normalizeH="0" baseline="0" noProof="0" dirty="0">
                <a:ln>
                  <a:noFill/>
                </a:ln>
                <a:solidFill>
                  <a:srgbClr val="000000"/>
                </a:solidFill>
                <a:effectLst/>
                <a:uLnTx/>
                <a:uFillTx/>
                <a:latin typeface="Verdana"/>
                <a:ea typeface="+mn-ea"/>
                <a:cs typeface="+mn-cs"/>
              </a:rPr>
              <a:t> whereas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colors in between </a:t>
            </a:r>
            <a:r>
              <a:rPr kumimoji="0" lang="en-US" sz="1600" b="0" i="0" u="none" strike="noStrike" kern="1200" cap="none" spc="0" normalizeH="0" baseline="0" noProof="0" dirty="0">
                <a:ln>
                  <a:noFill/>
                </a:ln>
                <a:solidFill>
                  <a:srgbClr val="000000"/>
                </a:solidFill>
                <a:effectLst/>
                <a:uLnTx/>
                <a:uFillTx/>
                <a:latin typeface="Verdana"/>
                <a:ea typeface="+mn-ea"/>
                <a:cs typeface="+mn-cs"/>
              </a:rPr>
              <a:t>represent intermediate frequencies.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Light blue </a:t>
            </a:r>
            <a:r>
              <a:rPr kumimoji="0" lang="en-US" sz="1600" b="0" i="0" u="none" strike="noStrike" kern="1200" cap="none" spc="0" normalizeH="0" baseline="0" noProof="0" dirty="0">
                <a:ln>
                  <a:noFill/>
                </a:ln>
                <a:solidFill>
                  <a:srgbClr val="000000"/>
                </a:solidFill>
                <a:effectLst/>
                <a:uLnTx/>
                <a:uFillTx/>
                <a:latin typeface="Verdana"/>
                <a:ea typeface="+mn-ea"/>
                <a:cs typeface="+mn-cs"/>
              </a:rPr>
              <a:t>means that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core is idling </a:t>
            </a:r>
            <a:r>
              <a:rPr kumimoji="0" lang="en-US" sz="1600" b="0" i="0" u="none" strike="noStrike" kern="1200" cap="none" spc="0" normalizeH="0" baseline="0" noProof="0" dirty="0">
                <a:ln>
                  <a:noFill/>
                </a:ln>
                <a:solidFill>
                  <a:srgbClr val="000000"/>
                </a:solidFill>
                <a:effectLst/>
                <a:uLnTx/>
                <a:uFillTx/>
                <a:latin typeface="Verdana"/>
                <a:ea typeface="+mn-ea"/>
                <a:cs typeface="+mn-cs"/>
              </a:rPr>
              <a:t>for Waiting for Interrupt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WFI</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dark blue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indicates that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core or both cores are shut down</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pic>
        <p:nvPicPr>
          <p:cNvPr id="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85514" r="34856"/>
          <a:stretch/>
        </p:blipFill>
        <p:spPr bwMode="auto">
          <a:xfrm>
            <a:off x="416995" y="4424838"/>
            <a:ext cx="5910200" cy="569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435285" y="4701773"/>
            <a:ext cx="63991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(Core)</a:t>
            </a:r>
          </a:p>
        </p:txBody>
      </p:sp>
      <p:sp>
        <p:nvSpPr>
          <p:cNvPr id="13" name="TextBox 12"/>
          <p:cNvSpPr txBox="1"/>
          <p:nvPr/>
        </p:nvSpPr>
        <p:spPr>
          <a:xfrm>
            <a:off x="5129445" y="4718913"/>
            <a:ext cx="21777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WFI: </a:t>
            </a:r>
            <a:r>
              <a:rPr kumimoji="0" lang="en-US" sz="1200" b="0" i="0" u="none" strike="noStrike" kern="1200" cap="none" spc="0" normalizeH="0" baseline="0" noProof="0" dirty="0">
                <a:ln>
                  <a:noFill/>
                </a:ln>
                <a:solidFill>
                  <a:srgbClr val="000000"/>
                </a:solidFill>
                <a:effectLst/>
                <a:uLnTx/>
                <a:uFillTx/>
                <a:latin typeface="Verdana"/>
                <a:ea typeface="+mn-ea"/>
                <a:cs typeface="+mn-cs"/>
              </a:rPr>
              <a:t>Waiting for Interrupt</a:t>
            </a:r>
            <a:endParaRPr kumimoji="0" lang="en-US" sz="11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Title 15"/>
          <p:cNvSpPr>
            <a:spLocks noGrp="1"/>
          </p:cNvSpPr>
          <p:nvPr>
            <p:ph type="title"/>
          </p:nvPr>
        </p:nvSpPr>
        <p:spPr>
          <a:xfrm>
            <a:off x="-5079" y="-3596"/>
            <a:ext cx="9144000" cy="393700"/>
          </a:xfrm>
          <a:solidFill>
            <a:srgbClr val="0066FF"/>
          </a:solidFill>
        </p:spPr>
        <p:txBody>
          <a:bodyPr/>
          <a:lstStyle/>
          <a:p>
            <a:r>
              <a:rPr lang="en-US" sz="1700" dirty="0"/>
              <a:t>3.3.4 Armv7-based 32-bit </a:t>
            </a:r>
            <a:r>
              <a:rPr lang="en-US" sz="1700" dirty="0" err="1"/>
              <a:t>big.little</a:t>
            </a:r>
            <a:r>
              <a:rPr lang="en-US" sz="1700" dirty="0"/>
              <a:t> CPUs (7)</a:t>
            </a:r>
          </a:p>
        </p:txBody>
      </p:sp>
    </p:spTree>
    <p:extLst>
      <p:ext uri="{BB962C8B-B14F-4D97-AF65-F5344CB8AC3E}">
        <p14:creationId xmlns:p14="http://schemas.microsoft.com/office/powerpoint/2010/main" val="302860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 calcmode="lin" valueType="num">
                                      <p:cBhvr additive="base">
                                        <p:cTn id="1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 calcmode="lin" valueType="num">
                                      <p:cBhvr additive="base">
                                        <p:cTn id="1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 calcmode="lin" valueType="num">
                                      <p:cBhvr additive="base">
                                        <p:cTn id="2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072" y="1127646"/>
            <a:ext cx="850482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As seen in the diagram, </a:t>
            </a:r>
            <a:r>
              <a:rPr kumimoji="0" lang="hu-HU" sz="1600" b="0" i="0" u="none" strike="noStrike" kern="1200" cap="none" spc="0" normalizeH="0" baseline="0" noProof="0" dirty="0">
                <a:ln>
                  <a:noFill/>
                </a:ln>
                <a:solidFill>
                  <a:srgbClr val="0070C0"/>
                </a:solidFill>
                <a:effectLst/>
                <a:uLnTx/>
                <a:uFillTx/>
                <a:latin typeface="Verdana"/>
                <a:ea typeface="+mn-ea"/>
                <a:cs typeface="+mn-cs"/>
              </a:rPr>
              <a:t>both cores spend most o</a:t>
            </a:r>
            <a:r>
              <a:rPr kumimoji="0" lang="en-US" sz="1600" b="0" i="0" u="none" strike="noStrike" kern="1200" cap="none" spc="0" normalizeH="0" baseline="0" noProof="0" dirty="0">
                <a:ln>
                  <a:noFill/>
                </a:ln>
                <a:solidFill>
                  <a:srgbClr val="0070C0"/>
                </a:solidFill>
                <a:effectLst/>
                <a:uLnTx/>
                <a:uFillTx/>
                <a:latin typeface="Verdana"/>
                <a:ea typeface="+mn-ea"/>
                <a:cs typeface="+mn-cs"/>
              </a:rPr>
              <a:t>f</a:t>
            </a:r>
            <a:r>
              <a:rPr kumimoji="0" lang="hu-HU" sz="1600" b="0" i="0" u="none" strike="noStrike" kern="1200" cap="none" spc="0" normalizeH="0" baseline="0" noProof="0" dirty="0">
                <a:ln>
                  <a:noFill/>
                </a:ln>
                <a:solidFill>
                  <a:srgbClr val="0070C0"/>
                </a:solidFill>
                <a:effectLst/>
                <a:uLnTx/>
                <a:uFillTx/>
                <a:latin typeface="Verdana"/>
                <a:ea typeface="+mn-ea"/>
                <a:cs typeface="+mn-cs"/>
              </a:rPr>
              <a:t> their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time</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idle</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shut</a:t>
            </a:r>
            <a:r>
              <a:rPr kumimoji="0" lang="hu-HU" sz="1600" b="0" i="0" u="none" strike="noStrike" kern="1200" cap="none" spc="0" normalizeH="0" baseline="0" noProof="0" dirty="0">
                <a:ln>
                  <a:noFill/>
                </a:ln>
                <a:solidFill>
                  <a:srgbClr val="0070C0"/>
                </a:solidFill>
                <a:effectLst/>
                <a:uLnTx/>
                <a:uFillTx/>
                <a:latin typeface="Verdana"/>
                <a:ea typeface="+mn-ea"/>
                <a:cs typeface="+mn-cs"/>
              </a:rPr>
              <a:t> down</a:t>
            </a:r>
            <a:r>
              <a:rPr kumimoji="0" lang="en-US" sz="1600" b="0" i="0" u="none" strike="noStrike" kern="1200" cap="none" spc="0" normalizeH="0" baseline="0" noProof="0" dirty="0">
                <a:ln>
                  <a:noFill/>
                </a:ln>
                <a:solidFill>
                  <a:srgbClr val="0070C0"/>
                </a:solidFill>
                <a:effectLst/>
                <a:uLnTx/>
                <a:uFillTx/>
                <a:latin typeface="Verdana"/>
                <a:ea typeface="+mn-ea"/>
                <a:cs typeface="+mn-cs"/>
              </a:rPr>
              <a:t>,</a:t>
            </a:r>
            <a:r>
              <a:rPr kumimoji="0" lang="hu-HU" sz="1600" b="0" i="0" u="none" strike="noStrike" kern="1200" cap="none" spc="0" normalizeH="0" baseline="0" noProof="0" dirty="0">
                <a:ln>
                  <a:noFill/>
                </a:ln>
                <a:solidFill>
                  <a:srgbClr val="0070C0"/>
                </a:solidFill>
                <a:effectLst/>
                <a:uLnTx/>
                <a:uFillTx/>
                <a:latin typeface="Verdana"/>
                <a:ea typeface="+mn-ea"/>
                <a:cs typeface="+mn-cs"/>
              </a:rPr>
              <a:t>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light intensity </a:t>
            </a:r>
            <a:r>
              <a:rPr kumimoji="0" lang="en-GB" sz="1600" b="0" i="0" u="none" strike="noStrike" kern="1200" cap="none" spc="0" normalizeH="0" baseline="0" noProof="0" dirty="0">
                <a:ln>
                  <a:noFill/>
                </a:ln>
                <a:solidFill>
                  <a:srgbClr val="0070C0"/>
                </a:solidFill>
                <a:effectLst/>
                <a:uLnTx/>
                <a:uFillTx/>
                <a:latin typeface="Verdana"/>
                <a:ea typeface="+mn-ea"/>
                <a:cs typeface="+mn-cs"/>
              </a:rPr>
              <a:t>states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so</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there is </a:t>
            </a:r>
            <a:r>
              <a:rPr kumimoji="0" lang="en-US" sz="1600" b="0" i="0" u="none" strike="noStrike" kern="1200" cap="none" spc="0" normalizeH="0" baseline="0" noProof="0" dirty="0">
                <a:ln>
                  <a:noFill/>
                </a:ln>
                <a:solidFill>
                  <a:srgbClr val="FF0000"/>
                </a:solidFill>
                <a:effectLst/>
                <a:uLnTx/>
                <a:uFillTx/>
                <a:latin typeface="Verdana"/>
                <a:ea typeface="+mn-ea"/>
                <a:cs typeface="+mn-cs"/>
              </a:rPr>
              <a:t>a significant</a:t>
            </a:r>
            <a:r>
              <a:rPr kumimoji="0" lang="hu-HU" sz="1600" b="0" i="0" u="none" strike="noStrike" kern="1200" cap="none" spc="0" normalizeH="0" baseline="0" noProof="0" dirty="0">
                <a:ln>
                  <a:noFill/>
                </a:ln>
                <a:solidFill>
                  <a:srgbClr val="FF0000"/>
                </a:solidFill>
                <a:effectLst/>
                <a:uLnTx/>
                <a:uFillTx/>
                <a:latin typeface="Verdana"/>
                <a:ea typeface="+mn-ea"/>
                <a:cs typeface="+mn-cs"/>
              </a:rPr>
              <a:t> headroom for power saving</a:t>
            </a:r>
            <a:r>
              <a:rPr kumimoji="0" lang="en-GB" sz="1600" b="0" i="0" u="none" strike="noStrike" kern="1200" cap="none" spc="0" normalizeH="0" baseline="0" noProof="0" dirty="0">
                <a:ln>
                  <a:noFill/>
                </a:ln>
                <a:solidFill>
                  <a:srgbClr val="FF000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when</a:t>
            </a:r>
            <a:endParaRPr kumimoji="0" lang="hu-HU" sz="16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less powerful but less power-hungry cores are used for light intensity, idle,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shut down phases of the operation.</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84253" y="440668"/>
            <a:ext cx="80838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Example: Percentage of time spent in DVFS states </a:t>
            </a:r>
            <a:r>
              <a:rPr kumimoji="0" lang="en-US" sz="1800" b="0" i="0" u="none" strike="noStrike" kern="1200" cap="none" spc="0" normalizeH="0" baseline="0" noProof="0" dirty="0">
                <a:ln>
                  <a:noFill/>
                </a:ln>
                <a:solidFill>
                  <a:srgbClr val="2D2D8A"/>
                </a:solidFill>
                <a:effectLst/>
                <a:uLnTx/>
                <a:uFillTx/>
                <a:latin typeface="Verdana"/>
                <a:ea typeface="+mn-ea"/>
                <a:cs typeface="+mn-cs"/>
              </a:rPr>
              <a:t>for low intensity</a:t>
            </a:r>
            <a:endParaRPr kumimoji="0" lang="hu-HU" sz="1800" b="0" i="0" u="none" strike="noStrike" kern="1200" cap="none" spc="0" normalizeH="0" baseline="0" noProof="0" dirty="0">
              <a:ln>
                <a:noFill/>
              </a:ln>
              <a:solidFill>
                <a:srgbClr val="2D2D8A"/>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use cases </a:t>
            </a:r>
            <a:r>
              <a:rPr kumimoji="0" lang="hu-HU" sz="1800" b="0" i="0" u="none" strike="noStrike" kern="1200" cap="none" spc="0" normalizeH="0" baseline="0" noProof="0" dirty="0">
                <a:ln>
                  <a:noFill/>
                </a:ln>
                <a:solidFill>
                  <a:srgbClr val="2D2D8A"/>
                </a:solidFill>
                <a:effectLst/>
                <a:uLnTx/>
                <a:uFillTx/>
                <a:latin typeface="Verdana"/>
                <a:ea typeface="+mn-ea"/>
                <a:cs typeface="+mn-cs"/>
              </a:rPr>
              <a:t>in a mobile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device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191</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 -2</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7" name="Title 15"/>
          <p:cNvSpPr>
            <a:spLocks noGrp="1"/>
          </p:cNvSpPr>
          <p:nvPr>
            <p:ph type="title"/>
          </p:nvPr>
        </p:nvSpPr>
        <p:spPr>
          <a:xfrm>
            <a:off x="0" y="10160"/>
            <a:ext cx="9144000" cy="393700"/>
          </a:xfrm>
          <a:solidFill>
            <a:srgbClr val="0066FF"/>
          </a:solidFill>
        </p:spPr>
        <p:txBody>
          <a:bodyPr/>
          <a:lstStyle/>
          <a:p>
            <a:r>
              <a:rPr lang="en-US" sz="1700" dirty="0"/>
              <a:t>3.3.4 Armv7-based 32-bit </a:t>
            </a:r>
            <a:r>
              <a:rPr lang="en-US" sz="1700" dirty="0" err="1"/>
              <a:t>big.little</a:t>
            </a:r>
            <a:r>
              <a:rPr lang="en-US" sz="1700" dirty="0"/>
              <a:t> CPUs (8)</a:t>
            </a:r>
          </a:p>
        </p:txBody>
      </p:sp>
    </p:spTree>
    <p:extLst>
      <p:ext uri="{BB962C8B-B14F-4D97-AF65-F5344CB8AC3E}">
        <p14:creationId xmlns:p14="http://schemas.microsoft.com/office/powerpoint/2010/main" val="410089758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2850614" y="2087581"/>
            <a:ext cx="262283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Task forwarding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to a dedicated accelerator</a:t>
            </a:r>
          </a:p>
        </p:txBody>
      </p:sp>
      <p:sp>
        <p:nvSpPr>
          <p:cNvPr id="4" name="Text Box 6"/>
          <p:cNvSpPr txBox="1">
            <a:spLocks noChangeArrowheads="1"/>
          </p:cNvSpPr>
          <p:nvPr/>
        </p:nvSpPr>
        <p:spPr bwMode="auto">
          <a:xfrm>
            <a:off x="6072036" y="2087581"/>
            <a:ext cx="248497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Task migration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to different kind of CPUs</a:t>
            </a:r>
          </a:p>
        </p:txBody>
      </p:sp>
      <p:sp>
        <p:nvSpPr>
          <p:cNvPr id="5" name="Line 9"/>
          <p:cNvSpPr>
            <a:spLocks noChangeShapeType="1"/>
          </p:cNvSpPr>
          <p:nvPr/>
        </p:nvSpPr>
        <p:spPr bwMode="auto">
          <a:xfrm>
            <a:off x="4145325" y="1520760"/>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Line 10"/>
          <p:cNvSpPr>
            <a:spLocks noChangeShapeType="1"/>
          </p:cNvSpPr>
          <p:nvPr/>
        </p:nvSpPr>
        <p:spPr bwMode="auto">
          <a:xfrm flipH="1">
            <a:off x="4139952" y="1706581"/>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13"/>
          <p:cNvSpPr txBox="1">
            <a:spLocks noChangeArrowheads="1"/>
          </p:cNvSpPr>
          <p:nvPr/>
        </p:nvSpPr>
        <p:spPr bwMode="auto">
          <a:xfrm>
            <a:off x="946499" y="1279808"/>
            <a:ext cx="644118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Task distribution policies </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in</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heterogeneous multicore processors</a:t>
            </a:r>
          </a:p>
        </p:txBody>
      </p:sp>
      <p:sp>
        <p:nvSpPr>
          <p:cNvPr id="8" name="Text Box 5"/>
          <p:cNvSpPr txBox="1">
            <a:spLocks noChangeArrowheads="1"/>
          </p:cNvSpPr>
          <p:nvPr/>
        </p:nvSpPr>
        <p:spPr bwMode="auto">
          <a:xfrm>
            <a:off x="731576" y="2087581"/>
            <a:ext cx="142539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Master/slave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processing </a:t>
            </a:r>
          </a:p>
        </p:txBody>
      </p:sp>
      <p:cxnSp>
        <p:nvCxnSpPr>
          <p:cNvPr id="9" name="Straight Connector 8"/>
          <p:cNvCxnSpPr/>
          <p:nvPr/>
        </p:nvCxnSpPr>
        <p:spPr>
          <a:xfrm flipH="1">
            <a:off x="1475513" y="1706581"/>
            <a:ext cx="2659123" cy="2744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a:endCxn id="13" idx="2"/>
          </p:cNvCxnSpPr>
          <p:nvPr/>
        </p:nvCxnSpPr>
        <p:spPr>
          <a:xfrm>
            <a:off x="4139952" y="1706581"/>
            <a:ext cx="3172277" cy="296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3"/>
          <p:cNvSpPr>
            <a:spLocks noChangeArrowheads="1"/>
          </p:cNvSpPr>
          <p:nvPr/>
        </p:nvSpPr>
        <p:spPr bwMode="auto">
          <a:xfrm>
            <a:off x="4103948" y="1976456"/>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Oval 13"/>
          <p:cNvSpPr>
            <a:spLocks noChangeArrowheads="1"/>
          </p:cNvSpPr>
          <p:nvPr/>
        </p:nvSpPr>
        <p:spPr bwMode="auto">
          <a:xfrm>
            <a:off x="1448285" y="198105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Oval 13"/>
          <p:cNvSpPr>
            <a:spLocks noChangeArrowheads="1"/>
          </p:cNvSpPr>
          <p:nvPr/>
        </p:nvSpPr>
        <p:spPr bwMode="auto">
          <a:xfrm>
            <a:off x="7312229" y="1971693"/>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TextBox 1"/>
          <p:cNvSpPr txBox="1"/>
          <p:nvPr/>
        </p:nvSpPr>
        <p:spPr>
          <a:xfrm>
            <a:off x="3095730" y="2652316"/>
            <a:ext cx="213071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 attached processing</a:t>
            </a:r>
          </a:p>
        </p:txBody>
      </p:sp>
      <p:sp>
        <p:nvSpPr>
          <p:cNvPr id="14" name="TextBox 13"/>
          <p:cNvSpPr txBox="1"/>
          <p:nvPr/>
        </p:nvSpPr>
        <p:spPr>
          <a:xfrm>
            <a:off x="149012" y="2652316"/>
            <a:ext cx="2513830"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master/slave processing</a:t>
            </a:r>
          </a:p>
        </p:txBody>
      </p:sp>
      <p:sp>
        <p:nvSpPr>
          <p:cNvPr id="15" name="TextBox 14"/>
          <p:cNvSpPr txBox="1"/>
          <p:nvPr/>
        </p:nvSpPr>
        <p:spPr>
          <a:xfrm>
            <a:off x="6191699" y="2652316"/>
            <a:ext cx="2255746"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 </a:t>
            </a:r>
            <a:r>
              <a:rPr kumimoji="0" lang="en-US" sz="1300" b="1" i="1" u="none" strike="noStrike" kern="1200" cap="none" spc="0" normalizeH="0" baseline="0" noProof="0" dirty="0" err="1">
                <a:ln>
                  <a:noFill/>
                </a:ln>
                <a:solidFill>
                  <a:srgbClr val="000000"/>
                </a:solidFill>
                <a:effectLst/>
                <a:uLnTx/>
                <a:uFillTx/>
                <a:latin typeface="Verdana"/>
                <a:ea typeface="+mn-ea"/>
                <a:cs typeface="+mn-cs"/>
              </a:rPr>
              <a:t>big.LITLE</a:t>
            </a:r>
            <a:r>
              <a:rPr kumimoji="0" lang="en-US" sz="1300" b="1" i="1" u="none" strike="noStrike" kern="1200" cap="none" spc="0" normalizeH="0" baseline="0" noProof="0" dirty="0">
                <a:ln>
                  <a:noFill/>
                </a:ln>
                <a:solidFill>
                  <a:srgbClr val="000000"/>
                </a:solidFill>
                <a:effectLst/>
                <a:uLnTx/>
                <a:uFillTx/>
                <a:latin typeface="Verdana"/>
                <a:ea typeface="+mn-ea"/>
                <a:cs typeface="+mn-cs"/>
              </a:rPr>
              <a:t> processing</a:t>
            </a:r>
          </a:p>
        </p:txBody>
      </p:sp>
      <p:sp>
        <p:nvSpPr>
          <p:cNvPr id="18" name="TextBox 17"/>
          <p:cNvSpPr txBox="1"/>
          <p:nvPr/>
        </p:nvSpPr>
        <p:spPr>
          <a:xfrm>
            <a:off x="26495" y="3201159"/>
            <a:ext cx="2911374" cy="10926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There is a </a:t>
            </a:r>
            <a:r>
              <a:rPr kumimoji="0" lang="en-US" sz="1300" b="0" i="0" u="none" strike="noStrike" kern="1200" cap="none" spc="0" normalizeH="0" baseline="0" noProof="0" dirty="0">
                <a:ln>
                  <a:noFill/>
                </a:ln>
                <a:solidFill>
                  <a:srgbClr val="0070C0"/>
                </a:solidFill>
                <a:effectLst/>
                <a:uLnTx/>
                <a:uFillTx/>
                <a:latin typeface="Verdana"/>
                <a:ea typeface="+mn-ea"/>
                <a:cs typeface="+mn-cs"/>
              </a:rPr>
              <a:t>master core </a:t>
            </a:r>
            <a:r>
              <a:rPr kumimoji="0" lang="en-US" sz="1300" b="0" i="0" u="none" strike="noStrike" kern="1200" cap="none" spc="0" normalizeH="0" baseline="0" noProof="0" dirty="0">
                <a:ln>
                  <a:noFill/>
                </a:ln>
                <a:solidFill>
                  <a:srgbClr val="000000"/>
                </a:solidFill>
                <a:effectLst/>
                <a:uLnTx/>
                <a:uFillTx/>
                <a:latin typeface="Verdana"/>
                <a:ea typeface="+mn-ea"/>
                <a:cs typeface="+mn-cs"/>
              </a:rPr>
              <a:t>(MCP)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and a number of slave cores.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master core organizes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operation of the slave cores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to execute a task  </a:t>
            </a:r>
          </a:p>
        </p:txBody>
      </p:sp>
      <p:sp>
        <p:nvSpPr>
          <p:cNvPr id="19" name="TextBox 18"/>
          <p:cNvSpPr txBox="1"/>
          <p:nvPr/>
        </p:nvSpPr>
        <p:spPr>
          <a:xfrm>
            <a:off x="2524246" y="3192376"/>
            <a:ext cx="2943114" cy="16927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Beyond a CPU there 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t>
            </a:r>
            <a:r>
              <a:rPr kumimoji="0" lang="en-US" sz="1300" b="0" i="0" u="none" strike="noStrike" kern="1200" cap="none" spc="0" normalizeH="0" baseline="0" noProof="0" dirty="0">
                <a:ln>
                  <a:noFill/>
                </a:ln>
                <a:solidFill>
                  <a:srgbClr val="0070C0"/>
                </a:solidFill>
                <a:effectLst/>
                <a:uLnTx/>
                <a:uFillTx/>
                <a:latin typeface="Verdana"/>
                <a:ea typeface="+mn-ea"/>
                <a:cs typeface="+mn-cs"/>
              </a:rPr>
              <a:t>dedicated accelerators,</a:t>
            </a:r>
            <a:endParaRPr kumimoji="0" lang="hu-HU" sz="13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like a GPU,</a:t>
            </a:r>
            <a:r>
              <a:rPr kumimoji="0" lang="hu-HU" sz="1300" b="0" i="0" u="none" strike="noStrike" kern="1200" cap="none" spc="0" normalizeH="0" baseline="0" noProof="0" dirty="0">
                <a:ln>
                  <a:noFill/>
                </a:ln>
                <a:solidFill>
                  <a:srgbClr val="000000"/>
                </a:solidFill>
                <a:effectLst/>
                <a:uLnTx/>
                <a:uFillTx/>
                <a:latin typeface="Verdana"/>
                <a:ea typeface="+mn-ea"/>
                <a:cs typeface="+mn-cs"/>
              </a:rPr>
              <a:t> available</a:t>
            </a:r>
            <a:r>
              <a:rPr kumimoji="0" lang="en-US" sz="13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An</a:t>
            </a:r>
            <a:r>
              <a:rPr kumimoji="0" lang="hu-HU" sz="1300" b="0" i="0" u="none" strike="noStrike" kern="1200" cap="none" spc="0" normalizeH="0" baseline="0" noProof="0" dirty="0">
                <a:ln>
                  <a:noFill/>
                </a:ln>
                <a:solidFill>
                  <a:srgbClr val="000000"/>
                </a:solidFill>
                <a:effectLst/>
                <a:uLnTx/>
                <a:uFillTx/>
                <a:latin typeface="Verdana"/>
                <a:ea typeface="+mn-ea"/>
                <a:cs typeface="+mn-cs"/>
              </a:rPr>
              <a:t> instructon</a:t>
            </a:r>
            <a:r>
              <a:rPr kumimoji="0" lang="en-US" sz="1300" b="0" i="0" u="none" strike="noStrike" kern="1200" cap="none" spc="0" normalizeH="0" baseline="0" noProof="0" dirty="0">
                <a:ln>
                  <a:noFill/>
                </a:ln>
                <a:solidFill>
                  <a:srgbClr val="000000"/>
                </a:solidFill>
                <a:effectLst/>
                <a:uLnTx/>
                <a:uFillTx/>
                <a:latin typeface="Verdana"/>
                <a:ea typeface="+mn-ea"/>
                <a:cs typeface="+mn-cs"/>
              </a:rPr>
              <a:t> will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forwarded to an accelerator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when it </a:t>
            </a:r>
            <a:r>
              <a:rPr kumimoji="0" lang="hu-HU" sz="1300" b="0" i="0" u="none" strike="noStrike" kern="1200" cap="none" spc="0" normalizeH="0" baseline="0" noProof="0" dirty="0">
                <a:ln>
                  <a:noFill/>
                </a:ln>
                <a:solidFill>
                  <a:srgbClr val="000000"/>
                </a:solidFill>
                <a:effectLst/>
                <a:uLnTx/>
                <a:uFillTx/>
                <a:latin typeface="Verdana"/>
                <a:ea typeface="+mn-ea"/>
                <a:cs typeface="+mn-cs"/>
              </a:rPr>
              <a:t>is capable </a:t>
            </a:r>
            <a:r>
              <a:rPr kumimoji="0" lang="en-US" sz="1300" b="0" i="0" u="none" strike="noStrike" kern="1200" cap="none" spc="0" normalizeH="0" baseline="0" noProof="0" dirty="0">
                <a:ln>
                  <a:noFill/>
                </a:ln>
                <a:solidFill>
                  <a:srgbClr val="000000"/>
                </a:solidFill>
                <a:effectLst/>
                <a:uLnTx/>
                <a:uFillTx/>
                <a:latin typeface="Verdana"/>
                <a:ea typeface="+mn-ea"/>
                <a:cs typeface="+mn-cs"/>
              </a:rPr>
              <a:t>of</a:t>
            </a:r>
            <a:r>
              <a:rPr kumimoji="0" lang="hu-HU" sz="1300" b="0" i="0" u="none" strike="noStrike" kern="1200" cap="none" spc="0" normalizeH="0" baseline="0" noProof="0" dirty="0">
                <a:ln>
                  <a:noFill/>
                </a:ln>
                <a:solidFill>
                  <a:srgbClr val="000000"/>
                </a:solidFill>
                <a:effectLst/>
                <a:uLnTx/>
                <a:uFillTx/>
                <a:latin typeface="Verdana"/>
                <a:ea typeface="+mn-ea"/>
                <a:cs typeface="+mn-cs"/>
              </a:rPr>
              <a:t> execut</a:t>
            </a:r>
            <a:r>
              <a:rPr kumimoji="0" lang="en-US" sz="1300" b="0" i="0" u="none" strike="noStrike" kern="1200" cap="none" spc="0" normalizeH="0" baseline="0" noProof="0" dirty="0" err="1">
                <a:ln>
                  <a:noFill/>
                </a:ln>
                <a:solidFill>
                  <a:srgbClr val="000000"/>
                </a:solidFill>
                <a:effectLst/>
                <a:uLnTx/>
                <a:uFillTx/>
                <a:latin typeface="Verdana"/>
                <a:ea typeface="+mn-ea"/>
                <a:cs typeface="+mn-cs"/>
              </a:rPr>
              <a:t>ing</a:t>
            </a: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this instruction more efficiently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 than the CPU.</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2" name="TextBox 21"/>
          <p:cNvSpPr txBox="1"/>
          <p:nvPr/>
        </p:nvSpPr>
        <p:spPr>
          <a:xfrm>
            <a:off x="5199052" y="3192376"/>
            <a:ext cx="3980577" cy="16927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There are </a:t>
            </a:r>
            <a:r>
              <a:rPr kumimoji="0" lang="hu-HU" sz="1300" b="0" i="0" u="none" strike="noStrike" kern="1200" cap="none" spc="0" normalizeH="0" baseline="0" noProof="0" dirty="0">
                <a:ln>
                  <a:noFill/>
                </a:ln>
                <a:solidFill>
                  <a:srgbClr val="0070C0"/>
                </a:solidFill>
                <a:effectLst/>
                <a:uLnTx/>
                <a:uFillTx/>
                <a:latin typeface="Verdana"/>
                <a:ea typeface="+mn-ea"/>
                <a:cs typeface="+mn-cs"/>
              </a:rPr>
              <a:t>two or more</a:t>
            </a:r>
            <a:r>
              <a:rPr kumimoji="0" lang="en-US" sz="1300" b="0" i="0" u="none" strike="noStrike" kern="1200" cap="none" spc="0" normalizeH="0" baseline="0" noProof="0" dirty="0">
                <a:ln>
                  <a:noFill/>
                </a:ln>
                <a:solidFill>
                  <a:srgbClr val="0070C0"/>
                </a:solidFill>
                <a:effectLst/>
                <a:uLnTx/>
                <a:uFillTx/>
                <a:latin typeface="Verdana"/>
                <a:ea typeface="+mn-ea"/>
                <a:cs typeface="+mn-cs"/>
              </a:rPr>
              <a:t> clusters of cores</a:t>
            </a:r>
            <a:r>
              <a:rPr kumimoji="0" lang="en-US" sz="1300" b="0" i="0" u="none" strike="noStrike" kern="1200" cap="none" spc="0" normalizeH="0" baseline="0" noProof="0" dirty="0">
                <a:ln>
                  <a:noFill/>
                </a:ln>
                <a:solidFill>
                  <a:srgbClr val="000000"/>
                </a:solidFill>
                <a:effectLst/>
                <a:uLnTx/>
                <a:uFillTx/>
                <a:latin typeface="Verdana"/>
                <a:ea typeface="+mn-ea"/>
                <a:cs typeface="+mn-cs"/>
              </a:rPr>
              <a:t>,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different power/performance characteristics,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e.g. two clusters; a LIT</a:t>
            </a:r>
            <a:r>
              <a:rPr kumimoji="0" lang="en-US" sz="1300" b="0" i="0" u="none" strike="noStrike" kern="1200" cap="none" spc="0" normalizeH="0" baseline="0" noProof="0" dirty="0">
                <a:ln>
                  <a:noFill/>
                </a:ln>
                <a:solidFill>
                  <a:srgbClr val="000000"/>
                </a:solidFill>
                <a:effectLst/>
                <a:uLnTx/>
                <a:uFillTx/>
                <a:latin typeface="Verdana"/>
                <a:ea typeface="+mn-ea"/>
                <a:cs typeface="+mn-cs"/>
              </a:rPr>
              <a:t>TLE and a big </a:t>
            </a:r>
            <a:r>
              <a:rPr kumimoji="0" lang="hu-HU" sz="1300" b="0" i="0" u="none" strike="noStrike" kern="1200" cap="none" spc="0" normalizeH="0" baseline="0" noProof="0" dirty="0">
                <a:ln>
                  <a:noFill/>
                </a:ln>
                <a:solidFill>
                  <a:srgbClr val="000000"/>
                </a:solidFill>
                <a:effectLst/>
                <a:uLnTx/>
                <a:uFillTx/>
                <a:latin typeface="Verdana"/>
                <a:ea typeface="+mn-ea"/>
                <a:cs typeface="+mn-cs"/>
              </a:rPr>
              <a:t>one.</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Cores of the LITTLE cluster </a:t>
            </a:r>
            <a:r>
              <a:rPr kumimoji="0" lang="en-US" sz="1300" b="0" i="0" u="none" strike="noStrike" kern="1200" cap="none" spc="0" normalizeH="0" baseline="0" noProof="0" dirty="0">
                <a:ln>
                  <a:noFill/>
                </a:ln>
                <a:solidFill>
                  <a:srgbClr val="000000"/>
                </a:solidFill>
                <a:effectLst/>
                <a:uLnTx/>
                <a:uFillTx/>
                <a:latin typeface="Verdana"/>
                <a:ea typeface="+mn-ea"/>
                <a:cs typeface="+mn-cs"/>
              </a:rPr>
              <a:t>execute</a:t>
            </a: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less demanding tasks</a:t>
            </a:r>
            <a:r>
              <a:rPr kumimoji="0" lang="hu-HU" sz="1300" b="0" i="0" u="none" strike="noStrike" kern="1200" cap="none" spc="0" normalizeH="0" baseline="0" noProof="0" dirty="0">
                <a:ln>
                  <a:noFill/>
                </a:ln>
                <a:solidFill>
                  <a:srgbClr val="000000"/>
                </a:solidFill>
                <a:effectLst/>
                <a:uLnTx/>
                <a:uFillTx/>
                <a:latin typeface="Verdana"/>
                <a:ea typeface="+mn-ea"/>
                <a:cs typeface="+mn-cs"/>
              </a:rPr>
              <a:t> and consume</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less power</a:t>
            </a:r>
            <a:r>
              <a:rPr kumimoji="0" lang="hu-HU" sz="1300" b="0" i="0" u="none" strike="noStrike" kern="1200" cap="none" spc="0" normalizeH="0" baseline="0" noProof="0" dirty="0">
                <a:ln>
                  <a:noFill/>
                </a:ln>
                <a:solidFill>
                  <a:srgbClr val="000000"/>
                </a:solidFill>
                <a:effectLst/>
                <a:uLnTx/>
                <a:uFillTx/>
                <a:latin typeface="Verdana"/>
                <a:ea typeface="+mn-ea"/>
                <a:cs typeface="+mn-cs"/>
              </a:rPr>
              <a:t>,</a:t>
            </a:r>
            <a:r>
              <a:rPr kumimoji="0" lang="en-US" sz="1300" b="0" i="0" u="none" strike="noStrike" kern="1200" cap="none" spc="0" normalizeH="0" baseline="0" noProof="0" dirty="0">
                <a:ln>
                  <a:noFill/>
                </a:ln>
                <a:solidFill>
                  <a:srgbClr val="000000"/>
                </a:solidFill>
                <a:effectLst/>
                <a:uLnTx/>
                <a:uFillTx/>
                <a:latin typeface="Verdana"/>
                <a:ea typeface="+mn-ea"/>
                <a:cs typeface="+mn-cs"/>
              </a:rPr>
              <a:t> </a:t>
            </a:r>
            <a:r>
              <a:rPr kumimoji="0" lang="hu-HU" sz="1300" b="0" i="0" u="none" strike="noStrike" kern="1200" cap="none" spc="0" normalizeH="0" baseline="0" noProof="0" dirty="0">
                <a:ln>
                  <a:noFill/>
                </a:ln>
                <a:solidFill>
                  <a:srgbClr val="000000"/>
                </a:solidFill>
                <a:effectLst/>
                <a:uLnTx/>
                <a:uFillTx/>
                <a:latin typeface="Verdana"/>
                <a:ea typeface="+mn-ea"/>
                <a:cs typeface="+mn-cs"/>
              </a:rPr>
              <a:t>whereas cores of the big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 cluster execute </a:t>
            </a:r>
            <a:r>
              <a:rPr kumimoji="0" lang="en-US" sz="1300" b="0" i="0" u="none" strike="noStrike" kern="1200" cap="none" spc="0" normalizeH="0" baseline="0" noProof="0" dirty="0">
                <a:ln>
                  <a:noFill/>
                </a:ln>
                <a:solidFill>
                  <a:srgbClr val="000000"/>
                </a:solidFill>
                <a:effectLst/>
                <a:uLnTx/>
                <a:uFillTx/>
                <a:latin typeface="Verdana"/>
                <a:ea typeface="+mn-ea"/>
                <a:cs typeface="+mn-cs"/>
              </a:rPr>
              <a:t>more demanding tasks</a:t>
            </a: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with</a:t>
            </a:r>
            <a:r>
              <a:rPr kumimoji="0" lang="hu-HU" sz="1300" b="0" i="0" u="none" strike="noStrike" kern="1200" cap="none" spc="0" normalizeH="0" baseline="0" noProof="0" dirty="0">
                <a:ln>
                  <a:noFill/>
                </a:ln>
                <a:solidFill>
                  <a:srgbClr val="000000"/>
                </a:solidFill>
                <a:effectLst/>
                <a:uLnTx/>
                <a:uFillTx/>
                <a:latin typeface="Verdana"/>
                <a:ea typeface="+mn-ea"/>
                <a:cs typeface="+mn-cs"/>
              </a:rPr>
              <a:t> </a:t>
            </a:r>
            <a:r>
              <a:rPr kumimoji="0" lang="en-US" sz="1300" b="0" i="0" u="none" strike="noStrike" kern="1200" cap="none" spc="0" normalizeH="0" baseline="0" noProof="0" dirty="0">
                <a:ln>
                  <a:noFill/>
                </a:ln>
                <a:solidFill>
                  <a:srgbClr val="000000"/>
                </a:solidFill>
                <a:effectLst/>
                <a:uLnTx/>
                <a:uFillTx/>
                <a:latin typeface="Verdana"/>
                <a:ea typeface="+mn-ea"/>
                <a:cs typeface="+mn-cs"/>
              </a:rPr>
              <a:t>higher power consumption</a:t>
            </a:r>
            <a:r>
              <a:rPr kumimoji="0" lang="hu-HU" sz="1300" b="0" i="0" u="none" strike="noStrike" kern="1200" cap="none" spc="0" normalizeH="0" baseline="0" noProof="0" dirty="0">
                <a:ln>
                  <a:noFill/>
                </a:ln>
                <a:solidFill>
                  <a:srgbClr val="000000"/>
                </a:solidFill>
                <a:effectLst/>
                <a:uLnTx/>
                <a:uFillTx/>
                <a:latin typeface="Verdana"/>
                <a:ea typeface="+mn-ea"/>
                <a:cs typeface="+mn-cs"/>
              </a:rPr>
              <a:t>.</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4" name="Rectangle 53"/>
          <p:cNvSpPr>
            <a:spLocks noChangeArrowheads="1"/>
          </p:cNvSpPr>
          <p:nvPr/>
        </p:nvSpPr>
        <p:spPr bwMode="auto">
          <a:xfrm>
            <a:off x="959116" y="4698437"/>
            <a:ext cx="982665" cy="1313974"/>
          </a:xfrm>
          <a:prstGeom prst="rect">
            <a:avLst/>
          </a:prstGeom>
          <a:solidFill>
            <a:srgbClr val="FFFF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Rectangle 54"/>
          <p:cNvSpPr>
            <a:spLocks noChangeArrowheads="1"/>
          </p:cNvSpPr>
          <p:nvPr/>
        </p:nvSpPr>
        <p:spPr bwMode="auto">
          <a:xfrm>
            <a:off x="1059129" y="4744848"/>
            <a:ext cx="784227" cy="276999"/>
          </a:xfrm>
          <a:prstGeom prst="rect">
            <a:avLst/>
          </a:prstGeom>
          <a:solidFill>
            <a:srgbClr val="CCFF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200" b="1" i="0" u="none" strike="noStrike" kern="1200" cap="none" spc="0" normalizeH="0" baseline="0" noProof="0" dirty="0">
                <a:ln>
                  <a:noFill/>
                </a:ln>
                <a:solidFill>
                  <a:srgbClr val="000000"/>
                </a:solidFill>
                <a:effectLst/>
                <a:uLnTx/>
                <a:uFillTx/>
                <a:latin typeface="Verdana" pitchFamily="34" charset="0"/>
                <a:ea typeface="+mn-ea"/>
                <a:cs typeface="+mn-cs"/>
              </a:rPr>
              <a:t>MPC</a:t>
            </a:r>
            <a:endPar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6" name="Rectangle 55"/>
          <p:cNvSpPr>
            <a:spLocks noChangeArrowheads="1"/>
          </p:cNvSpPr>
          <p:nvPr/>
        </p:nvSpPr>
        <p:spPr bwMode="auto">
          <a:xfrm>
            <a:off x="1057541" y="5166101"/>
            <a:ext cx="342901" cy="158495"/>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ectangle 56"/>
          <p:cNvSpPr>
            <a:spLocks noChangeArrowheads="1"/>
          </p:cNvSpPr>
          <p:nvPr/>
        </p:nvSpPr>
        <p:spPr bwMode="auto">
          <a:xfrm>
            <a:off x="1500455" y="5166101"/>
            <a:ext cx="342901" cy="158495"/>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58"/>
          <p:cNvSpPr>
            <a:spLocks noChangeArrowheads="1"/>
          </p:cNvSpPr>
          <p:nvPr/>
        </p:nvSpPr>
        <p:spPr bwMode="auto">
          <a:xfrm>
            <a:off x="1500455" y="5379132"/>
            <a:ext cx="342901" cy="158495"/>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Rectangle 59"/>
          <p:cNvSpPr>
            <a:spLocks noChangeArrowheads="1"/>
          </p:cNvSpPr>
          <p:nvPr/>
        </p:nvSpPr>
        <p:spPr bwMode="auto">
          <a:xfrm>
            <a:off x="1057541" y="5588754"/>
            <a:ext cx="342901" cy="158495"/>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Rectangle 60"/>
          <p:cNvSpPr>
            <a:spLocks noChangeArrowheads="1"/>
          </p:cNvSpPr>
          <p:nvPr/>
        </p:nvSpPr>
        <p:spPr bwMode="auto">
          <a:xfrm>
            <a:off x="1500455" y="5588754"/>
            <a:ext cx="342901" cy="158495"/>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ectangle 61"/>
          <p:cNvSpPr>
            <a:spLocks noChangeArrowheads="1"/>
          </p:cNvSpPr>
          <p:nvPr/>
        </p:nvSpPr>
        <p:spPr bwMode="auto">
          <a:xfrm>
            <a:off x="1057541" y="5801785"/>
            <a:ext cx="342901" cy="156791"/>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Rectangle 62"/>
          <p:cNvSpPr>
            <a:spLocks noChangeArrowheads="1"/>
          </p:cNvSpPr>
          <p:nvPr/>
        </p:nvSpPr>
        <p:spPr bwMode="auto">
          <a:xfrm>
            <a:off x="1500455" y="5801785"/>
            <a:ext cx="342901" cy="156791"/>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34" name="Group 79"/>
          <p:cNvGrpSpPr>
            <a:grpSpLocks/>
          </p:cNvGrpSpPr>
          <p:nvPr/>
        </p:nvGrpSpPr>
        <p:grpSpPr bwMode="auto">
          <a:xfrm>
            <a:off x="3504711" y="5238497"/>
            <a:ext cx="1296988" cy="957263"/>
            <a:chOff x="4286" y="2387"/>
            <a:chExt cx="1315" cy="970"/>
          </a:xfrm>
        </p:grpSpPr>
        <p:sp>
          <p:nvSpPr>
            <p:cNvPr id="35" name="Rectangle 71"/>
            <p:cNvSpPr>
              <a:spLocks noChangeArrowheads="1"/>
            </p:cNvSpPr>
            <p:nvPr/>
          </p:nvSpPr>
          <p:spPr bwMode="auto">
            <a:xfrm>
              <a:off x="4286" y="2387"/>
              <a:ext cx="1315" cy="970"/>
            </a:xfrm>
            <a:prstGeom prst="rect">
              <a:avLst/>
            </a:prstGeom>
            <a:solidFill>
              <a:srgbClr val="FFFF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Rectangle 72"/>
            <p:cNvSpPr>
              <a:spLocks noChangeArrowheads="1"/>
            </p:cNvSpPr>
            <p:nvPr/>
          </p:nvSpPr>
          <p:spPr bwMode="auto">
            <a:xfrm>
              <a:off x="4332" y="2613"/>
              <a:ext cx="589" cy="500"/>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200" b="1" i="0" u="none" strike="noStrike" kern="1200" cap="none" spc="0" normalizeH="0" baseline="0" noProof="0" dirty="0">
                  <a:ln>
                    <a:noFill/>
                  </a:ln>
                  <a:solidFill>
                    <a:srgbClr val="FFFFFF"/>
                  </a:solidFill>
                  <a:effectLst/>
                  <a:uLnTx/>
                  <a:uFillTx/>
                  <a:latin typeface="Verdana" pitchFamily="34" charset="0"/>
                  <a:ea typeface="+mn-ea"/>
                  <a:cs typeface="+mn-cs"/>
                </a:rPr>
                <a:t>CPU</a:t>
              </a:r>
              <a:endParaRPr kumimoji="0" lang="en-US" alt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7" name="Rectangle 73"/>
            <p:cNvSpPr>
              <a:spLocks noChangeArrowheads="1"/>
            </p:cNvSpPr>
            <p:nvPr/>
          </p:nvSpPr>
          <p:spPr bwMode="auto">
            <a:xfrm>
              <a:off x="4967" y="2478"/>
              <a:ext cx="589" cy="771"/>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200" b="1" i="0" u="none" strike="noStrike" kern="1200" cap="none" spc="0" normalizeH="0" baseline="0" noProof="0">
                  <a:ln>
                    <a:noFill/>
                  </a:ln>
                  <a:solidFill>
                    <a:srgbClr val="FFFFFF"/>
                  </a:solidFill>
                  <a:effectLst/>
                  <a:uLnTx/>
                  <a:uFillTx/>
                  <a:latin typeface="Verdana" pitchFamily="34" charset="0"/>
                  <a:ea typeface="+mn-ea"/>
                  <a:cs typeface="+mn-cs"/>
                </a:rPr>
                <a:t>GPU</a:t>
              </a:r>
              <a:endParaRPr kumimoji="0" lang="en-US" altLang="en-US" sz="1200" b="1" i="0" u="none" strike="noStrike" kern="1200" cap="none" spc="0" normalizeH="0" baseline="0" noProof="0">
                <a:ln>
                  <a:noFill/>
                </a:ln>
                <a:solidFill>
                  <a:srgbClr val="FFFFFF"/>
                </a:solidFill>
                <a:effectLst/>
                <a:uLnTx/>
                <a:uFillTx/>
                <a:latin typeface="Verdana" pitchFamily="34" charset="0"/>
                <a:ea typeface="+mn-ea"/>
                <a:cs typeface="+mn-cs"/>
              </a:endParaRPr>
            </a:p>
          </p:txBody>
        </p:sp>
      </p:grpSp>
      <p:sp>
        <p:nvSpPr>
          <p:cNvPr id="38" name="Rectangle 58"/>
          <p:cNvSpPr>
            <a:spLocks noChangeArrowheads="1"/>
          </p:cNvSpPr>
          <p:nvPr/>
        </p:nvSpPr>
        <p:spPr bwMode="auto">
          <a:xfrm>
            <a:off x="1054808" y="5387152"/>
            <a:ext cx="342901" cy="147638"/>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TextBox 38"/>
          <p:cNvSpPr txBox="1"/>
          <p:nvPr/>
        </p:nvSpPr>
        <p:spPr>
          <a:xfrm>
            <a:off x="994062" y="4978873"/>
            <a:ext cx="92525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Verdana"/>
                <a:ea typeface="+mn-ea"/>
                <a:cs typeface="+mn-cs"/>
              </a:rPr>
              <a:t>Slave cores</a:t>
            </a:r>
          </a:p>
        </p:txBody>
      </p:sp>
      <p:pic>
        <p:nvPicPr>
          <p:cNvPr id="59" name="Picture 58" descr="http://community.arm.com/servlet/JiveServlet/downloadImage/38-1507-2885/blogentry-107443-025420200+1375802671_thumb.pn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423" t="17414" r="1318" b="24576"/>
          <a:stretch/>
        </p:blipFill>
        <p:spPr bwMode="auto">
          <a:xfrm>
            <a:off x="6028409" y="4842453"/>
            <a:ext cx="2446528" cy="153278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75935" y="443911"/>
            <a:ext cx="905185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 The </a:t>
            </a:r>
            <a:r>
              <a:rPr kumimoji="0" lang="hu-HU" sz="1600" b="0" i="0" u="none" strike="noStrike" kern="1200" cap="none" spc="0" normalizeH="0" baseline="0" noProof="0" dirty="0">
                <a:ln>
                  <a:noFill/>
                </a:ln>
                <a:solidFill>
                  <a:srgbClr val="FF0000"/>
                </a:solidFill>
                <a:effectLst/>
                <a:uLnTx/>
                <a:uFillTx/>
                <a:latin typeface="Verdana"/>
                <a:ea typeface="+mn-ea"/>
                <a:cs typeface="+mn-cs"/>
              </a:rPr>
              <a:t>big.LITTLE  technology </a:t>
            </a:r>
            <a:r>
              <a:rPr kumimoji="0" lang="en-US" sz="1600" b="0" i="0" u="none" strike="noStrike" kern="1200" cap="none" spc="0" normalizeH="0" baseline="0" noProof="0" dirty="0">
                <a:ln>
                  <a:noFill/>
                </a:ln>
                <a:solidFill>
                  <a:srgbClr val="FF0000"/>
                </a:solidFill>
                <a:effectLst/>
                <a:uLnTx/>
                <a:uFillTx/>
                <a:latin typeface="Verdana"/>
                <a:ea typeface="+mn-ea"/>
                <a:cs typeface="+mn-cs"/>
              </a:rPr>
              <a:t>is</a:t>
            </a:r>
            <a:r>
              <a:rPr kumimoji="0" lang="hu-HU" sz="1600" b="0" i="0" u="none" strike="noStrike" kern="1200" cap="none" spc="0" normalizeH="0" baseline="0" noProof="0" dirty="0">
                <a:ln>
                  <a:noFill/>
                </a:ln>
                <a:solidFill>
                  <a:srgbClr val="FF0000"/>
                </a:solidFill>
                <a:effectLst/>
                <a:uLnTx/>
                <a:uFillTx/>
                <a:latin typeface="Verdana"/>
                <a:ea typeface="+mn-ea"/>
                <a:cs typeface="+mn-cs"/>
              </a:rPr>
              <a:t> an </a:t>
            </a:r>
            <a:r>
              <a:rPr kumimoji="0" lang="en-US" sz="1600" b="0" i="0" u="none" strike="noStrike" kern="1200" cap="none" spc="0" normalizeH="0" baseline="0" noProof="0" dirty="0">
                <a:ln>
                  <a:noFill/>
                </a:ln>
                <a:solidFill>
                  <a:srgbClr val="FF0000"/>
                </a:solidFill>
                <a:effectLst/>
                <a:uLnTx/>
                <a:uFillTx/>
                <a:latin typeface="Verdana"/>
                <a:ea typeface="+mn-ea"/>
                <a:cs typeface="+mn-cs"/>
              </a:rPr>
              <a:t>alternative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task</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distribution</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policy </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in</a:t>
            </a:r>
            <a:r>
              <a:rPr kumimoji="0" lang="en-US" sz="1600" b="0" i="0" u="none" strike="noStrike" kern="1200" cap="none" spc="0" normalizeH="0" baseline="0" noProof="0" dirty="0">
                <a:ln>
                  <a:noFill/>
                </a:ln>
                <a:solidFill>
                  <a:srgbClr val="FF0000"/>
                </a:solidFill>
                <a:effectLst/>
                <a:uLnTx/>
                <a:uFillTx/>
                <a:latin typeface="Verdana"/>
                <a:ea typeface="+mn-ea"/>
                <a:cs typeface="+mn-cs"/>
              </a:rPr>
              <a:t> heterogeneous</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multicore processors</a:t>
            </a:r>
          </a:p>
        </p:txBody>
      </p:sp>
      <p:sp>
        <p:nvSpPr>
          <p:cNvPr id="40" name="Title 15"/>
          <p:cNvSpPr>
            <a:spLocks noGrp="1"/>
          </p:cNvSpPr>
          <p:nvPr>
            <p:ph type="title"/>
          </p:nvPr>
        </p:nvSpPr>
        <p:spPr>
          <a:xfrm>
            <a:off x="0" y="0"/>
            <a:ext cx="9144000" cy="393700"/>
          </a:xfrm>
          <a:solidFill>
            <a:srgbClr val="0066FF"/>
          </a:solidFill>
        </p:spPr>
        <p:txBody>
          <a:bodyPr/>
          <a:lstStyle/>
          <a:p>
            <a:r>
              <a:rPr lang="en-US" sz="1700" dirty="0"/>
              <a:t>3.3.4 Armv7-based 32-bit </a:t>
            </a:r>
            <a:r>
              <a:rPr lang="en-US" sz="1700" dirty="0" err="1"/>
              <a:t>big.little</a:t>
            </a:r>
            <a:r>
              <a:rPr lang="en-US" sz="1700" dirty="0"/>
              <a:t> CPUs (9)</a:t>
            </a:r>
          </a:p>
        </p:txBody>
      </p:sp>
      <p:sp>
        <p:nvSpPr>
          <p:cNvPr id="16" name="TextBox 15"/>
          <p:cNvSpPr txBox="1"/>
          <p:nvPr/>
        </p:nvSpPr>
        <p:spPr>
          <a:xfrm>
            <a:off x="107504" y="6259973"/>
            <a:ext cx="2632195"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E.g. the Cell processor from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IBM/Sony/Toshiba (2006).</a:t>
            </a:r>
          </a:p>
        </p:txBody>
      </p:sp>
      <p:sp>
        <p:nvSpPr>
          <p:cNvPr id="17" name="TextBox 16"/>
          <p:cNvSpPr txBox="1"/>
          <p:nvPr/>
        </p:nvSpPr>
        <p:spPr>
          <a:xfrm>
            <a:off x="3116190" y="6357117"/>
            <a:ext cx="2178802"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Widely used in mobiles.</a:t>
            </a:r>
          </a:p>
        </p:txBody>
      </p:sp>
      <p:sp>
        <p:nvSpPr>
          <p:cNvPr id="41" name="TextBox 40"/>
          <p:cNvSpPr txBox="1"/>
          <p:nvPr/>
        </p:nvSpPr>
        <p:spPr>
          <a:xfrm>
            <a:off x="6137614" y="6350265"/>
            <a:ext cx="2178802"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Widely used in mobiles.</a:t>
            </a:r>
          </a:p>
        </p:txBody>
      </p:sp>
    </p:spTree>
    <p:extLst>
      <p:ext uri="{BB962C8B-B14F-4D97-AF65-F5344CB8AC3E}">
        <p14:creationId xmlns:p14="http://schemas.microsoft.com/office/powerpoint/2010/main" val="200539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ppt_x"/>
                                          </p:val>
                                        </p:tav>
                                        <p:tav tm="100000">
                                          <p:val>
                                            <p:strVal val="#ppt_x"/>
                                          </p:val>
                                        </p:tav>
                                      </p:tavLst>
                                    </p:anim>
                                    <p:anim calcmode="lin" valueType="num">
                                      <p:cBhvr additive="base">
                                        <p:cTn id="66" dur="500" fill="hold"/>
                                        <p:tgtEl>
                                          <p:spTgt spid="2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500" fill="hold"/>
                                        <p:tgtEl>
                                          <p:spTgt spid="30"/>
                                        </p:tgtEl>
                                        <p:attrNameLst>
                                          <p:attrName>ppt_x</p:attrName>
                                        </p:attrNameLst>
                                      </p:cBhvr>
                                      <p:tavLst>
                                        <p:tav tm="0">
                                          <p:val>
                                            <p:strVal val="#ppt_x"/>
                                          </p:val>
                                        </p:tav>
                                        <p:tav tm="100000">
                                          <p:val>
                                            <p:strVal val="#ppt_x"/>
                                          </p:val>
                                        </p:tav>
                                      </p:tavLst>
                                    </p:anim>
                                    <p:anim calcmode="lin" valueType="num">
                                      <p:cBhvr additive="base">
                                        <p:cTn id="74" dur="500" fill="hold"/>
                                        <p:tgtEl>
                                          <p:spTgt spid="30"/>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ppt_x"/>
                                          </p:val>
                                        </p:tav>
                                        <p:tav tm="100000">
                                          <p:val>
                                            <p:strVal val="#ppt_x"/>
                                          </p:val>
                                        </p:tav>
                                      </p:tavLst>
                                    </p:anim>
                                    <p:anim calcmode="lin" valueType="num">
                                      <p:cBhvr additive="base">
                                        <p:cTn id="78" dur="500" fill="hold"/>
                                        <p:tgtEl>
                                          <p:spTgt spid="3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additive="base">
                                        <p:cTn id="81" dur="500" fill="hold"/>
                                        <p:tgtEl>
                                          <p:spTgt spid="32"/>
                                        </p:tgtEl>
                                        <p:attrNameLst>
                                          <p:attrName>ppt_x</p:attrName>
                                        </p:attrNameLst>
                                      </p:cBhvr>
                                      <p:tavLst>
                                        <p:tav tm="0">
                                          <p:val>
                                            <p:strVal val="#ppt_x"/>
                                          </p:val>
                                        </p:tav>
                                        <p:tav tm="100000">
                                          <p:val>
                                            <p:strVal val="#ppt_x"/>
                                          </p:val>
                                        </p:tav>
                                      </p:tavLst>
                                    </p:anim>
                                    <p:anim calcmode="lin" valueType="num">
                                      <p:cBhvr additive="base">
                                        <p:cTn id="82" dur="500" fill="hold"/>
                                        <p:tgtEl>
                                          <p:spTgt spid="32"/>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additive="base">
                                        <p:cTn id="85" dur="500" fill="hold"/>
                                        <p:tgtEl>
                                          <p:spTgt spid="33"/>
                                        </p:tgtEl>
                                        <p:attrNameLst>
                                          <p:attrName>ppt_x</p:attrName>
                                        </p:attrNameLst>
                                      </p:cBhvr>
                                      <p:tavLst>
                                        <p:tav tm="0">
                                          <p:val>
                                            <p:strVal val="#ppt_x"/>
                                          </p:val>
                                        </p:tav>
                                        <p:tav tm="100000">
                                          <p:val>
                                            <p:strVal val="#ppt_x"/>
                                          </p:val>
                                        </p:tav>
                                      </p:tavLst>
                                    </p:anim>
                                    <p:anim calcmode="lin" valueType="num">
                                      <p:cBhvr additive="base">
                                        <p:cTn id="86" dur="500" fill="hold"/>
                                        <p:tgtEl>
                                          <p:spTgt spid="3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additive="base">
                                        <p:cTn id="89" dur="500" fill="hold"/>
                                        <p:tgtEl>
                                          <p:spTgt spid="38"/>
                                        </p:tgtEl>
                                        <p:attrNameLst>
                                          <p:attrName>ppt_x</p:attrName>
                                        </p:attrNameLst>
                                      </p:cBhvr>
                                      <p:tavLst>
                                        <p:tav tm="0">
                                          <p:val>
                                            <p:strVal val="#ppt_x"/>
                                          </p:val>
                                        </p:tav>
                                        <p:tav tm="100000">
                                          <p:val>
                                            <p:strVal val="#ppt_x"/>
                                          </p:val>
                                        </p:tav>
                                      </p:tavLst>
                                    </p:anim>
                                    <p:anim calcmode="lin" valueType="num">
                                      <p:cBhvr additive="base">
                                        <p:cTn id="90" dur="500" fill="hold"/>
                                        <p:tgtEl>
                                          <p:spTgt spid="38"/>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anim calcmode="lin" valueType="num">
                                      <p:cBhvr additive="base">
                                        <p:cTn id="93" dur="500" fill="hold"/>
                                        <p:tgtEl>
                                          <p:spTgt spid="39"/>
                                        </p:tgtEl>
                                        <p:attrNameLst>
                                          <p:attrName>ppt_x</p:attrName>
                                        </p:attrNameLst>
                                      </p:cBhvr>
                                      <p:tavLst>
                                        <p:tav tm="0">
                                          <p:val>
                                            <p:strVal val="#ppt_x"/>
                                          </p:val>
                                        </p:tav>
                                        <p:tav tm="100000">
                                          <p:val>
                                            <p:strVal val="#ppt_x"/>
                                          </p:val>
                                        </p:tav>
                                      </p:tavLst>
                                    </p:anim>
                                    <p:anim calcmode="lin" valueType="num">
                                      <p:cBhvr additive="base">
                                        <p:cTn id="94" dur="500" fill="hold"/>
                                        <p:tgtEl>
                                          <p:spTgt spid="39"/>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additive="base">
                                        <p:cTn id="97" dur="500" fill="hold"/>
                                        <p:tgtEl>
                                          <p:spTgt spid="16"/>
                                        </p:tgtEl>
                                        <p:attrNameLst>
                                          <p:attrName>ppt_x</p:attrName>
                                        </p:attrNameLst>
                                      </p:cBhvr>
                                      <p:tavLst>
                                        <p:tav tm="0">
                                          <p:val>
                                            <p:strVal val="#ppt_x"/>
                                          </p:val>
                                        </p:tav>
                                        <p:tav tm="100000">
                                          <p:val>
                                            <p:strVal val="#ppt_x"/>
                                          </p:val>
                                        </p:tav>
                                      </p:tavLst>
                                    </p:anim>
                                    <p:anim calcmode="lin" valueType="num">
                                      <p:cBhvr additive="base">
                                        <p:cTn id="9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
                                        </p:tgtEl>
                                        <p:attrNameLst>
                                          <p:attrName>style.visibility</p:attrName>
                                        </p:attrNameLst>
                                      </p:cBhvr>
                                      <p:to>
                                        <p:strVal val="visible"/>
                                      </p:to>
                                    </p:set>
                                    <p:anim calcmode="lin" valueType="num">
                                      <p:cBhvr additive="base">
                                        <p:cTn id="103" dur="500" fill="hold"/>
                                        <p:tgtEl>
                                          <p:spTgt spid="3"/>
                                        </p:tgtEl>
                                        <p:attrNameLst>
                                          <p:attrName>ppt_x</p:attrName>
                                        </p:attrNameLst>
                                      </p:cBhvr>
                                      <p:tavLst>
                                        <p:tav tm="0">
                                          <p:val>
                                            <p:strVal val="#ppt_x"/>
                                          </p:val>
                                        </p:tav>
                                        <p:tav tm="100000">
                                          <p:val>
                                            <p:strVal val="#ppt_x"/>
                                          </p:val>
                                        </p:tav>
                                      </p:tavLst>
                                    </p:anim>
                                    <p:anim calcmode="lin" valueType="num">
                                      <p:cBhvr additive="base">
                                        <p:cTn id="104" dur="500" fill="hold"/>
                                        <p:tgtEl>
                                          <p:spTgt spid="3"/>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
                                        </p:tgtEl>
                                        <p:attrNameLst>
                                          <p:attrName>style.visibility</p:attrName>
                                        </p:attrNameLst>
                                      </p:cBhvr>
                                      <p:to>
                                        <p:strVal val="visible"/>
                                      </p:to>
                                    </p:set>
                                    <p:anim calcmode="lin" valueType="num">
                                      <p:cBhvr additive="base">
                                        <p:cTn id="107" dur="500" fill="hold"/>
                                        <p:tgtEl>
                                          <p:spTgt spid="2"/>
                                        </p:tgtEl>
                                        <p:attrNameLst>
                                          <p:attrName>ppt_x</p:attrName>
                                        </p:attrNameLst>
                                      </p:cBhvr>
                                      <p:tavLst>
                                        <p:tav tm="0">
                                          <p:val>
                                            <p:strVal val="#ppt_x"/>
                                          </p:val>
                                        </p:tav>
                                        <p:tav tm="100000">
                                          <p:val>
                                            <p:strVal val="#ppt_x"/>
                                          </p:val>
                                        </p:tav>
                                      </p:tavLst>
                                    </p:anim>
                                    <p:anim calcmode="lin" valueType="num">
                                      <p:cBhvr additive="base">
                                        <p:cTn id="108" dur="500" fill="hold"/>
                                        <p:tgtEl>
                                          <p:spTgt spid="2"/>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 calcmode="lin" valueType="num">
                                      <p:cBhvr additive="base">
                                        <p:cTn id="111" dur="500" fill="hold"/>
                                        <p:tgtEl>
                                          <p:spTgt spid="19"/>
                                        </p:tgtEl>
                                        <p:attrNameLst>
                                          <p:attrName>ppt_x</p:attrName>
                                        </p:attrNameLst>
                                      </p:cBhvr>
                                      <p:tavLst>
                                        <p:tav tm="0">
                                          <p:val>
                                            <p:strVal val="#ppt_x"/>
                                          </p:val>
                                        </p:tav>
                                        <p:tav tm="100000">
                                          <p:val>
                                            <p:strVal val="#ppt_x"/>
                                          </p:val>
                                        </p:tav>
                                      </p:tavLst>
                                    </p:anim>
                                    <p:anim calcmode="lin" valueType="num">
                                      <p:cBhvr additive="base">
                                        <p:cTn id="112" dur="500" fill="hold"/>
                                        <p:tgtEl>
                                          <p:spTgt spid="19"/>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additive="base">
                                        <p:cTn id="115" dur="500" fill="hold"/>
                                        <p:tgtEl>
                                          <p:spTgt spid="34"/>
                                        </p:tgtEl>
                                        <p:attrNameLst>
                                          <p:attrName>ppt_x</p:attrName>
                                        </p:attrNameLst>
                                      </p:cBhvr>
                                      <p:tavLst>
                                        <p:tav tm="0">
                                          <p:val>
                                            <p:strVal val="#ppt_x"/>
                                          </p:val>
                                        </p:tav>
                                        <p:tav tm="100000">
                                          <p:val>
                                            <p:strVal val="#ppt_x"/>
                                          </p:val>
                                        </p:tav>
                                      </p:tavLst>
                                    </p:anim>
                                    <p:anim calcmode="lin" valueType="num">
                                      <p:cBhvr additive="base">
                                        <p:cTn id="116" dur="500" fill="hold"/>
                                        <p:tgtEl>
                                          <p:spTgt spid="3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7"/>
                                        </p:tgtEl>
                                        <p:attrNameLst>
                                          <p:attrName>style.visibility</p:attrName>
                                        </p:attrNameLst>
                                      </p:cBhvr>
                                      <p:to>
                                        <p:strVal val="visible"/>
                                      </p:to>
                                    </p:set>
                                    <p:anim calcmode="lin" valueType="num">
                                      <p:cBhvr additive="base">
                                        <p:cTn id="119" dur="500" fill="hold"/>
                                        <p:tgtEl>
                                          <p:spTgt spid="17"/>
                                        </p:tgtEl>
                                        <p:attrNameLst>
                                          <p:attrName>ppt_x</p:attrName>
                                        </p:attrNameLst>
                                      </p:cBhvr>
                                      <p:tavLst>
                                        <p:tav tm="0">
                                          <p:val>
                                            <p:strVal val="#ppt_x"/>
                                          </p:val>
                                        </p:tav>
                                        <p:tav tm="100000">
                                          <p:val>
                                            <p:strVal val="#ppt_x"/>
                                          </p:val>
                                        </p:tav>
                                      </p:tavLst>
                                    </p:anim>
                                    <p:anim calcmode="lin" valueType="num">
                                      <p:cBhvr additive="base">
                                        <p:cTn id="1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4"/>
                                        </p:tgtEl>
                                        <p:attrNameLst>
                                          <p:attrName>style.visibility</p:attrName>
                                        </p:attrNameLst>
                                      </p:cBhvr>
                                      <p:to>
                                        <p:strVal val="visible"/>
                                      </p:to>
                                    </p:set>
                                    <p:anim calcmode="lin" valueType="num">
                                      <p:cBhvr additive="base">
                                        <p:cTn id="125" dur="500" fill="hold"/>
                                        <p:tgtEl>
                                          <p:spTgt spid="4"/>
                                        </p:tgtEl>
                                        <p:attrNameLst>
                                          <p:attrName>ppt_x</p:attrName>
                                        </p:attrNameLst>
                                      </p:cBhvr>
                                      <p:tavLst>
                                        <p:tav tm="0">
                                          <p:val>
                                            <p:strVal val="#ppt_x"/>
                                          </p:val>
                                        </p:tav>
                                        <p:tav tm="100000">
                                          <p:val>
                                            <p:strVal val="#ppt_x"/>
                                          </p:val>
                                        </p:tav>
                                      </p:tavLst>
                                    </p:anim>
                                    <p:anim calcmode="lin" valueType="num">
                                      <p:cBhvr additive="base">
                                        <p:cTn id="126" dur="500" fill="hold"/>
                                        <p:tgtEl>
                                          <p:spTgt spid="4"/>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15"/>
                                        </p:tgtEl>
                                        <p:attrNameLst>
                                          <p:attrName>style.visibility</p:attrName>
                                        </p:attrNameLst>
                                      </p:cBhvr>
                                      <p:to>
                                        <p:strVal val="visible"/>
                                      </p:to>
                                    </p:set>
                                    <p:anim calcmode="lin" valueType="num">
                                      <p:cBhvr additive="base">
                                        <p:cTn id="129" dur="500" fill="hold"/>
                                        <p:tgtEl>
                                          <p:spTgt spid="15"/>
                                        </p:tgtEl>
                                        <p:attrNameLst>
                                          <p:attrName>ppt_x</p:attrName>
                                        </p:attrNameLst>
                                      </p:cBhvr>
                                      <p:tavLst>
                                        <p:tav tm="0">
                                          <p:val>
                                            <p:strVal val="#ppt_x"/>
                                          </p:val>
                                        </p:tav>
                                        <p:tav tm="100000">
                                          <p:val>
                                            <p:strVal val="#ppt_x"/>
                                          </p:val>
                                        </p:tav>
                                      </p:tavLst>
                                    </p:anim>
                                    <p:anim calcmode="lin" valueType="num">
                                      <p:cBhvr additive="base">
                                        <p:cTn id="130" dur="500" fill="hold"/>
                                        <p:tgtEl>
                                          <p:spTgt spid="15"/>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22"/>
                                        </p:tgtEl>
                                        <p:attrNameLst>
                                          <p:attrName>style.visibility</p:attrName>
                                        </p:attrNameLst>
                                      </p:cBhvr>
                                      <p:to>
                                        <p:strVal val="visible"/>
                                      </p:to>
                                    </p:set>
                                    <p:anim calcmode="lin" valueType="num">
                                      <p:cBhvr additive="base">
                                        <p:cTn id="133" dur="500" fill="hold"/>
                                        <p:tgtEl>
                                          <p:spTgt spid="22"/>
                                        </p:tgtEl>
                                        <p:attrNameLst>
                                          <p:attrName>ppt_x</p:attrName>
                                        </p:attrNameLst>
                                      </p:cBhvr>
                                      <p:tavLst>
                                        <p:tav tm="0">
                                          <p:val>
                                            <p:strVal val="#ppt_x"/>
                                          </p:val>
                                        </p:tav>
                                        <p:tav tm="100000">
                                          <p:val>
                                            <p:strVal val="#ppt_x"/>
                                          </p:val>
                                        </p:tav>
                                      </p:tavLst>
                                    </p:anim>
                                    <p:anim calcmode="lin" valueType="num">
                                      <p:cBhvr additive="base">
                                        <p:cTn id="134" dur="500" fill="hold"/>
                                        <p:tgtEl>
                                          <p:spTgt spid="22"/>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59"/>
                                        </p:tgtEl>
                                        <p:attrNameLst>
                                          <p:attrName>style.visibility</p:attrName>
                                        </p:attrNameLst>
                                      </p:cBhvr>
                                      <p:to>
                                        <p:strVal val="visible"/>
                                      </p:to>
                                    </p:set>
                                    <p:anim calcmode="lin" valueType="num">
                                      <p:cBhvr additive="base">
                                        <p:cTn id="137" dur="500" fill="hold"/>
                                        <p:tgtEl>
                                          <p:spTgt spid="59"/>
                                        </p:tgtEl>
                                        <p:attrNameLst>
                                          <p:attrName>ppt_x</p:attrName>
                                        </p:attrNameLst>
                                      </p:cBhvr>
                                      <p:tavLst>
                                        <p:tav tm="0">
                                          <p:val>
                                            <p:strVal val="#ppt_x"/>
                                          </p:val>
                                        </p:tav>
                                        <p:tav tm="100000">
                                          <p:val>
                                            <p:strVal val="#ppt_x"/>
                                          </p:val>
                                        </p:tav>
                                      </p:tavLst>
                                    </p:anim>
                                    <p:anim calcmode="lin" valueType="num">
                                      <p:cBhvr additive="base">
                                        <p:cTn id="138" dur="500" fill="hold"/>
                                        <p:tgtEl>
                                          <p:spTgt spid="59"/>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41"/>
                                        </p:tgtEl>
                                        <p:attrNameLst>
                                          <p:attrName>style.visibility</p:attrName>
                                        </p:attrNameLst>
                                      </p:cBhvr>
                                      <p:to>
                                        <p:strVal val="visible"/>
                                      </p:to>
                                    </p:set>
                                    <p:anim calcmode="lin" valueType="num">
                                      <p:cBhvr additive="base">
                                        <p:cTn id="141" dur="500" fill="hold"/>
                                        <p:tgtEl>
                                          <p:spTgt spid="41"/>
                                        </p:tgtEl>
                                        <p:attrNameLst>
                                          <p:attrName>ppt_x</p:attrName>
                                        </p:attrNameLst>
                                      </p:cBhvr>
                                      <p:tavLst>
                                        <p:tav tm="0">
                                          <p:val>
                                            <p:strVal val="#ppt_x"/>
                                          </p:val>
                                        </p:tav>
                                        <p:tav tm="100000">
                                          <p:val>
                                            <p:strVal val="#ppt_x"/>
                                          </p:val>
                                        </p:tav>
                                      </p:tavLst>
                                    </p:anim>
                                    <p:anim calcmode="lin" valueType="num">
                                      <p:cBhvr additive="base">
                                        <p:cTn id="14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P spid="8" grpId="0"/>
      <p:bldP spid="11" grpId="0" animBg="1"/>
      <p:bldP spid="12" grpId="0" animBg="1"/>
      <p:bldP spid="13" grpId="0" animBg="1"/>
      <p:bldP spid="2" grpId="0"/>
      <p:bldP spid="14" grpId="0"/>
      <p:bldP spid="15" grpId="0"/>
      <p:bldP spid="18" grpId="0"/>
      <p:bldP spid="19" grpId="0"/>
      <p:bldP spid="22" grpId="0"/>
      <p:bldP spid="24" grpId="0" animBg="1"/>
      <p:bldP spid="25" grpId="0" animBg="1"/>
      <p:bldP spid="26" grpId="0" animBg="1"/>
      <p:bldP spid="27" grpId="0" animBg="1"/>
      <p:bldP spid="29" grpId="0" animBg="1"/>
      <p:bldP spid="30" grpId="0" animBg="1"/>
      <p:bldP spid="31" grpId="0" animBg="1"/>
      <p:bldP spid="32" grpId="0" animBg="1"/>
      <p:bldP spid="33" grpId="0" animBg="1"/>
      <p:bldP spid="38" grpId="0" animBg="1"/>
      <p:bldP spid="39" grpId="0"/>
      <p:bldP spid="16" grpId="0"/>
      <p:bldP spid="17" grpId="0"/>
      <p:bldP spid="41"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t>3.3.4 Armv7-based 32-bit </a:t>
            </a:r>
            <a:r>
              <a:rPr lang="en-US" sz="1700" dirty="0" err="1"/>
              <a:t>big.little</a:t>
            </a:r>
            <a:r>
              <a:rPr lang="en-US" sz="1700" dirty="0"/>
              <a:t> CPUs (10)</a:t>
            </a:r>
          </a:p>
        </p:txBody>
      </p:sp>
      <p:pic>
        <p:nvPicPr>
          <p:cNvPr id="39939" name="Picture 3" descr="big-dog-little-d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3780" y="1209731"/>
            <a:ext cx="3968440" cy="42859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355" y="440668"/>
            <a:ext cx="68132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implementing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processing</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-1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192</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93737127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9892" y="6012577"/>
            <a:ext cx="8254889"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Let’s </a:t>
            </a:r>
            <a:r>
              <a:rPr kumimoji="0" lang="hu-HU" sz="1600" b="0" i="0" u="none" strike="noStrike" kern="1200" cap="none" spc="0" normalizeH="0" baseline="0" noProof="0" dirty="0">
                <a:ln>
                  <a:noFill/>
                </a:ln>
                <a:solidFill>
                  <a:srgbClr val="0070C0"/>
                </a:solidFill>
                <a:effectLst/>
                <a:uLnTx/>
                <a:uFillTx/>
                <a:latin typeface="Verdana"/>
                <a:ea typeface="+mn-ea"/>
                <a:cs typeface="+mn-cs"/>
              </a:rPr>
              <a:t>interconnect these clusters by a cache coherent interconnect </a:t>
            </a:r>
            <a:r>
              <a:rPr kumimoji="0" lang="hu-HU" sz="1600" b="0" i="0" u="none" strike="noStrike" kern="1200" cap="none" spc="0" normalizeH="0" baseline="0" noProof="0" dirty="0">
                <a:ln>
                  <a:noFill/>
                </a:ln>
                <a:solidFill>
                  <a:srgbClr val="000000"/>
                </a:solidFill>
                <a:effectLst/>
                <a:uLnTx/>
                <a:uFillTx/>
                <a:latin typeface="Verdana"/>
                <a:ea typeface="+mn-ea"/>
                <a:cs typeface="+mn-cs"/>
              </a:rPr>
              <a:t>to have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 multicore processor, as indicated in the Figure</a:t>
            </a:r>
            <a:r>
              <a:rPr kumimoji="0" lang="en-US" sz="1600" b="0" i="0" u="none" strike="noStrike" kern="1200" cap="none" spc="0" normalizeH="0" baseline="0" noProof="0" dirty="0">
                <a:ln>
                  <a:noFill/>
                </a:ln>
                <a:solidFill>
                  <a:srgbClr val="000000"/>
                </a:solidFill>
                <a:effectLst/>
                <a:uLnTx/>
                <a:uFillTx/>
                <a:latin typeface="Verdana"/>
                <a:ea typeface="+mn-ea"/>
                <a:cs typeface="+mn-cs"/>
              </a:rPr>
              <a:t> above</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10" name="Group 9"/>
          <p:cNvGrpSpPr/>
          <p:nvPr/>
        </p:nvGrpSpPr>
        <p:grpSpPr>
          <a:xfrm>
            <a:off x="5196309" y="2591763"/>
            <a:ext cx="3246121" cy="3249505"/>
            <a:chOff x="5481753" y="2843935"/>
            <a:chExt cx="3246121" cy="3249505"/>
          </a:xfrm>
        </p:grpSpPr>
        <p:sp>
          <p:nvSpPr>
            <p:cNvPr id="11" name="Téglalap 21"/>
            <p:cNvSpPr/>
            <p:nvPr/>
          </p:nvSpPr>
          <p:spPr bwMode="auto">
            <a:xfrm>
              <a:off x="5481753" y="2843935"/>
              <a:ext cx="2282143" cy="32495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églalap 12"/>
            <p:cNvSpPr/>
            <p:nvPr/>
          </p:nvSpPr>
          <p:spPr bwMode="auto">
            <a:xfrm>
              <a:off x="5578104" y="3882052"/>
              <a:ext cx="1008062" cy="136683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églalap 13"/>
            <p:cNvSpPr/>
            <p:nvPr/>
          </p:nvSpPr>
          <p:spPr bwMode="auto">
            <a:xfrm>
              <a:off x="5616204"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14" name="Téglalap 14"/>
            <p:cNvSpPr/>
            <p:nvPr/>
          </p:nvSpPr>
          <p:spPr bwMode="auto">
            <a:xfrm>
              <a:off x="6113091"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15" name="Téglalap 15"/>
            <p:cNvSpPr/>
            <p:nvPr/>
          </p:nvSpPr>
          <p:spPr bwMode="auto">
            <a:xfrm>
              <a:off x="5616204"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16" name="Téglalap 16"/>
            <p:cNvSpPr/>
            <p:nvPr/>
          </p:nvSpPr>
          <p:spPr bwMode="auto">
            <a:xfrm>
              <a:off x="6113091"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17" name="Téglalap 17"/>
            <p:cNvSpPr/>
            <p:nvPr/>
          </p:nvSpPr>
          <p:spPr bwMode="auto">
            <a:xfrm>
              <a:off x="5652521" y="5631477"/>
              <a:ext cx="2052638" cy="36036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Cache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coherent</a:t>
              </a: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interconnect</a:t>
              </a:r>
              <a:endPar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cxnSp>
          <p:nvCxnSpPr>
            <p:cNvPr id="18" name="Egyenes összekötő nyíllal 20"/>
            <p:cNvCxnSpPr/>
            <p:nvPr/>
          </p:nvCxnSpPr>
          <p:spPr bwMode="auto">
            <a:xfrm>
              <a:off x="6098072" y="5267940"/>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Szövegdoboz 23"/>
            <p:cNvSpPr txBox="1">
              <a:spLocks noChangeArrowheads="1"/>
            </p:cNvSpPr>
            <p:nvPr/>
          </p:nvSpPr>
          <p:spPr bwMode="auto">
            <a:xfrm>
              <a:off x="5576111" y="3404602"/>
              <a:ext cx="994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LITTLE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cxnSp>
          <p:nvCxnSpPr>
            <p:cNvPr id="20" name="Egyenes összekötő nyíllal 148"/>
            <p:cNvCxnSpPr/>
            <p:nvPr/>
          </p:nvCxnSpPr>
          <p:spPr bwMode="auto">
            <a:xfrm>
              <a:off x="7216209" y="5279052"/>
              <a:ext cx="0" cy="36036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Szövegdoboz 22"/>
            <p:cNvSpPr txBox="1">
              <a:spLocks noChangeArrowheads="1"/>
            </p:cNvSpPr>
            <p:nvPr/>
          </p:nvSpPr>
          <p:spPr bwMode="auto">
            <a:xfrm>
              <a:off x="6778126" y="2941658"/>
              <a:ext cx="841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big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sp>
          <p:nvSpPr>
            <p:cNvPr id="22" name="Téglalap 11"/>
            <p:cNvSpPr/>
            <p:nvPr/>
          </p:nvSpPr>
          <p:spPr bwMode="auto">
            <a:xfrm>
              <a:off x="6661647" y="3441495"/>
              <a:ext cx="1044575" cy="18875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bwMode="auto">
            <a:xfrm>
              <a:off x="6661647" y="3431419"/>
              <a:ext cx="1044575" cy="1878564"/>
            </a:xfrm>
            <a:prstGeom prst="rect">
              <a:avLst/>
            </a:prstGeom>
            <a:solidFill>
              <a:schemeClr val="bg1">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4" name="Téglalap 3"/>
            <p:cNvSpPr/>
            <p:nvPr/>
          </p:nvSpPr>
          <p:spPr bwMode="auto">
            <a:xfrm>
              <a:off x="6716756"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25" name="Téglalap 4"/>
            <p:cNvSpPr/>
            <p:nvPr/>
          </p:nvSpPr>
          <p:spPr bwMode="auto">
            <a:xfrm>
              <a:off x="7219168"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26" name="Téglalap 5"/>
            <p:cNvSpPr/>
            <p:nvPr/>
          </p:nvSpPr>
          <p:spPr bwMode="auto">
            <a:xfrm>
              <a:off x="6717602"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27" name="Téglalap 6"/>
            <p:cNvSpPr/>
            <p:nvPr/>
          </p:nvSpPr>
          <p:spPr bwMode="auto">
            <a:xfrm>
              <a:off x="7219168"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28" name="TextBox 27"/>
            <p:cNvSpPr txBox="1"/>
            <p:nvPr/>
          </p:nvSpPr>
          <p:spPr>
            <a:xfrm>
              <a:off x="7767355" y="5729910"/>
              <a:ext cx="96051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Verdana"/>
                  <a:ea typeface="+mn-ea"/>
                  <a:cs typeface="+mn-cs"/>
                </a:rPr>
                <a:t>To memory</a:t>
              </a:r>
            </a:p>
          </p:txBody>
        </p:sp>
      </p:grpSp>
      <p:sp>
        <p:nvSpPr>
          <p:cNvPr id="2" name="TextBox 1"/>
          <p:cNvSpPr txBox="1"/>
          <p:nvPr/>
        </p:nvSpPr>
        <p:spPr>
          <a:xfrm>
            <a:off x="643076" y="3987208"/>
            <a:ext cx="370389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Figure: A big.LITTLE configuration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consisting of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two</a:t>
            </a:r>
            <a:r>
              <a:rPr kumimoji="0" lang="en-US" sz="1600" b="0" i="0" u="none" strike="noStrike" kern="1200" cap="none" spc="0" normalizeH="0" baseline="0" noProof="0" dirty="0">
                <a:ln>
                  <a:noFill/>
                </a:ln>
                <a:solidFill>
                  <a:srgbClr val="000000"/>
                </a:solidFill>
                <a:effectLst/>
                <a:uLnTx/>
                <a:uFillTx/>
                <a:latin typeface="Verdana"/>
                <a:ea typeface="+mn-ea"/>
                <a:cs typeface="+mn-cs"/>
              </a:rPr>
              <a:t> core</a:t>
            </a:r>
            <a:r>
              <a:rPr kumimoji="0" lang="hu-HU" sz="1600" b="0" i="0" u="none" strike="noStrike" kern="1200" cap="none" spc="0" normalizeH="0" baseline="0" noProof="0" dirty="0">
                <a:ln>
                  <a:noFill/>
                </a:ln>
                <a:solidFill>
                  <a:srgbClr val="000000"/>
                </a:solidFill>
                <a:effectLst/>
                <a:uLnTx/>
                <a:uFillTx/>
                <a:latin typeface="Verdana"/>
                <a:ea typeface="+mn-ea"/>
                <a:cs typeface="+mn-cs"/>
              </a:rPr>
              <a:t> clusters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1" name="Title 1"/>
          <p:cNvSpPr>
            <a:spLocks noGrp="1"/>
          </p:cNvSpPr>
          <p:nvPr>
            <p:ph type="title"/>
          </p:nvPr>
        </p:nvSpPr>
        <p:spPr>
          <a:xfrm>
            <a:off x="0" y="0"/>
            <a:ext cx="9144000" cy="393700"/>
          </a:xfrm>
          <a:solidFill>
            <a:srgbClr val="0066FF"/>
          </a:solidFill>
        </p:spPr>
        <p:txBody>
          <a:bodyPr/>
          <a:lstStyle/>
          <a:p>
            <a:r>
              <a:rPr lang="en-US" sz="1700" dirty="0"/>
              <a:t>3.3.4 Armv7-based 32-bit </a:t>
            </a:r>
            <a:r>
              <a:rPr lang="en-US" sz="1700" dirty="0" err="1"/>
              <a:t>big.little</a:t>
            </a:r>
            <a:r>
              <a:rPr lang="en-US" sz="1700" dirty="0"/>
              <a:t> CPUs (11)</a:t>
            </a:r>
          </a:p>
        </p:txBody>
      </p:sp>
      <p:sp>
        <p:nvSpPr>
          <p:cNvPr id="6" name="Rounded Rectangle 5"/>
          <p:cNvSpPr/>
          <p:nvPr/>
        </p:nvSpPr>
        <p:spPr bwMode="auto">
          <a:xfrm>
            <a:off x="3751" y="863384"/>
            <a:ext cx="9144000" cy="1521499"/>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TextBox 31"/>
          <p:cNvSpPr txBox="1"/>
          <p:nvPr/>
        </p:nvSpPr>
        <p:spPr>
          <a:xfrm>
            <a:off x="73248" y="440668"/>
            <a:ext cx="60806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implementing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processing -2</a:t>
            </a:r>
          </a:p>
        </p:txBody>
      </p:sp>
      <p:sp>
        <p:nvSpPr>
          <p:cNvPr id="33" name="TextBox 32"/>
          <p:cNvSpPr txBox="1"/>
          <p:nvPr/>
        </p:nvSpPr>
        <p:spPr>
          <a:xfrm>
            <a:off x="73177" y="843972"/>
            <a:ext cx="836382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Let’s have </a:t>
            </a:r>
            <a:r>
              <a:rPr kumimoji="0" lang="en-US" sz="1600" b="0" i="0" u="none" strike="noStrike" kern="1200" cap="none" spc="0" normalizeH="0" baseline="0" noProof="0" dirty="0">
                <a:ln>
                  <a:noFill/>
                </a:ln>
                <a:solidFill>
                  <a:srgbClr val="0070C0"/>
                </a:solidFill>
                <a:effectLst/>
                <a:uLnTx/>
                <a:uFillTx/>
                <a:latin typeface="Verdana"/>
                <a:ea typeface="+mn-ea"/>
                <a:cs typeface="+mn-cs"/>
              </a:rPr>
              <a:t>two </a:t>
            </a:r>
            <a:r>
              <a:rPr kumimoji="0" lang="hu-HU" sz="1600" b="0" i="0" u="none" strike="noStrike" kern="1200" cap="none" spc="0" normalizeH="0" baseline="0" noProof="0" dirty="0">
                <a:ln>
                  <a:noFill/>
                </a:ln>
                <a:solidFill>
                  <a:srgbClr val="0070C0"/>
                </a:solidFill>
                <a:effectLst/>
                <a:uLnTx/>
                <a:uFillTx/>
                <a:latin typeface="Verdana"/>
                <a:ea typeface="+mn-ea"/>
                <a:cs typeface="+mn-cs"/>
              </a:rPr>
              <a:t>or more </a:t>
            </a:r>
            <a:r>
              <a:rPr kumimoji="0" lang="en-US" sz="1600" b="0" i="0" u="none" strike="noStrike" kern="1200" cap="none" spc="0" normalizeH="0" baseline="0" noProof="0" dirty="0">
                <a:ln>
                  <a:noFill/>
                </a:ln>
                <a:solidFill>
                  <a:srgbClr val="0070C0"/>
                </a:solidFill>
                <a:effectLst/>
                <a:uLnTx/>
                <a:uFillTx/>
                <a:latin typeface="Verdana"/>
                <a:ea typeface="+mn-ea"/>
                <a:cs typeface="+mn-cs"/>
              </a:rPr>
              <a:t>clusters of </a:t>
            </a:r>
            <a:r>
              <a:rPr kumimoji="0" lang="hu-HU" sz="1600" b="0" i="0" u="none" strike="noStrike" kern="1200" cap="none" spc="0" normalizeH="0" baseline="0" noProof="0" dirty="0">
                <a:ln>
                  <a:noFill/>
                </a:ln>
                <a:solidFill>
                  <a:srgbClr val="0070C0"/>
                </a:solidFill>
                <a:effectLst/>
                <a:uLnTx/>
                <a:uFillTx/>
                <a:latin typeface="Verdana"/>
                <a:ea typeface="+mn-ea"/>
                <a:cs typeface="+mn-cs"/>
              </a:rPr>
              <a:t>architecturally identical </a:t>
            </a:r>
            <a:r>
              <a:rPr kumimoji="0" lang="en-US" sz="1600" b="0" i="0" u="none" strike="noStrike" kern="1200" cap="none" spc="0" normalizeH="0" baseline="0" noProof="0" dirty="0">
                <a:ln>
                  <a:noFill/>
                </a:ln>
                <a:solidFill>
                  <a:srgbClr val="0070C0"/>
                </a:solidFill>
                <a:effectLst/>
                <a:uLnTx/>
                <a:uFillTx/>
                <a:latin typeface="Verdana"/>
                <a:ea typeface="+mn-ea"/>
                <a:cs typeface="+mn-cs"/>
              </a:rPr>
              <a:t>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in a processor</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34" name="TextBox 33"/>
          <p:cNvSpPr txBox="1"/>
          <p:nvPr/>
        </p:nvSpPr>
        <p:spPr>
          <a:xfrm>
            <a:off x="211247" y="1420842"/>
            <a:ext cx="8634095" cy="88229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40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 cluster of low </a:t>
            </a:r>
            <a:r>
              <a:rPr kumimoji="0" lang="hu-HU" sz="1600" b="0" i="0" u="none" strike="noStrike" kern="1200" cap="none" spc="0" normalizeH="0" baseline="0" noProof="0" dirty="0">
                <a:ln>
                  <a:noFill/>
                </a:ln>
                <a:solidFill>
                  <a:srgbClr val="0070C0"/>
                </a:solidFill>
                <a:effectLst/>
                <a:uLnTx/>
                <a:uFillTx/>
                <a:latin typeface="Verdana"/>
                <a:ea typeface="+mn-ea"/>
                <a:cs typeface="+mn-cs"/>
              </a:rPr>
              <a:t>performance</a:t>
            </a:r>
            <a:r>
              <a:rPr kumimoji="0" lang="en-US" sz="1600" b="0" i="0" u="none" strike="noStrike" kern="1200" cap="none" spc="0" normalizeH="0" baseline="0" noProof="0" dirty="0">
                <a:ln>
                  <a:noFill/>
                </a:ln>
                <a:solidFill>
                  <a:srgbClr val="0070C0"/>
                </a:solidFill>
                <a:effectLst/>
                <a:uLnTx/>
                <a:uFillTx/>
                <a:latin typeface="Verdana"/>
                <a:ea typeface="+mn-ea"/>
                <a:cs typeface="+mn-cs"/>
              </a:rPr>
              <a:t>/l</a:t>
            </a:r>
            <a:r>
              <a:rPr kumimoji="0" lang="hu-HU" sz="1600" b="0" i="0" u="none" strike="noStrike" kern="1200" cap="none" spc="0" normalizeH="0" baseline="0" noProof="0" dirty="0">
                <a:ln>
                  <a:noFill/>
                </a:ln>
                <a:solidFill>
                  <a:srgbClr val="0070C0"/>
                </a:solidFill>
                <a:effectLst/>
                <a:uLnTx/>
                <a:uFillTx/>
                <a:latin typeface="Verdana"/>
                <a:ea typeface="+mn-ea"/>
                <a:cs typeface="+mn-cs"/>
              </a:rPr>
              <a:t>ow</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power</a:t>
            </a:r>
            <a:r>
              <a:rPr kumimoji="0" lang="en-US" sz="1600" b="0" i="0" u="none" strike="noStrike" kern="1200" cap="none" spc="0" normalizeH="0" baseline="0" noProof="0" dirty="0">
                <a:ln>
                  <a:noFill/>
                </a:ln>
                <a:solidFill>
                  <a:srgbClr val="0070C0"/>
                </a:solidFill>
                <a:effectLst/>
                <a:uLnTx/>
                <a:uFillTx/>
                <a:latin typeface="Verdana"/>
                <a:ea typeface="+mn-ea"/>
                <a:cs typeface="+mn-cs"/>
              </a:rPr>
              <a:t>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termed as the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llittle</a:t>
            </a:r>
            <a:r>
              <a:rPr kumimoji="0" lang="en-US" sz="1600" b="0" i="0" u="none" strike="noStrike" kern="1200" cap="none" spc="0" normalizeH="0" baseline="0" noProof="0" dirty="0">
                <a:ln>
                  <a:noFill/>
                </a:ln>
                <a:solidFill>
                  <a:srgbClr val="FF0000"/>
                </a:solidFill>
                <a:effectLst/>
                <a:uLnTx/>
                <a:uFillTx/>
                <a:latin typeface="Verdana"/>
                <a:ea typeface="+mn-ea"/>
                <a:cs typeface="+mn-cs"/>
              </a:rPr>
              <a:t> 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and</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 cluster of high</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er</a:t>
            </a:r>
            <a:r>
              <a:rPr kumimoji="0" lang="en-US" sz="1600" b="0" i="0" u="none" strike="noStrike" kern="1200" cap="none" spc="0" normalizeH="0" baseline="0" noProof="0" dirty="0">
                <a:ln>
                  <a:noFill/>
                </a:ln>
                <a:solidFill>
                  <a:srgbClr val="0070C0"/>
                </a:solidFill>
                <a:effectLst/>
                <a:uLnTx/>
                <a:uFillTx/>
                <a:latin typeface="Verdana"/>
                <a:ea typeface="+mn-ea"/>
                <a:cs typeface="+mn-cs"/>
              </a:rPr>
              <a:t> performance, high</a:t>
            </a:r>
            <a:r>
              <a:rPr kumimoji="0" lang="hu-HU" sz="1600" b="0" i="0" u="none" strike="noStrike" kern="1200" cap="none" spc="0" normalizeH="0" baseline="0" noProof="0" dirty="0">
                <a:ln>
                  <a:noFill/>
                </a:ln>
                <a:solidFill>
                  <a:srgbClr val="0070C0"/>
                </a:solidFill>
                <a:effectLst/>
                <a:uLnTx/>
                <a:uFillTx/>
                <a:latin typeface="Verdana"/>
                <a:ea typeface="+mn-ea"/>
                <a:cs typeface="+mn-cs"/>
              </a:rPr>
              <a:t>er</a:t>
            </a:r>
            <a:r>
              <a:rPr kumimoji="0" lang="en-US" sz="1600" b="0" i="0" u="none" strike="noStrike" kern="1200" cap="none" spc="0" normalizeH="0" baseline="0" noProof="0" dirty="0">
                <a:ln>
                  <a:noFill/>
                </a:ln>
                <a:solidFill>
                  <a:srgbClr val="0070C0"/>
                </a:solidFill>
                <a:effectLst/>
                <a:uLnTx/>
                <a:uFillTx/>
                <a:latin typeface="Verdana"/>
                <a:ea typeface="+mn-ea"/>
                <a:cs typeface="+mn-cs"/>
              </a:rPr>
              <a:t> power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0000FF"/>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termed as the</a:t>
            </a:r>
            <a:r>
              <a:rPr kumimoji="0" lang="en-US" sz="1600" b="0" i="0" u="none" strike="noStrike" kern="1200" cap="none" spc="0" normalizeH="0" baseline="0" noProof="0" dirty="0">
                <a:ln>
                  <a:noFill/>
                </a:ln>
                <a:solidFill>
                  <a:srgbClr val="0000FF"/>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big cores</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as seen in the Figure below.</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5" name="TextBox 34"/>
          <p:cNvSpPr txBox="1"/>
          <p:nvPr/>
        </p:nvSpPr>
        <p:spPr>
          <a:xfrm>
            <a:off x="75900" y="1140647"/>
            <a:ext cx="628069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E.g.</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let’s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consider</a:t>
            </a:r>
            <a:r>
              <a:rPr kumimoji="0" lang="hu-HU" sz="1600" b="0" i="0" u="none" strike="noStrike" kern="1200" cap="none" spc="0" normalizeH="0" baseline="0" noProof="0" dirty="0">
                <a:ln>
                  <a:noFill/>
                </a:ln>
                <a:solidFill>
                  <a:srgbClr val="000000"/>
                </a:solidFill>
                <a:effectLst/>
                <a:uLnTx/>
                <a:uFillTx/>
                <a:latin typeface="Verdana"/>
                <a:ea typeface="+mn-ea"/>
                <a:cs typeface="+mn-cs"/>
              </a:rPr>
              <a:t> two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clusters</a:t>
            </a:r>
            <a:r>
              <a:rPr kumimoji="0" lang="en-GB" sz="1600" b="0" i="0" u="none" strike="noStrike" kern="1200" cap="none" spc="0" normalizeH="0" baseline="0" noProof="0" dirty="0">
                <a:ln>
                  <a:noFill/>
                </a:ln>
                <a:solidFill>
                  <a:srgbClr val="000000"/>
                </a:solidFill>
                <a:effectLst/>
                <a:uLnTx/>
                <a:uFillTx/>
                <a:latin typeface="Verdana"/>
                <a:ea typeface="+mn-ea"/>
                <a:cs typeface="+mn-cs"/>
              </a:rPr>
              <a:t> including four cores each</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0519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 calcmode="lin" valueType="num">
                                      <p:cBhvr additive="base">
                                        <p:cTn id="21"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 calcmode="lin" valueType="num">
                                      <p:cBhvr additive="base">
                                        <p:cTn id="2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4">
                                            <p:txEl>
                                              <p:pRg st="1" end="1"/>
                                            </p:txEl>
                                          </p:spTgt>
                                        </p:tgtEl>
                                        <p:attrNameLst>
                                          <p:attrName>style.visibility</p:attrName>
                                        </p:attrNameLst>
                                      </p:cBhvr>
                                      <p:to>
                                        <p:strVal val="visible"/>
                                      </p:to>
                                    </p:set>
                                    <p:anim calcmode="lin" valueType="num">
                                      <p:cBhvr additive="base">
                                        <p:cTn id="31"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4">
                                            <p:txEl>
                                              <p:pRg st="2" end="2"/>
                                            </p:txEl>
                                          </p:spTgt>
                                        </p:tgtEl>
                                        <p:attrNameLst>
                                          <p:attrName>style.visibility</p:attrName>
                                        </p:attrNameLst>
                                      </p:cBhvr>
                                      <p:to>
                                        <p:strVal val="visible"/>
                                      </p:to>
                                    </p:set>
                                    <p:anim calcmode="lin" valueType="num">
                                      <p:cBhvr additive="base">
                                        <p:cTn id="35" dur="500" fill="hold"/>
                                        <p:tgtEl>
                                          <p:spTgt spid="3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4">
                                            <p:txEl>
                                              <p:pRg st="2" end="2"/>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6" grpId="0" animBg="1"/>
      <p:bldP spid="34" grpId="0"/>
      <p:bldP spid="3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5249" y="440668"/>
            <a:ext cx="68132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implementing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processing -3</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[193]</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itle 1"/>
          <p:cNvSpPr>
            <a:spLocks noGrp="1"/>
          </p:cNvSpPr>
          <p:nvPr>
            <p:ph type="title"/>
          </p:nvPr>
        </p:nvSpPr>
        <p:spPr>
          <a:xfrm>
            <a:off x="0" y="0"/>
            <a:ext cx="9144000" cy="393700"/>
          </a:xfrm>
          <a:solidFill>
            <a:srgbClr val="0066FF"/>
          </a:solidFill>
        </p:spPr>
        <p:txBody>
          <a:bodyPr/>
          <a:lstStyle/>
          <a:p>
            <a:r>
              <a:rPr lang="en-US" sz="1700" dirty="0"/>
              <a:t>3.3.4 Armv7-based 32-bit </a:t>
            </a:r>
            <a:r>
              <a:rPr lang="en-US" sz="1700" dirty="0" err="1"/>
              <a:t>big.little</a:t>
            </a:r>
            <a:r>
              <a:rPr lang="en-US" sz="1700" dirty="0"/>
              <a:t> CPUs (12)</a:t>
            </a:r>
          </a:p>
        </p:txBody>
      </p:sp>
      <p:sp>
        <p:nvSpPr>
          <p:cNvPr id="8" name="Rounded Rectangle 7"/>
          <p:cNvSpPr/>
          <p:nvPr/>
        </p:nvSpPr>
        <p:spPr bwMode="auto">
          <a:xfrm>
            <a:off x="21020" y="1418893"/>
            <a:ext cx="9154509" cy="14919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TextBox 9"/>
          <p:cNvSpPr txBox="1"/>
          <p:nvPr/>
        </p:nvSpPr>
        <p:spPr>
          <a:xfrm>
            <a:off x="830320" y="1996970"/>
            <a:ext cx="8324190" cy="88229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at any time either the big or the LITTLE core cluster is operating and</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err="1">
                <a:ln>
                  <a:noFill/>
                </a:ln>
                <a:solidFill>
                  <a:srgbClr val="0070C0"/>
                </a:solidFill>
                <a:effectLst/>
                <a:uLnTx/>
                <a:uFillTx/>
                <a:latin typeface="Verdana"/>
                <a:ea typeface="+mn-ea"/>
                <a:cs typeface="+mn-cs"/>
              </a:rPr>
              <a:t>all</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cores</a:t>
            </a:r>
            <a:r>
              <a:rPr kumimoji="0" lang="hu-HU" sz="1600" b="0" i="0" u="none" strike="noStrike" kern="1200" cap="none" spc="0" normalizeH="0" baseline="0" noProof="0" dirty="0">
                <a:ln>
                  <a:noFill/>
                </a:ln>
                <a:solidFill>
                  <a:srgbClr val="0070C0"/>
                </a:solidFill>
                <a:effectLst/>
                <a:uLnTx/>
                <a:uFillTx/>
                <a:latin typeface="Verdana"/>
                <a:ea typeface="+mn-ea"/>
                <a:cs typeface="+mn-cs"/>
              </a:rPr>
              <a:t> of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big or little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cluster</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operate</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at</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same</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operating</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poin</a:t>
            </a:r>
            <a:r>
              <a:rPr kumimoji="0" lang="en-US" sz="1600" b="0" i="0" u="none" strike="noStrike" kern="1200" cap="none" spc="0" normalizeH="0" baseline="0" noProof="0" dirty="0">
                <a:ln>
                  <a:noFill/>
                </a:ln>
                <a:solidFill>
                  <a:srgbClr val="0070C0"/>
                </a:solidFill>
                <a:effectLst/>
                <a:uLnTx/>
                <a:uFillTx/>
                <a:latin typeface="Verdana"/>
                <a:ea typeface="+mn-ea"/>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i.e.</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same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clock</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frequency</a:t>
            </a:r>
            <a:r>
              <a:rPr kumimoji="0" lang="hu-HU" sz="1600" b="0" i="0" u="none" strike="noStrike" kern="1200" cap="none" spc="0" normalizeH="0" baseline="0" noProof="0" dirty="0">
                <a:ln>
                  <a:noFill/>
                </a:ln>
                <a:solidFill>
                  <a:srgbClr val="000000"/>
                </a:solidFill>
                <a:effectLst/>
                <a:uLnTx/>
                <a:uFillTx/>
                <a:latin typeface="Verdana"/>
                <a:ea typeface="+mn-ea"/>
                <a:cs typeface="+mn-cs"/>
              </a:rPr>
              <a:t> and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core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voltage</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1" name="TextBox 10"/>
          <p:cNvSpPr txBox="1"/>
          <p:nvPr/>
        </p:nvSpPr>
        <p:spPr>
          <a:xfrm>
            <a:off x="578072" y="2879840"/>
            <a:ext cx="37942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indicated</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next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Figure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Box 12"/>
          <p:cNvSpPr txBox="1"/>
          <p:nvPr/>
        </p:nvSpPr>
        <p:spPr>
          <a:xfrm>
            <a:off x="230388" y="790858"/>
            <a:ext cx="8924121" cy="123110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There are several</a:t>
            </a:r>
            <a:r>
              <a:rPr kumimoji="0" lang="en-US" sz="1600" b="0" i="0" u="none" strike="noStrike" kern="1200" cap="none" spc="0" normalizeH="0" baseline="0" noProof="0" dirty="0">
                <a:ln>
                  <a:noFill/>
                </a:ln>
                <a:solidFill>
                  <a:srgbClr val="0070C0"/>
                </a:solidFill>
                <a:effectLst/>
                <a:uLnTx/>
                <a:uFillTx/>
                <a:latin typeface="Verdana"/>
                <a:ea typeface="+mn-ea"/>
                <a:cs typeface="+mn-cs"/>
              </a:rPr>
              <a:t> alternatives </a:t>
            </a:r>
            <a:r>
              <a:rPr kumimoji="0" lang="en-US" sz="1600" b="0" i="0" u="none" strike="noStrike" kern="1200" cap="none" spc="0" normalizeH="0" baseline="0" noProof="0" dirty="0">
                <a:ln>
                  <a:noFill/>
                </a:ln>
                <a:solidFill>
                  <a:srgbClr val="000000"/>
                </a:solidFill>
                <a:effectLst/>
                <a:uLnTx/>
                <a:uFillTx/>
                <a:latin typeface="Verdana"/>
                <a:ea typeface="+mn-ea"/>
                <a:cs typeface="+mn-cs"/>
              </a:rPr>
              <a:t>how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technology can be implemented,</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as discussed in another Chapter of this Lecture Notes.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Nevertheless, to give a co</a:t>
            </a:r>
            <a:r>
              <a:rPr kumimoji="0" lang="hu-HU" sz="1600" b="0" i="0" u="none" strike="noStrike" kern="1200" cap="none" spc="0" normalizeH="0" baseline="0" noProof="0" dirty="0">
                <a:ln>
                  <a:noFill/>
                </a:ln>
                <a:solidFill>
                  <a:srgbClr val="000000"/>
                </a:solidFill>
                <a:effectLst/>
                <a:uLnTx/>
                <a:uFillTx/>
                <a:latin typeface="Verdana"/>
                <a:ea typeface="+mn-ea"/>
                <a:cs typeface="+mn-cs"/>
              </a:rPr>
              <a:t>nceivable</a:t>
            </a:r>
            <a:r>
              <a:rPr kumimoji="0" lang="en-US" sz="1600" b="0" i="0" u="none" strike="noStrike" kern="1200" cap="none" spc="0" normalizeH="0" baseline="0" noProof="0" dirty="0">
                <a:ln>
                  <a:noFill/>
                </a:ln>
                <a:solidFill>
                  <a:srgbClr val="000000"/>
                </a:solidFill>
                <a:effectLst/>
                <a:uLnTx/>
                <a:uFillTx/>
                <a:latin typeface="Verdana"/>
                <a:ea typeface="+mn-ea"/>
                <a:cs typeface="+mn-cs"/>
              </a:rPr>
              <a:t> description of </a:t>
            </a:r>
            <a:r>
              <a:rPr kumimoji="0" lang="hu-HU" sz="1600" b="0" i="0" u="none" strike="noStrike" kern="1200" cap="none" spc="0" normalizeH="0" baseline="0" noProof="0" dirty="0">
                <a:ln>
                  <a:noFill/>
                </a:ln>
                <a:solidFill>
                  <a:srgbClr val="000000"/>
                </a:solidFill>
                <a:effectLst/>
                <a:uLnTx/>
                <a:uFillTx/>
                <a:latin typeface="Verdana"/>
                <a:ea typeface="+mn-ea"/>
                <a:cs typeface="+mn-cs"/>
              </a:rPr>
              <a:t>its</a:t>
            </a:r>
            <a:r>
              <a:rPr kumimoji="0" lang="en-US" sz="1600" b="0" i="0" u="none" strike="noStrike" kern="1200" cap="none" spc="0" normalizeH="0" baseline="0" noProof="0" dirty="0">
                <a:ln>
                  <a:noFill/>
                </a:ln>
                <a:solidFill>
                  <a:srgbClr val="000000"/>
                </a:solidFill>
                <a:effectLst/>
                <a:uLnTx/>
                <a:uFillTx/>
                <a:latin typeface="Verdana"/>
                <a:ea typeface="+mn-ea"/>
                <a:cs typeface="+mn-cs"/>
              </a:rPr>
              <a:t> principle of operation,        we  assume a</a:t>
            </a:r>
            <a:r>
              <a:rPr kumimoji="0" lang="en-US" sz="1600" b="0" i="0" u="none" strike="noStrike" kern="1200" cap="none" spc="0" normalizeH="0" baseline="0" noProof="0" dirty="0">
                <a:ln>
                  <a:noFill/>
                </a:ln>
                <a:solidFill>
                  <a:srgbClr val="0070C0"/>
                </a:solidFill>
                <a:effectLst/>
                <a:uLnTx/>
                <a:uFillTx/>
                <a:latin typeface="Verdana"/>
                <a:ea typeface="+mn-ea"/>
                <a:cs typeface="+mn-cs"/>
              </a:rPr>
              <a:t> specific implementation </a:t>
            </a:r>
            <a:r>
              <a:rPr kumimoji="0" lang="en-US" sz="1600" b="0" i="0" u="none" strike="noStrike" kern="1200" cap="none" spc="0" normalizeH="0" baseline="0" noProof="0" dirty="0">
                <a:ln>
                  <a:noFill/>
                </a:ln>
                <a:solidFill>
                  <a:srgbClr val="000000"/>
                </a:solidFill>
                <a:effectLst/>
                <a:uLnTx/>
                <a:uFillTx/>
                <a:latin typeface="Verdana"/>
                <a:ea typeface="+mn-ea"/>
                <a:cs typeface="+mn-cs"/>
              </a:rPr>
              <a:t>called </a:t>
            </a:r>
            <a:r>
              <a:rPr kumimoji="0" lang="en-US" sz="1600" b="0" i="0" u="none" strike="noStrike" kern="1200" cap="none" spc="0" normalizeH="0" baseline="0" noProof="0" dirty="0">
                <a:ln>
                  <a:noFill/>
                </a:ln>
                <a:solidFill>
                  <a:srgbClr val="0070C0"/>
                </a:solidFill>
                <a:effectLst/>
                <a:uLnTx/>
                <a:uFillTx/>
                <a:latin typeface="Verdana"/>
                <a:ea typeface="+mn-ea"/>
                <a:cs typeface="+mn-cs"/>
              </a:rPr>
              <a:t>“</a:t>
            </a:r>
            <a:r>
              <a:rPr kumimoji="0" lang="en-US" sz="1600" b="0" i="0" u="none" strike="noStrike" kern="1200" cap="none" spc="0" normalizeH="0" baseline="0" noProof="0" dirty="0">
                <a:ln>
                  <a:noFill/>
                </a:ln>
                <a:solidFill>
                  <a:srgbClr val="FF0000"/>
                </a:solidFill>
                <a:effectLst/>
                <a:uLnTx/>
                <a:uFillTx/>
                <a:latin typeface="Verdana"/>
                <a:ea typeface="+mn-ea"/>
                <a:cs typeface="+mn-cs"/>
              </a:rPr>
              <a:t>exclusive cluster switching</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when</a:t>
            </a:r>
          </a:p>
        </p:txBody>
      </p:sp>
    </p:spTree>
    <p:extLst>
      <p:ext uri="{BB962C8B-B14F-4D97-AF65-F5344CB8AC3E}">
        <p14:creationId xmlns:p14="http://schemas.microsoft.com/office/powerpoint/2010/main" val="371947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 calcmode="lin" valueType="num">
                                      <p:cBhvr additive="base">
                                        <p:cTn id="1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 calcmode="lin" valueType="num">
                                      <p:cBhvr additive="base">
                                        <p:cTn id="2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 calcmode="lin" valueType="num">
                                      <p:cBhvr additive="base">
                                        <p:cTn id="31"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091"/>
          <a:stretch/>
        </p:blipFill>
        <p:spPr bwMode="auto">
          <a:xfrm>
            <a:off x="823913" y="1718810"/>
            <a:ext cx="7496175" cy="486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4903" y="440668"/>
            <a:ext cx="89614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Example: O</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perating</a:t>
            </a:r>
            <a:r>
              <a:rPr kumimoji="0" lang="en-US" sz="1800" b="0" i="0" u="none" strike="noStrike" kern="1200" cap="none" spc="0" normalizeH="0" baseline="0" noProof="0" dirty="0">
                <a:ln>
                  <a:noFill/>
                </a:ln>
                <a:solidFill>
                  <a:srgbClr val="2D2D8A"/>
                </a:solidFill>
                <a:effectLst/>
                <a:uLnTx/>
                <a:uFillTx/>
                <a:latin typeface="Verdana"/>
                <a:ea typeface="+mn-ea"/>
                <a:cs typeface="+mn-cs"/>
              </a:rPr>
              <a:t> points of </a:t>
            </a:r>
            <a:r>
              <a:rPr kumimoji="0" lang="hu-HU" sz="1800" b="0" i="0" u="none" strike="noStrike" kern="1200" cap="none" spc="0" normalizeH="0" baseline="0" noProof="0" dirty="0">
                <a:ln>
                  <a:noFill/>
                </a:ln>
                <a:solidFill>
                  <a:srgbClr val="2D2D8A"/>
                </a:solidFill>
                <a:effectLst/>
                <a:uLnTx/>
                <a:uFillTx/>
                <a:latin typeface="Verdana"/>
                <a:ea typeface="+mn-ea"/>
                <a:cs typeface="+mn-cs"/>
              </a:rPr>
              <a:t>a multiprocessor built up of two core clusters: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one of</a:t>
            </a:r>
            <a:r>
              <a:rPr kumimoji="0" lang="en-US" sz="1800" b="0" i="0" u="none" strike="noStrike" kern="1200" cap="none" spc="0" normalizeH="0" baseline="0" noProof="0" dirty="0">
                <a:ln>
                  <a:noFill/>
                </a:ln>
                <a:solidFill>
                  <a:srgbClr val="2D2D8A"/>
                </a:solidFill>
                <a:effectLst/>
                <a:uLnTx/>
                <a:uFillTx/>
                <a:latin typeface="Verdana"/>
                <a:ea typeface="+mn-ea"/>
                <a:cs typeface="+mn-cs"/>
              </a:rPr>
              <a:t> LITTLE </a:t>
            </a:r>
            <a:r>
              <a:rPr kumimoji="0" lang="hu-HU" sz="1800" b="0" i="0" u="none" strike="noStrike" kern="1200" cap="none" spc="0" normalizeH="0" baseline="0" noProof="0" dirty="0">
                <a:ln>
                  <a:noFill/>
                </a:ln>
                <a:solidFill>
                  <a:srgbClr val="2D2D8A"/>
                </a:solidFill>
                <a:effectLst/>
                <a:uLnTx/>
                <a:uFillTx/>
                <a:latin typeface="Verdana"/>
                <a:ea typeface="+mn-ea"/>
                <a:cs typeface="+mn-cs"/>
              </a:rPr>
              <a:t>cores </a:t>
            </a:r>
            <a:r>
              <a:rPr kumimoji="0" lang="en-US" sz="1800" b="0" i="0" u="none" strike="noStrike" kern="1200" cap="none" spc="0" normalizeH="0" baseline="0" noProof="0" dirty="0">
                <a:ln>
                  <a:noFill/>
                </a:ln>
                <a:solidFill>
                  <a:srgbClr val="2D2D8A"/>
                </a:solidFill>
                <a:effectLst/>
                <a:uLnTx/>
                <a:uFillTx/>
                <a:latin typeface="Verdana"/>
                <a:ea typeface="+mn-ea"/>
                <a:cs typeface="+mn-cs"/>
              </a:rPr>
              <a:t>(Cortex-A7) and </a:t>
            </a:r>
            <a:r>
              <a:rPr kumimoji="0" lang="hu-HU" sz="1800" b="0" i="0" u="none" strike="noStrike" kern="1200" cap="none" spc="0" normalizeH="0" baseline="0" noProof="0" dirty="0">
                <a:ln>
                  <a:noFill/>
                </a:ln>
                <a:solidFill>
                  <a:srgbClr val="2D2D8A"/>
                </a:solidFill>
                <a:effectLst/>
                <a:uLnTx/>
                <a:uFillTx/>
                <a:latin typeface="Verdana"/>
                <a:ea typeface="+mn-ea"/>
                <a:cs typeface="+mn-cs"/>
              </a:rPr>
              <a:t>one of </a:t>
            </a:r>
            <a:r>
              <a:rPr kumimoji="0" lang="en-US" sz="1800" b="0" i="0" u="none" strike="noStrike" kern="1200" cap="none" spc="0" normalizeH="0" baseline="0" noProof="0" dirty="0">
                <a:ln>
                  <a:noFill/>
                </a:ln>
                <a:solidFill>
                  <a:srgbClr val="2D2D8A"/>
                </a:solidFill>
                <a:effectLst/>
                <a:uLnTx/>
                <a:uFillTx/>
                <a:latin typeface="Verdana"/>
                <a:ea typeface="+mn-ea"/>
                <a:cs typeface="+mn-cs"/>
              </a:rPr>
              <a:t>big</a:t>
            </a:r>
            <a:r>
              <a:rPr kumimoji="0" lang="hu-HU" sz="1800" b="0" i="0" u="none" strike="noStrike" kern="1200" cap="none" spc="0" normalizeH="0" baseline="0" noProof="0" dirty="0">
                <a:ln>
                  <a:noFill/>
                </a:ln>
                <a:solidFill>
                  <a:srgbClr val="2D2D8A"/>
                </a:solidFill>
                <a:effectLst/>
                <a:uLnTx/>
                <a:uFillTx/>
                <a:latin typeface="Verdana"/>
                <a:ea typeface="+mn-ea"/>
                <a:cs typeface="+mn-cs"/>
              </a:rPr>
              <a:t> cores </a:t>
            </a:r>
            <a:r>
              <a:rPr kumimoji="0" lang="en-US" sz="1800" b="0" i="0" u="none" strike="noStrike" kern="1200" cap="none" spc="0" normalizeH="0" baseline="0" noProof="0" dirty="0">
                <a:ln>
                  <a:noFill/>
                </a:ln>
                <a:solidFill>
                  <a:srgbClr val="2D2D8A"/>
                </a:solidFill>
                <a:effectLst/>
                <a:uLnTx/>
                <a:uFillTx/>
                <a:latin typeface="Verdana"/>
                <a:ea typeface="+mn-ea"/>
                <a:cs typeface="+mn-cs"/>
              </a:rPr>
              <a:t>(Cortex-A15)</a:t>
            </a:r>
            <a:r>
              <a:rPr kumimoji="0" lang="hu-HU" sz="1800" b="0" i="0" u="none" strike="noStrike" kern="1200" cap="none" spc="0" normalizeH="0" baseline="0" noProof="0" dirty="0">
                <a:ln>
                  <a:noFill/>
                </a:ln>
                <a:solidFill>
                  <a:srgbClr val="2D2D8A"/>
                </a:solidFill>
                <a:effectLst/>
                <a:uLnTx/>
                <a:uFillTx/>
                <a:latin typeface="Verdana"/>
                <a:ea typeface="+mn-ea"/>
                <a:cs typeface="+mn-cs"/>
              </a:rPr>
              <a:t>,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described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above</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194</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8" name="Title 1"/>
          <p:cNvSpPr>
            <a:spLocks noGrp="1"/>
          </p:cNvSpPr>
          <p:nvPr>
            <p:ph type="title"/>
          </p:nvPr>
        </p:nvSpPr>
        <p:spPr>
          <a:xfrm>
            <a:off x="0" y="0"/>
            <a:ext cx="9144000" cy="393700"/>
          </a:xfrm>
          <a:solidFill>
            <a:srgbClr val="0066FF"/>
          </a:solidFill>
        </p:spPr>
        <p:txBody>
          <a:bodyPr/>
          <a:lstStyle/>
          <a:p>
            <a:r>
              <a:rPr lang="en-US" sz="1700" dirty="0"/>
              <a:t>3.3.4 Armv7-based 32-bit </a:t>
            </a:r>
            <a:r>
              <a:rPr lang="en-US" sz="1700" dirty="0" err="1"/>
              <a:t>big.little</a:t>
            </a:r>
            <a:r>
              <a:rPr lang="en-US" sz="1700" dirty="0"/>
              <a:t> CPUs (13)</a:t>
            </a:r>
          </a:p>
        </p:txBody>
      </p:sp>
    </p:spTree>
    <p:extLst>
      <p:ext uri="{BB962C8B-B14F-4D97-AF65-F5344CB8AC3E}">
        <p14:creationId xmlns:p14="http://schemas.microsoft.com/office/powerpoint/2010/main" val="269530160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50" y="3348880"/>
            <a:ext cx="8496300"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5" y="1098630"/>
            <a:ext cx="4210050"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6180" y="443911"/>
            <a:ext cx="78838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xamples</a:t>
            </a:r>
            <a:r>
              <a:rPr kumimoji="0" lang="en-US" sz="1800" b="0" i="0" u="none" strike="noStrike" kern="1200" cap="none" spc="0" normalizeH="0" baseline="0" noProof="0" dirty="0">
                <a:ln>
                  <a:noFill/>
                </a:ln>
                <a:solidFill>
                  <a:srgbClr val="2D2D8A"/>
                </a:solidFill>
                <a:effectLst/>
                <a:uLnTx/>
                <a:uFillTx/>
                <a:latin typeface="Verdana"/>
                <a:ea typeface="+mn-ea"/>
                <a:cs typeface="+mn-cs"/>
              </a:rPr>
              <a:t> of </a:t>
            </a:r>
            <a:r>
              <a:rPr kumimoji="0" lang="hu-HU" sz="1800" b="0" i="0" u="none" strike="noStrike" kern="1200" cap="none" spc="0" normalizeH="0" baseline="0" noProof="0" dirty="0">
                <a:ln>
                  <a:noFill/>
                </a:ln>
                <a:solidFill>
                  <a:srgbClr val="2D2D8A"/>
                </a:solidFill>
                <a:effectLst/>
                <a:uLnTx/>
                <a:uFillTx/>
                <a:latin typeface="Verdana"/>
                <a:ea typeface="+mn-ea"/>
                <a:cs typeface="+mn-cs"/>
              </a:rPr>
              <a:t>big (</a:t>
            </a:r>
            <a:r>
              <a:rPr kumimoji="0" lang="en-US" sz="1800" b="0" i="0" u="none" strike="noStrike" kern="1200" cap="none" spc="0" normalizeH="0" baseline="0" noProof="0" dirty="0">
                <a:ln>
                  <a:noFill/>
                </a:ln>
                <a:solidFill>
                  <a:srgbClr val="2D2D8A"/>
                </a:solidFill>
                <a:effectLst/>
                <a:uLnTx/>
                <a:uFillTx/>
                <a:latin typeface="Verdana"/>
                <a:ea typeface="+mn-ea"/>
                <a:cs typeface="+mn-cs"/>
              </a:rPr>
              <a:t>Cortex-A15</a:t>
            </a:r>
            <a:r>
              <a:rPr kumimoji="0" lang="hu-HU" sz="1800" b="0" i="0" u="none" strike="noStrike" kern="1200" cap="none" spc="0" normalizeH="0" baseline="0" noProof="0" dirty="0">
                <a:ln>
                  <a:noFill/>
                </a:ln>
                <a:solidFill>
                  <a:srgbClr val="2D2D8A"/>
                </a:solidFill>
                <a:effectLst/>
                <a:uLnTx/>
                <a:uFillTx/>
                <a:latin typeface="Verdana"/>
                <a:ea typeface="+mn-ea"/>
                <a:cs typeface="+mn-cs"/>
              </a:rPr>
              <a:t>) and 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cores </a:t>
            </a:r>
            <a:r>
              <a:rPr kumimoji="0" lang="hu-HU" sz="1800" b="0" i="0" u="none" strike="noStrike" kern="1200" cap="none" spc="0" normalizeH="0" baseline="0" noProof="0" dirty="0">
                <a:ln>
                  <a:noFill/>
                </a:ln>
                <a:solidFill>
                  <a:srgbClr val="2D2D8A"/>
                </a:solidFill>
                <a:effectLst/>
                <a:uLnTx/>
                <a:uFillTx/>
                <a:latin typeface="Verdana"/>
                <a:ea typeface="+mn-ea"/>
                <a:cs typeface="+mn-cs"/>
              </a:rPr>
              <a:t>(</a:t>
            </a:r>
            <a:r>
              <a:rPr kumimoji="0" lang="en-US" sz="1800" b="0" i="0" u="none" strike="noStrike" kern="1200" cap="none" spc="0" normalizeH="0" baseline="0" noProof="0" dirty="0">
                <a:ln>
                  <a:noFill/>
                </a:ln>
                <a:solidFill>
                  <a:srgbClr val="2D2D8A"/>
                </a:solidFill>
                <a:effectLst/>
                <a:uLnTx/>
                <a:uFillTx/>
                <a:latin typeface="Verdana"/>
                <a:ea typeface="+mn-ea"/>
                <a:cs typeface="+mn-cs"/>
              </a:rPr>
              <a:t>Cortex-A7</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194</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1" name="Title 1"/>
          <p:cNvSpPr>
            <a:spLocks noGrp="1"/>
          </p:cNvSpPr>
          <p:nvPr>
            <p:ph type="title"/>
          </p:nvPr>
        </p:nvSpPr>
        <p:spPr>
          <a:xfrm>
            <a:off x="0" y="0"/>
            <a:ext cx="9144000" cy="393700"/>
          </a:xfrm>
          <a:solidFill>
            <a:srgbClr val="0066FF"/>
          </a:solidFill>
        </p:spPr>
        <p:txBody>
          <a:bodyPr/>
          <a:lstStyle/>
          <a:p>
            <a:r>
              <a:rPr lang="en-US" sz="1700" dirty="0"/>
              <a:t>3.3.4 Armv7-based 32-bit </a:t>
            </a:r>
            <a:r>
              <a:rPr lang="en-US" sz="1700" dirty="0" err="1"/>
              <a:t>big.little</a:t>
            </a:r>
            <a:r>
              <a:rPr lang="en-US" sz="1700" dirty="0"/>
              <a:t> CPUs (14)</a:t>
            </a:r>
          </a:p>
        </p:txBody>
      </p:sp>
    </p:spTree>
    <p:extLst>
      <p:ext uri="{BB962C8B-B14F-4D97-AF65-F5344CB8AC3E}">
        <p14:creationId xmlns:p14="http://schemas.microsoft.com/office/powerpoint/2010/main" val="202320435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4363"/>
          <a:stretch/>
        </p:blipFill>
        <p:spPr bwMode="auto">
          <a:xfrm>
            <a:off x="942675" y="1304764"/>
            <a:ext cx="7200900" cy="1908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5572" y="443911"/>
            <a:ext cx="87293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Performance and energy efficiency comparison of the Cortex-A15 vs.</a:t>
            </a:r>
            <a:r>
              <a:rPr kumimoji="0" lang="hu-HU" sz="1800" b="0" i="0" u="none" strike="noStrike" kern="1200" cap="none" spc="0" normalizeH="0" baseline="0" noProof="0" dirty="0">
                <a:ln>
                  <a:noFill/>
                </a:ln>
                <a:solidFill>
                  <a:srgbClr val="2D2D8A"/>
                </a:solidFill>
                <a:effectLst/>
                <a:uLnTx/>
                <a:uFillTx/>
                <a:latin typeface="Verdana"/>
                <a:ea typeface="+mn-ea"/>
                <a:cs typeface="+mn-cs"/>
              </a:rPr>
              <a:t> the</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Cortex-A7 cores while running different workloads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194</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6" name="Title 1"/>
          <p:cNvSpPr>
            <a:spLocks noGrp="1"/>
          </p:cNvSpPr>
          <p:nvPr>
            <p:ph type="title"/>
          </p:nvPr>
        </p:nvSpPr>
        <p:spPr>
          <a:xfrm>
            <a:off x="0" y="0"/>
            <a:ext cx="9144000" cy="393700"/>
          </a:xfrm>
          <a:solidFill>
            <a:srgbClr val="0066FF"/>
          </a:solidFill>
        </p:spPr>
        <p:txBody>
          <a:bodyPr/>
          <a:lstStyle/>
          <a:p>
            <a:r>
              <a:rPr lang="en-US" sz="1700" dirty="0"/>
              <a:t>3.3.4 Armv7-based 32-bit </a:t>
            </a:r>
            <a:r>
              <a:rPr lang="en-US" sz="1700" dirty="0" err="1"/>
              <a:t>big.little</a:t>
            </a:r>
            <a:r>
              <a:rPr lang="en-US" sz="1700" dirty="0"/>
              <a:t> CPUs (15)</a:t>
            </a:r>
          </a:p>
        </p:txBody>
      </p:sp>
    </p:spTree>
    <p:extLst>
      <p:ext uri="{BB962C8B-B14F-4D97-AF65-F5344CB8AC3E}">
        <p14:creationId xmlns:p14="http://schemas.microsoft.com/office/powerpoint/2010/main" val="178131566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393700"/>
          </a:xfrm>
          <a:solidFill>
            <a:srgbClr val="0066FF"/>
          </a:solidFill>
        </p:spPr>
        <p:txBody>
          <a:bodyPr/>
          <a:lstStyle/>
          <a:p>
            <a:r>
              <a:rPr lang="en-US" sz="1700" dirty="0"/>
              <a:t>3.3.4 Armv7-based 32-bit </a:t>
            </a:r>
            <a:r>
              <a:rPr lang="en-US" sz="1700" dirty="0" err="1"/>
              <a:t>big.little</a:t>
            </a:r>
            <a:r>
              <a:rPr lang="en-US" sz="1700" dirty="0"/>
              <a:t> CPUs (16)</a:t>
            </a:r>
          </a:p>
        </p:txBody>
      </p:sp>
      <p:sp>
        <p:nvSpPr>
          <p:cNvPr id="2" name="Rounded Rectangle 1"/>
          <p:cNvSpPr/>
          <p:nvPr/>
        </p:nvSpPr>
        <p:spPr bwMode="auto">
          <a:xfrm>
            <a:off x="-2" y="850015"/>
            <a:ext cx="9144000" cy="4176000"/>
          </a:xfrm>
          <a:prstGeom prst="roundRect">
            <a:avLst/>
          </a:prstGeom>
          <a:solidFill>
            <a:srgbClr val="DDEE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71500" y="440668"/>
            <a:ext cx="33738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operation</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[193]</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p:cNvSpPr txBox="1"/>
          <p:nvPr/>
        </p:nvSpPr>
        <p:spPr>
          <a:xfrm>
            <a:off x="222769" y="842346"/>
            <a:ext cx="9136015" cy="41960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Let’s suppose that an appropriate </a:t>
            </a:r>
            <a:r>
              <a:rPr kumimoji="0" lang="en-US" sz="1600" b="0" i="0" u="none" strike="noStrike" kern="1200" cap="none" spc="0" normalizeH="0" baseline="0" noProof="0" dirty="0">
                <a:ln>
                  <a:noFill/>
                </a:ln>
                <a:solidFill>
                  <a:srgbClr val="FF0000"/>
                </a:solidFill>
                <a:effectLst/>
                <a:uLnTx/>
                <a:uFillTx/>
                <a:latin typeface="Verdana"/>
                <a:ea typeface="+mn-ea"/>
                <a:cs typeface="+mn-cs"/>
              </a:rPr>
              <a:t>OS routine </a:t>
            </a:r>
            <a:r>
              <a:rPr kumimoji="0" lang="en-US" sz="1600" b="0" i="0" u="none" strike="noStrike" kern="1200" cap="none" spc="0" normalizeH="0" baseline="0" noProof="0" dirty="0">
                <a:ln>
                  <a:noFill/>
                </a:ln>
                <a:solidFill>
                  <a:srgbClr val="000000"/>
                </a:solidFill>
                <a:effectLst/>
                <a:uLnTx/>
                <a:uFillTx/>
                <a:latin typeface="Verdana"/>
                <a:ea typeface="+mn-ea"/>
                <a:cs typeface="+mn-cs"/>
              </a:rPr>
              <a:t>(e.g., the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cpufreq</a:t>
            </a:r>
            <a:r>
              <a:rPr kumimoji="0" lang="en-US" sz="1600" b="0" i="0" u="none" strike="noStrike" kern="1200" cap="none" spc="0" normalizeH="0" baseline="0" noProof="0" dirty="0">
                <a:ln>
                  <a:noFill/>
                </a:ln>
                <a:solidFill>
                  <a:srgbClr val="000000"/>
                </a:solidFill>
                <a:effectLst/>
                <a:uLnTx/>
                <a:uFillTx/>
                <a:latin typeface="Verdana"/>
                <a:ea typeface="+mn-ea"/>
                <a:cs typeface="+mn-cs"/>
              </a:rPr>
              <a:t> kernel routine</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of </a:t>
            </a:r>
            <a:r>
              <a:rPr kumimoji="0" lang="hu-HU" sz="1600" b="0" i="0" u="none" strike="noStrike" kern="1200" cap="none" spc="0" normalizeH="0" baseline="0" noProof="0" dirty="0">
                <a:ln>
                  <a:noFill/>
                </a:ln>
                <a:solidFill>
                  <a:srgbClr val="000000"/>
                </a:solidFill>
                <a:effectLst/>
                <a:uLnTx/>
                <a:uFillTx/>
                <a:latin typeface="Verdana"/>
                <a:ea typeface="+mn-ea"/>
                <a:cs typeface="+mn-cs"/>
              </a:rPr>
              <a:t> Linux</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tracks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workload</a:t>
            </a:r>
            <a:r>
              <a:rPr kumimoji="0" lang="hu-HU" sz="1600" b="0" i="0" u="none" strike="noStrike" kern="1200" cap="none" spc="0" normalizeH="0" baseline="0" noProof="0" dirty="0">
                <a:ln>
                  <a:noFill/>
                </a:ln>
                <a:solidFill>
                  <a:srgbClr val="0070C0"/>
                </a:solidFill>
                <a:effectLst/>
                <a:uLnTx/>
                <a:uFillTx/>
                <a:latin typeface="Verdana"/>
                <a:ea typeface="+mn-ea"/>
                <a:cs typeface="+mn-cs"/>
              </a:rPr>
              <a:t> and </a:t>
            </a:r>
            <a:r>
              <a:rPr kumimoji="0" lang="en-US" sz="1600" b="0" i="0" u="none" strike="noStrike" kern="1200" cap="none" spc="0" normalizeH="0" baseline="0" noProof="0" dirty="0">
                <a:ln>
                  <a:noFill/>
                </a:ln>
                <a:solidFill>
                  <a:srgbClr val="0070C0"/>
                </a:solidFill>
                <a:effectLst/>
                <a:uLnTx/>
                <a:uFillTx/>
                <a:latin typeface="Verdana"/>
                <a:ea typeface="+mn-ea"/>
                <a:cs typeface="+mn-cs"/>
              </a:rPr>
              <a:t>selects</a:t>
            </a:r>
            <a:r>
              <a:rPr kumimoji="0" lang="hu-HU" sz="1600" b="0" i="0" u="none" strike="noStrike" kern="1200" cap="none" spc="0" normalizeH="0" baseline="0" noProof="0" dirty="0">
                <a:ln>
                  <a:noFill/>
                </a:ln>
                <a:solidFill>
                  <a:srgbClr val="0070C0"/>
                </a:solidFill>
                <a:effectLst/>
                <a:uLnTx/>
                <a:uFillTx/>
                <a:latin typeface="Verdana"/>
                <a:ea typeface="+mn-ea"/>
                <a:cs typeface="+mn-cs"/>
              </a:rPr>
              <a:t> the operating point</a:t>
            </a:r>
            <a:r>
              <a:rPr kumimoji="0" lang="en-US" sz="1600" b="0" i="0" u="none" strike="noStrike" kern="1200" cap="none" spc="0" normalizeH="0" baseline="0" noProof="0" dirty="0">
                <a:ln>
                  <a:noFill/>
                </a:ln>
                <a:solidFill>
                  <a:srgbClr val="0070C0"/>
                </a:solidFill>
                <a:effectLst/>
                <a:uLnTx/>
                <a:uFillTx/>
                <a:latin typeface="Verdana"/>
                <a:ea typeface="+mn-ea"/>
                <a:cs typeface="+mn-cs"/>
              </a:rPr>
              <a:t>s</a:t>
            </a:r>
            <a:r>
              <a:rPr kumimoji="0" lang="hu-HU" sz="1600" b="0" i="0" u="none" strike="noStrike" kern="1200" cap="none" spc="0" normalizeH="0" baseline="0" noProof="0" dirty="0">
                <a:ln>
                  <a:noFill/>
                </a:ln>
                <a:solidFill>
                  <a:srgbClr val="0070C0"/>
                </a:solidFill>
                <a:effectLst/>
                <a:uLnTx/>
                <a:uFillTx/>
                <a:latin typeface="Verdana"/>
                <a:ea typeface="+mn-ea"/>
                <a:cs typeface="+mn-cs"/>
              </a:rPr>
              <a:t> accordingly</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long as </a:t>
            </a:r>
            <a:r>
              <a:rPr kumimoji="0" lang="hu-HU"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0000"/>
                </a:solidFill>
                <a:effectLst/>
                <a:uLnTx/>
                <a:uFillTx/>
                <a:latin typeface="Verdana"/>
                <a:ea typeface="+mn-ea"/>
                <a:cs typeface="+mn-cs"/>
              </a:rPr>
              <a:t>OS routine estimates that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actual workload can be tackled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by the cores of the </a:t>
            </a:r>
            <a:r>
              <a:rPr kumimoji="0" lang="hu-HU" sz="1600" b="0" i="0" u="none" strike="noStrike" kern="1200" cap="none" spc="0" normalizeH="0" baseline="0" noProof="0" dirty="0">
                <a:ln>
                  <a:noFill/>
                </a:ln>
                <a:solidFill>
                  <a:srgbClr val="0070C0"/>
                </a:solidFill>
                <a:effectLst/>
                <a:uLnTx/>
                <a:uFillTx/>
                <a:latin typeface="Verdana"/>
                <a:ea typeface="+mn-ea"/>
                <a:cs typeface="+mn-cs"/>
              </a:rPr>
              <a:t>„</a:t>
            </a:r>
            <a:r>
              <a:rPr kumimoji="0" lang="en-US" sz="1600" b="0" i="0" u="none" strike="noStrike" kern="1200" cap="none" spc="0" normalizeH="0" baseline="0" noProof="0" dirty="0">
                <a:ln>
                  <a:noFill/>
                </a:ln>
                <a:solidFill>
                  <a:srgbClr val="FF0000"/>
                </a:solidFill>
                <a:effectLst/>
                <a:uLnTx/>
                <a:uFillTx/>
                <a:latin typeface="Verdana"/>
                <a:ea typeface="+mn-ea"/>
                <a:cs typeface="+mn-cs"/>
              </a:rPr>
              <a:t>little</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cluster, it activates only the cores of this cluster.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If, however, the workload exceeds the performance capability of the LITTLE </a:t>
            </a:r>
            <a:r>
              <a:rPr kumimoji="0" lang="hu-HU" sz="1600" b="0" i="0" u="none" strike="noStrike" kern="1200" cap="none" spc="0" normalizeH="0" baseline="0" noProof="0" dirty="0">
                <a:ln>
                  <a:noFill/>
                </a:ln>
                <a:solidFill>
                  <a:srgbClr val="0070C0"/>
                </a:solidFill>
                <a:effectLst/>
                <a:uLnTx/>
                <a:uFillTx/>
                <a:latin typeface="Verdana"/>
                <a:ea typeface="+mn-ea"/>
                <a:cs typeface="+mn-cs"/>
              </a:rPr>
              <a:t>core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cluster, it activates the high-performance cores of the “big” cluster and performs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 </a:t>
            </a:r>
            <a:r>
              <a:rPr kumimoji="0" lang="en-US" sz="1600" b="0" i="0" u="none" strike="noStrike" kern="1200" cap="none" spc="0" normalizeH="0" baseline="0" noProof="0" dirty="0">
                <a:ln>
                  <a:noFill/>
                </a:ln>
                <a:solidFill>
                  <a:srgbClr val="FF0000"/>
                </a:solidFill>
                <a:effectLst/>
                <a:uLnTx/>
                <a:uFillTx/>
                <a:latin typeface="Verdana"/>
                <a:ea typeface="+mn-ea"/>
                <a:cs typeface="+mn-cs"/>
              </a:rPr>
              <a:t>cluster switch </a:t>
            </a:r>
            <a:r>
              <a:rPr kumimoji="0" lang="en-US" sz="1600" b="0" i="0" u="none" strike="noStrike" kern="1200" cap="none" spc="0" normalizeH="0" baseline="0" noProof="0" dirty="0">
                <a:ln>
                  <a:noFill/>
                </a:ln>
                <a:solidFill>
                  <a:srgbClr val="000000"/>
                </a:solidFill>
                <a:effectLst/>
                <a:uLnTx/>
                <a:uFillTx/>
                <a:latin typeface="Verdana"/>
                <a:ea typeface="+mn-ea"/>
                <a:cs typeface="+mn-cs"/>
              </a:rPr>
              <a:t>by migrating the actual workload from the cores of the “little”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cluster to the cores of the “big” cluster,</a:t>
            </a:r>
            <a:r>
              <a:rPr kumimoji="0" lang="hu-HU" sz="1600" b="0" i="0" u="none" strike="noStrike" kern="1200" cap="none" spc="0" normalizeH="0" baseline="0" noProof="0" dirty="0">
                <a:ln>
                  <a:noFill/>
                </a:ln>
                <a:solidFill>
                  <a:srgbClr val="000000"/>
                </a:solidFill>
                <a:effectLst/>
                <a:uLnTx/>
                <a:uFillTx/>
                <a:latin typeface="Verdana"/>
                <a:ea typeface="+mn-ea"/>
                <a:cs typeface="+mn-cs"/>
              </a:rPr>
              <a:t> and switches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off</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the cores of the</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“little”</a:t>
            </a:r>
            <a:r>
              <a:rPr kumimoji="0" lang="hu-HU" sz="1600" b="0" i="0" u="none" strike="noStrike" kern="1200" cap="none" spc="0" normalizeH="0" baseline="0" noProof="0" dirty="0">
                <a:ln>
                  <a:noFill/>
                </a:ln>
                <a:solidFill>
                  <a:srgbClr val="000000"/>
                </a:solidFill>
                <a:effectLst/>
                <a:uLnTx/>
                <a:uFillTx/>
                <a:latin typeface="Verdana"/>
                <a:ea typeface="+mn-ea"/>
                <a:cs typeface="+mn-cs"/>
              </a:rPr>
              <a:t> cluster</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On the other hand, </a:t>
            </a:r>
            <a:r>
              <a:rPr kumimoji="0" lang="en-US" sz="1600" b="0" i="0" u="none" strike="noStrike" kern="1200" cap="none" spc="0" normalizeH="0" baseline="0" noProof="0" dirty="0">
                <a:ln>
                  <a:noFill/>
                </a:ln>
                <a:solidFill>
                  <a:srgbClr val="0070C0"/>
                </a:solidFill>
                <a:effectLst/>
                <a:uLnTx/>
                <a:uFillTx/>
                <a:latin typeface="Verdana"/>
                <a:ea typeface="+mn-ea"/>
                <a:cs typeface="+mn-cs"/>
              </a:rPr>
              <a:t>if the OS recognizes that the workload can be managed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by the cores of the “little” cluster alone, it initiates a cluster switch back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to the “LITTLE” cluster</a:t>
            </a:r>
            <a:r>
              <a:rPr kumimoji="0" lang="en-US" sz="1600" b="0" i="0" u="none" strike="noStrike" kern="1200" cap="none" spc="0" normalizeH="0" baseline="0" noProof="0" dirty="0">
                <a:ln>
                  <a:noFill/>
                </a:ln>
                <a:solidFill>
                  <a:srgbClr val="000000"/>
                </a:solidFill>
                <a:effectLst/>
                <a:uLnTx/>
                <a:uFillTx/>
                <a:latin typeface="Verdana"/>
                <a:ea typeface="+mn-ea"/>
                <a:cs typeface="+mn-cs"/>
              </a:rPr>
              <a:t> in a similar way as described above.</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In this way, </a:t>
            </a:r>
            <a:r>
              <a:rPr kumimoji="0" lang="en-US" sz="1600" b="0" i="0" u="none" strike="noStrike" kern="1200" cap="none" spc="0" normalizeH="0" baseline="0" noProof="0" dirty="0">
                <a:ln>
                  <a:noFill/>
                </a:ln>
                <a:solidFill>
                  <a:srgbClr val="0070C0"/>
                </a:solidFill>
                <a:effectLst/>
                <a:uLnTx/>
                <a:uFillTx/>
                <a:latin typeface="Verdana"/>
                <a:ea typeface="+mn-ea"/>
                <a:cs typeface="+mn-cs"/>
              </a:rPr>
              <a:t>at any given time, </a:t>
            </a:r>
            <a:r>
              <a:rPr kumimoji="0" lang="en-US" sz="1600" b="0" i="0" u="none" strike="noStrike" kern="1200" cap="none" spc="0" normalizeH="0" baseline="0" noProof="0" dirty="0">
                <a:ln>
                  <a:noFill/>
                </a:ln>
                <a:solidFill>
                  <a:srgbClr val="FF0000"/>
                </a:solidFill>
                <a:effectLst/>
                <a:uLnTx/>
                <a:uFillTx/>
                <a:latin typeface="Verdana"/>
                <a:ea typeface="+mn-ea"/>
                <a:cs typeface="+mn-cs"/>
              </a:rPr>
              <a:t>only cores of one cluster can</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be active,</a:t>
            </a:r>
            <a:r>
              <a:rPr kumimoji="0" lang="en-US" sz="1600" b="0" i="0" u="none" strike="noStrike" kern="1200" cap="none" spc="0" normalizeH="0" baseline="0" noProof="0" dirty="0">
                <a:ln>
                  <a:noFill/>
                </a:ln>
                <a:solidFill>
                  <a:srgbClr val="0070C0"/>
                </a:solidFill>
                <a:effectLst/>
                <a:uLnTx/>
                <a:uFillTx/>
                <a:latin typeface="Verdana"/>
                <a:ea typeface="+mn-ea"/>
                <a:cs typeface="+mn-cs"/>
              </a:rPr>
              <a:t> and the </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the choice of which cluster is activated depends on the intensity of the workload.</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This kind of the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technology is called </a:t>
            </a:r>
            <a:r>
              <a:rPr kumimoji="0" lang="en-US" sz="1600" b="0" i="0" u="none" strike="noStrike" kern="1200" cap="none" spc="0" normalizeH="0" baseline="0" noProof="0" dirty="0">
                <a:ln>
                  <a:noFill/>
                </a:ln>
                <a:solidFill>
                  <a:srgbClr val="FF0000"/>
                </a:solidFill>
                <a:effectLst/>
                <a:uLnTx/>
                <a:uFillTx/>
                <a:latin typeface="Verdana"/>
                <a:ea typeface="+mn-ea"/>
                <a:cs typeface="+mn-cs"/>
              </a:rPr>
              <a:t>Exclusive cluster switching.</a:t>
            </a:r>
            <a:endParaRPr kumimoji="0" lang="hu-HU" sz="1600" b="0" i="0" u="none" strike="noStrike" kern="1200" cap="none" spc="0" normalizeH="0" baseline="0" noProof="0" dirty="0">
              <a:ln>
                <a:noFill/>
              </a:ln>
              <a:solidFill>
                <a:srgbClr val="FF0000"/>
              </a:solidFill>
              <a:effectLst/>
              <a:uLnTx/>
              <a:uFillTx/>
              <a:latin typeface="Verdana"/>
              <a:ea typeface="+mn-ea"/>
              <a:cs typeface="+mn-cs"/>
            </a:endParaRPr>
          </a:p>
        </p:txBody>
      </p:sp>
    </p:spTree>
    <p:extLst>
      <p:ext uri="{BB962C8B-B14F-4D97-AF65-F5344CB8AC3E}">
        <p14:creationId xmlns:p14="http://schemas.microsoft.com/office/powerpoint/2010/main" val="151484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 calcmode="lin" valueType="num">
                                      <p:cBhvr additive="base">
                                        <p:cTn id="3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anim calcmode="lin" valueType="num">
                                      <p:cBhvr additive="base">
                                        <p:cTn id="3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 calcmode="lin" valueType="num">
                                      <p:cBhvr additive="base">
                                        <p:cTn id="43"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9" end="9"/>
                                            </p:txEl>
                                          </p:spTgt>
                                        </p:tgtEl>
                                        <p:attrNameLst>
                                          <p:attrName>style.visibility</p:attrName>
                                        </p:attrNameLst>
                                      </p:cBhvr>
                                      <p:to>
                                        <p:strVal val="visible"/>
                                      </p:to>
                                    </p:set>
                                    <p:anim calcmode="lin" valueType="num">
                                      <p:cBhvr additive="base">
                                        <p:cTn id="49"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8">
                                            <p:txEl>
                                              <p:pRg st="10" end="10"/>
                                            </p:txEl>
                                          </p:spTgt>
                                        </p:tgtEl>
                                        <p:attrNameLst>
                                          <p:attrName>style.visibility</p:attrName>
                                        </p:attrNameLst>
                                      </p:cBhvr>
                                      <p:to>
                                        <p:strVal val="visible"/>
                                      </p:to>
                                    </p:set>
                                    <p:anim calcmode="lin" valueType="num">
                                      <p:cBhvr additive="base">
                                        <p:cTn id="53"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8">
                                            <p:txEl>
                                              <p:pRg st="11" end="11"/>
                                            </p:txEl>
                                          </p:spTgt>
                                        </p:tgtEl>
                                        <p:attrNameLst>
                                          <p:attrName>style.visibility</p:attrName>
                                        </p:attrNameLst>
                                      </p:cBhvr>
                                      <p:to>
                                        <p:strVal val="visible"/>
                                      </p:to>
                                    </p:set>
                                    <p:anim calcmode="lin" valueType="num">
                                      <p:cBhvr additive="base">
                                        <p:cTn id="57"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8">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8">
                                            <p:txEl>
                                              <p:pRg st="12" end="12"/>
                                            </p:txEl>
                                          </p:spTgt>
                                        </p:tgtEl>
                                        <p:attrNameLst>
                                          <p:attrName>style.visibility</p:attrName>
                                        </p:attrNameLst>
                                      </p:cBhvr>
                                      <p:to>
                                        <p:strVal val="visible"/>
                                      </p:to>
                                    </p:set>
                                    <p:anim calcmode="lin" valueType="num">
                                      <p:cBhvr additive="base">
                                        <p:cTn id="63"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8">
                                            <p:txEl>
                                              <p:pRg st="12" end="12"/>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8">
                                            <p:txEl>
                                              <p:pRg st="13" end="13"/>
                                            </p:txEl>
                                          </p:spTgt>
                                        </p:tgtEl>
                                        <p:attrNameLst>
                                          <p:attrName>style.visibility</p:attrName>
                                        </p:attrNameLst>
                                      </p:cBhvr>
                                      <p:to>
                                        <p:strVal val="visible"/>
                                      </p:to>
                                    </p:set>
                                    <p:anim calcmode="lin" valueType="num">
                                      <p:cBhvr additive="base">
                                        <p:cTn id="67"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13" end="13"/>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8">
                                            <p:txEl>
                                              <p:pRg st="14" end="14"/>
                                            </p:txEl>
                                          </p:spTgt>
                                        </p:tgtEl>
                                        <p:attrNameLst>
                                          <p:attrName>style.visibility</p:attrName>
                                        </p:attrNameLst>
                                      </p:cBhvr>
                                      <p:to>
                                        <p:strVal val="visible"/>
                                      </p:to>
                                    </p:set>
                                    <p:anim calcmode="lin" valueType="num">
                                      <p:cBhvr additive="base">
                                        <p:cTn id="71" dur="500" fill="hold"/>
                                        <p:tgtEl>
                                          <p:spTgt spid="8">
                                            <p:txEl>
                                              <p:pRg st="14" end="1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8">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additive="base">
                                        <p:cTn id="77" dur="500" fill="hold"/>
                                        <p:tgtEl>
                                          <p:spTgt spid="2"/>
                                        </p:tgtEl>
                                        <p:attrNameLst>
                                          <p:attrName>ppt_x</p:attrName>
                                        </p:attrNameLst>
                                      </p:cBhvr>
                                      <p:tavLst>
                                        <p:tav tm="0">
                                          <p:val>
                                            <p:strVal val="#ppt_x"/>
                                          </p:val>
                                        </p:tav>
                                        <p:tav tm="100000">
                                          <p:val>
                                            <p:strVal val="#ppt_x"/>
                                          </p:val>
                                        </p:tav>
                                      </p:tavLst>
                                    </p:anim>
                                    <p:anim calcmode="lin" valueType="num">
                                      <p:cBhvr additive="base">
                                        <p:cTn id="7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images.anandtech.com/doci/9769/config.PNG?_ga=1.260819533.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6337" t="16069" r="3642" b="17193"/>
          <a:stretch/>
        </p:blipFill>
        <p:spPr bwMode="auto">
          <a:xfrm>
            <a:off x="251520" y="2204864"/>
            <a:ext cx="8839778" cy="40840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161" y="440668"/>
            <a:ext cx="39739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C</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onfigurability</a:t>
            </a:r>
            <a:r>
              <a:rPr kumimoji="0" lang="hu-HU" sz="1800" b="0" i="0" u="none" strike="noStrike" kern="1200" cap="none" spc="0" normalizeH="0" baseline="0" noProof="0" dirty="0">
                <a:ln>
                  <a:noFill/>
                </a:ln>
                <a:solidFill>
                  <a:srgbClr val="2D2D8A"/>
                </a:solidFill>
                <a:effectLst/>
                <a:uLnTx/>
                <a:uFillTx/>
                <a:latin typeface="Verdana"/>
                <a:ea typeface="+mn-ea"/>
                <a:cs typeface="+mn-cs"/>
              </a:rPr>
              <a:t> of </a:t>
            </a:r>
            <a:r>
              <a:rPr kumimoji="0" lang="en-US" sz="1800" b="0" i="0" u="none" strike="noStrike" kern="1200" cap="none" spc="0" normalizeH="0" baseline="0" noProof="0" dirty="0">
                <a:ln>
                  <a:noFill/>
                </a:ln>
                <a:solidFill>
                  <a:srgbClr val="2D2D8A"/>
                </a:solidFill>
                <a:effectLst/>
                <a:uLnTx/>
                <a:uFillTx/>
                <a:latin typeface="Verdana"/>
                <a:ea typeface="+mn-ea"/>
                <a:cs typeface="+mn-cs"/>
              </a:rPr>
              <a:t>ARM’s designs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215516" y="1512077"/>
            <a:ext cx="8875782"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Figure below shows an example of how a</a:t>
            </a:r>
            <a:r>
              <a:rPr kumimoji="0" lang="hu-HU" sz="1600" b="0" i="0" u="none" strike="noStrike" kern="1200" cap="none" spc="0" normalizeH="0" baseline="0" noProof="0" dirty="0">
                <a:ln>
                  <a:noFill/>
                </a:ln>
                <a:solidFill>
                  <a:srgbClr val="000000"/>
                </a:solidFill>
                <a:effectLst/>
                <a:uLnTx/>
                <a:uFillTx/>
                <a:latin typeface="Verdana"/>
                <a:ea typeface="+mn-ea"/>
                <a:cs typeface="+mn-cs"/>
              </a:rPr>
              <a:t> Cortex-A35</a:t>
            </a:r>
            <a:r>
              <a:rPr kumimoji="0" lang="en-US" sz="1600" b="0" i="0" u="none" strike="noStrike" kern="1200" cap="none" spc="0" normalizeH="0" baseline="0" noProof="0" dirty="0">
                <a:ln>
                  <a:noFill/>
                </a:ln>
                <a:solidFill>
                  <a:srgbClr val="000000"/>
                </a:solidFill>
                <a:effectLst/>
                <a:uLnTx/>
                <a:uFillTx/>
                <a:latin typeface="Verdana"/>
                <a:ea typeface="+mn-ea"/>
                <a:cs typeface="+mn-cs"/>
              </a:rPr>
              <a:t> may be configured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ranging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from</a:t>
            </a:r>
            <a:r>
              <a:rPr kumimoji="0" lang="hu-HU" sz="1600" b="0" i="0" u="none" strike="noStrike" kern="1200" cap="none" spc="0" normalizeH="0" baseline="0" noProof="0" dirty="0">
                <a:ln>
                  <a:noFill/>
                </a:ln>
                <a:solidFill>
                  <a:srgbClr val="000000"/>
                </a:solidFill>
                <a:effectLst/>
                <a:uLnTx/>
                <a:uFillTx/>
                <a:latin typeface="Verdana"/>
                <a:ea typeface="+mn-ea"/>
                <a:cs typeface="+mn-cs"/>
              </a:rPr>
              <a:t> mobile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to</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deeply</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embedded</a:t>
            </a:r>
            <a:r>
              <a:rPr kumimoji="0" lang="en-US" sz="1600" b="0" i="0" u="none" strike="noStrike" kern="1200" cap="none" spc="0" normalizeH="0" baseline="0" noProof="0" dirty="0">
                <a:ln>
                  <a:noFill/>
                </a:ln>
                <a:solidFill>
                  <a:srgbClr val="000000"/>
                </a:solidFill>
                <a:effectLst/>
                <a:uLnTx/>
                <a:uFillTx/>
                <a:latin typeface="Verdana"/>
                <a:ea typeface="+mn-ea"/>
                <a:cs typeface="+mn-cs"/>
              </a:rPr>
              <a:t> use.</a:t>
            </a:r>
          </a:p>
        </p:txBody>
      </p:sp>
      <p:sp>
        <p:nvSpPr>
          <p:cNvPr id="9"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GB" sz="1700">
                <a:solidFill>
                  <a:srgbClr val="FFFFFF"/>
                </a:solidFill>
              </a:rPr>
              <a:t>6</a:t>
            </a:r>
            <a:r>
              <a:rPr lang="hu-HU" sz="1700">
                <a:solidFill>
                  <a:srgbClr val="FFFFFF"/>
                </a:solidFill>
              </a:rPr>
              <a:t>)</a:t>
            </a:r>
            <a:endParaRPr lang="en-US" sz="1700">
              <a:solidFill>
                <a:srgbClr val="FFFFFF"/>
              </a:solidFill>
            </a:endParaRPr>
          </a:p>
        </p:txBody>
      </p:sp>
      <p:sp>
        <p:nvSpPr>
          <p:cNvPr id="4" name="Rounded Rectangle 3"/>
          <p:cNvSpPr/>
          <p:nvPr/>
        </p:nvSpPr>
        <p:spPr bwMode="auto">
          <a:xfrm>
            <a:off x="7184" y="907056"/>
            <a:ext cx="9144000" cy="648000"/>
          </a:xfrm>
          <a:prstGeom prst="roundRect">
            <a:avLst/>
          </a:prstGeom>
          <a:solidFill>
            <a:srgbClr val="DDF2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Box 7"/>
          <p:cNvSpPr txBox="1"/>
          <p:nvPr/>
        </p:nvSpPr>
        <p:spPr>
          <a:xfrm>
            <a:off x="276476" y="908720"/>
            <a:ext cx="8273675"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ARM's designs can be </a:t>
            </a:r>
            <a:r>
              <a:rPr kumimoji="0" lang="en-US" sz="1800" b="0" i="0" u="none" strike="noStrike" kern="1200" cap="none" spc="0" normalizeH="0" baseline="0" noProof="0" dirty="0">
                <a:ln>
                  <a:noFill/>
                </a:ln>
                <a:solidFill>
                  <a:srgbClr val="FF0000"/>
                </a:solidFill>
                <a:effectLst/>
                <a:uLnTx/>
                <a:uFillTx/>
                <a:latin typeface="Verdana"/>
                <a:ea typeface="+mn-ea"/>
                <a:cs typeface="+mn-cs"/>
              </a:rPr>
              <a:t>customized</a:t>
            </a:r>
            <a:r>
              <a:rPr kumimoji="0" lang="en-US" sz="1800" b="0" i="0" u="none" strike="noStrike" kern="1200" cap="none" spc="0" normalizeH="0" baseline="0" noProof="0" dirty="0">
                <a:ln>
                  <a:noFill/>
                </a:ln>
                <a:solidFill>
                  <a:srgbClr val="000000"/>
                </a:solidFill>
                <a:effectLst/>
                <a:uLnTx/>
                <a:uFillTx/>
                <a:latin typeface="Verdana"/>
                <a:ea typeface="+mn-ea"/>
                <a:cs typeface="+mn-cs"/>
              </a:rPr>
              <a:t>, allowing e.g., for the selection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      L1/L2/L3 cache sizes or core counts.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1403648" y="6324897"/>
            <a:ext cx="611661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Figure: Configuration options of a Cortex-A35 CPU [96]</a:t>
            </a:r>
          </a:p>
        </p:txBody>
      </p:sp>
    </p:spTree>
    <p:extLst>
      <p:ext uri="{BB962C8B-B14F-4D97-AF65-F5344CB8AC3E}">
        <p14:creationId xmlns:p14="http://schemas.microsoft.com/office/powerpoint/2010/main" val="8339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702" y="440668"/>
            <a:ext cx="63962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Illustration of the described </a:t>
            </a:r>
            <a:r>
              <a:rPr kumimoji="0" lang="hu-HU" sz="1800" b="0" i="0" u="none" strike="noStrike" kern="1200" cap="none" spc="0" normalizeH="0" baseline="0" noProof="0" dirty="0">
                <a:ln>
                  <a:noFill/>
                </a:ln>
                <a:solidFill>
                  <a:srgbClr val="2D2D8A"/>
                </a:solidFill>
                <a:effectLst/>
                <a:uLnTx/>
                <a:uFillTx/>
                <a:latin typeface="Verdana"/>
                <a:ea typeface="+mn-ea"/>
                <a:cs typeface="+mn-cs"/>
              </a:rPr>
              <a:t>model of </a:t>
            </a:r>
            <a:r>
              <a:rPr kumimoji="0" lang="en-US" sz="1800" b="0" i="0" u="none" strike="noStrike" kern="1200" cap="none" spc="0" normalizeH="0" baseline="0" noProof="0" dirty="0">
                <a:ln>
                  <a:noFill/>
                </a:ln>
                <a:solidFill>
                  <a:srgbClr val="2D2D8A"/>
                </a:solidFill>
                <a:effectLst/>
                <a:uLnTx/>
                <a:uFillTx/>
                <a:latin typeface="Verdana"/>
                <a:ea typeface="+mn-ea"/>
                <a:cs typeface="+mn-cs"/>
              </a:rPr>
              <a:t>operation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195</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6" name="TextBox 5"/>
          <p:cNvSpPr txBox="1"/>
          <p:nvPr/>
        </p:nvSpPr>
        <p:spPr>
          <a:xfrm>
            <a:off x="45515" y="5172364"/>
            <a:ext cx="83177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Note</a:t>
            </a:r>
            <a:r>
              <a:rPr kumimoji="0" lang="en-US" sz="1600" b="0" i="0" u="none" strike="noStrike" kern="1200" cap="none" spc="0" normalizeH="0" baseline="0" noProof="0" dirty="0">
                <a:ln>
                  <a:noFill/>
                </a:ln>
                <a:solidFill>
                  <a:srgbClr val="000000"/>
                </a:solidFill>
                <a:effectLst/>
                <a:uLnTx/>
                <a:uFillTx/>
                <a:latin typeface="Verdana"/>
                <a:ea typeface="+mn-ea"/>
                <a:cs typeface="+mn-cs"/>
              </a:rPr>
              <a:t> that </a:t>
            </a:r>
            <a:r>
              <a:rPr kumimoji="0" lang="en-US" sz="1600" b="0" i="0" u="none" strike="noStrike" kern="1200" cap="none" spc="0" normalizeH="0" baseline="0" noProof="0" dirty="0">
                <a:ln>
                  <a:noFill/>
                </a:ln>
                <a:solidFill>
                  <a:srgbClr val="0070C0"/>
                </a:solidFill>
                <a:effectLst/>
                <a:uLnTx/>
                <a:uFillTx/>
                <a:latin typeface="Verdana"/>
                <a:ea typeface="+mn-ea"/>
                <a:cs typeface="+mn-cs"/>
              </a:rPr>
              <a:t>at low load the LITTLE </a:t>
            </a:r>
            <a:r>
              <a:rPr kumimoji="0" lang="en-US" sz="1600" b="0" i="0" u="none" strike="noStrike" kern="1200" cap="none" spc="0" normalizeH="0" baseline="0" noProof="0" dirty="0">
                <a:ln>
                  <a:noFill/>
                </a:ln>
                <a:solidFill>
                  <a:srgbClr val="000000"/>
                </a:solidFill>
                <a:effectLst/>
                <a:uLnTx/>
                <a:uFillTx/>
                <a:latin typeface="Verdana"/>
                <a:ea typeface="+mn-ea"/>
                <a:cs typeface="+mn-cs"/>
              </a:rPr>
              <a:t>(A7) and </a:t>
            </a:r>
            <a:r>
              <a:rPr kumimoji="0" lang="en-US" sz="1600" b="0" i="0" u="none" strike="noStrike" kern="1200" cap="none" spc="0" normalizeH="0" baseline="0" noProof="0" dirty="0">
                <a:ln>
                  <a:noFill/>
                </a:ln>
                <a:solidFill>
                  <a:srgbClr val="0070C0"/>
                </a:solidFill>
                <a:effectLst/>
                <a:uLnTx/>
                <a:uFillTx/>
                <a:latin typeface="Verdana"/>
                <a:ea typeface="+mn-ea"/>
                <a:cs typeface="+mn-cs"/>
              </a:rPr>
              <a:t>at high load the big </a:t>
            </a:r>
            <a:r>
              <a:rPr kumimoji="0" lang="en-US" sz="1600" b="0" i="0" u="none" strike="noStrike" kern="1200" cap="none" spc="0" normalizeH="0" baseline="0" noProof="0" dirty="0">
                <a:ln>
                  <a:noFill/>
                </a:ln>
                <a:solidFill>
                  <a:srgbClr val="000000"/>
                </a:solidFill>
                <a:effectLst/>
                <a:uLnTx/>
                <a:uFillTx/>
                <a:latin typeface="Verdana"/>
                <a:ea typeface="+mn-ea"/>
                <a:cs typeface="+mn-cs"/>
              </a:rPr>
              <a:t>(A15) </a:t>
            </a:r>
            <a:r>
              <a:rPr kumimoji="0" lang="en-US" sz="1600" b="0" i="0" u="none" strike="noStrike" kern="1200" cap="none" spc="0" normalizeH="0" baseline="0" noProof="0" dirty="0">
                <a:ln>
                  <a:noFill/>
                </a:ln>
                <a:solidFill>
                  <a:srgbClr val="0070C0"/>
                </a:solidFill>
                <a:effectLst/>
                <a:uLnTx/>
                <a:uFillTx/>
                <a:latin typeface="Verdana"/>
                <a:ea typeface="+mn-ea"/>
                <a:cs typeface="+mn-cs"/>
              </a:rPr>
              <a:t>cluster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operational.</a:t>
            </a:r>
          </a:p>
        </p:txBody>
      </p:sp>
      <p:grpSp>
        <p:nvGrpSpPr>
          <p:cNvPr id="8" name="Group 7"/>
          <p:cNvGrpSpPr/>
          <p:nvPr/>
        </p:nvGrpSpPr>
        <p:grpSpPr>
          <a:xfrm>
            <a:off x="180265" y="968607"/>
            <a:ext cx="8576642" cy="4230470"/>
            <a:chOff x="180265" y="1313765"/>
            <a:chExt cx="8576642" cy="4230470"/>
          </a:xfrm>
        </p:grpSpPr>
        <p:pic>
          <p:nvPicPr>
            <p:cNvPr id="60418" name="Picture 2" descr="http://img850.imageshack.us/img850/3298/digitaldesignfi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03" y="1493785"/>
              <a:ext cx="8318804" cy="405045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bwMode="auto">
            <a:xfrm>
              <a:off x="180265" y="1313765"/>
              <a:ext cx="3131595" cy="540060"/>
            </a:xfrm>
            <a:prstGeom prst="round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10" name="Title 1"/>
          <p:cNvSpPr>
            <a:spLocks noGrp="1"/>
          </p:cNvSpPr>
          <p:nvPr>
            <p:ph type="title"/>
          </p:nvPr>
        </p:nvSpPr>
        <p:spPr>
          <a:xfrm>
            <a:off x="0" y="0"/>
            <a:ext cx="9144000" cy="393700"/>
          </a:xfrm>
          <a:solidFill>
            <a:srgbClr val="0066FF"/>
          </a:solidFill>
        </p:spPr>
        <p:txBody>
          <a:bodyPr/>
          <a:lstStyle/>
          <a:p>
            <a:r>
              <a:rPr lang="en-US" sz="1700" dirty="0"/>
              <a:t>3.3.4 Armv7-based 32-bit </a:t>
            </a:r>
            <a:r>
              <a:rPr lang="en-US" sz="1700" dirty="0" err="1"/>
              <a:t>big.little</a:t>
            </a:r>
            <a:r>
              <a:rPr lang="en-US" sz="1700" dirty="0"/>
              <a:t> CPUs (17)</a:t>
            </a:r>
          </a:p>
        </p:txBody>
      </p:sp>
    </p:spTree>
    <p:extLst>
      <p:ext uri="{BB962C8B-B14F-4D97-AF65-F5344CB8AC3E}">
        <p14:creationId xmlns:p14="http://schemas.microsoft.com/office/powerpoint/2010/main" val="398187366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76545" y="1894854"/>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3.4 Armv8.0-A ISA-based 64-bit Cortex-A CPUs</a:t>
            </a:r>
          </a:p>
        </p:txBody>
      </p:sp>
      <p:sp>
        <p:nvSpPr>
          <p:cNvPr id="2" name="TextBox 1">
            <a:extLst>
              <a:ext uri="{FF2B5EF4-FFF2-40B4-BE49-F238E27FC236}">
                <a16:creationId xmlns:a16="http://schemas.microsoft.com/office/drawing/2014/main" id="{A0E8C42E-C062-6BD3-E7B0-5061C7FB59AD}"/>
              </a:ext>
            </a:extLst>
          </p:cNvPr>
          <p:cNvSpPr txBox="1"/>
          <p:nvPr/>
        </p:nvSpPr>
        <p:spPr>
          <a:xfrm>
            <a:off x="2286000" y="2762935"/>
            <a:ext cx="552069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a:ea typeface="+mn-ea"/>
                <a:cs typeface="+mn-cs"/>
              </a:rPr>
              <a:t>(Optional reading, not a part of the exam)</a:t>
            </a:r>
          </a:p>
        </p:txBody>
      </p:sp>
    </p:spTree>
    <p:extLst>
      <p:ext uri="{BB962C8B-B14F-4D97-AF65-F5344CB8AC3E}">
        <p14:creationId xmlns:p14="http://schemas.microsoft.com/office/powerpoint/2010/main" val="192332118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kern="1200" dirty="0">
                <a:solidFill>
                  <a:srgbClr val="FFFFFF"/>
                </a:solidFill>
              </a:rPr>
              <a:t>3.4 Armv8.0-A ISA-based 64-bit Cortex-A CPUs (1)</a:t>
            </a:r>
          </a:p>
        </p:txBody>
      </p:sp>
      <p:sp>
        <p:nvSpPr>
          <p:cNvPr id="43" name="TextBox 42"/>
          <p:cNvSpPr txBox="1"/>
          <p:nvPr/>
        </p:nvSpPr>
        <p:spPr>
          <a:xfrm>
            <a:off x="75052" y="449378"/>
            <a:ext cx="57969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3.4 Armv8.0-A ISA-based 64-bit Cortex-A CPUs </a:t>
            </a:r>
            <a:endParaRPr kumimoji="0" lang="en-US" sz="1800" b="0" i="0" u="none" strike="noStrike" kern="1200" cap="none" spc="0" normalizeH="0" baseline="0" noProof="0" dirty="0">
              <a:ln>
                <a:noFill/>
              </a:ln>
              <a:solidFill>
                <a:srgbClr val="333399"/>
              </a:solidFill>
              <a:effectLst/>
              <a:uLnTx/>
              <a:uFillTx/>
              <a:latin typeface="Verdana"/>
              <a:ea typeface="+mn-ea"/>
              <a:cs typeface="+mn-cs"/>
            </a:endParaRPr>
          </a:p>
        </p:txBody>
      </p:sp>
      <p:sp>
        <p:nvSpPr>
          <p:cNvPr id="25" name="TextBox 24">
            <a:extLst>
              <a:ext uri="{FF2B5EF4-FFF2-40B4-BE49-F238E27FC236}">
                <a16:creationId xmlns:a16="http://schemas.microsoft.com/office/drawing/2014/main" id="{48AC7431-977C-2EBA-9E0C-F58143342E38}"/>
              </a:ext>
            </a:extLst>
          </p:cNvPr>
          <p:cNvSpPr txBox="1"/>
          <p:nvPr/>
        </p:nvSpPr>
        <p:spPr>
          <a:xfrm>
            <a:off x="646279" y="3294968"/>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3.3</a:t>
            </a:r>
          </a:p>
        </p:txBody>
      </p:sp>
      <p:sp>
        <p:nvSpPr>
          <p:cNvPr id="29" name="Right Brace 28">
            <a:extLst>
              <a:ext uri="{FF2B5EF4-FFF2-40B4-BE49-F238E27FC236}">
                <a16:creationId xmlns:a16="http://schemas.microsoft.com/office/drawing/2014/main" id="{A9BBB17F-7879-8A99-477C-68EDD76805EC}"/>
              </a:ext>
            </a:extLst>
          </p:cNvPr>
          <p:cNvSpPr/>
          <p:nvPr/>
        </p:nvSpPr>
        <p:spPr bwMode="auto">
          <a:xfrm rot="5400000">
            <a:off x="5527020" y="2241206"/>
            <a:ext cx="196390" cy="176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TextBox 29">
            <a:extLst>
              <a:ext uri="{FF2B5EF4-FFF2-40B4-BE49-F238E27FC236}">
                <a16:creationId xmlns:a16="http://schemas.microsoft.com/office/drawing/2014/main" id="{D1A0769A-CB64-1EDB-26BE-8A11FD71401B}"/>
              </a:ext>
            </a:extLst>
          </p:cNvPr>
          <p:cNvSpPr txBox="1"/>
          <p:nvPr/>
        </p:nvSpPr>
        <p:spPr>
          <a:xfrm>
            <a:off x="5067055" y="3262450"/>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3.5</a:t>
            </a:r>
          </a:p>
        </p:txBody>
      </p:sp>
      <p:sp>
        <p:nvSpPr>
          <p:cNvPr id="44" name="Right Brace 43">
            <a:extLst>
              <a:ext uri="{FF2B5EF4-FFF2-40B4-BE49-F238E27FC236}">
                <a16:creationId xmlns:a16="http://schemas.microsoft.com/office/drawing/2014/main" id="{3CF7E1C4-125B-9B62-E023-4D54A13BF991}"/>
              </a:ext>
            </a:extLst>
          </p:cNvPr>
          <p:cNvSpPr/>
          <p:nvPr/>
        </p:nvSpPr>
        <p:spPr bwMode="auto">
          <a:xfrm rot="5400000">
            <a:off x="7912035" y="2151206"/>
            <a:ext cx="196390" cy="194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5" name="TextBox 44">
            <a:extLst>
              <a:ext uri="{FF2B5EF4-FFF2-40B4-BE49-F238E27FC236}">
                <a16:creationId xmlns:a16="http://schemas.microsoft.com/office/drawing/2014/main" id="{721AB8A5-25EA-8385-7E20-5B61318E850E}"/>
              </a:ext>
            </a:extLst>
          </p:cNvPr>
          <p:cNvSpPr txBox="1"/>
          <p:nvPr/>
        </p:nvSpPr>
        <p:spPr>
          <a:xfrm>
            <a:off x="7452320" y="3262450"/>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3.7</a:t>
            </a:r>
          </a:p>
        </p:txBody>
      </p:sp>
      <p:sp>
        <p:nvSpPr>
          <p:cNvPr id="46" name="TextBox 45">
            <a:extLst>
              <a:ext uri="{FF2B5EF4-FFF2-40B4-BE49-F238E27FC236}">
                <a16:creationId xmlns:a16="http://schemas.microsoft.com/office/drawing/2014/main" id="{01341647-70F0-5CBA-B387-BE469E2D9A6E}"/>
              </a:ext>
            </a:extLst>
          </p:cNvPr>
          <p:cNvSpPr txBox="1"/>
          <p:nvPr/>
        </p:nvSpPr>
        <p:spPr>
          <a:xfrm>
            <a:off x="728064" y="2767106"/>
            <a:ext cx="1024576"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Cortex-A8</a:t>
            </a:r>
          </a:p>
        </p:txBody>
      </p:sp>
      <p:sp>
        <p:nvSpPr>
          <p:cNvPr id="47" name="TextBox 46">
            <a:extLst>
              <a:ext uri="{FF2B5EF4-FFF2-40B4-BE49-F238E27FC236}">
                <a16:creationId xmlns:a16="http://schemas.microsoft.com/office/drawing/2014/main" id="{8671A950-9625-3484-C817-DD401649E681}"/>
              </a:ext>
            </a:extLst>
          </p:cNvPr>
          <p:cNvSpPr txBox="1"/>
          <p:nvPr/>
        </p:nvSpPr>
        <p:spPr>
          <a:xfrm>
            <a:off x="2681790" y="2767106"/>
            <a:ext cx="153112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Cortex-A57/A53</a:t>
            </a:r>
          </a:p>
        </p:txBody>
      </p:sp>
      <p:sp>
        <p:nvSpPr>
          <p:cNvPr id="48" name="TextBox 47">
            <a:extLst>
              <a:ext uri="{FF2B5EF4-FFF2-40B4-BE49-F238E27FC236}">
                <a16:creationId xmlns:a16="http://schemas.microsoft.com/office/drawing/2014/main" id="{419CA56A-ABC7-E767-59AB-55CE90DA57B1}"/>
              </a:ext>
            </a:extLst>
          </p:cNvPr>
          <p:cNvSpPr txBox="1"/>
          <p:nvPr/>
        </p:nvSpPr>
        <p:spPr>
          <a:xfrm>
            <a:off x="4842030" y="2767106"/>
            <a:ext cx="153112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Cortex-A75/A55</a:t>
            </a:r>
          </a:p>
        </p:txBody>
      </p:sp>
      <p:sp>
        <p:nvSpPr>
          <p:cNvPr id="49" name="TextBox 48">
            <a:extLst>
              <a:ext uri="{FF2B5EF4-FFF2-40B4-BE49-F238E27FC236}">
                <a16:creationId xmlns:a16="http://schemas.microsoft.com/office/drawing/2014/main" id="{9E8B8995-13C0-415F-F3F7-6285CB7ECCF9}"/>
              </a:ext>
            </a:extLst>
          </p:cNvPr>
          <p:cNvSpPr txBox="1"/>
          <p:nvPr/>
        </p:nvSpPr>
        <p:spPr>
          <a:xfrm>
            <a:off x="6957265" y="2767106"/>
            <a:ext cx="21802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Cortex-X2/A710/A510</a:t>
            </a:r>
            <a:endParaRPr kumimoji="0" lang="en-GB"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0" name="TextBox 49">
            <a:extLst>
              <a:ext uri="{FF2B5EF4-FFF2-40B4-BE49-F238E27FC236}">
                <a16:creationId xmlns:a16="http://schemas.microsoft.com/office/drawing/2014/main" id="{8E36EB42-EECA-56D9-4D67-69754E140F84}"/>
              </a:ext>
            </a:extLst>
          </p:cNvPr>
          <p:cNvSpPr txBox="1"/>
          <p:nvPr/>
        </p:nvSpPr>
        <p:spPr>
          <a:xfrm>
            <a:off x="129510" y="2556127"/>
            <a:ext cx="103586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First CPUs</a:t>
            </a:r>
          </a:p>
        </p:txBody>
      </p:sp>
      <p:sp>
        <p:nvSpPr>
          <p:cNvPr id="51" name="Right Brace 50">
            <a:extLst>
              <a:ext uri="{FF2B5EF4-FFF2-40B4-BE49-F238E27FC236}">
                <a16:creationId xmlns:a16="http://schemas.microsoft.com/office/drawing/2014/main" id="{425F4741-188B-EE39-C3DA-145CE684AA41}"/>
              </a:ext>
            </a:extLst>
          </p:cNvPr>
          <p:cNvSpPr/>
          <p:nvPr/>
        </p:nvSpPr>
        <p:spPr bwMode="auto">
          <a:xfrm rot="5400000">
            <a:off x="1133504" y="2408466"/>
            <a:ext cx="196390" cy="1440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2" name="Right Brace 51">
            <a:extLst>
              <a:ext uri="{FF2B5EF4-FFF2-40B4-BE49-F238E27FC236}">
                <a16:creationId xmlns:a16="http://schemas.microsoft.com/office/drawing/2014/main" id="{CC0621CA-6E04-7E22-75C3-321B76FDEC30}"/>
              </a:ext>
            </a:extLst>
          </p:cNvPr>
          <p:cNvSpPr/>
          <p:nvPr/>
        </p:nvSpPr>
        <p:spPr bwMode="auto">
          <a:xfrm rot="5400000">
            <a:off x="3372410" y="2251722"/>
            <a:ext cx="196390" cy="176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3" name="TextBox 52">
            <a:extLst>
              <a:ext uri="{FF2B5EF4-FFF2-40B4-BE49-F238E27FC236}">
                <a16:creationId xmlns:a16="http://schemas.microsoft.com/office/drawing/2014/main" id="{2AA925B4-D881-66B1-427A-D8546AD4ABB8}"/>
              </a:ext>
            </a:extLst>
          </p:cNvPr>
          <p:cNvSpPr txBox="1"/>
          <p:nvPr/>
        </p:nvSpPr>
        <p:spPr>
          <a:xfrm>
            <a:off x="2920719" y="3290066"/>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3.4</a:t>
            </a:r>
          </a:p>
        </p:txBody>
      </p:sp>
      <p:sp>
        <p:nvSpPr>
          <p:cNvPr id="54" name="Rectangle: Rounded Corners 53">
            <a:extLst>
              <a:ext uri="{FF2B5EF4-FFF2-40B4-BE49-F238E27FC236}">
                <a16:creationId xmlns:a16="http://schemas.microsoft.com/office/drawing/2014/main" id="{24BBDC73-BEC0-E5AF-6537-3E5958129FBA}"/>
              </a:ext>
            </a:extLst>
          </p:cNvPr>
          <p:cNvSpPr/>
          <p:nvPr/>
        </p:nvSpPr>
        <p:spPr bwMode="auto">
          <a:xfrm>
            <a:off x="-10160" y="1095551"/>
            <a:ext cx="9144000" cy="1469007"/>
          </a:xfrm>
          <a:prstGeom prst="roundRect">
            <a:avLst/>
          </a:prstGeom>
          <a:solidFill>
            <a:srgbClr val="DBEEFF"/>
          </a:solidFill>
          <a:ln w="19050" cap="flat" cmpd="sng" algn="ctr">
            <a:solidFill>
              <a:srgbClr val="B6C8C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a:ln>
                <a:noFill/>
              </a:ln>
              <a:solidFill>
                <a:schemeClr val="tx1"/>
              </a:solidFill>
              <a:effectLst/>
              <a:latin typeface="Verdana" pitchFamily="34" charset="0"/>
            </a:endParaRPr>
          </a:p>
        </p:txBody>
      </p:sp>
      <p:sp>
        <p:nvSpPr>
          <p:cNvPr id="55" name="Text Box 7">
            <a:extLst>
              <a:ext uri="{FF2B5EF4-FFF2-40B4-BE49-F238E27FC236}">
                <a16:creationId xmlns:a16="http://schemas.microsoft.com/office/drawing/2014/main" id="{1F59E4CD-2AE4-B94F-57B4-C848A7DDC962}"/>
              </a:ext>
            </a:extLst>
          </p:cNvPr>
          <p:cNvSpPr txBox="1">
            <a:spLocks noChangeArrowheads="1"/>
          </p:cNvSpPr>
          <p:nvPr/>
        </p:nvSpPr>
        <p:spPr bwMode="auto">
          <a:xfrm>
            <a:off x="10160" y="1928956"/>
            <a:ext cx="26134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32-bit  Armv7-A ISA</a:t>
            </a:r>
          </a:p>
        </p:txBody>
      </p:sp>
      <p:sp>
        <p:nvSpPr>
          <p:cNvPr id="56" name="Text Box 16">
            <a:extLst>
              <a:ext uri="{FF2B5EF4-FFF2-40B4-BE49-F238E27FC236}">
                <a16:creationId xmlns:a16="http://schemas.microsoft.com/office/drawing/2014/main" id="{EEC36C64-0144-2927-1E00-C52B0BEBF8DC}"/>
              </a:ext>
            </a:extLst>
          </p:cNvPr>
          <p:cNvSpPr txBox="1">
            <a:spLocks noChangeArrowheads="1"/>
          </p:cNvSpPr>
          <p:nvPr/>
        </p:nvSpPr>
        <p:spPr bwMode="auto">
          <a:xfrm>
            <a:off x="3919358" y="1204865"/>
            <a:ext cx="1544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Cortex-A CPUs</a:t>
            </a:r>
          </a:p>
        </p:txBody>
      </p:sp>
      <p:sp>
        <p:nvSpPr>
          <p:cNvPr id="57" name="Text Box 7">
            <a:extLst>
              <a:ext uri="{FF2B5EF4-FFF2-40B4-BE49-F238E27FC236}">
                <a16:creationId xmlns:a16="http://schemas.microsoft.com/office/drawing/2014/main" id="{00AAE025-55D8-125C-1AF2-2A116ADC819D}"/>
              </a:ext>
            </a:extLst>
          </p:cNvPr>
          <p:cNvSpPr txBox="1">
            <a:spLocks noChangeArrowheads="1"/>
          </p:cNvSpPr>
          <p:nvPr/>
        </p:nvSpPr>
        <p:spPr bwMode="auto">
          <a:xfrm>
            <a:off x="2429145" y="1927420"/>
            <a:ext cx="23321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Armv8.0-A ISA</a:t>
            </a:r>
          </a:p>
        </p:txBody>
      </p:sp>
      <p:sp>
        <p:nvSpPr>
          <p:cNvPr id="58" name="Text Box 7">
            <a:extLst>
              <a:ext uri="{FF2B5EF4-FFF2-40B4-BE49-F238E27FC236}">
                <a16:creationId xmlns:a16="http://schemas.microsoft.com/office/drawing/2014/main" id="{03655DBB-D790-A235-3170-3649B5B3A988}"/>
              </a:ext>
            </a:extLst>
          </p:cNvPr>
          <p:cNvSpPr txBox="1">
            <a:spLocks noChangeArrowheads="1"/>
          </p:cNvSpPr>
          <p:nvPr/>
        </p:nvSpPr>
        <p:spPr bwMode="auto">
          <a:xfrm>
            <a:off x="4724400" y="1927145"/>
            <a:ext cx="21152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Armv8.2-A ISA</a:t>
            </a:r>
          </a:p>
        </p:txBody>
      </p:sp>
      <p:sp>
        <p:nvSpPr>
          <p:cNvPr id="59" name="Right Arrow 17">
            <a:extLst>
              <a:ext uri="{FF2B5EF4-FFF2-40B4-BE49-F238E27FC236}">
                <a16:creationId xmlns:a16="http://schemas.microsoft.com/office/drawing/2014/main" id="{95FC61EE-685F-FFE6-1D4D-BB7E0C292AD3}"/>
              </a:ext>
            </a:extLst>
          </p:cNvPr>
          <p:cNvSpPr/>
          <p:nvPr/>
        </p:nvSpPr>
        <p:spPr bwMode="auto">
          <a:xfrm>
            <a:off x="2064815" y="2015855"/>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0" name="Text Box 7">
            <a:extLst>
              <a:ext uri="{FF2B5EF4-FFF2-40B4-BE49-F238E27FC236}">
                <a16:creationId xmlns:a16="http://schemas.microsoft.com/office/drawing/2014/main" id="{C71211FF-8A04-55FF-9B1D-2AE8A4A74902}"/>
              </a:ext>
            </a:extLst>
          </p:cNvPr>
          <p:cNvSpPr txBox="1">
            <a:spLocks noChangeArrowheads="1"/>
          </p:cNvSpPr>
          <p:nvPr/>
        </p:nvSpPr>
        <p:spPr bwMode="auto">
          <a:xfrm>
            <a:off x="6883959" y="1928956"/>
            <a:ext cx="24309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Armv9-A ISA</a:t>
            </a:r>
          </a:p>
        </p:txBody>
      </p:sp>
      <p:sp>
        <p:nvSpPr>
          <p:cNvPr id="61" name="Right Arrow 35">
            <a:extLst>
              <a:ext uri="{FF2B5EF4-FFF2-40B4-BE49-F238E27FC236}">
                <a16:creationId xmlns:a16="http://schemas.microsoft.com/office/drawing/2014/main" id="{E068D2E5-D128-7BF8-B872-AF15FDFC863A}"/>
              </a:ext>
            </a:extLst>
          </p:cNvPr>
          <p:cNvSpPr/>
          <p:nvPr/>
        </p:nvSpPr>
        <p:spPr bwMode="auto">
          <a:xfrm>
            <a:off x="4603050" y="2033845"/>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2" name="Right Arrow 36">
            <a:extLst>
              <a:ext uri="{FF2B5EF4-FFF2-40B4-BE49-F238E27FC236}">
                <a16:creationId xmlns:a16="http://schemas.microsoft.com/office/drawing/2014/main" id="{37E0F79E-5FA1-6737-8161-C4AEDACE7015}"/>
              </a:ext>
            </a:extLst>
          </p:cNvPr>
          <p:cNvSpPr/>
          <p:nvPr/>
        </p:nvSpPr>
        <p:spPr bwMode="auto">
          <a:xfrm>
            <a:off x="6812660" y="2033845"/>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63" name="Group 62">
            <a:extLst>
              <a:ext uri="{FF2B5EF4-FFF2-40B4-BE49-F238E27FC236}">
                <a16:creationId xmlns:a16="http://schemas.microsoft.com/office/drawing/2014/main" id="{C2CEED65-BDD0-E3B7-4B55-3BFF8F161EC4}"/>
              </a:ext>
            </a:extLst>
          </p:cNvPr>
          <p:cNvGrpSpPr/>
          <p:nvPr/>
        </p:nvGrpSpPr>
        <p:grpSpPr>
          <a:xfrm>
            <a:off x="1285888" y="1554479"/>
            <a:ext cx="6804000" cy="363779"/>
            <a:chOff x="1975076" y="1524540"/>
            <a:chExt cx="6077755" cy="295821"/>
          </a:xfrm>
        </p:grpSpPr>
        <p:cxnSp>
          <p:nvCxnSpPr>
            <p:cNvPr id="64" name="Straight Connector 63">
              <a:extLst>
                <a:ext uri="{FF2B5EF4-FFF2-40B4-BE49-F238E27FC236}">
                  <a16:creationId xmlns:a16="http://schemas.microsoft.com/office/drawing/2014/main" id="{4D8E50F0-0838-3FD4-F336-DD80493AE952}"/>
                </a:ext>
              </a:extLst>
            </p:cNvPr>
            <p:cNvCxnSpPr>
              <a:cxnSpLocks/>
              <a:endCxn id="71" idx="6"/>
            </p:cNvCxnSpPr>
            <p:nvPr/>
          </p:nvCxnSpPr>
          <p:spPr>
            <a:xfrm flipH="1">
              <a:off x="2040164" y="1526019"/>
              <a:ext cx="2968397" cy="265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6E3EB0F-A16A-F423-6E5A-365F646B305F}"/>
                </a:ext>
              </a:extLst>
            </p:cNvPr>
            <p:cNvCxnSpPr>
              <a:cxnSpLocks/>
              <a:endCxn id="68" idx="1"/>
            </p:cNvCxnSpPr>
            <p:nvPr/>
          </p:nvCxnSpPr>
          <p:spPr>
            <a:xfrm>
              <a:off x="4996573" y="1524540"/>
              <a:ext cx="936426" cy="2341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Oval 13">
              <a:extLst>
                <a:ext uri="{FF2B5EF4-FFF2-40B4-BE49-F238E27FC236}">
                  <a16:creationId xmlns:a16="http://schemas.microsoft.com/office/drawing/2014/main" id="{CDE351B0-0479-D25D-3735-62B1821DF104}"/>
                </a:ext>
              </a:extLst>
            </p:cNvPr>
            <p:cNvSpPr>
              <a:spLocks noChangeArrowheads="1"/>
            </p:cNvSpPr>
            <p:nvPr/>
          </p:nvSpPr>
          <p:spPr bwMode="auto">
            <a:xfrm>
              <a:off x="3964434" y="1753928"/>
              <a:ext cx="64315" cy="5855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7" name="Straight Connector 66">
              <a:extLst>
                <a:ext uri="{FF2B5EF4-FFF2-40B4-BE49-F238E27FC236}">
                  <a16:creationId xmlns:a16="http://schemas.microsoft.com/office/drawing/2014/main" id="{ACDD7C14-10A5-4AA0-574D-18C68D51C7F9}"/>
                </a:ext>
              </a:extLst>
            </p:cNvPr>
            <p:cNvCxnSpPr>
              <a:cxnSpLocks/>
              <a:endCxn id="66" idx="7"/>
            </p:cNvCxnSpPr>
            <p:nvPr/>
          </p:nvCxnSpPr>
          <p:spPr bwMode="auto">
            <a:xfrm flipH="1">
              <a:off x="4019330" y="1524540"/>
              <a:ext cx="989231" cy="237963"/>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Oval 13">
              <a:extLst>
                <a:ext uri="{FF2B5EF4-FFF2-40B4-BE49-F238E27FC236}">
                  <a16:creationId xmlns:a16="http://schemas.microsoft.com/office/drawing/2014/main" id="{52F8BC61-BA7F-3B39-7D59-C46E18C93938}"/>
                </a:ext>
              </a:extLst>
            </p:cNvPr>
            <p:cNvSpPr>
              <a:spLocks noChangeArrowheads="1"/>
            </p:cNvSpPr>
            <p:nvPr/>
          </p:nvSpPr>
          <p:spPr bwMode="auto">
            <a:xfrm>
              <a:off x="5923468" y="1750129"/>
              <a:ext cx="65087" cy="5855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9" name="Straight Connector 68">
              <a:extLst>
                <a:ext uri="{FF2B5EF4-FFF2-40B4-BE49-F238E27FC236}">
                  <a16:creationId xmlns:a16="http://schemas.microsoft.com/office/drawing/2014/main" id="{C63C18F8-B3C8-7422-14B1-0745ED50D217}"/>
                </a:ext>
              </a:extLst>
            </p:cNvPr>
            <p:cNvCxnSpPr>
              <a:cxnSpLocks/>
              <a:endCxn id="70" idx="2"/>
            </p:cNvCxnSpPr>
            <p:nvPr/>
          </p:nvCxnSpPr>
          <p:spPr>
            <a:xfrm>
              <a:off x="4996573" y="1525854"/>
              <a:ext cx="2991171" cy="246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Oval 13">
              <a:extLst>
                <a:ext uri="{FF2B5EF4-FFF2-40B4-BE49-F238E27FC236}">
                  <a16:creationId xmlns:a16="http://schemas.microsoft.com/office/drawing/2014/main" id="{FBBF0B9A-959F-47BD-71C5-329CE8DB1AFE}"/>
                </a:ext>
              </a:extLst>
            </p:cNvPr>
            <p:cNvSpPr>
              <a:spLocks noChangeArrowheads="1"/>
            </p:cNvSpPr>
            <p:nvPr/>
          </p:nvSpPr>
          <p:spPr bwMode="auto">
            <a:xfrm>
              <a:off x="7987744" y="1743216"/>
              <a:ext cx="65087" cy="5855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1" name="Oval 13">
              <a:extLst>
                <a:ext uri="{FF2B5EF4-FFF2-40B4-BE49-F238E27FC236}">
                  <a16:creationId xmlns:a16="http://schemas.microsoft.com/office/drawing/2014/main" id="{4C2CAB51-7BB1-E948-760D-BBE495D71C53}"/>
                </a:ext>
              </a:extLst>
            </p:cNvPr>
            <p:cNvSpPr>
              <a:spLocks noChangeArrowheads="1"/>
            </p:cNvSpPr>
            <p:nvPr/>
          </p:nvSpPr>
          <p:spPr bwMode="auto">
            <a:xfrm>
              <a:off x="1975076" y="1761811"/>
              <a:ext cx="65088" cy="5855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grpSp>
      <p:sp>
        <p:nvSpPr>
          <p:cNvPr id="72" name="Rectangle: Rounded Corners 71">
            <a:extLst>
              <a:ext uri="{FF2B5EF4-FFF2-40B4-BE49-F238E27FC236}">
                <a16:creationId xmlns:a16="http://schemas.microsoft.com/office/drawing/2014/main" id="{C898F146-1594-F2BC-FAE3-07C040B6A65F}"/>
              </a:ext>
            </a:extLst>
          </p:cNvPr>
          <p:cNvSpPr/>
          <p:nvPr/>
        </p:nvSpPr>
        <p:spPr bwMode="auto">
          <a:xfrm>
            <a:off x="2143250" y="1903893"/>
            <a:ext cx="2601754" cy="1885787"/>
          </a:xfrm>
          <a:prstGeom prst="round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66943144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1"/>
          <p:cNvSpPr>
            <a:spLocks noGrp="1"/>
          </p:cNvSpPr>
          <p:nvPr>
            <p:ph type="title"/>
          </p:nvPr>
        </p:nvSpPr>
        <p:spPr>
          <a:xfrm>
            <a:off x="0" y="-1977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3.4 Armv8.0-A ISA-based 64-bit Cortex-A CPUs (2)</a:t>
            </a:r>
          </a:p>
        </p:txBody>
      </p:sp>
      <p:sp>
        <p:nvSpPr>
          <p:cNvPr id="65" name="Felfelé nyíl 5"/>
          <p:cNvSpPr/>
          <p:nvPr/>
        </p:nvSpPr>
        <p:spPr>
          <a:xfrm rot="3780000">
            <a:off x="3861727" y="-1298806"/>
            <a:ext cx="1944000" cy="9280151"/>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92" name="TextBox 91"/>
          <p:cNvSpPr txBox="1"/>
          <p:nvPr/>
        </p:nvSpPr>
        <p:spPr>
          <a:xfrm>
            <a:off x="71499" y="442852"/>
            <a:ext cx="92260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Overview of Armv8.0-A ISA-based 64-bit Cortex-A CPUs -2 (based on [12])</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23" name="Group 22"/>
          <p:cNvGrpSpPr/>
          <p:nvPr/>
        </p:nvGrpSpPr>
        <p:grpSpPr>
          <a:xfrm>
            <a:off x="10939" y="998730"/>
            <a:ext cx="9126151" cy="5852769"/>
            <a:chOff x="10939" y="998730"/>
            <a:chExt cx="9126151" cy="5852769"/>
          </a:xfrm>
        </p:grpSpPr>
        <p:sp>
          <p:nvSpPr>
            <p:cNvPr id="6" name="Felfelé nyíl 5"/>
            <p:cNvSpPr/>
            <p:nvPr/>
          </p:nvSpPr>
          <p:spPr>
            <a:xfrm rot="5122871">
              <a:off x="3842326" y="1311465"/>
              <a:ext cx="1800000" cy="8515116"/>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64" name="Felfelé nyíl 5"/>
            <p:cNvSpPr/>
            <p:nvPr/>
          </p:nvSpPr>
          <p:spPr>
            <a:xfrm rot="4500000">
              <a:off x="3882483" y="131443"/>
              <a:ext cx="1728000" cy="878121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12" name="Téglalap 11"/>
            <p:cNvSpPr/>
            <p:nvPr/>
          </p:nvSpPr>
          <p:spPr>
            <a:xfrm>
              <a:off x="400113" y="6235460"/>
              <a:ext cx="3415317" cy="616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cxnSp>
          <p:nvCxnSpPr>
            <p:cNvPr id="3" name="Egyenes összekötő nyíllal 2"/>
            <p:cNvCxnSpPr/>
            <p:nvPr/>
          </p:nvCxnSpPr>
          <p:spPr>
            <a:xfrm flipV="1">
              <a:off x="322725" y="6521620"/>
              <a:ext cx="8681437" cy="30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3809573" y="6465273"/>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538042"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321154" y="6468988"/>
              <a:ext cx="0" cy="1126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5475781" y="6581682"/>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2012</a:t>
              </a:r>
            </a:p>
          </p:txBody>
        </p:sp>
        <p:sp>
          <p:nvSpPr>
            <p:cNvPr id="2062" name="Szövegdoboz 17"/>
            <p:cNvSpPr txBox="1">
              <a:spLocks noChangeArrowheads="1"/>
            </p:cNvSpPr>
            <p:nvPr/>
          </p:nvSpPr>
          <p:spPr bwMode="auto">
            <a:xfrm>
              <a:off x="6219090" y="6586636"/>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2013</a:t>
              </a:r>
            </a:p>
          </p:txBody>
        </p:sp>
        <p:sp>
          <p:nvSpPr>
            <p:cNvPr id="2063" name="Szövegdoboz 36"/>
            <p:cNvSpPr txBox="1">
              <a:spLocks noChangeArrowheads="1"/>
            </p:cNvSpPr>
            <p:nvPr/>
          </p:nvSpPr>
          <p:spPr bwMode="auto">
            <a:xfrm rot="21260574">
              <a:off x="3239380" y="5431237"/>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10/2009</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Cortex-A5</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40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72" name="Szövegdoboz 1"/>
            <p:cNvSpPr txBox="1">
              <a:spLocks noChangeArrowheads="1"/>
            </p:cNvSpPr>
            <p:nvPr/>
          </p:nvSpPr>
          <p:spPr bwMode="auto">
            <a:xfrm rot="19974219">
              <a:off x="1520538" y="3961153"/>
              <a:ext cx="1999200" cy="33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en-US" sz="2200" b="1" i="0" u="none" strike="noStrike" kern="1200" cap="none" spc="0" normalizeH="0" baseline="0" noProof="0" dirty="0">
                  <a:ln>
                    <a:noFill/>
                  </a:ln>
                  <a:solidFill>
                    <a:srgbClr val="DAB99E"/>
                  </a:solidFill>
                  <a:effectLst/>
                  <a:uLnTx/>
                  <a:uFillTx/>
                  <a:latin typeface="Calibri" pitchFamily="34" charset="0"/>
                  <a:ea typeface="+mn-ea"/>
                  <a:cs typeface="+mn-cs"/>
                </a:rPr>
                <a:t>High Performance</a:t>
              </a:r>
            </a:p>
          </p:txBody>
        </p:sp>
        <p:sp>
          <p:nvSpPr>
            <p:cNvPr id="2073" name="Szövegdoboz 21"/>
            <p:cNvSpPr txBox="1">
              <a:spLocks noChangeArrowheads="1"/>
            </p:cNvSpPr>
            <p:nvPr/>
          </p:nvSpPr>
          <p:spPr bwMode="auto">
            <a:xfrm rot="20700000">
              <a:off x="3595989" y="4402132"/>
              <a:ext cx="1403507" cy="33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en-US" sz="2200" b="1" i="0" u="none" strike="noStrike" kern="1200" cap="none" spc="0" normalizeH="0" baseline="0" noProof="0" dirty="0">
                  <a:ln>
                    <a:noFill/>
                  </a:ln>
                  <a:solidFill>
                    <a:srgbClr val="C1BFC1"/>
                  </a:solidFill>
                  <a:effectLst/>
                  <a:uLnTx/>
                  <a:uFillTx/>
                  <a:latin typeface="Calibri" pitchFamily="34" charset="0"/>
                  <a:ea typeface="+mn-ea"/>
                  <a:cs typeface="+mn-cs"/>
                </a:rPr>
                <a:t>Mainstream</a:t>
              </a:r>
            </a:p>
          </p:txBody>
        </p:sp>
        <p:sp>
          <p:nvSpPr>
            <p:cNvPr id="2074" name="Szövegdoboz 22"/>
            <p:cNvSpPr txBox="1">
              <a:spLocks noChangeArrowheads="1"/>
            </p:cNvSpPr>
            <p:nvPr/>
          </p:nvSpPr>
          <p:spPr bwMode="auto">
            <a:xfrm rot="21275732">
              <a:off x="1826309" y="5731641"/>
              <a:ext cx="1506035" cy="33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2200" b="1" i="0" u="none" strike="noStrike" kern="1200" cap="none" spc="0" normalizeH="0" baseline="0" noProof="0" dirty="0">
                  <a:ln>
                    <a:noFill/>
                  </a:ln>
                  <a:solidFill>
                    <a:srgbClr val="9AB5E4"/>
                  </a:solidFill>
                  <a:effectLst/>
                  <a:uLnTx/>
                  <a:uFillTx/>
                  <a:latin typeface="Calibri" pitchFamily="34" charset="0"/>
                  <a:ea typeface="+mn-ea"/>
                  <a:cs typeface="+mn-cs"/>
                </a:rPr>
                <a:t>Low power</a:t>
              </a:r>
              <a:endParaRPr kumimoji="0" lang="hu-HU" altLang="en-US" sz="2000" b="1" i="0" u="none" strike="noStrike" kern="1200" cap="none" spc="0" normalizeH="0" baseline="0" noProof="0" dirty="0">
                <a:ln>
                  <a:noFill/>
                </a:ln>
                <a:solidFill>
                  <a:srgbClr val="9AB5E4"/>
                </a:solidFill>
                <a:effectLst/>
                <a:uLnTx/>
                <a:uFillTx/>
                <a:latin typeface="Calibri" pitchFamily="34" charset="0"/>
                <a:ea typeface="+mn-ea"/>
                <a:cs typeface="+mn-cs"/>
              </a:endParaRPr>
            </a:p>
          </p:txBody>
        </p:sp>
        <p:sp>
          <p:nvSpPr>
            <p:cNvPr id="4" name="Lekerekített téglalap 3"/>
            <p:cNvSpPr/>
            <p:nvPr/>
          </p:nvSpPr>
          <p:spPr>
            <a:xfrm>
              <a:off x="4228195" y="3803716"/>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25" name="Lekerekített téglalap 24"/>
            <p:cNvSpPr/>
            <p:nvPr/>
          </p:nvSpPr>
          <p:spPr>
            <a:xfrm>
              <a:off x="2141591" y="4691525"/>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26" name="Lekerekített téglalap 25"/>
            <p:cNvSpPr/>
            <p:nvPr/>
          </p:nvSpPr>
          <p:spPr>
            <a:xfrm>
              <a:off x="504376" y="5098959"/>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white"/>
                </a:solidFill>
                <a:effectLst/>
                <a:uLnTx/>
                <a:uFillTx/>
                <a:latin typeface="Verdana"/>
                <a:ea typeface="+mn-ea"/>
                <a:cs typeface="+mn-cs"/>
              </a:endParaRPr>
            </a:p>
          </p:txBody>
        </p:sp>
        <p:sp>
          <p:nvSpPr>
            <p:cNvPr id="27" name="Lekerekített téglalap 26"/>
            <p:cNvSpPr/>
            <p:nvPr/>
          </p:nvSpPr>
          <p:spPr>
            <a:xfrm>
              <a:off x="3581771" y="5354773"/>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28" name="Lekerekített téglalap 27"/>
            <p:cNvSpPr/>
            <p:nvPr/>
          </p:nvSpPr>
          <p:spPr>
            <a:xfrm>
              <a:off x="5112457" y="5204626"/>
              <a:ext cx="157240" cy="14041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29" name="Lekerekített téglalap 28"/>
            <p:cNvSpPr/>
            <p:nvPr/>
          </p:nvSpPr>
          <p:spPr>
            <a:xfrm>
              <a:off x="5788872" y="3144177"/>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31" name="Lekerekített téglalap 30"/>
            <p:cNvSpPr/>
            <p:nvPr/>
          </p:nvSpPr>
          <p:spPr>
            <a:xfrm>
              <a:off x="5851775" y="4886517"/>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cxnSp>
          <p:nvCxnSpPr>
            <p:cNvPr id="9" name="Egyenes összekötő nyíllal 8"/>
            <p:cNvCxnSpPr/>
            <p:nvPr/>
          </p:nvCxnSpPr>
          <p:spPr>
            <a:xfrm flipV="1">
              <a:off x="331508" y="998730"/>
              <a:ext cx="5280" cy="551662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93877" y="2123855"/>
              <a:ext cx="1483845" cy="312280"/>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black"/>
                </a:solidFill>
                <a:effectLst/>
                <a:uLnTx/>
                <a:uFillTx/>
                <a:latin typeface="Verdana"/>
                <a:ea typeface="+mn-ea"/>
                <a:cs typeface="+mn-cs"/>
              </a:endParaRPr>
            </a:p>
          </p:txBody>
        </p:sp>
        <p:sp>
          <p:nvSpPr>
            <p:cNvPr id="38" name="Lekerekített téglalap 37"/>
            <p:cNvSpPr/>
            <p:nvPr/>
          </p:nvSpPr>
          <p:spPr>
            <a:xfrm>
              <a:off x="776457" y="2213865"/>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2109" name="Szövegdoboz 40"/>
            <p:cNvSpPr txBox="1">
              <a:spLocks noChangeArrowheads="1"/>
            </p:cNvSpPr>
            <p:nvPr/>
          </p:nvSpPr>
          <p:spPr bwMode="auto">
            <a:xfrm>
              <a:off x="960991" y="2168860"/>
              <a:ext cx="911110" cy="21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hu-HU" sz="1200" b="0" i="0" u="none" strike="noStrike" kern="1200" cap="none" spc="0" normalizeH="0" baseline="0" noProof="0" dirty="0">
                  <a:ln>
                    <a:noFill/>
                  </a:ln>
                  <a:solidFill>
                    <a:srgbClr val="000000"/>
                  </a:solidFill>
                  <a:effectLst/>
                  <a:uLnTx/>
                  <a:uFillTx/>
                  <a:latin typeface="Verdana" pitchFamily="34" charset="0"/>
                  <a:ea typeface="+mn-ea"/>
                  <a:cs typeface="+mn-cs"/>
                </a:rPr>
                <a:t>Announced</a:t>
              </a:r>
              <a:endParaRPr kumimoji="0" lang="hu-HU" alt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42" name="Egyenes összekötő 41"/>
            <p:cNvCxnSpPr/>
            <p:nvPr/>
          </p:nvCxnSpPr>
          <p:spPr>
            <a:xfrm rot="5400000">
              <a:off x="337014" y="5787037"/>
              <a:ext cx="0" cy="126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332246" y="5096322"/>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334708" y="4418532"/>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332246" y="3714833"/>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332246" y="3077813"/>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8978" y="5710035"/>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1</a:t>
              </a:r>
            </a:p>
          </p:txBody>
        </p:sp>
        <p:sp>
          <p:nvSpPr>
            <p:cNvPr id="48" name="Szövegdoboz 47"/>
            <p:cNvSpPr txBox="1"/>
            <p:nvPr/>
          </p:nvSpPr>
          <p:spPr>
            <a:xfrm>
              <a:off x="38468" y="5044865"/>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2</a:t>
              </a:r>
            </a:p>
          </p:txBody>
        </p:sp>
        <p:sp>
          <p:nvSpPr>
            <p:cNvPr id="49" name="Szövegdoboz 48"/>
            <p:cNvSpPr txBox="1"/>
            <p:nvPr/>
          </p:nvSpPr>
          <p:spPr>
            <a:xfrm>
              <a:off x="27958" y="4328750"/>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3</a:t>
              </a:r>
            </a:p>
          </p:txBody>
        </p:sp>
        <p:sp>
          <p:nvSpPr>
            <p:cNvPr id="50" name="Szövegdoboz 49"/>
            <p:cNvSpPr txBox="1"/>
            <p:nvPr/>
          </p:nvSpPr>
          <p:spPr>
            <a:xfrm>
              <a:off x="10939" y="3647326"/>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4</a:t>
              </a:r>
            </a:p>
          </p:txBody>
        </p:sp>
        <p:sp>
          <p:nvSpPr>
            <p:cNvPr id="52" name="Szövegdoboz 51"/>
            <p:cNvSpPr txBox="1"/>
            <p:nvPr/>
          </p:nvSpPr>
          <p:spPr>
            <a:xfrm>
              <a:off x="38468" y="3002878"/>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5</a:t>
              </a:r>
            </a:p>
          </p:txBody>
        </p:sp>
        <p:cxnSp>
          <p:nvCxnSpPr>
            <p:cNvPr id="55" name="Egyenes összekötő 54"/>
            <p:cNvCxnSpPr/>
            <p:nvPr/>
          </p:nvCxnSpPr>
          <p:spPr>
            <a:xfrm>
              <a:off x="4565364"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053783"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060303"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289672"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91959" y="6475180"/>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9067" y="6585398"/>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dirty="0">
                  <a:ln>
                    <a:noFill/>
                  </a:ln>
                  <a:solidFill>
                    <a:srgbClr val="000000"/>
                  </a:solidFill>
                  <a:effectLst/>
                  <a:uLnTx/>
                  <a:uFillTx/>
                  <a:latin typeface="Verdana" pitchFamily="34" charset="0"/>
                  <a:ea typeface="+mn-ea"/>
                  <a:cs typeface="+mn-cs"/>
                </a:rPr>
                <a:t>2006</a:t>
              </a:r>
            </a:p>
          </p:txBody>
        </p:sp>
        <p:sp>
          <p:nvSpPr>
            <p:cNvPr id="2130" name="Szövegdoboz 61"/>
            <p:cNvSpPr txBox="1">
              <a:spLocks noChangeArrowheads="1"/>
            </p:cNvSpPr>
            <p:nvPr/>
          </p:nvSpPr>
          <p:spPr bwMode="auto">
            <a:xfrm>
              <a:off x="1703763" y="6586636"/>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2007</a:t>
              </a:r>
            </a:p>
          </p:txBody>
        </p:sp>
        <p:sp>
          <p:nvSpPr>
            <p:cNvPr id="2131" name="Szövegdoboz 62"/>
            <p:cNvSpPr txBox="1">
              <a:spLocks noChangeArrowheads="1"/>
            </p:cNvSpPr>
            <p:nvPr/>
          </p:nvSpPr>
          <p:spPr bwMode="auto">
            <a:xfrm>
              <a:off x="2462327" y="6581682"/>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2008</a:t>
              </a:r>
            </a:p>
          </p:txBody>
        </p:sp>
        <p:sp>
          <p:nvSpPr>
            <p:cNvPr id="2132" name="Szövegdoboz 65"/>
            <p:cNvSpPr txBox="1">
              <a:spLocks noChangeArrowheads="1"/>
            </p:cNvSpPr>
            <p:nvPr/>
          </p:nvSpPr>
          <p:spPr bwMode="auto">
            <a:xfrm>
              <a:off x="3215344" y="6581682"/>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2009</a:t>
              </a:r>
            </a:p>
          </p:txBody>
        </p:sp>
        <p:sp>
          <p:nvSpPr>
            <p:cNvPr id="2133" name="Szövegdoboz 66"/>
            <p:cNvSpPr txBox="1">
              <a:spLocks noChangeArrowheads="1"/>
            </p:cNvSpPr>
            <p:nvPr/>
          </p:nvSpPr>
          <p:spPr bwMode="auto">
            <a:xfrm>
              <a:off x="3972521" y="6582921"/>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dirty="0">
                  <a:ln>
                    <a:noFill/>
                  </a:ln>
                  <a:solidFill>
                    <a:srgbClr val="000000"/>
                  </a:solidFill>
                  <a:effectLst/>
                  <a:uLnTx/>
                  <a:uFillTx/>
                  <a:latin typeface="Verdana" pitchFamily="34" charset="0"/>
                  <a:ea typeface="+mn-ea"/>
                  <a:cs typeface="+mn-cs"/>
                </a:rPr>
                <a:t>2010</a:t>
              </a:r>
            </a:p>
          </p:txBody>
        </p:sp>
        <p:sp>
          <p:nvSpPr>
            <p:cNvPr id="2134" name="Szövegdoboz 67"/>
            <p:cNvSpPr txBox="1">
              <a:spLocks noChangeArrowheads="1"/>
            </p:cNvSpPr>
            <p:nvPr/>
          </p:nvSpPr>
          <p:spPr bwMode="auto">
            <a:xfrm>
              <a:off x="4725537" y="6581682"/>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2011</a:t>
              </a:r>
            </a:p>
          </p:txBody>
        </p:sp>
        <p:sp>
          <p:nvSpPr>
            <p:cNvPr id="73" name="Szövegdoboz 36"/>
            <p:cNvSpPr txBox="1">
              <a:spLocks noChangeArrowheads="1"/>
            </p:cNvSpPr>
            <p:nvPr/>
          </p:nvSpPr>
          <p:spPr bwMode="auto">
            <a:xfrm rot="21346355">
              <a:off x="4805071" y="5285156"/>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10/2011</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28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4" name="Szövegdoboz 36"/>
            <p:cNvSpPr txBox="1">
              <a:spLocks noChangeArrowheads="1"/>
            </p:cNvSpPr>
            <p:nvPr/>
          </p:nvSpPr>
          <p:spPr bwMode="auto">
            <a:xfrm rot="21309605">
              <a:off x="5664172" y="4957502"/>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10/2012</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53</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Armv8</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20/16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5" name="Szövegdoboz 36"/>
            <p:cNvSpPr txBox="1">
              <a:spLocks noChangeArrowheads="1"/>
            </p:cNvSpPr>
            <p:nvPr/>
          </p:nvSpPr>
          <p:spPr bwMode="auto">
            <a:xfrm rot="20700000">
              <a:off x="427344" y="5194158"/>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10/2005</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8</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65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7" name="Szövegdoboz 36"/>
            <p:cNvSpPr txBox="1">
              <a:spLocks noChangeArrowheads="1"/>
            </p:cNvSpPr>
            <p:nvPr/>
          </p:nvSpPr>
          <p:spPr bwMode="auto">
            <a:xfrm rot="20700000">
              <a:off x="1859239" y="4834118"/>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10/2007</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9</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40</a:t>
              </a: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8" name="Szövegdoboz 36"/>
            <p:cNvSpPr txBox="1">
              <a:spLocks noChangeArrowheads="1"/>
            </p:cNvSpPr>
            <p:nvPr/>
          </p:nvSpPr>
          <p:spPr bwMode="auto">
            <a:xfrm rot="20025295">
              <a:off x="3578433" y="3070902"/>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9/2010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1</a:t>
              </a: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5</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32/28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9" name="Szövegdoboz 36"/>
            <p:cNvSpPr txBox="1">
              <a:spLocks noChangeArrowheads="1"/>
            </p:cNvSpPr>
            <p:nvPr/>
          </p:nvSpPr>
          <p:spPr bwMode="auto">
            <a:xfrm rot="19980000">
              <a:off x="5153515" y="244202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10/2012</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Cortex-A5</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Armv8</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20/16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7" name="Szövegdoboz 17"/>
            <p:cNvSpPr txBox="1">
              <a:spLocks noChangeArrowheads="1"/>
            </p:cNvSpPr>
            <p:nvPr/>
          </p:nvSpPr>
          <p:spPr bwMode="auto">
            <a:xfrm>
              <a:off x="6958331" y="6586455"/>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rPr>
                <a:t>201</a:t>
              </a:r>
              <a:r>
                <a:rPr kumimoji="0" lang="en-US" altLang="hu-HU" sz="1050" b="0" i="0" u="none" strike="noStrike" kern="1200" cap="none" spc="0" normalizeH="0" baseline="0" noProof="0" dirty="0">
                  <a:ln>
                    <a:noFill/>
                  </a:ln>
                  <a:solidFill>
                    <a:srgbClr val="000000"/>
                  </a:solidFill>
                  <a:effectLst/>
                  <a:uLnTx/>
                  <a:uFillTx/>
                  <a:latin typeface="Verdana" pitchFamily="34" charset="0"/>
                  <a:ea typeface="+mn-ea"/>
                  <a:cs typeface="+mn-cs"/>
                </a:rPr>
                <a:t>4</a:t>
              </a:r>
              <a:endParaRPr kumimoji="0" lang="hu-HU" altLang="hu-HU" sz="105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68" name="Egyenes összekötő 56"/>
            <p:cNvCxnSpPr/>
            <p:nvPr/>
          </p:nvCxnSpPr>
          <p:spPr>
            <a:xfrm>
              <a:off x="6799543" y="6474999"/>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6766081" y="41262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70" name="Szövegdoboz 36"/>
            <p:cNvSpPr txBox="1">
              <a:spLocks noChangeArrowheads="1"/>
            </p:cNvSpPr>
            <p:nvPr/>
          </p:nvSpPr>
          <p:spPr bwMode="auto">
            <a:xfrm rot="20700000">
              <a:off x="6315864" y="332193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2</a:t>
              </a: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/201</a:t>
              </a: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4</a:t>
              </a:r>
              <a:endPar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Cortex-A17</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err="1">
                  <a:ln>
                    <a:noFill/>
                  </a:ln>
                  <a:solidFill>
                    <a:srgbClr val="000000"/>
                  </a:solidFill>
                  <a:effectLst/>
                  <a:uLnTx/>
                  <a:uFillTx/>
                  <a:latin typeface="Verdana" pitchFamily="34" charset="0"/>
                  <a:ea typeface="+mn-ea"/>
                  <a:cs typeface="+mn-cs"/>
                </a:rPr>
                <a:t>Armv</a:t>
              </a: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7</a:t>
              </a:r>
              <a:endPar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2</a:t>
              </a: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8</a:t>
              </a: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72" name="Egyenes összekötő 71"/>
            <p:cNvCxnSpPr/>
            <p:nvPr/>
          </p:nvCxnSpPr>
          <p:spPr>
            <a:xfrm rot="5400000">
              <a:off x="337243" y="2377963"/>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337243" y="1737175"/>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42168" y="2310459"/>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6</a:t>
              </a:r>
            </a:p>
          </p:txBody>
        </p:sp>
        <p:sp>
          <p:nvSpPr>
            <p:cNvPr id="83" name="Szövegdoboz 82"/>
            <p:cNvSpPr txBox="1"/>
            <p:nvPr/>
          </p:nvSpPr>
          <p:spPr>
            <a:xfrm>
              <a:off x="44600" y="1655502"/>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7</a:t>
              </a:r>
            </a:p>
          </p:txBody>
        </p:sp>
        <p:sp>
          <p:nvSpPr>
            <p:cNvPr id="85" name="Szövegdoboz 84"/>
            <p:cNvSpPr txBox="1"/>
            <p:nvPr/>
          </p:nvSpPr>
          <p:spPr>
            <a:xfrm>
              <a:off x="445265" y="1040882"/>
              <a:ext cx="903763" cy="22982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DMIPS/MHz</a:t>
              </a:r>
            </a:p>
          </p:txBody>
        </p:sp>
        <p:cxnSp>
          <p:nvCxnSpPr>
            <p:cNvPr id="87" name="Egyenes összekötő 86"/>
            <p:cNvCxnSpPr/>
            <p:nvPr/>
          </p:nvCxnSpPr>
          <p:spPr>
            <a:xfrm>
              <a:off x="6801607" y="6474642"/>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7653377" y="6585917"/>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dirty="0">
                  <a:ln>
                    <a:noFill/>
                  </a:ln>
                  <a:solidFill>
                    <a:srgbClr val="000000"/>
                  </a:solidFill>
                  <a:effectLst/>
                  <a:uLnTx/>
                  <a:uFillTx/>
                  <a:latin typeface="Verdana" pitchFamily="34" charset="0"/>
                  <a:ea typeface="+mn-ea"/>
                  <a:cs typeface="+mn-cs"/>
                </a:rPr>
                <a:t>2015</a:t>
              </a:r>
            </a:p>
          </p:txBody>
        </p:sp>
        <p:cxnSp>
          <p:nvCxnSpPr>
            <p:cNvPr id="89" name="Egyenes összekötő 56"/>
            <p:cNvCxnSpPr/>
            <p:nvPr/>
          </p:nvCxnSpPr>
          <p:spPr>
            <a:xfrm>
              <a:off x="7540847" y="6474462"/>
              <a:ext cx="0" cy="112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7423247" y="1936444"/>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76" name="Szövegdoboz 36"/>
            <p:cNvSpPr txBox="1">
              <a:spLocks noChangeArrowheads="1"/>
            </p:cNvSpPr>
            <p:nvPr/>
          </p:nvSpPr>
          <p:spPr bwMode="auto">
            <a:xfrm rot="19980000">
              <a:off x="6435603" y="1946973"/>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2</a:t>
              </a: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/201</a:t>
              </a: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5</a:t>
              </a:r>
              <a:endPar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7</a:t>
              </a: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2</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Armv8</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16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81" name="Egyenes összekötő 56"/>
            <p:cNvCxnSpPr/>
            <p:nvPr/>
          </p:nvCxnSpPr>
          <p:spPr>
            <a:xfrm>
              <a:off x="8191156" y="6465269"/>
              <a:ext cx="0" cy="1113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050649" y="5064347"/>
              <a:ext cx="157240" cy="138735"/>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91" name="Szövegdoboz 36"/>
            <p:cNvSpPr txBox="1">
              <a:spLocks noChangeArrowheads="1"/>
            </p:cNvSpPr>
            <p:nvPr/>
          </p:nvSpPr>
          <p:spPr bwMode="auto">
            <a:xfrm rot="21434806">
              <a:off x="6993929" y="487009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11</a:t>
              </a: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/201</a:t>
              </a: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5</a:t>
              </a:r>
              <a:endPar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Cortex-A35</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Armv8</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16/14</a:t>
              </a: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86" name="Egyenes összekötő 79"/>
            <p:cNvCxnSpPr/>
            <p:nvPr/>
          </p:nvCxnSpPr>
          <p:spPr>
            <a:xfrm rot="5400000">
              <a:off x="340759" y="1085406"/>
              <a:ext cx="0" cy="126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31942" y="1026296"/>
              <a:ext cx="28245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prstClr val="black"/>
                  </a:solidFill>
                  <a:effectLst/>
                  <a:uLnTx/>
                  <a:uFillTx/>
                  <a:latin typeface="Verdana"/>
                  <a:ea typeface="Verdana" panose="020B0604030504040204" pitchFamily="34" charset="0"/>
                  <a:cs typeface="Verdana" panose="020B0604030504040204" pitchFamily="34" charset="0"/>
                </a:rPr>
                <a:t>8</a:t>
              </a:r>
            </a:p>
          </p:txBody>
        </p:sp>
        <p:cxnSp>
          <p:nvCxnSpPr>
            <p:cNvPr id="96" name="Egyenes összekötő 56"/>
            <p:cNvCxnSpPr/>
            <p:nvPr/>
          </p:nvCxnSpPr>
          <p:spPr>
            <a:xfrm>
              <a:off x="8842511" y="6467699"/>
              <a:ext cx="0" cy="1113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271894" y="6583030"/>
              <a:ext cx="5245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50" b="0" i="0" u="none" strike="noStrike" kern="1200" cap="none" spc="0" normalizeH="0" baseline="0" noProof="0" dirty="0">
                  <a:ln>
                    <a:noFill/>
                  </a:ln>
                  <a:solidFill>
                    <a:srgbClr val="000000"/>
                  </a:solidFill>
                  <a:effectLst/>
                  <a:uLnTx/>
                  <a:uFillTx/>
                  <a:latin typeface="Verdana" pitchFamily="34" charset="0"/>
                  <a:ea typeface="+mn-ea"/>
                  <a:cs typeface="+mn-cs"/>
                </a:rPr>
                <a:t>2016</a:t>
              </a:r>
            </a:p>
          </p:txBody>
        </p:sp>
        <p:sp>
          <p:nvSpPr>
            <p:cNvPr id="97" name="Lekerekített téglalap 70"/>
            <p:cNvSpPr/>
            <p:nvPr/>
          </p:nvSpPr>
          <p:spPr>
            <a:xfrm>
              <a:off x="8478469" y="1311446"/>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99" name="Szövegdoboz 36"/>
            <p:cNvSpPr txBox="1">
              <a:spLocks noChangeArrowheads="1"/>
            </p:cNvSpPr>
            <p:nvPr/>
          </p:nvSpPr>
          <p:spPr bwMode="auto">
            <a:xfrm rot="19980000">
              <a:off x="7550558" y="132157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5</a:t>
              </a: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/201</a:t>
              </a: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6</a:t>
              </a:r>
              <a:endPar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a:t>
              </a:r>
              <a:r>
                <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rPr>
                <a:t>7</a:t>
              </a: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3</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Armv8</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1</a:t>
              </a: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0</a:t>
              </a: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4" name="Lekerekített téglalap 68"/>
            <p:cNvSpPr/>
            <p:nvPr/>
          </p:nvSpPr>
          <p:spPr>
            <a:xfrm>
              <a:off x="634701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Verdana"/>
                <a:ea typeface="+mn-ea"/>
                <a:cs typeface="+mn-cs"/>
              </a:endParaRPr>
            </a:p>
          </p:txBody>
        </p:sp>
        <p:sp>
          <p:nvSpPr>
            <p:cNvPr id="100" name="Szövegdoboz 36"/>
            <p:cNvSpPr txBox="1">
              <a:spLocks noChangeArrowheads="1"/>
            </p:cNvSpPr>
            <p:nvPr/>
          </p:nvSpPr>
          <p:spPr bwMode="auto">
            <a:xfrm rot="20700000">
              <a:off x="565453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6</a:t>
              </a:r>
              <a:r>
                <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rPr>
                <a:t>/201</a:t>
              </a:r>
              <a:r>
                <a:rPr kumimoji="0" lang="hu-HU" altLang="hu-HU" sz="900" b="0" i="0" u="none" strike="noStrike" kern="1200" cap="none" spc="0" normalizeH="0" baseline="0" noProof="0" dirty="0">
                  <a:ln>
                    <a:noFill/>
                  </a:ln>
                  <a:solidFill>
                    <a:srgbClr val="000000"/>
                  </a:solidFill>
                  <a:effectLst/>
                  <a:uLnTx/>
                  <a:uFillTx/>
                  <a:latin typeface="Verdana" pitchFamily="34" charset="0"/>
                  <a:ea typeface="+mn-ea"/>
                  <a:cs typeface="+mn-cs"/>
                </a:rPr>
                <a:t>3</a:t>
              </a:r>
              <a:endParaRPr kumimoji="0" lang="en-US" altLang="hu-HU" sz="9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hu-HU" sz="1000" b="1" i="0" u="none" strike="noStrike" kern="1200" cap="none" spc="0" normalizeH="0" baseline="0" noProof="0" dirty="0">
                  <a:ln>
                    <a:noFill/>
                  </a:ln>
                  <a:solidFill>
                    <a:srgbClr val="000000"/>
                  </a:solidFill>
                  <a:effectLst/>
                  <a:uLnTx/>
                  <a:uFillTx/>
                  <a:latin typeface="Verdana" pitchFamily="34" charset="0"/>
                  <a:ea typeface="+mn-ea"/>
                  <a:cs typeface="+mn-cs"/>
                </a:rPr>
                <a:t>Cortex-A12</a:t>
              </a:r>
              <a:endParaRPr kumimoji="0" lang="en-US" altLang="hu-HU"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err="1">
                  <a:ln>
                    <a:noFill/>
                  </a:ln>
                  <a:solidFill>
                    <a:srgbClr val="000000"/>
                  </a:solidFill>
                  <a:effectLst/>
                  <a:uLnTx/>
                  <a:uFillTx/>
                  <a:latin typeface="Verdana" pitchFamily="34" charset="0"/>
                  <a:ea typeface="+mn-ea"/>
                  <a:cs typeface="+mn-cs"/>
                </a:rPr>
                <a:t>Armv</a:t>
              </a: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7</a:t>
              </a:r>
              <a:endPar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2</a:t>
              </a:r>
              <a:r>
                <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rPr>
                <a:t>8</a:t>
              </a:r>
              <a:r>
                <a:rPr kumimoji="0" lang="en-US" altLang="hu-HU" sz="1000" b="0" i="0" u="none" strike="noStrike" kern="1200" cap="none" spc="0" normalizeH="0" baseline="0" noProof="0" dirty="0">
                  <a:ln>
                    <a:noFill/>
                  </a:ln>
                  <a:solidFill>
                    <a:srgbClr val="000000"/>
                  </a:solidFill>
                  <a:effectLst/>
                  <a:uLnTx/>
                  <a:uFillTx/>
                  <a:latin typeface="Verdana" pitchFamily="34" charset="0"/>
                  <a:ea typeface="+mn-ea"/>
                  <a:cs typeface="+mn-cs"/>
                </a:rPr>
                <a:t> nm</a:t>
              </a:r>
              <a:endParaRPr kumimoji="0" lang="hu-HU" altLang="hu-HU"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10" name="Straight Connector 9"/>
            <p:cNvCxnSpPr/>
            <p:nvPr/>
          </p:nvCxnSpPr>
          <p:spPr bwMode="auto">
            <a:xfrm>
              <a:off x="573916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6544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a:off x="4379850" y="1873843"/>
              <a:ext cx="1674868" cy="4513606"/>
            </a:xfrm>
            <a:prstGeom prst="line">
              <a:avLst/>
            </a:prstGeom>
            <a:noFill/>
            <a:ln w="19050" cap="flat" cmpd="sng" algn="ctr">
              <a:solidFill>
                <a:srgbClr val="FF0000"/>
              </a:solidFill>
              <a:prstDash val="solid"/>
              <a:round/>
              <a:headEnd type="none" w="med" len="med"/>
              <a:tailEnd type="none" w="med" len="med"/>
            </a:ln>
            <a:effectLst/>
          </p:spPr>
        </p:cxnSp>
        <p:sp>
          <p:nvSpPr>
            <p:cNvPr id="19" name="TextBox 18"/>
            <p:cNvSpPr txBox="1"/>
            <p:nvPr/>
          </p:nvSpPr>
          <p:spPr>
            <a:xfrm>
              <a:off x="3469415" y="2170478"/>
              <a:ext cx="91961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Armv7-A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(32-bit)</a:t>
              </a:r>
            </a:p>
          </p:txBody>
        </p:sp>
        <p:sp>
          <p:nvSpPr>
            <p:cNvPr id="93" name="TextBox 92"/>
            <p:cNvSpPr txBox="1"/>
            <p:nvPr/>
          </p:nvSpPr>
          <p:spPr>
            <a:xfrm>
              <a:off x="4464775" y="1634682"/>
              <a:ext cx="108632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Armv8.0-A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(64-bit)</a:t>
              </a:r>
            </a:p>
          </p:txBody>
        </p:sp>
        <p:sp>
          <p:nvSpPr>
            <p:cNvPr id="2" name="TextBox 1"/>
            <p:cNvSpPr txBox="1"/>
            <p:nvPr/>
          </p:nvSpPr>
          <p:spPr>
            <a:xfrm>
              <a:off x="418065" y="1268760"/>
              <a:ext cx="41700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(Dhrystone MIPS: relative performance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  DEC VAX 11/780 minicomputer)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40" normalizeH="0" noProof="0" dirty="0">
                  <a:ln>
                    <a:noFill/>
                  </a:ln>
                  <a:solidFill>
                    <a:srgbClr val="000000"/>
                  </a:solidFill>
                  <a:effectLst/>
                  <a:uLnTx/>
                  <a:uFillTx/>
                  <a:latin typeface="Verdana"/>
                  <a:ea typeface="+mn-ea"/>
                  <a:cs typeface="+mn-cs"/>
                </a:rPr>
                <a:t>(Dhrystone: synthetic benchmark for syst. </a:t>
              </a:r>
              <a:r>
                <a:rPr kumimoji="0" lang="en-GB" sz="1200" b="0" i="0" u="none" strike="noStrike" kern="1200" cap="none" spc="-40" normalizeH="0" noProof="0" dirty="0" err="1">
                  <a:ln>
                    <a:noFill/>
                  </a:ln>
                  <a:solidFill>
                    <a:srgbClr val="000000"/>
                  </a:solidFill>
                  <a:effectLst/>
                  <a:uLnTx/>
                  <a:uFillTx/>
                  <a:latin typeface="Verdana"/>
                  <a:ea typeface="+mn-ea"/>
                  <a:cs typeface="+mn-cs"/>
                </a:rPr>
                <a:t>progr</a:t>
              </a:r>
              <a:r>
                <a:rPr kumimoji="0" lang="en-GB" sz="1200" b="0" i="0" u="none" strike="noStrike" kern="1200" cap="none" spc="-40" normalizeH="0" noProof="0" dirty="0">
                  <a:ln>
                    <a:noFill/>
                  </a:ln>
                  <a:solidFill>
                    <a:srgbClr val="000000"/>
                  </a:solidFill>
                  <a:effectLst/>
                  <a:uLnTx/>
                  <a:uFillTx/>
                  <a:latin typeface="Verdana"/>
                  <a:ea typeface="+mn-ea"/>
                  <a:cs typeface="+mn-cs"/>
                </a:rPr>
                <a:t>.)</a:t>
              </a:r>
            </a:p>
          </p:txBody>
        </p:sp>
      </p:grpSp>
      <p:sp>
        <p:nvSpPr>
          <p:cNvPr id="8" name="Oval 7">
            <a:extLst>
              <a:ext uri="{FF2B5EF4-FFF2-40B4-BE49-F238E27FC236}">
                <a16:creationId xmlns:a16="http://schemas.microsoft.com/office/drawing/2014/main" id="{4584210F-134A-F02E-8C5E-E92485B585FF}"/>
              </a:ext>
            </a:extLst>
          </p:cNvPr>
          <p:cNvSpPr/>
          <p:nvPr/>
        </p:nvSpPr>
        <p:spPr bwMode="auto">
          <a:xfrm>
            <a:off x="5231005" y="722490"/>
            <a:ext cx="3987180" cy="5557090"/>
          </a:xfrm>
          <a:prstGeom prst="ellipse">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dirty="0">
              <a:ln>
                <a:noFill/>
              </a:ln>
              <a:solidFill>
                <a:schemeClr val="tx1"/>
              </a:solidFill>
              <a:effectLst/>
              <a:latin typeface="Verdana" pitchFamily="34" charset="0"/>
            </a:endParaRPr>
          </a:p>
        </p:txBody>
      </p:sp>
    </p:spTree>
    <p:extLst>
      <p:ext uri="{BB962C8B-B14F-4D97-AF65-F5344CB8AC3E}">
        <p14:creationId xmlns:p14="http://schemas.microsoft.com/office/powerpoint/2010/main" val="27750656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BEB39-80EC-1D04-982F-B3492029DCB9}"/>
              </a:ext>
            </a:extLst>
          </p:cNvPr>
          <p:cNvSpPr>
            <a:spLocks noGrp="1"/>
          </p:cNvSpPr>
          <p:nvPr>
            <p:ph type="title"/>
          </p:nvPr>
        </p:nvSpPr>
        <p:spPr>
          <a:solidFill>
            <a:srgbClr val="0066FF"/>
          </a:solidFill>
        </p:spPr>
        <p:txBody>
          <a:bodyPr/>
          <a:lstStyle/>
          <a:p>
            <a:r>
              <a:rPr lang="en-US" sz="1700" kern="1200" dirty="0">
                <a:solidFill>
                  <a:srgbClr val="FFFFFF"/>
                </a:solidFill>
              </a:rPr>
              <a:t>3.4 Armv8.0-A ISA-based 64-bit Cortex-A CPUs (3)</a:t>
            </a:r>
            <a:endParaRPr lang="hu-HU" sz="1700" dirty="0"/>
          </a:p>
        </p:txBody>
      </p:sp>
      <p:graphicFrame>
        <p:nvGraphicFramePr>
          <p:cNvPr id="6" name="Table 5">
            <a:extLst>
              <a:ext uri="{FF2B5EF4-FFF2-40B4-BE49-F238E27FC236}">
                <a16:creationId xmlns:a16="http://schemas.microsoft.com/office/drawing/2014/main" id="{21B55442-808A-27D5-C396-6C3CE18D283E}"/>
              </a:ext>
            </a:extLst>
          </p:cNvPr>
          <p:cNvGraphicFramePr>
            <a:graphicFrameLocks noGrp="1"/>
          </p:cNvGraphicFramePr>
          <p:nvPr>
            <p:extLst>
              <p:ext uri="{D42A27DB-BD31-4B8C-83A1-F6EECF244321}">
                <p14:modId xmlns:p14="http://schemas.microsoft.com/office/powerpoint/2010/main" val="3972536804"/>
              </p:ext>
            </p:extLst>
          </p:nvPr>
        </p:nvGraphicFramePr>
        <p:xfrm>
          <a:off x="38100" y="1166164"/>
          <a:ext cx="9062718" cy="2329036"/>
        </p:xfrm>
        <a:graphic>
          <a:graphicData uri="http://schemas.openxmlformats.org/drawingml/2006/table">
            <a:tbl>
              <a:tblPr/>
              <a:tblGrid>
                <a:gridCol w="1082398">
                  <a:extLst>
                    <a:ext uri="{9D8B030D-6E8A-4147-A177-3AD203B41FA5}">
                      <a16:colId xmlns:a16="http://schemas.microsoft.com/office/drawing/2014/main" val="20000"/>
                    </a:ext>
                  </a:extLst>
                </a:gridCol>
                <a:gridCol w="1071522">
                  <a:extLst>
                    <a:ext uri="{9D8B030D-6E8A-4147-A177-3AD203B41FA5}">
                      <a16:colId xmlns:a16="http://schemas.microsoft.com/office/drawing/2014/main" val="1140450964"/>
                    </a:ext>
                  </a:extLst>
                </a:gridCol>
                <a:gridCol w="1168400">
                  <a:extLst>
                    <a:ext uri="{9D8B030D-6E8A-4147-A177-3AD203B41FA5}">
                      <a16:colId xmlns:a16="http://schemas.microsoft.com/office/drawing/2014/main" val="1532198706"/>
                    </a:ext>
                  </a:extLst>
                </a:gridCol>
                <a:gridCol w="1107440">
                  <a:extLst>
                    <a:ext uri="{9D8B030D-6E8A-4147-A177-3AD203B41FA5}">
                      <a16:colId xmlns:a16="http://schemas.microsoft.com/office/drawing/2014/main" val="2144594736"/>
                    </a:ext>
                  </a:extLst>
                </a:gridCol>
                <a:gridCol w="985520">
                  <a:extLst>
                    <a:ext uri="{9D8B030D-6E8A-4147-A177-3AD203B41FA5}">
                      <a16:colId xmlns:a16="http://schemas.microsoft.com/office/drawing/2014/main" val="2042979552"/>
                    </a:ext>
                  </a:extLst>
                </a:gridCol>
                <a:gridCol w="1148080">
                  <a:extLst>
                    <a:ext uri="{9D8B030D-6E8A-4147-A177-3AD203B41FA5}">
                      <a16:colId xmlns:a16="http://schemas.microsoft.com/office/drawing/2014/main" val="20003"/>
                    </a:ext>
                  </a:extLst>
                </a:gridCol>
                <a:gridCol w="1249680">
                  <a:extLst>
                    <a:ext uri="{9D8B030D-6E8A-4147-A177-3AD203B41FA5}">
                      <a16:colId xmlns:a16="http://schemas.microsoft.com/office/drawing/2014/main" val="20006"/>
                    </a:ext>
                  </a:extLst>
                </a:gridCol>
                <a:gridCol w="1249678">
                  <a:extLst>
                    <a:ext uri="{9D8B030D-6E8A-4147-A177-3AD203B41FA5}">
                      <a16:colId xmlns:a16="http://schemas.microsoft.com/office/drawing/2014/main" val="3205092982"/>
                    </a:ext>
                  </a:extLst>
                </a:gridCol>
              </a:tblGrid>
              <a:tr h="505506">
                <a:tc>
                  <a:txBody>
                    <a:bodyPr/>
                    <a:lstStyle/>
                    <a:p>
                      <a:pPr algn="ctr"/>
                      <a:r>
                        <a:rPr lang="en-US" sz="1300" b="1" dirty="0">
                          <a:solidFill>
                            <a:schemeClr val="bg1"/>
                          </a:solidFill>
                        </a:rPr>
                        <a:t>CPU Core</a:t>
                      </a:r>
                    </a:p>
                  </a:txBody>
                  <a:tcPr marL="49736" marR="49736" marT="24868" marB="24868" anchor="ctr">
                    <a:lnL>
                      <a:noFill/>
                    </a:lnL>
                    <a:lnR>
                      <a:noFill/>
                    </a:lnR>
                    <a:lnT>
                      <a:noFill/>
                    </a:lnT>
                    <a:lnB>
                      <a:noFill/>
                    </a:lnB>
                    <a:solidFill>
                      <a:srgbClr val="0070C0"/>
                    </a:solidFill>
                  </a:tcPr>
                </a:tc>
                <a:tc>
                  <a:txBody>
                    <a:bodyPr/>
                    <a:lstStyle/>
                    <a:p>
                      <a:pPr algn="ctr"/>
                      <a:r>
                        <a:rPr lang="en-US" sz="1300" b="1" spc="-60" baseline="0" dirty="0">
                          <a:solidFill>
                            <a:schemeClr val="bg1"/>
                          </a:solidFill>
                        </a:rPr>
                        <a:t>Announced</a:t>
                      </a:r>
                    </a:p>
                  </a:txBody>
                  <a:tcPr marL="49736" marR="49736" marT="24868" marB="24868" anchor="ctr">
                    <a:lnL>
                      <a:noFill/>
                    </a:lnL>
                    <a:lnR>
                      <a:noFill/>
                    </a:lnR>
                    <a:lnT>
                      <a:noFill/>
                    </a:lnT>
                    <a:lnB>
                      <a:noFill/>
                    </a:lnB>
                    <a:solidFill>
                      <a:srgbClr val="0070C0"/>
                    </a:solidFill>
                  </a:tcPr>
                </a:tc>
                <a:tc>
                  <a:txBody>
                    <a:bodyPr/>
                    <a:lstStyle/>
                    <a:p>
                      <a:pPr algn="ctr"/>
                      <a:r>
                        <a:rPr lang="en-US" sz="1300" b="1" dirty="0">
                          <a:solidFill>
                            <a:schemeClr val="bg1"/>
                          </a:solidFill>
                        </a:rPr>
                        <a:t>Available</a:t>
                      </a:r>
                      <a:br>
                        <a:rPr lang="en-US" sz="1300" b="1" dirty="0">
                          <a:solidFill>
                            <a:schemeClr val="bg1"/>
                          </a:solidFill>
                        </a:rPr>
                      </a:br>
                      <a:r>
                        <a:rPr lang="en-US" sz="1300" b="1" dirty="0">
                          <a:solidFill>
                            <a:schemeClr val="bg1"/>
                          </a:solidFill>
                        </a:rPr>
                        <a:t>in devices</a:t>
                      </a:r>
                    </a:p>
                  </a:txBody>
                  <a:tcPr marL="49736" marR="49736" marT="24868" marB="24868" anchor="ctr">
                    <a:lnL>
                      <a:noFill/>
                    </a:lnL>
                    <a:lnR>
                      <a:noFill/>
                    </a:lnR>
                    <a:lnT>
                      <a:noFill/>
                    </a:lnT>
                    <a:lnB>
                      <a:noFill/>
                    </a:lnB>
                    <a:solidFill>
                      <a:srgbClr val="0070C0"/>
                    </a:solidFill>
                  </a:tcPr>
                </a:tc>
                <a:tc>
                  <a:txBody>
                    <a:bodyPr/>
                    <a:lstStyle/>
                    <a:p>
                      <a:pPr algn="ctr"/>
                      <a:r>
                        <a:rPr lang="en-US" sz="1300" b="1" spc="0" baseline="0" dirty="0">
                          <a:solidFill>
                            <a:schemeClr val="bg1"/>
                          </a:solidFill>
                        </a:rPr>
                        <a:t>Target</a:t>
                      </a:r>
                    </a:p>
                    <a:p>
                      <a:pPr algn="ctr"/>
                      <a:r>
                        <a:rPr lang="en-US" sz="1300" b="1" spc="0" baseline="0" dirty="0">
                          <a:solidFill>
                            <a:schemeClr val="bg1"/>
                          </a:solidFill>
                        </a:rPr>
                        <a:t>category</a:t>
                      </a:r>
                    </a:p>
                  </a:txBody>
                  <a:tcPr marL="49736" marR="49736" marT="24868" marB="24868" anchor="ctr">
                    <a:lnL>
                      <a:noFill/>
                    </a:lnL>
                    <a:lnR>
                      <a:noFill/>
                    </a:lnR>
                    <a:lnT>
                      <a:noFill/>
                    </a:lnT>
                    <a:lnB>
                      <a:noFill/>
                    </a:lnB>
                    <a:solidFill>
                      <a:srgbClr val="0070C0"/>
                    </a:solidFill>
                  </a:tcPr>
                </a:tc>
                <a:tc>
                  <a:txBody>
                    <a:bodyPr/>
                    <a:lstStyle/>
                    <a:p>
                      <a:pPr algn="ctr"/>
                      <a:r>
                        <a:rPr lang="en-US" sz="1300" b="1" dirty="0">
                          <a:solidFill>
                            <a:schemeClr val="bg1"/>
                          </a:solidFill>
                        </a:rPr>
                        <a:t>L2</a:t>
                      </a:r>
                    </a:p>
                    <a:p>
                      <a:pPr algn="ctr"/>
                      <a:r>
                        <a:rPr lang="en-US" sz="1300" b="1" dirty="0">
                          <a:solidFill>
                            <a:schemeClr val="bg1"/>
                          </a:solidFill>
                        </a:rPr>
                        <a:t>cache</a:t>
                      </a:r>
                    </a:p>
                  </a:txBody>
                  <a:tcPr marL="49736" marR="49736" marT="24868" marB="24868" anchor="ctr">
                    <a:lnL>
                      <a:noFill/>
                    </a:lnL>
                    <a:lnR>
                      <a:noFill/>
                    </a:lnR>
                    <a:lnT>
                      <a:noFill/>
                    </a:lnT>
                    <a:lnB>
                      <a:noFill/>
                    </a:lnB>
                    <a:solidFill>
                      <a:srgbClr val="0070C0"/>
                    </a:solidFill>
                  </a:tcPr>
                </a:tc>
                <a:tc>
                  <a:txBody>
                    <a:bodyPr/>
                    <a:lstStyle/>
                    <a:p>
                      <a:pPr algn="ctr"/>
                      <a:r>
                        <a:rPr lang="en-US" sz="1300" b="1" dirty="0">
                          <a:solidFill>
                            <a:schemeClr val="bg1"/>
                          </a:solidFill>
                        </a:rPr>
                        <a:t>Multicore</a:t>
                      </a:r>
                    </a:p>
                    <a:p>
                      <a:pPr algn="ctr"/>
                      <a:r>
                        <a:rPr lang="en-US" sz="1300" b="1" dirty="0">
                          <a:solidFill>
                            <a:schemeClr val="bg1"/>
                          </a:solidFill>
                        </a:rPr>
                        <a:t>support</a:t>
                      </a:r>
                    </a:p>
                    <a:p>
                      <a:pPr algn="ctr"/>
                      <a:r>
                        <a:rPr lang="en-US" sz="1300" b="1" dirty="0">
                          <a:solidFill>
                            <a:schemeClr val="bg1"/>
                          </a:solidFill>
                        </a:rPr>
                        <a:t>(</a:t>
                      </a:r>
                      <a:r>
                        <a:rPr lang="en-US" sz="1300" b="1" dirty="0" err="1">
                          <a:solidFill>
                            <a:schemeClr val="bg1"/>
                          </a:solidFill>
                        </a:rPr>
                        <a:t>MPCore</a:t>
                      </a:r>
                      <a:r>
                        <a:rPr lang="en-US" sz="1300" b="1" dirty="0">
                          <a:solidFill>
                            <a:schemeClr val="bg1"/>
                          </a:solidFill>
                        </a:rPr>
                        <a:t>)</a:t>
                      </a:r>
                    </a:p>
                  </a:txBody>
                  <a:tcPr marL="49736" marR="49736" marT="24868" marB="24868" anchor="ctr">
                    <a:lnL>
                      <a:noFill/>
                    </a:lnL>
                    <a:lnR>
                      <a:noFill/>
                    </a:lnR>
                    <a:lnT>
                      <a:noFill/>
                    </a:lnT>
                    <a:lnB>
                      <a:noFill/>
                    </a:lnB>
                    <a:solidFill>
                      <a:srgbClr val="0070C0"/>
                    </a:solidFill>
                  </a:tcPr>
                </a:tc>
                <a:tc>
                  <a:txBody>
                    <a:bodyPr/>
                    <a:lstStyle/>
                    <a:p>
                      <a:pPr algn="ctr"/>
                      <a:r>
                        <a:rPr lang="en-US" sz="1300" b="1" dirty="0" err="1">
                          <a:solidFill>
                            <a:schemeClr val="bg1"/>
                          </a:solidFill>
                        </a:rPr>
                        <a:t>big.LITTLE</a:t>
                      </a:r>
                      <a:endParaRPr lang="en-US" sz="1300" b="1" dirty="0">
                        <a:solidFill>
                          <a:schemeClr val="bg1"/>
                        </a:solidFill>
                      </a:endParaRPr>
                    </a:p>
                    <a:p>
                      <a:pPr algn="ctr"/>
                      <a:r>
                        <a:rPr lang="en-US" sz="1300" b="1" dirty="0">
                          <a:solidFill>
                            <a:schemeClr val="bg1"/>
                          </a:solidFill>
                        </a:rPr>
                        <a:t>support</a:t>
                      </a:r>
                    </a:p>
                  </a:txBody>
                  <a:tcPr marL="49736" marR="49736" marT="24868" marB="24868" anchor="ctr">
                    <a:lnL>
                      <a:noFill/>
                    </a:lnL>
                    <a:lnR>
                      <a:noFill/>
                    </a:lnR>
                    <a:lnT>
                      <a:noFill/>
                    </a:lnT>
                    <a:lnB>
                      <a:noFill/>
                    </a:lnB>
                    <a:solidFill>
                      <a:srgbClr val="0070C0"/>
                    </a:solidFill>
                  </a:tcPr>
                </a:tc>
                <a:tc>
                  <a:txBody>
                    <a:bodyPr/>
                    <a:lstStyle/>
                    <a:p>
                      <a:pPr algn="ctr"/>
                      <a:r>
                        <a:rPr lang="en-US" sz="1300" b="1" dirty="0">
                          <a:solidFill>
                            <a:schemeClr val="bg1"/>
                          </a:solidFill>
                        </a:rPr>
                        <a:t>Efficiency</a:t>
                      </a:r>
                    </a:p>
                    <a:p>
                      <a:pPr algn="ctr"/>
                      <a:r>
                        <a:rPr lang="en-US" sz="1300" b="1" dirty="0">
                          <a:solidFill>
                            <a:schemeClr val="bg1"/>
                          </a:solidFill>
                        </a:rPr>
                        <a:t>DMIPS/MHZ</a:t>
                      </a:r>
                    </a:p>
                  </a:txBody>
                  <a:tcPr marL="49736" marR="49736" marT="24868" marB="24868" anchor="ctr">
                    <a:lnL>
                      <a:noFill/>
                    </a:lnL>
                    <a:lnR>
                      <a:noFill/>
                    </a:lnR>
                    <a:lnT>
                      <a:noFill/>
                    </a:lnT>
                    <a:lnB>
                      <a:noFill/>
                    </a:lnB>
                    <a:solidFill>
                      <a:srgbClr val="0070C0"/>
                    </a:solidFill>
                  </a:tcPr>
                </a:tc>
                <a:extLst>
                  <a:ext uri="{0D108BD9-81ED-4DB2-BD59-A6C34878D82A}">
                    <a16:rowId xmlns:a16="http://schemas.microsoft.com/office/drawing/2014/main" val="10000"/>
                  </a:ext>
                </a:extLst>
              </a:tr>
              <a:tr h="461135">
                <a:tc>
                  <a:txBody>
                    <a:bodyPr/>
                    <a:lstStyle/>
                    <a:p>
                      <a:pPr algn="ctr"/>
                      <a:r>
                        <a:rPr lang="en-US" sz="1200" b="1" dirty="0"/>
                        <a:t>Cortex-A53</a:t>
                      </a:r>
                    </a:p>
                  </a:txBody>
                  <a:tcPr marL="49736" marR="49736" marT="24868" marB="24868" anchor="ctr">
                    <a:lnL>
                      <a:noFill/>
                    </a:lnL>
                    <a:lnR>
                      <a:noFill/>
                    </a:lnR>
                    <a:lnT>
                      <a:noFill/>
                    </a:lnT>
                    <a:lnB>
                      <a:noFill/>
                    </a:lnB>
                    <a:solidFill>
                      <a:srgbClr val="D1F3FF"/>
                    </a:solidFill>
                  </a:tcPr>
                </a:tc>
                <a:tc>
                  <a:txBody>
                    <a:bodyPr/>
                    <a:lstStyle/>
                    <a:p>
                      <a:pPr algn="ctr"/>
                      <a:r>
                        <a:rPr lang="en-US" sz="1200" dirty="0"/>
                        <a:t>2012</a:t>
                      </a:r>
                    </a:p>
                  </a:txBody>
                  <a:tcPr marL="49736" marR="49736" marT="24868" marB="24868" anchor="ctr">
                    <a:lnL>
                      <a:noFill/>
                    </a:lnL>
                    <a:lnR>
                      <a:noFill/>
                    </a:lnR>
                    <a:lnT>
                      <a:noFill/>
                    </a:lnT>
                    <a:lnB>
                      <a:noFill/>
                    </a:lnB>
                    <a:solidFill>
                      <a:srgbClr val="D1F3FF"/>
                    </a:solidFill>
                  </a:tcPr>
                </a:tc>
                <a:tc>
                  <a:txBody>
                    <a:bodyPr/>
                    <a:lstStyle/>
                    <a:p>
                      <a:pPr algn="ctr"/>
                      <a:r>
                        <a:rPr lang="en-US" sz="1200" dirty="0"/>
                        <a:t>H2/2014</a:t>
                      </a:r>
                    </a:p>
                  </a:txBody>
                  <a:tcPr marL="49736" marR="49736" marT="24868" marB="24868" anchor="ctr">
                    <a:lnL>
                      <a:noFill/>
                    </a:lnL>
                    <a:lnR>
                      <a:noFill/>
                    </a:lnR>
                    <a:lnT>
                      <a:noFill/>
                    </a:lnT>
                    <a:lnB>
                      <a:noFill/>
                    </a:lnB>
                    <a:solidFill>
                      <a:srgbClr val="D1F3FF"/>
                    </a:solidFill>
                  </a:tcPr>
                </a:tc>
                <a:tc>
                  <a:txBody>
                    <a:bodyPr/>
                    <a:lstStyle/>
                    <a:p>
                      <a:pPr algn="ctr"/>
                      <a:r>
                        <a:rPr lang="hu-HU" sz="1200" dirty="0"/>
                        <a:t>Low power</a:t>
                      </a:r>
                      <a:endParaRPr lang="en-US" sz="1200" dirty="0"/>
                    </a:p>
                  </a:txBody>
                  <a:tcPr marL="49736" marR="49736" marT="24868" marB="24868" anchor="ctr">
                    <a:lnL>
                      <a:noFill/>
                    </a:lnL>
                    <a:lnR>
                      <a:noFill/>
                    </a:lnR>
                    <a:lnT>
                      <a:noFill/>
                    </a:lnT>
                    <a:lnB>
                      <a:noFill/>
                    </a:lnB>
                    <a:solidFill>
                      <a:srgbClr val="D1F3FF"/>
                    </a:solidFill>
                  </a:tcPr>
                </a:tc>
                <a:tc rowSpan="4">
                  <a:txBody>
                    <a:bodyPr/>
                    <a:lstStyle/>
                    <a:p>
                      <a:pPr algn="ctr"/>
                      <a:r>
                        <a:rPr lang="en-US" sz="1300" dirty="0"/>
                        <a:t>Mandatory</a:t>
                      </a:r>
                    </a:p>
                  </a:txBody>
                  <a:tcPr marL="49736" marR="49736" marT="24868" marB="24868" anchor="ctr">
                    <a:lnL>
                      <a:noFill/>
                    </a:lnL>
                    <a:lnR>
                      <a:noFill/>
                    </a:lnR>
                    <a:lnT>
                      <a:noFill/>
                    </a:lnT>
                    <a:lnB>
                      <a:noFill/>
                    </a:lnB>
                    <a:solidFill>
                      <a:srgbClr val="D1F3FF"/>
                    </a:solidFill>
                  </a:tcPr>
                </a:tc>
                <a:tc rowSpan="4">
                  <a:txBody>
                    <a:bodyPr/>
                    <a:lstStyle/>
                    <a:p>
                      <a:pPr algn="ctr"/>
                      <a:r>
                        <a:rPr lang="en-US" sz="1300" dirty="0"/>
                        <a:t>Yes</a:t>
                      </a:r>
                    </a:p>
                  </a:txBody>
                  <a:tcPr marL="49736" marR="49736" marT="24868" marB="24868" anchor="ctr">
                    <a:lnL>
                      <a:noFill/>
                    </a:lnL>
                    <a:lnR>
                      <a:noFill/>
                    </a:lnR>
                    <a:lnT>
                      <a:noFill/>
                    </a:lnT>
                    <a:lnB>
                      <a:noFill/>
                    </a:lnB>
                    <a:solidFill>
                      <a:schemeClr val="bg1">
                        <a:lumMod val="95000"/>
                      </a:schemeClr>
                    </a:solidFill>
                  </a:tcPr>
                </a:tc>
                <a:tc rowSpan="4">
                  <a:txBody>
                    <a:bodyPr/>
                    <a:lstStyle/>
                    <a:p>
                      <a:pPr algn="ctr"/>
                      <a:r>
                        <a:rPr lang="en-US" sz="1300" dirty="0"/>
                        <a:t>Yes</a:t>
                      </a:r>
                    </a:p>
                  </a:txBody>
                  <a:tcPr marL="49736" marR="49736" marT="24868" marB="24868" anchor="ctr">
                    <a:lnL>
                      <a:noFill/>
                    </a:lnL>
                    <a:lnR>
                      <a:noFill/>
                    </a:lnR>
                    <a:lnT>
                      <a:noFill/>
                    </a:lnT>
                    <a:lnB>
                      <a:noFill/>
                    </a:lnB>
                    <a:solidFill>
                      <a:srgbClr val="D1F3FF"/>
                    </a:solidFill>
                  </a:tcPr>
                </a:tc>
                <a:tc>
                  <a:txBody>
                    <a:bodyPr/>
                    <a:lstStyle/>
                    <a:p>
                      <a:pPr algn="ctr"/>
                      <a:r>
                        <a:rPr lang="en-US" sz="1200" dirty="0"/>
                        <a:t>2,3 </a:t>
                      </a:r>
                    </a:p>
                  </a:txBody>
                  <a:tcPr marL="49736" marR="49736" marT="24868" marB="24868" anchor="ctr">
                    <a:lnL>
                      <a:noFill/>
                    </a:lnL>
                    <a:lnR>
                      <a:noFill/>
                    </a:lnR>
                    <a:lnT>
                      <a:noFill/>
                    </a:lnT>
                    <a:lnB>
                      <a:noFill/>
                    </a:lnB>
                    <a:solidFill>
                      <a:srgbClr val="D1F3FF"/>
                    </a:solidFill>
                  </a:tcPr>
                </a:tc>
                <a:extLst>
                  <a:ext uri="{0D108BD9-81ED-4DB2-BD59-A6C34878D82A}">
                    <a16:rowId xmlns:a16="http://schemas.microsoft.com/office/drawing/2014/main" val="1815698234"/>
                  </a:ext>
                </a:extLst>
              </a:tr>
              <a:tr h="407935">
                <a:tc>
                  <a:txBody>
                    <a:bodyPr/>
                    <a:lstStyle/>
                    <a:p>
                      <a:pPr algn="ctr"/>
                      <a:r>
                        <a:rPr lang="en-US" sz="1200" b="1" dirty="0"/>
                        <a:t>Cortex-A57</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200" dirty="0"/>
                        <a:t>2012</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200" dirty="0"/>
                        <a:t>H2/2014</a:t>
                      </a:r>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200" dirty="0"/>
                        <a:t>High-end</a:t>
                      </a:r>
                    </a:p>
                  </a:txBody>
                  <a:tcPr marL="49736" marR="49736" marT="24868" marB="24868" anchor="ctr">
                    <a:lnL>
                      <a:noFill/>
                    </a:lnL>
                    <a:lnR>
                      <a:noFill/>
                    </a:lnR>
                    <a:lnT>
                      <a:noFill/>
                    </a:lnT>
                    <a:lnB>
                      <a:noFill/>
                    </a:lnB>
                    <a:solidFill>
                      <a:schemeClr val="bg1">
                        <a:lumMod val="9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dirty="0"/>
                    </a:p>
                  </a:txBody>
                  <a:tcPr marL="49736" marR="49736" marT="24868" marB="24868" anchor="ctr">
                    <a:lnL>
                      <a:noFill/>
                    </a:lnL>
                    <a:lnR>
                      <a:noFill/>
                    </a:lnR>
                    <a:lnT>
                      <a:noFill/>
                    </a:lnT>
                    <a:lnB>
                      <a:noFill/>
                    </a:lnB>
                    <a:solidFill>
                      <a:schemeClr val="bg1">
                        <a:lumMod val="9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dirty="0"/>
                    </a:p>
                  </a:txBody>
                  <a:tcPr marL="49736" marR="49736" marT="24868" marB="24868" anchor="ctr">
                    <a:lnL>
                      <a:noFill/>
                    </a:lnL>
                    <a:lnR>
                      <a:noFill/>
                    </a:lnR>
                    <a:lnT>
                      <a:noFill/>
                    </a:lnT>
                    <a:lnB>
                      <a:noFill/>
                    </a:lnB>
                    <a:solidFill>
                      <a:schemeClr val="bg1">
                        <a:lumMod val="95000"/>
                      </a:schemeClr>
                    </a:solidFill>
                  </a:tcPr>
                </a:tc>
                <a:tc vMerge="1">
                  <a:txBody>
                    <a:bodyPr/>
                    <a:lstStyle/>
                    <a:p>
                      <a:pPr algn="ctr"/>
                      <a:endParaRPr lang="en-US" sz="1300" dirty="0"/>
                    </a:p>
                  </a:txBody>
                  <a:tcPr marL="49736" marR="49736" marT="24868" marB="24868" anchor="ctr">
                    <a:lnL>
                      <a:noFill/>
                    </a:lnL>
                    <a:lnR>
                      <a:noFill/>
                    </a:lnR>
                    <a:lnT>
                      <a:noFill/>
                    </a:lnT>
                    <a:lnB>
                      <a:noFill/>
                    </a:lnB>
                    <a:solidFill>
                      <a:schemeClr val="bg1">
                        <a:lumMod val="95000"/>
                      </a:schemeClr>
                    </a:solidFill>
                  </a:tcPr>
                </a:tc>
                <a:tc>
                  <a:txBody>
                    <a:bodyPr/>
                    <a:lstStyle/>
                    <a:p>
                      <a:pPr algn="ctr"/>
                      <a:r>
                        <a:rPr lang="en-US" sz="1200" dirty="0"/>
                        <a:t>4,8 </a:t>
                      </a:r>
                    </a:p>
                  </a:txBody>
                  <a:tcPr marL="49736" marR="49736" marT="24868" marB="24868" anchor="ctr">
                    <a:lnL>
                      <a:noFill/>
                    </a:lnL>
                    <a:lnR>
                      <a:noFill/>
                    </a:lnR>
                    <a:lnT>
                      <a:noFill/>
                    </a:lnT>
                    <a:lnB>
                      <a:noFill/>
                    </a:lnB>
                    <a:solidFill>
                      <a:schemeClr val="bg1">
                        <a:lumMod val="95000"/>
                      </a:schemeClr>
                    </a:solidFill>
                  </a:tcPr>
                </a:tc>
                <a:extLst>
                  <a:ext uri="{0D108BD9-81ED-4DB2-BD59-A6C34878D82A}">
                    <a16:rowId xmlns:a16="http://schemas.microsoft.com/office/drawing/2014/main" val="3920510765"/>
                  </a:ext>
                </a:extLst>
              </a:tr>
              <a:tr h="407935">
                <a:tc>
                  <a:txBody>
                    <a:bodyPr/>
                    <a:lstStyle/>
                    <a:p>
                      <a:pPr algn="ctr"/>
                      <a:r>
                        <a:rPr lang="hu-HU" sz="1200" b="1" dirty="0"/>
                        <a:t>Cortex-A72</a:t>
                      </a:r>
                      <a:endParaRPr lang="en-US" sz="1200" b="1" dirty="0"/>
                    </a:p>
                  </a:txBody>
                  <a:tcPr marL="49736" marR="49736" marT="24868" marB="24868" anchor="ctr">
                    <a:lnL>
                      <a:noFill/>
                    </a:lnL>
                    <a:lnR>
                      <a:noFill/>
                    </a:lnR>
                    <a:lnT>
                      <a:noFill/>
                    </a:lnT>
                    <a:lnB>
                      <a:noFill/>
                    </a:lnB>
                    <a:solidFill>
                      <a:srgbClr val="D1F3FF"/>
                    </a:solidFill>
                  </a:tcPr>
                </a:tc>
                <a:tc>
                  <a:txBody>
                    <a:bodyPr/>
                    <a:lstStyle/>
                    <a:p>
                      <a:pPr algn="ctr"/>
                      <a:r>
                        <a:rPr lang="hu-HU" sz="1200" dirty="0"/>
                        <a:t>2015</a:t>
                      </a:r>
                      <a:endParaRPr lang="en-US" sz="1200" dirty="0"/>
                    </a:p>
                  </a:txBody>
                  <a:tcPr marL="49736" marR="49736" marT="24868" marB="24868" anchor="ctr">
                    <a:lnL>
                      <a:noFill/>
                    </a:lnL>
                    <a:lnR>
                      <a:noFill/>
                    </a:lnR>
                    <a:lnT>
                      <a:noFill/>
                    </a:lnT>
                    <a:lnB>
                      <a:noFill/>
                    </a:lnB>
                    <a:solidFill>
                      <a:srgbClr val="D1F3FF"/>
                    </a:solidFill>
                  </a:tcPr>
                </a:tc>
                <a:tc>
                  <a:txBody>
                    <a:bodyPr/>
                    <a:lstStyle/>
                    <a:p>
                      <a:pPr algn="ctr"/>
                      <a:r>
                        <a:rPr lang="hu-HU" sz="1200" dirty="0"/>
                        <a:t>2016</a:t>
                      </a:r>
                      <a:endParaRPr lang="en-US" sz="1200" dirty="0"/>
                    </a:p>
                  </a:txBody>
                  <a:tcPr marL="49736" marR="49736" marT="24868" marB="24868" anchor="ctr">
                    <a:lnL>
                      <a:noFill/>
                    </a:lnL>
                    <a:lnR>
                      <a:noFill/>
                    </a:lnR>
                    <a:lnT>
                      <a:noFill/>
                    </a:lnT>
                    <a:lnB>
                      <a:noFill/>
                    </a:lnB>
                    <a:solidFill>
                      <a:srgbClr val="D1F3FF"/>
                    </a:solidFill>
                  </a:tcPr>
                </a:tc>
                <a:tc>
                  <a:txBody>
                    <a:bodyPr/>
                    <a:lstStyle/>
                    <a:p>
                      <a:pPr algn="ctr"/>
                      <a:r>
                        <a:rPr lang="hu-HU" sz="1200" dirty="0"/>
                        <a:t>High-end</a:t>
                      </a:r>
                      <a:endParaRPr lang="en-US" sz="1200" dirty="0"/>
                    </a:p>
                  </a:txBody>
                  <a:tcPr marL="49736" marR="49736" marT="24868" marB="24868" anchor="ctr">
                    <a:lnL>
                      <a:noFill/>
                    </a:lnL>
                    <a:lnR>
                      <a:noFill/>
                    </a:lnR>
                    <a:lnT>
                      <a:noFill/>
                    </a:lnT>
                    <a:lnB>
                      <a:noFill/>
                    </a:lnB>
                    <a:solidFill>
                      <a:srgbClr val="D1F3FF"/>
                    </a:solidFill>
                  </a:tcPr>
                </a:tc>
                <a:tc vMerge="1">
                  <a:txBody>
                    <a:bodyPr/>
                    <a:lstStyle/>
                    <a:p>
                      <a:pPr algn="ctr"/>
                      <a:endParaRPr lang="en-US" sz="1300" dirty="0"/>
                    </a:p>
                  </a:txBody>
                  <a:tcPr marL="49736" marR="49736" marT="24868" marB="24868" anchor="ctr">
                    <a:lnL>
                      <a:noFill/>
                    </a:lnL>
                    <a:lnR>
                      <a:noFill/>
                    </a:lnR>
                    <a:lnT>
                      <a:noFill/>
                    </a:lnT>
                    <a:lnB>
                      <a:noFill/>
                    </a:lnB>
                    <a:solidFill>
                      <a:srgbClr val="D1F3FF"/>
                    </a:solidFill>
                  </a:tcPr>
                </a:tc>
                <a:tc vMerge="1">
                  <a:txBody>
                    <a:bodyPr/>
                    <a:lstStyle/>
                    <a:p>
                      <a:pPr algn="ctr"/>
                      <a:endParaRPr lang="en-US" sz="1300" dirty="0"/>
                    </a:p>
                  </a:txBody>
                  <a:tcPr marL="49736" marR="49736" marT="24868" marB="24868" anchor="ctr">
                    <a:lnL>
                      <a:noFill/>
                    </a:lnL>
                    <a:lnR>
                      <a:noFill/>
                    </a:lnR>
                    <a:lnT>
                      <a:noFill/>
                    </a:lnT>
                    <a:lnB>
                      <a:noFill/>
                    </a:lnB>
                    <a:solidFill>
                      <a:srgbClr val="D1F3FF"/>
                    </a:solidFill>
                  </a:tcPr>
                </a:tc>
                <a:tc vMerge="1">
                  <a:txBody>
                    <a:bodyPr/>
                    <a:lstStyle/>
                    <a:p>
                      <a:pPr algn="ctr"/>
                      <a:endParaRPr lang="en-US" sz="1300" dirty="0"/>
                    </a:p>
                  </a:txBody>
                  <a:tcPr marL="49736" marR="49736" marT="24868" marB="24868" anchor="ctr">
                    <a:lnL>
                      <a:noFill/>
                    </a:lnL>
                    <a:lnR>
                      <a:noFill/>
                    </a:lnR>
                    <a:lnT>
                      <a:noFill/>
                    </a:lnT>
                    <a:lnB>
                      <a:noFill/>
                    </a:lnB>
                    <a:solidFill>
                      <a:srgbClr val="D1F3FF"/>
                    </a:solidFill>
                  </a:tcPr>
                </a:tc>
                <a:tc>
                  <a:txBody>
                    <a:bodyPr/>
                    <a:lstStyle/>
                    <a:p>
                      <a:pPr algn="ctr"/>
                      <a:r>
                        <a:rPr lang="hu-HU" sz="1200" dirty="0"/>
                        <a:t>6.3-7.3 </a:t>
                      </a:r>
                      <a:endParaRPr lang="en-US" sz="1200" dirty="0"/>
                    </a:p>
                  </a:txBody>
                  <a:tcPr marL="49736" marR="49736" marT="24868" marB="24868" anchor="ctr">
                    <a:lnL>
                      <a:noFill/>
                    </a:lnL>
                    <a:lnR>
                      <a:noFill/>
                    </a:lnR>
                    <a:lnT>
                      <a:noFill/>
                    </a:lnT>
                    <a:lnB>
                      <a:noFill/>
                    </a:lnB>
                    <a:solidFill>
                      <a:srgbClr val="D1F3FF"/>
                    </a:solidFill>
                  </a:tcPr>
                </a:tc>
                <a:extLst>
                  <a:ext uri="{0D108BD9-81ED-4DB2-BD59-A6C34878D82A}">
                    <a16:rowId xmlns:a16="http://schemas.microsoft.com/office/drawing/2014/main" val="1607698758"/>
                  </a:ext>
                </a:extLst>
              </a:tr>
              <a:tr h="407935">
                <a:tc>
                  <a:txBody>
                    <a:bodyPr/>
                    <a:lstStyle/>
                    <a:p>
                      <a:pPr algn="ctr"/>
                      <a:r>
                        <a:rPr lang="hu-HU" sz="1200" b="1" dirty="0"/>
                        <a:t>Cortex-A73</a:t>
                      </a:r>
                      <a:endParaRPr lang="en-US" sz="1200" b="1" dirty="0"/>
                    </a:p>
                  </a:txBody>
                  <a:tcPr marL="49736" marR="49736" marT="24868" marB="24868" anchor="ctr">
                    <a:lnL>
                      <a:noFill/>
                    </a:lnL>
                    <a:lnR>
                      <a:noFill/>
                    </a:lnR>
                    <a:lnT>
                      <a:noFill/>
                    </a:lnT>
                    <a:lnB>
                      <a:noFill/>
                    </a:lnB>
                    <a:solidFill>
                      <a:schemeClr val="bg1">
                        <a:lumMod val="95000"/>
                      </a:schemeClr>
                    </a:solidFill>
                  </a:tcPr>
                </a:tc>
                <a:tc>
                  <a:txBody>
                    <a:bodyPr/>
                    <a:lstStyle/>
                    <a:p>
                      <a:pPr algn="ctr"/>
                      <a:r>
                        <a:rPr lang="hu-HU" sz="1200" dirty="0"/>
                        <a:t>2016</a:t>
                      </a:r>
                      <a:endParaRPr lang="en-US" sz="1200" dirty="0"/>
                    </a:p>
                  </a:txBody>
                  <a:tcPr marL="49736" marR="49736" marT="24868" marB="24868" anchor="ctr">
                    <a:lnL>
                      <a:noFill/>
                    </a:lnL>
                    <a:lnR>
                      <a:noFill/>
                    </a:lnR>
                    <a:lnT>
                      <a:noFill/>
                    </a:lnT>
                    <a:lnB>
                      <a:noFill/>
                    </a:lnB>
                    <a:solidFill>
                      <a:schemeClr val="bg1">
                        <a:lumMod val="95000"/>
                      </a:schemeClr>
                    </a:solidFill>
                  </a:tcPr>
                </a:tc>
                <a:tc>
                  <a:txBody>
                    <a:bodyPr/>
                    <a:lstStyle/>
                    <a:p>
                      <a:pPr algn="ctr"/>
                      <a:r>
                        <a:rPr lang="hu-HU" sz="1200" dirty="0"/>
                        <a:t>2017</a:t>
                      </a:r>
                      <a:endParaRPr lang="en-US" sz="1200" dirty="0"/>
                    </a:p>
                  </a:txBody>
                  <a:tcPr marL="49736" marR="49736" marT="24868" marB="24868" anchor="ctr">
                    <a:lnL>
                      <a:noFill/>
                    </a:lnL>
                    <a:lnR>
                      <a:noFill/>
                    </a:lnR>
                    <a:lnT>
                      <a:noFill/>
                    </a:lnT>
                    <a:lnB>
                      <a:noFill/>
                    </a:lnB>
                    <a:solidFill>
                      <a:schemeClr val="bg1">
                        <a:lumMod val="95000"/>
                      </a:schemeClr>
                    </a:solidFill>
                  </a:tcPr>
                </a:tc>
                <a:tc>
                  <a:txBody>
                    <a:bodyPr/>
                    <a:lstStyle/>
                    <a:p>
                      <a:pPr algn="ctr"/>
                      <a:r>
                        <a:rPr lang="hu-HU" sz="1200" dirty="0"/>
                        <a:t>High-end</a:t>
                      </a:r>
                      <a:endParaRPr lang="en-US" sz="1200" dirty="0"/>
                    </a:p>
                  </a:txBody>
                  <a:tcPr marL="49736" marR="49736" marT="24868" marB="24868" anchor="ctr">
                    <a:lnL>
                      <a:noFill/>
                    </a:lnL>
                    <a:lnR>
                      <a:noFill/>
                    </a:lnR>
                    <a:lnT>
                      <a:noFill/>
                    </a:lnT>
                    <a:lnB>
                      <a:noFill/>
                    </a:lnB>
                    <a:solidFill>
                      <a:schemeClr val="bg1">
                        <a:lumMod val="95000"/>
                      </a:schemeClr>
                    </a:solidFill>
                  </a:tcPr>
                </a:tc>
                <a:tc vMerge="1">
                  <a:txBody>
                    <a:bodyPr/>
                    <a:lstStyle/>
                    <a:p>
                      <a:pPr algn="ctr"/>
                      <a:endParaRPr lang="en-US" sz="1300" dirty="0"/>
                    </a:p>
                  </a:txBody>
                  <a:tcPr marL="49736" marR="49736" marT="24868" marB="24868" anchor="ctr">
                    <a:lnL>
                      <a:noFill/>
                    </a:lnL>
                    <a:lnR>
                      <a:noFill/>
                    </a:lnR>
                    <a:lnT>
                      <a:noFill/>
                    </a:lnT>
                    <a:lnB>
                      <a:noFill/>
                    </a:lnB>
                    <a:solidFill>
                      <a:schemeClr val="bg1">
                        <a:lumMod val="95000"/>
                      </a:schemeClr>
                    </a:solidFill>
                  </a:tcPr>
                </a:tc>
                <a:tc vMerge="1">
                  <a:txBody>
                    <a:bodyPr/>
                    <a:lstStyle/>
                    <a:p>
                      <a:pPr algn="ctr"/>
                      <a:endParaRPr lang="en-US" sz="1300" dirty="0"/>
                    </a:p>
                  </a:txBody>
                  <a:tcPr marL="49736" marR="49736" marT="24868" marB="24868" anchor="ctr">
                    <a:lnL>
                      <a:noFill/>
                    </a:lnL>
                    <a:lnR>
                      <a:noFill/>
                    </a:lnR>
                    <a:lnT>
                      <a:noFill/>
                    </a:lnT>
                    <a:lnB>
                      <a:noFill/>
                    </a:lnB>
                    <a:solidFill>
                      <a:schemeClr val="bg1">
                        <a:lumMod val="95000"/>
                      </a:schemeClr>
                    </a:solidFill>
                  </a:tcPr>
                </a:tc>
                <a:tc vMerge="1">
                  <a:txBody>
                    <a:bodyPr/>
                    <a:lstStyle/>
                    <a:p>
                      <a:pPr algn="ctr"/>
                      <a:endParaRPr lang="en-US" sz="1300" dirty="0"/>
                    </a:p>
                  </a:txBody>
                  <a:tcPr marL="49736" marR="49736" marT="24868" marB="24868" anchor="ctr">
                    <a:lnL>
                      <a:noFill/>
                    </a:lnL>
                    <a:lnR>
                      <a:noFill/>
                    </a:lnR>
                    <a:lnT>
                      <a:noFill/>
                    </a:lnT>
                    <a:lnB>
                      <a:noFill/>
                    </a:lnB>
                    <a:solidFill>
                      <a:schemeClr val="bg1">
                        <a:lumMod val="95000"/>
                      </a:schemeClr>
                    </a:solidFill>
                  </a:tcPr>
                </a:tc>
                <a:tc>
                  <a:txBody>
                    <a:bodyPr/>
                    <a:lstStyle/>
                    <a:p>
                      <a:pPr algn="ctr"/>
                      <a:r>
                        <a:rPr lang="hu-HU" sz="1200" dirty="0"/>
                        <a:t>7.4-8.5 </a:t>
                      </a:r>
                      <a:endParaRPr lang="en-US" sz="1200" dirty="0"/>
                    </a:p>
                  </a:txBody>
                  <a:tcPr marL="49736" marR="49736" marT="24868" marB="24868" anchor="ctr">
                    <a:lnL>
                      <a:noFill/>
                    </a:lnL>
                    <a:lnR>
                      <a:noFill/>
                    </a:lnR>
                    <a:lnT>
                      <a:noFill/>
                    </a:lnT>
                    <a:lnB>
                      <a:noFill/>
                    </a:lnB>
                    <a:solidFill>
                      <a:schemeClr val="bg1">
                        <a:lumMod val="95000"/>
                      </a:schemeClr>
                    </a:solidFill>
                  </a:tcPr>
                </a:tc>
                <a:extLst>
                  <a:ext uri="{0D108BD9-81ED-4DB2-BD59-A6C34878D82A}">
                    <a16:rowId xmlns:a16="http://schemas.microsoft.com/office/drawing/2014/main" val="2516150077"/>
                  </a:ext>
                </a:extLst>
              </a:tr>
            </a:tbl>
          </a:graphicData>
        </a:graphic>
      </p:graphicFrame>
      <p:sp>
        <p:nvSpPr>
          <p:cNvPr id="7" name="TextBox 6">
            <a:extLst>
              <a:ext uri="{FF2B5EF4-FFF2-40B4-BE49-F238E27FC236}">
                <a16:creationId xmlns:a16="http://schemas.microsoft.com/office/drawing/2014/main" id="{A74F6BDC-DCFD-0F1B-9FC3-CD10EAB767FD}"/>
              </a:ext>
            </a:extLst>
          </p:cNvPr>
          <p:cNvSpPr txBox="1"/>
          <p:nvPr/>
        </p:nvSpPr>
        <p:spPr>
          <a:xfrm>
            <a:off x="71438" y="444017"/>
            <a:ext cx="93116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dirty="0">
                <a:ln>
                  <a:noFill/>
                </a:ln>
                <a:solidFill>
                  <a:srgbClr val="2D2D8A"/>
                </a:solidFill>
                <a:effectLst/>
                <a:uLnTx/>
                <a:uFillTx/>
                <a:latin typeface="Verdana"/>
                <a:ea typeface="+mn-ea"/>
                <a:cs typeface="+mn-cs"/>
              </a:rPr>
              <a:t>Main features of Armv8.0-A ISA-based 64-bit Cortex-A CPUs </a:t>
            </a:r>
            <a:r>
              <a:rPr kumimoji="0" lang="en-US" sz="1800" b="0" i="0" u="none" strike="noStrike" kern="1200" cap="none" spc="-50" normalizeH="0" baseline="0" noProof="0" dirty="0">
                <a:ln>
                  <a:noFill/>
                </a:ln>
                <a:solidFill>
                  <a:srgbClr val="000000"/>
                </a:solidFill>
                <a:effectLst/>
                <a:uLnTx/>
                <a:uFillTx/>
                <a:latin typeface="Verdana"/>
                <a:ea typeface="+mn-ea"/>
                <a:cs typeface="+mn-cs"/>
              </a:rPr>
              <a:t>[</a:t>
            </a:r>
            <a:r>
              <a:rPr kumimoji="0" lang="hu-HU" sz="1800" b="0" i="0" u="none" strike="noStrike" kern="1200" cap="none" spc="-50" normalizeH="0" baseline="0" noProof="0" dirty="0">
                <a:ln>
                  <a:noFill/>
                </a:ln>
                <a:solidFill>
                  <a:srgbClr val="000000"/>
                </a:solidFill>
                <a:effectLst/>
                <a:uLnTx/>
                <a:uFillTx/>
                <a:latin typeface="Verdana"/>
                <a:ea typeface="+mn-ea"/>
                <a:cs typeface="+mn-cs"/>
              </a:rPr>
              <a:t>51</a:t>
            </a:r>
            <a:r>
              <a:rPr kumimoji="0" lang="en-US" sz="1800" b="0" i="0" u="none" strike="noStrike" kern="1200" cap="none" spc="-50" normalizeH="0" baseline="0" noProof="0" dirty="0">
                <a:ln>
                  <a:noFill/>
                </a:ln>
                <a:solidFill>
                  <a:srgbClr val="000000"/>
                </a:solidFill>
                <a:effectLst/>
                <a:uLnTx/>
                <a:uFillTx/>
                <a:latin typeface="Verdana"/>
                <a:ea typeface="+mn-ea"/>
                <a:cs typeface="+mn-cs"/>
              </a:rPr>
              <a:t>]</a:t>
            </a:r>
          </a:p>
        </p:txBody>
      </p:sp>
      <p:sp>
        <p:nvSpPr>
          <p:cNvPr id="8" name="TextBox 7">
            <a:extLst>
              <a:ext uri="{FF2B5EF4-FFF2-40B4-BE49-F238E27FC236}">
                <a16:creationId xmlns:a16="http://schemas.microsoft.com/office/drawing/2014/main" id="{F53FE373-8850-534D-3793-0B90474A96E5}"/>
              </a:ext>
            </a:extLst>
          </p:cNvPr>
          <p:cNvSpPr txBox="1"/>
          <p:nvPr/>
        </p:nvSpPr>
        <p:spPr>
          <a:xfrm>
            <a:off x="60325" y="3716338"/>
            <a:ext cx="8704049" cy="584775"/>
          </a:xfrm>
          <a:prstGeom prst="rect">
            <a:avLst/>
          </a:prstGeom>
          <a:noFill/>
        </p:spPr>
        <p:txBody>
          <a:bodyPr wrap="none" rtlCol="0">
            <a:spAutoFit/>
          </a:bodyPr>
          <a:lstStyle/>
          <a:p>
            <a:r>
              <a:rPr lang="en-US" sz="1600" dirty="0"/>
              <a:t>As indicated, Armv8.0-based cores are </a:t>
            </a:r>
            <a:r>
              <a:rPr lang="en-US" sz="1600" dirty="0">
                <a:solidFill>
                  <a:srgbClr val="0070C0"/>
                </a:solidFill>
              </a:rPr>
              <a:t>64-bit designs </a:t>
            </a:r>
            <a:r>
              <a:rPr lang="en-US" sz="1600" dirty="0"/>
              <a:t>and have the </a:t>
            </a:r>
            <a:r>
              <a:rPr lang="en-US" sz="1600" dirty="0">
                <a:solidFill>
                  <a:srgbClr val="0070C0"/>
                </a:solidFill>
              </a:rPr>
              <a:t>same features</a:t>
            </a:r>
          </a:p>
          <a:p>
            <a:r>
              <a:rPr lang="en-US" sz="1600" dirty="0"/>
              <a:t>  as late Armv7-based ones. </a:t>
            </a:r>
            <a:endParaRPr lang="hu-HU" sz="1600" dirty="0"/>
          </a:p>
        </p:txBody>
      </p:sp>
    </p:spTree>
    <p:extLst>
      <p:ext uri="{BB962C8B-B14F-4D97-AF65-F5344CB8AC3E}">
        <p14:creationId xmlns:p14="http://schemas.microsoft.com/office/powerpoint/2010/main" val="345698158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31D34-A108-E28F-A8B3-C3653282E0F2}"/>
              </a:ext>
            </a:extLst>
          </p:cNvPr>
          <p:cNvSpPr>
            <a:spLocks noGrp="1"/>
          </p:cNvSpPr>
          <p:nvPr>
            <p:ph type="title"/>
          </p:nvPr>
        </p:nvSpPr>
        <p:spPr/>
        <p:txBody>
          <a:bodyPr/>
          <a:lstStyle/>
          <a:p>
            <a:r>
              <a:rPr lang="en-US" sz="1700" kern="1200" dirty="0">
                <a:solidFill>
                  <a:srgbClr val="FFFFFF"/>
                </a:solidFill>
              </a:rPr>
              <a:t>3.4 Armv8.0-A ISA-based 64-bit Cortex-A CPUs (4)</a:t>
            </a:r>
            <a:endParaRPr lang="hu-HU" sz="1700" dirty="0"/>
          </a:p>
        </p:txBody>
      </p:sp>
      <p:sp>
        <p:nvSpPr>
          <p:cNvPr id="40" name="Text Box 4">
            <a:extLst>
              <a:ext uri="{FF2B5EF4-FFF2-40B4-BE49-F238E27FC236}">
                <a16:creationId xmlns:a16="http://schemas.microsoft.com/office/drawing/2014/main" id="{F9A74058-522F-DD5E-3623-CEABFF08837F}"/>
              </a:ext>
            </a:extLst>
          </p:cNvPr>
          <p:cNvSpPr txBox="1">
            <a:spLocks noChangeArrowheads="1"/>
          </p:cNvSpPr>
          <p:nvPr/>
        </p:nvSpPr>
        <p:spPr bwMode="auto">
          <a:xfrm>
            <a:off x="1503472" y="1702868"/>
            <a:ext cx="7533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64-bit Armv8.0-Arm9.0-based CPU designs in mobile processors</a:t>
            </a:r>
          </a:p>
        </p:txBody>
      </p:sp>
      <p:sp>
        <p:nvSpPr>
          <p:cNvPr id="42" name="Text Box 6">
            <a:extLst>
              <a:ext uri="{FF2B5EF4-FFF2-40B4-BE49-F238E27FC236}">
                <a16:creationId xmlns:a16="http://schemas.microsoft.com/office/drawing/2014/main" id="{C82F550A-51C3-B9A3-A7C3-8FBE8B7EAC0E}"/>
              </a:ext>
            </a:extLst>
          </p:cNvPr>
          <p:cNvSpPr txBox="1">
            <a:spLocks noChangeArrowheads="1"/>
          </p:cNvSpPr>
          <p:nvPr/>
        </p:nvSpPr>
        <p:spPr bwMode="auto">
          <a:xfrm>
            <a:off x="5369179" y="2257363"/>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43" name="Text Box 5">
            <a:extLst>
              <a:ext uri="{FF2B5EF4-FFF2-40B4-BE49-F238E27FC236}">
                <a16:creationId xmlns:a16="http://schemas.microsoft.com/office/drawing/2014/main" id="{EDAFD7B6-EF90-FCE0-DEC5-EC05F9196096}"/>
              </a:ext>
            </a:extLst>
          </p:cNvPr>
          <p:cNvSpPr txBox="1">
            <a:spLocks noChangeArrowheads="1"/>
          </p:cNvSpPr>
          <p:nvPr/>
        </p:nvSpPr>
        <p:spPr bwMode="auto">
          <a:xfrm>
            <a:off x="1622302" y="2257363"/>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44" name="Straight Connector 43">
            <a:extLst>
              <a:ext uri="{FF2B5EF4-FFF2-40B4-BE49-F238E27FC236}">
                <a16:creationId xmlns:a16="http://schemas.microsoft.com/office/drawing/2014/main" id="{CA387293-CDBC-4667-C545-6352338091DE}"/>
              </a:ext>
            </a:extLst>
          </p:cNvPr>
          <p:cNvCxnSpPr>
            <a:cxnSpLocks/>
            <a:endCxn id="47" idx="2"/>
          </p:cNvCxnSpPr>
          <p:nvPr/>
        </p:nvCxnSpPr>
        <p:spPr>
          <a:xfrm flipH="1">
            <a:off x="2221686" y="2016200"/>
            <a:ext cx="3071039" cy="2149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378C40-FCBE-EED0-47BB-4CED70E10635}"/>
              </a:ext>
            </a:extLst>
          </p:cNvPr>
          <p:cNvCxnSpPr>
            <a:cxnSpLocks/>
            <a:endCxn id="48" idx="2"/>
          </p:cNvCxnSpPr>
          <p:nvPr/>
        </p:nvCxnSpPr>
        <p:spPr>
          <a:xfrm>
            <a:off x="5292725" y="2016133"/>
            <a:ext cx="1015440" cy="224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13">
            <a:extLst>
              <a:ext uri="{FF2B5EF4-FFF2-40B4-BE49-F238E27FC236}">
                <a16:creationId xmlns:a16="http://schemas.microsoft.com/office/drawing/2014/main" id="{ABCF83F8-829D-B433-711D-A83506E4B769}"/>
              </a:ext>
            </a:extLst>
          </p:cNvPr>
          <p:cNvSpPr>
            <a:spLocks noChangeArrowheads="1"/>
          </p:cNvSpPr>
          <p:nvPr/>
        </p:nvSpPr>
        <p:spPr bwMode="auto">
          <a:xfrm>
            <a:off x="2221686" y="219519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8" name="Oval 13">
            <a:extLst>
              <a:ext uri="{FF2B5EF4-FFF2-40B4-BE49-F238E27FC236}">
                <a16:creationId xmlns:a16="http://schemas.microsoft.com/office/drawing/2014/main" id="{D7651804-236B-430C-CE75-7A3E77AE54D2}"/>
              </a:ext>
            </a:extLst>
          </p:cNvPr>
          <p:cNvSpPr>
            <a:spLocks noChangeArrowheads="1"/>
          </p:cNvSpPr>
          <p:nvPr/>
        </p:nvSpPr>
        <p:spPr bwMode="auto">
          <a:xfrm>
            <a:off x="6308165" y="2204919"/>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49" name="Straight Connector 48">
            <a:extLst>
              <a:ext uri="{FF2B5EF4-FFF2-40B4-BE49-F238E27FC236}">
                <a16:creationId xmlns:a16="http://schemas.microsoft.com/office/drawing/2014/main" id="{12E7E715-D9BC-D6C8-3757-676EBBFE9991}"/>
              </a:ext>
            </a:extLst>
          </p:cNvPr>
          <p:cNvCxnSpPr/>
          <p:nvPr/>
        </p:nvCxnSpPr>
        <p:spPr bwMode="auto">
          <a:xfrm flipH="1">
            <a:off x="4220410" y="2016133"/>
            <a:ext cx="1078461" cy="22360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 Box 6">
            <a:extLst>
              <a:ext uri="{FF2B5EF4-FFF2-40B4-BE49-F238E27FC236}">
                <a16:creationId xmlns:a16="http://schemas.microsoft.com/office/drawing/2014/main" id="{5299FFDC-ACA9-B324-1F3B-21D70E060728}"/>
              </a:ext>
            </a:extLst>
          </p:cNvPr>
          <p:cNvSpPr txBox="1">
            <a:spLocks noChangeArrowheads="1"/>
          </p:cNvSpPr>
          <p:nvPr/>
        </p:nvSpPr>
        <p:spPr bwMode="auto">
          <a:xfrm>
            <a:off x="6996921" y="2274442"/>
            <a:ext cx="214417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err="1">
                <a:ln>
                  <a:noFill/>
                </a:ln>
                <a:solidFill>
                  <a:srgbClr val="000000"/>
                </a:solidFill>
                <a:effectLst/>
                <a:uLnTx/>
                <a:uFillTx/>
                <a:latin typeface="Verdana" pitchFamily="34" charset="0"/>
                <a:ea typeface="+mn-ea"/>
                <a:cs typeface="+mn-cs"/>
              </a:rPr>
              <a:t>DynamIQ</a:t>
            </a: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 core clusters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52" name="Straight Connector 51">
            <a:extLst>
              <a:ext uri="{FF2B5EF4-FFF2-40B4-BE49-F238E27FC236}">
                <a16:creationId xmlns:a16="http://schemas.microsoft.com/office/drawing/2014/main" id="{34770A00-0D8A-C66E-3D1F-370178BA2F5A}"/>
              </a:ext>
            </a:extLst>
          </p:cNvPr>
          <p:cNvCxnSpPr>
            <a:cxnSpLocks/>
          </p:cNvCxnSpPr>
          <p:nvPr/>
        </p:nvCxnSpPr>
        <p:spPr bwMode="auto">
          <a:xfrm flipH="1" flipV="1">
            <a:off x="5301146" y="2013328"/>
            <a:ext cx="2874981" cy="19895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Oval 13">
            <a:extLst>
              <a:ext uri="{FF2B5EF4-FFF2-40B4-BE49-F238E27FC236}">
                <a16:creationId xmlns:a16="http://schemas.microsoft.com/office/drawing/2014/main" id="{B6F2087F-C947-82BF-E6D8-6F733998EC83}"/>
              </a:ext>
            </a:extLst>
          </p:cNvPr>
          <p:cNvSpPr>
            <a:spLocks noChangeArrowheads="1"/>
          </p:cNvSpPr>
          <p:nvPr/>
        </p:nvSpPr>
        <p:spPr bwMode="auto">
          <a:xfrm>
            <a:off x="8104127" y="2176285"/>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0" name="TextBox 19">
            <a:extLst>
              <a:ext uri="{FF2B5EF4-FFF2-40B4-BE49-F238E27FC236}">
                <a16:creationId xmlns:a16="http://schemas.microsoft.com/office/drawing/2014/main" id="{F767DEAD-9AFB-E80F-2C33-BB0BBDB1FCF6}"/>
              </a:ext>
            </a:extLst>
          </p:cNvPr>
          <p:cNvSpPr txBox="1"/>
          <p:nvPr/>
        </p:nvSpPr>
        <p:spPr>
          <a:xfrm>
            <a:off x="3449229" y="4864318"/>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9" name="Rectangle 58">
            <a:extLst>
              <a:ext uri="{FF2B5EF4-FFF2-40B4-BE49-F238E27FC236}">
                <a16:creationId xmlns:a16="http://schemas.microsoft.com/office/drawing/2014/main" id="{0FE44B30-2774-39CE-2F63-C7AA791B41F1}"/>
              </a:ext>
            </a:extLst>
          </p:cNvPr>
          <p:cNvSpPr/>
          <p:nvPr/>
        </p:nvSpPr>
        <p:spPr bwMode="auto">
          <a:xfrm>
            <a:off x="0" y="4162255"/>
            <a:ext cx="9144000" cy="972000"/>
          </a:xfrm>
          <a:prstGeom prst="rect">
            <a:avLst/>
          </a:prstGeom>
          <a:solidFill>
            <a:srgbClr val="D7EAE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61" name="TextBox 60">
            <a:extLst>
              <a:ext uri="{FF2B5EF4-FFF2-40B4-BE49-F238E27FC236}">
                <a16:creationId xmlns:a16="http://schemas.microsoft.com/office/drawing/2014/main" id="{8BBC32E0-17C0-986A-425A-D305556DE578}"/>
              </a:ext>
            </a:extLst>
          </p:cNvPr>
          <p:cNvSpPr txBox="1"/>
          <p:nvPr/>
        </p:nvSpPr>
        <p:spPr>
          <a:xfrm>
            <a:off x="208049" y="4415715"/>
            <a:ext cx="1058303"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cores</a:t>
            </a:r>
          </a:p>
        </p:txBody>
      </p:sp>
      <p:sp>
        <p:nvSpPr>
          <p:cNvPr id="62" name="TextBox 61">
            <a:extLst>
              <a:ext uri="{FF2B5EF4-FFF2-40B4-BE49-F238E27FC236}">
                <a16:creationId xmlns:a16="http://schemas.microsoft.com/office/drawing/2014/main" id="{042493A1-BBA2-E258-AC72-BCAB1FE705C9}"/>
              </a:ext>
            </a:extLst>
          </p:cNvPr>
          <p:cNvSpPr txBox="1"/>
          <p:nvPr/>
        </p:nvSpPr>
        <p:spPr>
          <a:xfrm>
            <a:off x="1173146" y="4419708"/>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63" name="TextBox 62">
            <a:extLst>
              <a:ext uri="{FF2B5EF4-FFF2-40B4-BE49-F238E27FC236}">
                <a16:creationId xmlns:a16="http://schemas.microsoft.com/office/drawing/2014/main" id="{32897A58-B29C-35EC-D795-A7D5798E4505}"/>
              </a:ext>
            </a:extLst>
          </p:cNvPr>
          <p:cNvSpPr txBox="1"/>
          <p:nvPr/>
        </p:nvSpPr>
        <p:spPr>
          <a:xfrm>
            <a:off x="3345118" y="4421292"/>
            <a:ext cx="1573636" cy="70532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p>
          <a:p>
            <a:pPr marL="0" marR="0" lvl="0" indent="0" algn="ctr" defTabSz="457200" rtl="0" eaLnBrk="1" fontAlgn="auto" latinLnBrk="0" hangingPunct="1">
              <a:lnSpc>
                <a:spcPct val="100000"/>
              </a:lnSpc>
              <a:spcBef>
                <a:spcPts val="0"/>
              </a:spcBef>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A72/A73</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64" name="TextBox 63">
            <a:extLst>
              <a:ext uri="{FF2B5EF4-FFF2-40B4-BE49-F238E27FC236}">
                <a16:creationId xmlns:a16="http://schemas.microsoft.com/office/drawing/2014/main" id="{09516A9F-0B0C-1C0A-7C36-3985769BDBB6}"/>
              </a:ext>
            </a:extLst>
          </p:cNvPr>
          <p:cNvSpPr txBox="1"/>
          <p:nvPr/>
        </p:nvSpPr>
        <p:spPr>
          <a:xfrm>
            <a:off x="5314323" y="4411031"/>
            <a:ext cx="1699119"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110" normalizeH="0" noProof="0" dirty="0">
                <a:ln>
                  <a:noFill/>
                </a:ln>
                <a:solidFill>
                  <a:srgbClr val="000000"/>
                </a:solidFill>
                <a:effectLst/>
                <a:uLnTx/>
                <a:uFillTx/>
                <a:latin typeface="Verdana"/>
                <a:ea typeface="+mn-ea"/>
                <a:cs typeface="+mn-cs"/>
              </a:rPr>
              <a:t>HP: Cortex-</a:t>
            </a:r>
            <a:r>
              <a:rPr kumimoji="0" lang="en-US" sz="1300" b="0" i="0" u="none" strike="noStrike" kern="1200" cap="none" spc="-110" normalizeH="0" noProof="0" dirty="0">
                <a:ln>
                  <a:noFill/>
                </a:ln>
                <a:solidFill>
                  <a:srgbClr val="FF0000"/>
                </a:solidFill>
                <a:effectLst/>
                <a:uLnTx/>
                <a:uFillTx/>
                <a:latin typeface="Verdana"/>
                <a:ea typeface="+mn-ea"/>
                <a:cs typeface="+mn-cs"/>
              </a:rPr>
              <a:t>A75</a:t>
            </a:r>
            <a:r>
              <a:rPr kumimoji="0" lang="en-US" sz="1300" b="0" i="0" u="none" strike="noStrike" kern="1200" cap="none" spc="-110" normalizeH="0" noProof="0" dirty="0">
                <a:ln>
                  <a:noFill/>
                </a:ln>
                <a:solidFill>
                  <a:srgbClr val="000000"/>
                </a:solidFill>
                <a:effectLst/>
                <a:uLnTx/>
                <a:uFillTx/>
                <a:latin typeface="Verdana"/>
                <a:ea typeface="+mn-ea"/>
                <a:cs typeface="+mn-cs"/>
              </a:rPr>
              <a:t>/A76/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A77/A78/X1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65" name="TextBox 64">
            <a:extLst>
              <a:ext uri="{FF2B5EF4-FFF2-40B4-BE49-F238E27FC236}">
                <a16:creationId xmlns:a16="http://schemas.microsoft.com/office/drawing/2014/main" id="{7537D471-3ED0-FD99-DBC6-094D9B55FBB7}"/>
              </a:ext>
            </a:extLst>
          </p:cNvPr>
          <p:cNvSpPr txBox="1"/>
          <p:nvPr/>
        </p:nvSpPr>
        <p:spPr>
          <a:xfrm>
            <a:off x="7605880" y="4414645"/>
            <a:ext cx="1382751"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a:t>
            </a:r>
            <a:r>
              <a:rPr kumimoji="0" lang="en-US" sz="1300" b="0" i="0" u="none" strike="noStrike" kern="1200" cap="none" spc="0" normalizeH="0" baseline="0" noProof="0" dirty="0">
                <a:ln>
                  <a:noFill/>
                </a:ln>
                <a:solidFill>
                  <a:srgbClr val="FF0000"/>
                </a:solidFill>
                <a:effectLst/>
                <a:uLnTx/>
                <a:uFillTx/>
                <a:latin typeface="Verdana"/>
                <a:ea typeface="+mn-ea"/>
                <a:cs typeface="+mn-cs"/>
              </a:rPr>
              <a:t>Cortex-X2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a:t>
            </a:r>
            <a:r>
              <a:rPr kumimoji="0" lang="en-US" sz="1300" b="0" i="0" u="none" strike="noStrike" kern="1200" cap="none" spc="0" normalizeH="0" baseline="0" noProof="0" dirty="0">
                <a:ln>
                  <a:noFill/>
                </a:ln>
                <a:solidFill>
                  <a:srgbClr val="FF0000"/>
                </a:solidFill>
                <a:effectLst/>
                <a:uLnTx/>
                <a:uFillTx/>
                <a:latin typeface="Verdana"/>
                <a:ea typeface="+mn-ea"/>
                <a:cs typeface="+mn-cs"/>
              </a:rPr>
              <a:t>A-710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A-510</a:t>
            </a:r>
          </a:p>
        </p:txBody>
      </p:sp>
      <p:sp>
        <p:nvSpPr>
          <p:cNvPr id="66" name="TextBox 65">
            <a:extLst>
              <a:ext uri="{FF2B5EF4-FFF2-40B4-BE49-F238E27FC236}">
                <a16:creationId xmlns:a16="http://schemas.microsoft.com/office/drawing/2014/main" id="{C1E9DE49-08D0-4ED1-643A-C94C2CFC301A}"/>
              </a:ext>
            </a:extLst>
          </p:cNvPr>
          <p:cNvSpPr txBox="1"/>
          <p:nvPr/>
        </p:nvSpPr>
        <p:spPr>
          <a:xfrm>
            <a:off x="259829" y="4146360"/>
            <a:ext cx="9124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ISA</a:t>
            </a:r>
          </a:p>
        </p:txBody>
      </p:sp>
      <p:sp>
        <p:nvSpPr>
          <p:cNvPr id="67" name="TextBox 66">
            <a:extLst>
              <a:ext uri="{FF2B5EF4-FFF2-40B4-BE49-F238E27FC236}">
                <a16:creationId xmlns:a16="http://schemas.microsoft.com/office/drawing/2014/main" id="{6072DFEF-E730-7CBA-F8CB-256510945944}"/>
              </a:ext>
            </a:extLst>
          </p:cNvPr>
          <p:cNvSpPr txBox="1"/>
          <p:nvPr/>
        </p:nvSpPr>
        <p:spPr>
          <a:xfrm>
            <a:off x="1772341" y="4146360"/>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68" name="TextBox 67">
            <a:extLst>
              <a:ext uri="{FF2B5EF4-FFF2-40B4-BE49-F238E27FC236}">
                <a16:creationId xmlns:a16="http://schemas.microsoft.com/office/drawing/2014/main" id="{878978D9-CC59-078F-F52F-BF7273E07FFF}"/>
              </a:ext>
            </a:extLst>
          </p:cNvPr>
          <p:cNvSpPr txBox="1"/>
          <p:nvPr/>
        </p:nvSpPr>
        <p:spPr>
          <a:xfrm>
            <a:off x="3681938" y="4144833"/>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69" name="TextBox 68">
            <a:extLst>
              <a:ext uri="{FF2B5EF4-FFF2-40B4-BE49-F238E27FC236}">
                <a16:creationId xmlns:a16="http://schemas.microsoft.com/office/drawing/2014/main" id="{318DB115-2A96-1C04-2C2E-1240E2211D19}"/>
              </a:ext>
            </a:extLst>
          </p:cNvPr>
          <p:cNvSpPr txBox="1"/>
          <p:nvPr/>
        </p:nvSpPr>
        <p:spPr>
          <a:xfrm>
            <a:off x="5706344" y="4145541"/>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Armv8.2</a:t>
            </a:r>
          </a:p>
        </p:txBody>
      </p:sp>
      <p:sp>
        <p:nvSpPr>
          <p:cNvPr id="70" name="TextBox 69">
            <a:extLst>
              <a:ext uri="{FF2B5EF4-FFF2-40B4-BE49-F238E27FC236}">
                <a16:creationId xmlns:a16="http://schemas.microsoft.com/office/drawing/2014/main" id="{B574D6C1-2A62-4CC9-ED7F-4F54E8B17934}"/>
              </a:ext>
            </a:extLst>
          </p:cNvPr>
          <p:cNvSpPr txBox="1"/>
          <p:nvPr/>
        </p:nvSpPr>
        <p:spPr>
          <a:xfrm>
            <a:off x="7851254" y="4144900"/>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Armv9.0</a:t>
            </a:r>
          </a:p>
        </p:txBody>
      </p:sp>
      <p:sp>
        <p:nvSpPr>
          <p:cNvPr id="33" name="Text Box 5">
            <a:extLst>
              <a:ext uri="{FF2B5EF4-FFF2-40B4-BE49-F238E27FC236}">
                <a16:creationId xmlns:a16="http://schemas.microsoft.com/office/drawing/2014/main" id="{151D2A07-A0D7-1E63-BBB0-5D0433BB1214}"/>
              </a:ext>
            </a:extLst>
          </p:cNvPr>
          <p:cNvSpPr txBox="1">
            <a:spLocks noChangeArrowheads="1"/>
          </p:cNvSpPr>
          <p:nvPr/>
        </p:nvSpPr>
        <p:spPr bwMode="auto">
          <a:xfrm>
            <a:off x="3436553" y="2253543"/>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34" name="Oval 13">
            <a:extLst>
              <a:ext uri="{FF2B5EF4-FFF2-40B4-BE49-F238E27FC236}">
                <a16:creationId xmlns:a16="http://schemas.microsoft.com/office/drawing/2014/main" id="{8F53A68D-6BCE-AD9F-49B9-23456F775AF8}"/>
              </a:ext>
            </a:extLst>
          </p:cNvPr>
          <p:cNvSpPr>
            <a:spLocks noChangeArrowheads="1"/>
          </p:cNvSpPr>
          <p:nvPr/>
        </p:nvSpPr>
        <p:spPr bwMode="auto">
          <a:xfrm>
            <a:off x="4211431" y="2190596"/>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5" name="Rectangle 74">
            <a:extLst>
              <a:ext uri="{FF2B5EF4-FFF2-40B4-BE49-F238E27FC236}">
                <a16:creationId xmlns:a16="http://schemas.microsoft.com/office/drawing/2014/main" id="{F72063E7-E681-2C8B-1F26-2EB150DF45AD}"/>
              </a:ext>
            </a:extLst>
          </p:cNvPr>
          <p:cNvSpPr/>
          <p:nvPr/>
        </p:nvSpPr>
        <p:spPr bwMode="auto">
          <a:xfrm>
            <a:off x="5289641" y="3861262"/>
            <a:ext cx="1620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6" name="Rectangle 75">
            <a:extLst>
              <a:ext uri="{FF2B5EF4-FFF2-40B4-BE49-F238E27FC236}">
                <a16:creationId xmlns:a16="http://schemas.microsoft.com/office/drawing/2014/main" id="{BF3D182A-A652-1BCB-C6D8-C09B8E4D61B9}"/>
              </a:ext>
            </a:extLst>
          </p:cNvPr>
          <p:cNvSpPr/>
          <p:nvPr/>
        </p:nvSpPr>
        <p:spPr bwMode="auto">
          <a:xfrm>
            <a:off x="7213665" y="3838988"/>
            <a:ext cx="1800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ectangle 26">
            <a:extLst>
              <a:ext uri="{FF2B5EF4-FFF2-40B4-BE49-F238E27FC236}">
                <a16:creationId xmlns:a16="http://schemas.microsoft.com/office/drawing/2014/main" id="{7E05D0C1-5162-1163-F01F-DD7A29FDFAA4}"/>
              </a:ext>
            </a:extLst>
          </p:cNvPr>
          <p:cNvSpPr/>
          <p:nvPr/>
        </p:nvSpPr>
        <p:spPr bwMode="auto">
          <a:xfrm>
            <a:off x="5700391" y="2978412"/>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Rectangle 27">
            <a:extLst>
              <a:ext uri="{FF2B5EF4-FFF2-40B4-BE49-F238E27FC236}">
                <a16:creationId xmlns:a16="http://schemas.microsoft.com/office/drawing/2014/main" id="{54DD03F2-797A-C299-86A2-AD8675FF9B66}"/>
              </a:ext>
            </a:extLst>
          </p:cNvPr>
          <p:cNvSpPr/>
          <p:nvPr/>
        </p:nvSpPr>
        <p:spPr bwMode="auto">
          <a:xfrm>
            <a:off x="5319716" y="2978412"/>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Rectangle 34">
            <a:extLst>
              <a:ext uri="{FF2B5EF4-FFF2-40B4-BE49-F238E27FC236}">
                <a16:creationId xmlns:a16="http://schemas.microsoft.com/office/drawing/2014/main" id="{0EBA02A1-E5E7-2C34-2C09-7347D48C9281}"/>
              </a:ext>
            </a:extLst>
          </p:cNvPr>
          <p:cNvSpPr/>
          <p:nvPr/>
        </p:nvSpPr>
        <p:spPr bwMode="auto">
          <a:xfrm>
            <a:off x="7759812" y="2915316"/>
            <a:ext cx="47326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Rectangle 35">
            <a:extLst>
              <a:ext uri="{FF2B5EF4-FFF2-40B4-BE49-F238E27FC236}">
                <a16:creationId xmlns:a16="http://schemas.microsoft.com/office/drawing/2014/main" id="{DCBAD2C0-2BF2-5EB2-DA0E-BA0630C1ACB4}"/>
              </a:ext>
            </a:extLst>
          </p:cNvPr>
          <p:cNvSpPr/>
          <p:nvPr/>
        </p:nvSpPr>
        <p:spPr bwMode="auto">
          <a:xfrm>
            <a:off x="7262880" y="2915316"/>
            <a:ext cx="47326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6" name="Rectangle 45">
            <a:extLst>
              <a:ext uri="{FF2B5EF4-FFF2-40B4-BE49-F238E27FC236}">
                <a16:creationId xmlns:a16="http://schemas.microsoft.com/office/drawing/2014/main" id="{55BABC39-BFFB-D952-2D63-B0E600D08D34}"/>
              </a:ext>
            </a:extLst>
          </p:cNvPr>
          <p:cNvSpPr/>
          <p:nvPr/>
        </p:nvSpPr>
        <p:spPr bwMode="auto">
          <a:xfrm>
            <a:off x="6460521" y="2978412"/>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1" name="Rectangle 50">
            <a:extLst>
              <a:ext uri="{FF2B5EF4-FFF2-40B4-BE49-F238E27FC236}">
                <a16:creationId xmlns:a16="http://schemas.microsoft.com/office/drawing/2014/main" id="{107692FF-2729-EAED-F728-EC2019F25DFF}"/>
              </a:ext>
            </a:extLst>
          </p:cNvPr>
          <p:cNvSpPr/>
          <p:nvPr/>
        </p:nvSpPr>
        <p:spPr bwMode="auto">
          <a:xfrm>
            <a:off x="6079845" y="2978412"/>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3" name="Rectangle 52">
            <a:extLst>
              <a:ext uri="{FF2B5EF4-FFF2-40B4-BE49-F238E27FC236}">
                <a16:creationId xmlns:a16="http://schemas.microsoft.com/office/drawing/2014/main" id="{B7834499-E2F2-ED04-9AF4-B6AFD6F3D1AF}"/>
              </a:ext>
            </a:extLst>
          </p:cNvPr>
          <p:cNvSpPr/>
          <p:nvPr/>
        </p:nvSpPr>
        <p:spPr bwMode="auto">
          <a:xfrm>
            <a:off x="5804143" y="3340267"/>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4" name="Rectangle 53">
            <a:extLst>
              <a:ext uri="{FF2B5EF4-FFF2-40B4-BE49-F238E27FC236}">
                <a16:creationId xmlns:a16="http://schemas.microsoft.com/office/drawing/2014/main" id="{A03B8AD5-2F00-2E4F-D0CA-AB819C677E8F}"/>
              </a:ext>
            </a:extLst>
          </p:cNvPr>
          <p:cNvSpPr/>
          <p:nvPr/>
        </p:nvSpPr>
        <p:spPr bwMode="auto">
          <a:xfrm>
            <a:off x="5524071" y="3340268"/>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5" name="Rectangle 54">
            <a:extLst>
              <a:ext uri="{FF2B5EF4-FFF2-40B4-BE49-F238E27FC236}">
                <a16:creationId xmlns:a16="http://schemas.microsoft.com/office/drawing/2014/main" id="{31E67B09-A1BF-95AF-7445-143810B64901}"/>
              </a:ext>
            </a:extLst>
          </p:cNvPr>
          <p:cNvSpPr/>
          <p:nvPr/>
        </p:nvSpPr>
        <p:spPr bwMode="auto">
          <a:xfrm>
            <a:off x="6370046" y="3341142"/>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6" name="Rectangle 55">
            <a:extLst>
              <a:ext uri="{FF2B5EF4-FFF2-40B4-BE49-F238E27FC236}">
                <a16:creationId xmlns:a16="http://schemas.microsoft.com/office/drawing/2014/main" id="{E14CAE0A-A538-379C-9920-4684F5B7DBBE}"/>
              </a:ext>
            </a:extLst>
          </p:cNvPr>
          <p:cNvSpPr/>
          <p:nvPr/>
        </p:nvSpPr>
        <p:spPr bwMode="auto">
          <a:xfrm>
            <a:off x="6089973" y="3341142"/>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7" name="Rectangle 56">
            <a:extLst>
              <a:ext uri="{FF2B5EF4-FFF2-40B4-BE49-F238E27FC236}">
                <a16:creationId xmlns:a16="http://schemas.microsoft.com/office/drawing/2014/main" id="{27B08221-6A35-1C3E-693C-1D5121181288}"/>
              </a:ext>
            </a:extLst>
          </p:cNvPr>
          <p:cNvSpPr/>
          <p:nvPr/>
        </p:nvSpPr>
        <p:spPr bwMode="auto">
          <a:xfrm>
            <a:off x="8628192" y="3031008"/>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8" name="Rectangle 57">
            <a:extLst>
              <a:ext uri="{FF2B5EF4-FFF2-40B4-BE49-F238E27FC236}">
                <a16:creationId xmlns:a16="http://schemas.microsoft.com/office/drawing/2014/main" id="{4A4172C4-F0E4-608E-45E6-5AA2C1AEF8C0}"/>
              </a:ext>
            </a:extLst>
          </p:cNvPr>
          <p:cNvSpPr/>
          <p:nvPr/>
        </p:nvSpPr>
        <p:spPr bwMode="auto">
          <a:xfrm>
            <a:off x="8253841" y="3031008"/>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0" name="Rectangle 59">
            <a:extLst>
              <a:ext uri="{FF2B5EF4-FFF2-40B4-BE49-F238E27FC236}">
                <a16:creationId xmlns:a16="http://schemas.microsoft.com/office/drawing/2014/main" id="{0E0FBC41-4B50-215E-F016-B13F8015421F}"/>
              </a:ext>
            </a:extLst>
          </p:cNvPr>
          <p:cNvSpPr/>
          <p:nvPr/>
        </p:nvSpPr>
        <p:spPr bwMode="auto">
          <a:xfrm>
            <a:off x="7965488" y="3392863"/>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1" name="Rectangle 70">
            <a:extLst>
              <a:ext uri="{FF2B5EF4-FFF2-40B4-BE49-F238E27FC236}">
                <a16:creationId xmlns:a16="http://schemas.microsoft.com/office/drawing/2014/main" id="{F0661C98-2F2C-774E-224B-7110A1B3D17F}"/>
              </a:ext>
            </a:extLst>
          </p:cNvPr>
          <p:cNvSpPr/>
          <p:nvPr/>
        </p:nvSpPr>
        <p:spPr bwMode="auto">
          <a:xfrm>
            <a:off x="7685416" y="3392864"/>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2" name="Rectangle 71">
            <a:extLst>
              <a:ext uri="{FF2B5EF4-FFF2-40B4-BE49-F238E27FC236}">
                <a16:creationId xmlns:a16="http://schemas.microsoft.com/office/drawing/2014/main" id="{6B644E17-A406-5AC3-8C05-D7723206638F}"/>
              </a:ext>
            </a:extLst>
          </p:cNvPr>
          <p:cNvSpPr/>
          <p:nvPr/>
        </p:nvSpPr>
        <p:spPr bwMode="auto">
          <a:xfrm>
            <a:off x="8531768" y="3393738"/>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3" name="Rectangle 72">
            <a:extLst>
              <a:ext uri="{FF2B5EF4-FFF2-40B4-BE49-F238E27FC236}">
                <a16:creationId xmlns:a16="http://schemas.microsoft.com/office/drawing/2014/main" id="{F00EEEB4-3632-E0AE-83CD-347E2E04F387}"/>
              </a:ext>
            </a:extLst>
          </p:cNvPr>
          <p:cNvSpPr/>
          <p:nvPr/>
        </p:nvSpPr>
        <p:spPr bwMode="auto">
          <a:xfrm>
            <a:off x="8251696" y="3393738"/>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9" name="Rounded Rectangle 72">
            <a:extLst>
              <a:ext uri="{FF2B5EF4-FFF2-40B4-BE49-F238E27FC236}">
                <a16:creationId xmlns:a16="http://schemas.microsoft.com/office/drawing/2014/main" id="{33427DBB-8E66-ABD4-09E0-F72117ABBCE2}"/>
              </a:ext>
            </a:extLst>
          </p:cNvPr>
          <p:cNvSpPr/>
          <p:nvPr/>
        </p:nvSpPr>
        <p:spPr bwMode="auto">
          <a:xfrm>
            <a:off x="5209640" y="2911428"/>
            <a:ext cx="1692000"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0" name="Rounded Rectangle 73">
            <a:extLst>
              <a:ext uri="{FF2B5EF4-FFF2-40B4-BE49-F238E27FC236}">
                <a16:creationId xmlns:a16="http://schemas.microsoft.com/office/drawing/2014/main" id="{4CEF3959-6CC7-749F-76A2-F9EDF0323BD2}"/>
              </a:ext>
            </a:extLst>
          </p:cNvPr>
          <p:cNvSpPr/>
          <p:nvPr/>
        </p:nvSpPr>
        <p:spPr bwMode="auto">
          <a:xfrm>
            <a:off x="7184952" y="2849206"/>
            <a:ext cx="1872000"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3" name="Up-Down Arrow 76">
            <a:extLst>
              <a:ext uri="{FF2B5EF4-FFF2-40B4-BE49-F238E27FC236}">
                <a16:creationId xmlns:a16="http://schemas.microsoft.com/office/drawing/2014/main" id="{D86E91D9-D883-FDAC-11BB-0D35CA1FE92F}"/>
              </a:ext>
            </a:extLst>
          </p:cNvPr>
          <p:cNvSpPr/>
          <p:nvPr/>
        </p:nvSpPr>
        <p:spPr bwMode="auto">
          <a:xfrm>
            <a:off x="6077626" y="3614430"/>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4" name="Up-Down Arrow 77">
            <a:extLst>
              <a:ext uri="{FF2B5EF4-FFF2-40B4-BE49-F238E27FC236}">
                <a16:creationId xmlns:a16="http://schemas.microsoft.com/office/drawing/2014/main" id="{92150043-27B1-8504-840C-18DFF86041D3}"/>
              </a:ext>
            </a:extLst>
          </p:cNvPr>
          <p:cNvSpPr/>
          <p:nvPr/>
        </p:nvSpPr>
        <p:spPr bwMode="auto">
          <a:xfrm>
            <a:off x="8191334" y="3685560"/>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99" name="Group 98">
            <a:extLst>
              <a:ext uri="{FF2B5EF4-FFF2-40B4-BE49-F238E27FC236}">
                <a16:creationId xmlns:a16="http://schemas.microsoft.com/office/drawing/2014/main" id="{E0F0D31E-C569-126D-58F3-D1DC3850E551}"/>
              </a:ext>
            </a:extLst>
          </p:cNvPr>
          <p:cNvGrpSpPr/>
          <p:nvPr/>
        </p:nvGrpSpPr>
        <p:grpSpPr>
          <a:xfrm>
            <a:off x="3239361" y="2894674"/>
            <a:ext cx="1843120" cy="1174635"/>
            <a:chOff x="2502286" y="1965586"/>
            <a:chExt cx="1929955" cy="1174635"/>
          </a:xfrm>
        </p:grpSpPr>
        <p:sp>
          <p:nvSpPr>
            <p:cNvPr id="25" name="Rectangle 24">
              <a:extLst>
                <a:ext uri="{FF2B5EF4-FFF2-40B4-BE49-F238E27FC236}">
                  <a16:creationId xmlns:a16="http://schemas.microsoft.com/office/drawing/2014/main" id="{D3989BCB-73D9-49B5-DE96-DA889C604C3C}"/>
                </a:ext>
              </a:extLst>
            </p:cNvPr>
            <p:cNvSpPr/>
            <p:nvPr/>
          </p:nvSpPr>
          <p:spPr bwMode="auto">
            <a:xfrm>
              <a:off x="2906048" y="209694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Rectangle 25">
              <a:extLst>
                <a:ext uri="{FF2B5EF4-FFF2-40B4-BE49-F238E27FC236}">
                  <a16:creationId xmlns:a16="http://schemas.microsoft.com/office/drawing/2014/main" id="{21444F91-38C0-BE50-3B8C-314125602920}"/>
                </a:ext>
              </a:extLst>
            </p:cNvPr>
            <p:cNvSpPr/>
            <p:nvPr/>
          </p:nvSpPr>
          <p:spPr bwMode="auto">
            <a:xfrm>
              <a:off x="2620525" y="209694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a:extLst>
                <a:ext uri="{FF2B5EF4-FFF2-40B4-BE49-F238E27FC236}">
                  <a16:creationId xmlns:a16="http://schemas.microsoft.com/office/drawing/2014/main" id="{8380579F-04F9-C5AF-96FA-C2824AF36573}"/>
                </a:ext>
              </a:extLst>
            </p:cNvPr>
            <p:cNvSpPr/>
            <p:nvPr/>
          </p:nvSpPr>
          <p:spPr bwMode="auto">
            <a:xfrm>
              <a:off x="3815918"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Rectangle 29">
              <a:extLst>
                <a:ext uri="{FF2B5EF4-FFF2-40B4-BE49-F238E27FC236}">
                  <a16:creationId xmlns:a16="http://schemas.microsoft.com/office/drawing/2014/main" id="{1BEDB898-1A36-BEB4-D613-2096AE84DEDD}"/>
                </a:ext>
              </a:extLst>
            </p:cNvPr>
            <p:cNvSpPr/>
            <p:nvPr/>
          </p:nvSpPr>
          <p:spPr bwMode="auto">
            <a:xfrm>
              <a:off x="3429935"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Rectangle 36">
              <a:extLst>
                <a:ext uri="{FF2B5EF4-FFF2-40B4-BE49-F238E27FC236}">
                  <a16:creationId xmlns:a16="http://schemas.microsoft.com/office/drawing/2014/main" id="{937CCB99-EA86-6DB2-1AE6-6B0817C24C9A}"/>
                </a:ext>
              </a:extLst>
            </p:cNvPr>
            <p:cNvSpPr/>
            <p:nvPr/>
          </p:nvSpPr>
          <p:spPr bwMode="auto">
            <a:xfrm>
              <a:off x="2899512" y="234398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Rectangle 37">
              <a:extLst>
                <a:ext uri="{FF2B5EF4-FFF2-40B4-BE49-F238E27FC236}">
                  <a16:creationId xmlns:a16="http://schemas.microsoft.com/office/drawing/2014/main" id="{0CA1256A-3289-341B-F9BA-880208346F86}"/>
                </a:ext>
              </a:extLst>
            </p:cNvPr>
            <p:cNvSpPr/>
            <p:nvPr/>
          </p:nvSpPr>
          <p:spPr bwMode="auto">
            <a:xfrm>
              <a:off x="2613989" y="234398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Rectangle 38">
              <a:extLst>
                <a:ext uri="{FF2B5EF4-FFF2-40B4-BE49-F238E27FC236}">
                  <a16:creationId xmlns:a16="http://schemas.microsoft.com/office/drawing/2014/main" id="{4728D2AC-E693-05BC-D817-CF1F0FAF3181}"/>
                </a:ext>
              </a:extLst>
            </p:cNvPr>
            <p:cNvSpPr/>
            <p:nvPr/>
          </p:nvSpPr>
          <p:spPr bwMode="auto">
            <a:xfrm>
              <a:off x="3815918"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1" name="Rectangle 40">
              <a:extLst>
                <a:ext uri="{FF2B5EF4-FFF2-40B4-BE49-F238E27FC236}">
                  <a16:creationId xmlns:a16="http://schemas.microsoft.com/office/drawing/2014/main" id="{A5458F9B-B41E-FB66-BB19-653EA1BC4A12}"/>
                </a:ext>
              </a:extLst>
            </p:cNvPr>
            <p:cNvSpPr/>
            <p:nvPr/>
          </p:nvSpPr>
          <p:spPr bwMode="auto">
            <a:xfrm>
              <a:off x="3429935"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4" name="Rectangle 73">
              <a:extLst>
                <a:ext uri="{FF2B5EF4-FFF2-40B4-BE49-F238E27FC236}">
                  <a16:creationId xmlns:a16="http://schemas.microsoft.com/office/drawing/2014/main" id="{40EDA7C9-9560-6F90-E0EF-47C3A0510523}"/>
                </a:ext>
              </a:extLst>
            </p:cNvPr>
            <p:cNvSpPr/>
            <p:nvPr/>
          </p:nvSpPr>
          <p:spPr bwMode="auto">
            <a:xfrm>
              <a:off x="2502286" y="292831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7" name="Rounded Rectangle 70">
              <a:extLst>
                <a:ext uri="{FF2B5EF4-FFF2-40B4-BE49-F238E27FC236}">
                  <a16:creationId xmlns:a16="http://schemas.microsoft.com/office/drawing/2014/main" id="{EAC5F7A4-3D81-7646-7610-E44BA44189E8}"/>
                </a:ext>
              </a:extLst>
            </p:cNvPr>
            <p:cNvSpPr/>
            <p:nvPr/>
          </p:nvSpPr>
          <p:spPr bwMode="auto">
            <a:xfrm>
              <a:off x="2524029" y="2030835"/>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8" name="Rounded Rectangle 71">
              <a:extLst>
                <a:ext uri="{FF2B5EF4-FFF2-40B4-BE49-F238E27FC236}">
                  <a16:creationId xmlns:a16="http://schemas.microsoft.com/office/drawing/2014/main" id="{3CCD2106-0E94-96FF-2B56-7C0E15CACB7D}"/>
                </a:ext>
              </a:extLst>
            </p:cNvPr>
            <p:cNvSpPr/>
            <p:nvPr/>
          </p:nvSpPr>
          <p:spPr bwMode="auto">
            <a:xfrm>
              <a:off x="3337404" y="1965586"/>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1" name="Up-Down Arrow 74">
              <a:extLst>
                <a:ext uri="{FF2B5EF4-FFF2-40B4-BE49-F238E27FC236}">
                  <a16:creationId xmlns:a16="http://schemas.microsoft.com/office/drawing/2014/main" id="{8872E1EA-889D-70FD-C9D3-13D34AEDC168}"/>
                </a:ext>
              </a:extLst>
            </p:cNvPr>
            <p:cNvSpPr/>
            <p:nvPr/>
          </p:nvSpPr>
          <p:spPr bwMode="auto">
            <a:xfrm>
              <a:off x="2847265" y="2637377"/>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2" name="Up-Down Arrow 75">
              <a:extLst>
                <a:ext uri="{FF2B5EF4-FFF2-40B4-BE49-F238E27FC236}">
                  <a16:creationId xmlns:a16="http://schemas.microsoft.com/office/drawing/2014/main" id="{6CE64284-DCFE-8A59-1B0C-C79186F4DC17}"/>
                </a:ext>
              </a:extLst>
            </p:cNvPr>
            <p:cNvSpPr/>
            <p:nvPr/>
          </p:nvSpPr>
          <p:spPr bwMode="auto">
            <a:xfrm>
              <a:off x="3758122" y="2708624"/>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5" name="TextBox 84">
              <a:extLst>
                <a:ext uri="{FF2B5EF4-FFF2-40B4-BE49-F238E27FC236}">
                  <a16:creationId xmlns:a16="http://schemas.microsoft.com/office/drawing/2014/main" id="{6C14E022-9A54-262E-3865-D7F01F5EFA2A}"/>
                </a:ext>
              </a:extLst>
            </p:cNvPr>
            <p:cNvSpPr txBox="1"/>
            <p:nvPr/>
          </p:nvSpPr>
          <p:spPr>
            <a:xfrm>
              <a:off x="2587335" y="285552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86" name="TextBox 85">
            <a:extLst>
              <a:ext uri="{FF2B5EF4-FFF2-40B4-BE49-F238E27FC236}">
                <a16:creationId xmlns:a16="http://schemas.microsoft.com/office/drawing/2014/main" id="{17F85C4A-5CDE-210E-70EE-8DB4570B0B40}"/>
              </a:ext>
            </a:extLst>
          </p:cNvPr>
          <p:cNvSpPr txBox="1"/>
          <p:nvPr/>
        </p:nvSpPr>
        <p:spPr>
          <a:xfrm>
            <a:off x="7411908" y="3774654"/>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87" name="TextBox 86">
            <a:extLst>
              <a:ext uri="{FF2B5EF4-FFF2-40B4-BE49-F238E27FC236}">
                <a16:creationId xmlns:a16="http://schemas.microsoft.com/office/drawing/2014/main" id="{9F08A63A-6CBF-4039-DDB0-3F97A306D4EF}"/>
              </a:ext>
            </a:extLst>
          </p:cNvPr>
          <p:cNvSpPr txBox="1"/>
          <p:nvPr/>
        </p:nvSpPr>
        <p:spPr>
          <a:xfrm>
            <a:off x="5392886" y="3800451"/>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nvGrpSpPr>
          <p:cNvPr id="100" name="Group 99">
            <a:extLst>
              <a:ext uri="{FF2B5EF4-FFF2-40B4-BE49-F238E27FC236}">
                <a16:creationId xmlns:a16="http://schemas.microsoft.com/office/drawing/2014/main" id="{54E4D02A-F9FB-5146-882F-095D9AAF995E}"/>
              </a:ext>
            </a:extLst>
          </p:cNvPr>
          <p:cNvGrpSpPr/>
          <p:nvPr/>
        </p:nvGrpSpPr>
        <p:grpSpPr>
          <a:xfrm>
            <a:off x="1538057" y="2963169"/>
            <a:ext cx="1396468" cy="1112350"/>
            <a:chOff x="354665" y="2034081"/>
            <a:chExt cx="1462260" cy="1112350"/>
          </a:xfrm>
        </p:grpSpPr>
        <p:sp>
          <p:nvSpPr>
            <p:cNvPr id="88" name="Rectangle 87">
              <a:extLst>
                <a:ext uri="{FF2B5EF4-FFF2-40B4-BE49-F238E27FC236}">
                  <a16:creationId xmlns:a16="http://schemas.microsoft.com/office/drawing/2014/main" id="{3B47CE61-9F15-0831-DC66-34A44BA97F31}"/>
                </a:ext>
              </a:extLst>
            </p:cNvPr>
            <p:cNvSpPr/>
            <p:nvPr/>
          </p:nvSpPr>
          <p:spPr bwMode="auto">
            <a:xfrm>
              <a:off x="1195269" y="210019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9" name="Rectangle 88">
              <a:extLst>
                <a:ext uri="{FF2B5EF4-FFF2-40B4-BE49-F238E27FC236}">
                  <a16:creationId xmlns:a16="http://schemas.microsoft.com/office/drawing/2014/main" id="{BC57472E-26C2-A6CA-E5BA-4E54070DFDB7}"/>
                </a:ext>
              </a:extLst>
            </p:cNvPr>
            <p:cNvSpPr/>
            <p:nvPr/>
          </p:nvSpPr>
          <p:spPr bwMode="auto">
            <a:xfrm>
              <a:off x="895684" y="210019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0" name="Rectangle 89">
              <a:extLst>
                <a:ext uri="{FF2B5EF4-FFF2-40B4-BE49-F238E27FC236}">
                  <a16:creationId xmlns:a16="http://schemas.microsoft.com/office/drawing/2014/main" id="{16AF4248-6D10-1306-489D-3AA2F2E41D9B}"/>
                </a:ext>
              </a:extLst>
            </p:cNvPr>
            <p:cNvSpPr/>
            <p:nvPr/>
          </p:nvSpPr>
          <p:spPr bwMode="auto">
            <a:xfrm>
              <a:off x="1188733" y="234722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1" name="Rectangle 90">
              <a:extLst>
                <a:ext uri="{FF2B5EF4-FFF2-40B4-BE49-F238E27FC236}">
                  <a16:creationId xmlns:a16="http://schemas.microsoft.com/office/drawing/2014/main" id="{494F124B-19CB-8F08-94C4-2E91A67E2252}"/>
                </a:ext>
              </a:extLst>
            </p:cNvPr>
            <p:cNvSpPr/>
            <p:nvPr/>
          </p:nvSpPr>
          <p:spPr bwMode="auto">
            <a:xfrm>
              <a:off x="889148" y="234722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2" name="Rounded Rectangle 85">
              <a:extLst>
                <a:ext uri="{FF2B5EF4-FFF2-40B4-BE49-F238E27FC236}">
                  <a16:creationId xmlns:a16="http://schemas.microsoft.com/office/drawing/2014/main" id="{F882C838-D060-D0AB-F47D-5360B5C321E7}"/>
                </a:ext>
              </a:extLst>
            </p:cNvPr>
            <p:cNvSpPr/>
            <p:nvPr/>
          </p:nvSpPr>
          <p:spPr bwMode="auto">
            <a:xfrm>
              <a:off x="799188" y="2034081"/>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3" name="Up-Down Arrow 86">
              <a:extLst>
                <a:ext uri="{FF2B5EF4-FFF2-40B4-BE49-F238E27FC236}">
                  <a16:creationId xmlns:a16="http://schemas.microsoft.com/office/drawing/2014/main" id="{4FF691A8-D025-B2A4-FA53-FEDD06E618BC}"/>
                </a:ext>
              </a:extLst>
            </p:cNvPr>
            <p:cNvSpPr/>
            <p:nvPr/>
          </p:nvSpPr>
          <p:spPr bwMode="auto">
            <a:xfrm>
              <a:off x="1126861" y="2648318"/>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4" name="Rectangle 93">
              <a:extLst>
                <a:ext uri="{FF2B5EF4-FFF2-40B4-BE49-F238E27FC236}">
                  <a16:creationId xmlns:a16="http://schemas.microsoft.com/office/drawing/2014/main" id="{88AC16BA-D2EB-1D5E-9E5E-BDB0D3FD60BD}"/>
                </a:ext>
              </a:extLst>
            </p:cNvPr>
            <p:cNvSpPr/>
            <p:nvPr/>
          </p:nvSpPr>
          <p:spPr bwMode="auto">
            <a:xfrm>
              <a:off x="356241" y="292489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5" name="TextBox 94">
              <a:extLst>
                <a:ext uri="{FF2B5EF4-FFF2-40B4-BE49-F238E27FC236}">
                  <a16:creationId xmlns:a16="http://schemas.microsoft.com/office/drawing/2014/main" id="{4BD24A61-C712-FB99-6F5C-6C9B3E780796}"/>
                </a:ext>
              </a:extLst>
            </p:cNvPr>
            <p:cNvSpPr txBox="1"/>
            <p:nvPr/>
          </p:nvSpPr>
          <p:spPr>
            <a:xfrm>
              <a:off x="354665" y="286173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101" name="TextBox 100">
            <a:extLst>
              <a:ext uri="{FF2B5EF4-FFF2-40B4-BE49-F238E27FC236}">
                <a16:creationId xmlns:a16="http://schemas.microsoft.com/office/drawing/2014/main" id="{98D1DAD3-255A-6AC0-BA24-DCF090F673FD}"/>
              </a:ext>
            </a:extLst>
          </p:cNvPr>
          <p:cNvSpPr txBox="1"/>
          <p:nvPr/>
        </p:nvSpPr>
        <p:spPr>
          <a:xfrm>
            <a:off x="75427" y="445239"/>
            <a:ext cx="8625147" cy="369332"/>
          </a:xfrm>
          <a:prstGeom prst="rect">
            <a:avLst/>
          </a:prstGeom>
          <a:noFill/>
        </p:spPr>
        <p:txBody>
          <a:bodyPr wrap="square">
            <a:spAutoFit/>
          </a:bodyPr>
          <a:lstStyle/>
          <a:p>
            <a:pPr lvl="0" fontAlgn="base">
              <a:spcBef>
                <a:spcPct val="0"/>
              </a:spcBef>
              <a:spcAft>
                <a:spcPct val="0"/>
              </a:spcAft>
              <a:defRPr/>
            </a:pPr>
            <a:r>
              <a:rPr lang="en-US" dirty="0">
                <a:solidFill>
                  <a:schemeClr val="accent6"/>
                </a:solidFill>
                <a:latin typeface="Verdana" pitchFamily="34" charset="0"/>
              </a:rPr>
              <a:t>Use of 64-bit Armv8.0-based CPUs in mobile processors</a:t>
            </a:r>
            <a:endParaRPr lang="hu-HU" baseline="30000" dirty="0">
              <a:solidFill>
                <a:schemeClr val="accent6"/>
              </a:solidFill>
              <a:latin typeface="Verdana" pitchFamily="34" charset="0"/>
            </a:endParaRPr>
          </a:p>
        </p:txBody>
      </p:sp>
      <p:sp>
        <p:nvSpPr>
          <p:cNvPr id="97" name="Rounded Rectangle 2">
            <a:extLst>
              <a:ext uri="{FF2B5EF4-FFF2-40B4-BE49-F238E27FC236}">
                <a16:creationId xmlns:a16="http://schemas.microsoft.com/office/drawing/2014/main" id="{03B7FFE3-9FFC-C197-7840-B156A7C3D630}"/>
              </a:ext>
            </a:extLst>
          </p:cNvPr>
          <p:cNvSpPr/>
          <p:nvPr/>
        </p:nvSpPr>
        <p:spPr bwMode="auto">
          <a:xfrm>
            <a:off x="0" y="890975"/>
            <a:ext cx="9144000" cy="612000"/>
          </a:xfrm>
          <a:prstGeom prst="roundRect">
            <a:avLst/>
          </a:prstGeom>
          <a:solidFill>
            <a:srgbClr val="F2F2F2"/>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8" name="TextBox 97">
            <a:extLst>
              <a:ext uri="{FF2B5EF4-FFF2-40B4-BE49-F238E27FC236}">
                <a16:creationId xmlns:a16="http://schemas.microsoft.com/office/drawing/2014/main" id="{FCC923FE-F157-89EF-7425-1283242B2671}"/>
              </a:ext>
            </a:extLst>
          </p:cNvPr>
          <p:cNvSpPr txBox="1"/>
          <p:nvPr/>
        </p:nvSpPr>
        <p:spPr>
          <a:xfrm>
            <a:off x="121790" y="872716"/>
            <a:ext cx="8917441" cy="584775"/>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Armv8.0 based</a:t>
            </a:r>
            <a:r>
              <a:rPr kumimoji="0" lang="en-US" sz="1600" b="0" i="0" u="none" strike="noStrike" kern="1200" cap="none" spc="0" normalizeH="0" noProof="0" dirty="0">
                <a:ln>
                  <a:noFill/>
                </a:ln>
                <a:solidFill>
                  <a:srgbClr val="000000"/>
                </a:solidFill>
                <a:effectLst/>
                <a:uLnTx/>
                <a:uFillTx/>
                <a:latin typeface="Verdana"/>
                <a:ea typeface="+mn-ea"/>
                <a:cs typeface="+mn-cs"/>
              </a:rPr>
              <a:t> processors were used </a:t>
            </a:r>
            <a:r>
              <a:rPr lang="en-US" sz="1600" dirty="0">
                <a:solidFill>
                  <a:srgbClr val="000000"/>
                </a:solidFill>
                <a:latin typeface="Verdana"/>
              </a:rPr>
              <a:t>either in symmetrical multicore or </a:t>
            </a:r>
            <a:r>
              <a:rPr lang="en-US" sz="1600" dirty="0" err="1">
                <a:solidFill>
                  <a:srgbClr val="000000"/>
                </a:solidFill>
                <a:latin typeface="Verdana"/>
              </a:rPr>
              <a:t>big.little</a:t>
            </a:r>
            <a:r>
              <a:rPr lang="en-US" sz="1600" dirty="0">
                <a:solidFill>
                  <a:srgbClr val="000000"/>
                </a:solidFill>
                <a:latin typeface="Verdana"/>
              </a:rPr>
              <a:t> </a:t>
            </a:r>
          </a:p>
          <a:p>
            <a:pPr marR="0" lvl="0" algn="l" defTabSz="457200" rtl="0" eaLnBrk="1" fontAlgn="auto" latinLnBrk="0" hangingPunct="1">
              <a:lnSpc>
                <a:spcPct val="100000"/>
              </a:lnSpc>
              <a:spcBef>
                <a:spcPts val="0"/>
              </a:spcBef>
              <a:spcAft>
                <a:spcPts val="0"/>
              </a:spcAft>
              <a:buClrTx/>
              <a:buSzTx/>
              <a:tabLst/>
              <a:defRPr/>
            </a:pPr>
            <a:r>
              <a:rPr kumimoji="0" lang="en-US" sz="1600" b="0" i="0" u="none" strike="noStrike" kern="1200" cap="none" spc="0" normalizeH="0" noProof="0" dirty="0">
                <a:ln>
                  <a:noFill/>
                </a:ln>
                <a:solidFill>
                  <a:srgbClr val="000000"/>
                </a:solidFill>
                <a:effectLst/>
                <a:uLnTx/>
                <a:uFillTx/>
                <a:latin typeface="Verdana"/>
                <a:ea typeface="+mn-ea"/>
                <a:cs typeface="+mn-cs"/>
              </a:rPr>
              <a:t>      CPU designs, as indicated in the Figure below.</a:t>
            </a:r>
            <a:endParaRPr kumimoji="0" lang="en-US" sz="1600" b="0" i="0" u="none" strike="noStrike" kern="1200" cap="none" spc="-30" normalizeH="0" baseline="0" noProof="0" dirty="0">
              <a:ln>
                <a:noFill/>
              </a:ln>
              <a:solidFill>
                <a:srgbClr val="000000"/>
              </a:solidFill>
              <a:effectLst/>
              <a:uLnTx/>
              <a:uFillTx/>
              <a:latin typeface="Verdana"/>
              <a:ea typeface="+mn-ea"/>
              <a:cs typeface="+mn-cs"/>
            </a:endParaRPr>
          </a:p>
        </p:txBody>
      </p:sp>
      <p:sp>
        <p:nvSpPr>
          <p:cNvPr id="102" name="Rectangle: Rounded Corners 101">
            <a:extLst>
              <a:ext uri="{FF2B5EF4-FFF2-40B4-BE49-F238E27FC236}">
                <a16:creationId xmlns:a16="http://schemas.microsoft.com/office/drawing/2014/main" id="{0BE1DAA7-A999-87BA-3B84-594954DAAB3D}"/>
              </a:ext>
            </a:extLst>
          </p:cNvPr>
          <p:cNvSpPr/>
          <p:nvPr/>
        </p:nvSpPr>
        <p:spPr bwMode="auto">
          <a:xfrm>
            <a:off x="1477052" y="1984745"/>
            <a:ext cx="3586475" cy="3132000"/>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3" name="Right Arrow 18">
            <a:extLst>
              <a:ext uri="{FF2B5EF4-FFF2-40B4-BE49-F238E27FC236}">
                <a16:creationId xmlns:a16="http://schemas.microsoft.com/office/drawing/2014/main" id="{A7CCF9E0-6AAA-3DC2-C00D-7066DAC2F2F7}"/>
              </a:ext>
            </a:extLst>
          </p:cNvPr>
          <p:cNvSpPr/>
          <p:nvPr/>
        </p:nvSpPr>
        <p:spPr bwMode="auto">
          <a:xfrm>
            <a:off x="4929817" y="2396687"/>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4" name="Right Arrow 18">
            <a:extLst>
              <a:ext uri="{FF2B5EF4-FFF2-40B4-BE49-F238E27FC236}">
                <a16:creationId xmlns:a16="http://schemas.microsoft.com/office/drawing/2014/main" id="{E615C7A5-1C42-5DDA-51F1-3642E5E133F9}"/>
              </a:ext>
            </a:extLst>
          </p:cNvPr>
          <p:cNvSpPr/>
          <p:nvPr/>
        </p:nvSpPr>
        <p:spPr bwMode="auto">
          <a:xfrm>
            <a:off x="6721828" y="2412455"/>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5" name="TextBox 4">
            <a:extLst>
              <a:ext uri="{FF2B5EF4-FFF2-40B4-BE49-F238E27FC236}">
                <a16:creationId xmlns:a16="http://schemas.microsoft.com/office/drawing/2014/main" id="{66919BA8-F5BA-5017-7712-3F90872F97A4}"/>
              </a:ext>
            </a:extLst>
          </p:cNvPr>
          <p:cNvSpPr txBox="1"/>
          <p:nvPr/>
        </p:nvSpPr>
        <p:spPr>
          <a:xfrm>
            <a:off x="52680" y="5414855"/>
            <a:ext cx="9000028" cy="584775"/>
          </a:xfrm>
          <a:prstGeom prst="rect">
            <a:avLst/>
          </a:prstGeom>
          <a:noFill/>
        </p:spPr>
        <p:txBody>
          <a:bodyPr wrap="none" rtlCol="0">
            <a:spAutoFit/>
          </a:bodyPr>
          <a:lstStyle/>
          <a:p>
            <a:r>
              <a:rPr lang="en-US" sz="1600" spc="-40" dirty="0"/>
              <a:t>As both symmetrical multicore and big. little CPU designs have been discussed previously</a:t>
            </a:r>
          </a:p>
          <a:p>
            <a:r>
              <a:rPr lang="en-US" sz="1600" dirty="0"/>
              <a:t> in Sections 3.3.3 and 3.3.4, we do not delve into the details of these designs here. </a:t>
            </a:r>
            <a:endParaRPr lang="hu-HU" sz="1600" dirty="0"/>
          </a:p>
        </p:txBody>
      </p:sp>
    </p:spTree>
    <p:extLst>
      <p:ext uri="{BB962C8B-B14F-4D97-AF65-F5344CB8AC3E}">
        <p14:creationId xmlns:p14="http://schemas.microsoft.com/office/powerpoint/2010/main" val="12849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ppt_x"/>
                                          </p:val>
                                        </p:tav>
                                        <p:tav tm="100000">
                                          <p:val>
                                            <p:strVal val="#ppt_x"/>
                                          </p:val>
                                        </p:tav>
                                      </p:tavLst>
                                    </p:anim>
                                    <p:anim calcmode="lin" valueType="num">
                                      <p:cBhvr additive="base">
                                        <p:cTn id="12" dur="500" fill="hold"/>
                                        <p:tgtEl>
                                          <p:spTgt spid="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 calcmode="lin" valueType="num">
                                      <p:cBhvr additive="base">
                                        <p:cTn id="15" dur="500" fill="hold"/>
                                        <p:tgtEl>
                                          <p:spTgt spid="87"/>
                                        </p:tgtEl>
                                        <p:attrNameLst>
                                          <p:attrName>ppt_x</p:attrName>
                                        </p:attrNameLst>
                                      </p:cBhvr>
                                      <p:tavLst>
                                        <p:tav tm="0">
                                          <p:val>
                                            <p:strVal val="#ppt_x"/>
                                          </p:val>
                                        </p:tav>
                                        <p:tav tm="100000">
                                          <p:val>
                                            <p:strVal val="#ppt_x"/>
                                          </p:val>
                                        </p:tav>
                                      </p:tavLst>
                                    </p:anim>
                                    <p:anim calcmode="lin" valueType="num">
                                      <p:cBhvr additive="base">
                                        <p:cTn id="16" dur="500" fill="hold"/>
                                        <p:tgtEl>
                                          <p:spTgt spid="8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ppt_x"/>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ppt_x"/>
                                          </p:val>
                                        </p:tav>
                                        <p:tav tm="100000">
                                          <p:val>
                                            <p:strVal val="#ppt_x"/>
                                          </p:val>
                                        </p:tav>
                                      </p:tavLst>
                                    </p:anim>
                                    <p:anim calcmode="lin" valueType="num">
                                      <p:cBhvr additive="base">
                                        <p:cTn id="24" dur="500" fill="hold"/>
                                        <p:tgtEl>
                                          <p:spTgt spid="8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6"/>
                                        </p:tgtEl>
                                        <p:attrNameLst>
                                          <p:attrName>style.visibility</p:attrName>
                                        </p:attrNameLst>
                                      </p:cBhvr>
                                      <p:to>
                                        <p:strVal val="visible"/>
                                      </p:to>
                                    </p:set>
                                    <p:anim calcmode="lin" valueType="num">
                                      <p:cBhvr additive="base">
                                        <p:cTn id="27" dur="500" fill="hold"/>
                                        <p:tgtEl>
                                          <p:spTgt spid="86"/>
                                        </p:tgtEl>
                                        <p:attrNameLst>
                                          <p:attrName>ppt_x</p:attrName>
                                        </p:attrNameLst>
                                      </p:cBhvr>
                                      <p:tavLst>
                                        <p:tav tm="0">
                                          <p:val>
                                            <p:strVal val="#ppt_x"/>
                                          </p:val>
                                        </p:tav>
                                        <p:tav tm="100000">
                                          <p:val>
                                            <p:strVal val="#ppt_x"/>
                                          </p:val>
                                        </p:tav>
                                      </p:tavLst>
                                    </p:anim>
                                    <p:anim calcmode="lin" valueType="num">
                                      <p:cBhvr additive="base">
                                        <p:cTn id="28" dur="500" fill="hold"/>
                                        <p:tgtEl>
                                          <p:spTgt spid="8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ppt_x"/>
                                          </p:val>
                                        </p:tav>
                                        <p:tav tm="100000">
                                          <p:val>
                                            <p:strVal val="#ppt_x"/>
                                          </p:val>
                                        </p:tav>
                                      </p:tavLst>
                                    </p:anim>
                                    <p:anim calcmode="lin" valueType="num">
                                      <p:cBhvr additive="base">
                                        <p:cTn id="40" dur="500" fill="hold"/>
                                        <p:tgtEl>
                                          <p:spTgt spid="4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additive="base">
                                        <p:cTn id="47" dur="500" fill="hold"/>
                                        <p:tgtEl>
                                          <p:spTgt spid="45"/>
                                        </p:tgtEl>
                                        <p:attrNameLst>
                                          <p:attrName>ppt_x</p:attrName>
                                        </p:attrNameLst>
                                      </p:cBhvr>
                                      <p:tavLst>
                                        <p:tav tm="0">
                                          <p:val>
                                            <p:strVal val="#ppt_x"/>
                                          </p:val>
                                        </p:tav>
                                        <p:tav tm="100000">
                                          <p:val>
                                            <p:strVal val="#ppt_x"/>
                                          </p:val>
                                        </p:tav>
                                      </p:tavLst>
                                    </p:anim>
                                    <p:anim calcmode="lin" valueType="num">
                                      <p:cBhvr additive="base">
                                        <p:cTn id="48" dur="500" fill="hold"/>
                                        <p:tgtEl>
                                          <p:spTgt spid="4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 calcmode="lin" valueType="num">
                                      <p:cBhvr additive="base">
                                        <p:cTn id="51" dur="500" fill="hold"/>
                                        <p:tgtEl>
                                          <p:spTgt spid="47"/>
                                        </p:tgtEl>
                                        <p:attrNameLst>
                                          <p:attrName>ppt_x</p:attrName>
                                        </p:attrNameLst>
                                      </p:cBhvr>
                                      <p:tavLst>
                                        <p:tav tm="0">
                                          <p:val>
                                            <p:strVal val="#ppt_x"/>
                                          </p:val>
                                        </p:tav>
                                        <p:tav tm="100000">
                                          <p:val>
                                            <p:strVal val="#ppt_x"/>
                                          </p:val>
                                        </p:tav>
                                      </p:tavLst>
                                    </p:anim>
                                    <p:anim calcmode="lin" valueType="num">
                                      <p:cBhvr additive="base">
                                        <p:cTn id="52" dur="500" fill="hold"/>
                                        <p:tgtEl>
                                          <p:spTgt spid="4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additive="base">
                                        <p:cTn id="55" dur="500" fill="hold"/>
                                        <p:tgtEl>
                                          <p:spTgt spid="48"/>
                                        </p:tgtEl>
                                        <p:attrNameLst>
                                          <p:attrName>ppt_x</p:attrName>
                                        </p:attrNameLst>
                                      </p:cBhvr>
                                      <p:tavLst>
                                        <p:tav tm="0">
                                          <p:val>
                                            <p:strVal val="#ppt_x"/>
                                          </p:val>
                                        </p:tav>
                                        <p:tav tm="100000">
                                          <p:val>
                                            <p:strVal val="#ppt_x"/>
                                          </p:val>
                                        </p:tav>
                                      </p:tavLst>
                                    </p:anim>
                                    <p:anim calcmode="lin" valueType="num">
                                      <p:cBhvr additive="base">
                                        <p:cTn id="56" dur="500" fill="hold"/>
                                        <p:tgtEl>
                                          <p:spTgt spid="4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ppt_x"/>
                                          </p:val>
                                        </p:tav>
                                        <p:tav tm="100000">
                                          <p:val>
                                            <p:strVal val="#ppt_x"/>
                                          </p:val>
                                        </p:tav>
                                      </p:tavLst>
                                    </p:anim>
                                    <p:anim calcmode="lin" valueType="num">
                                      <p:cBhvr additive="base">
                                        <p:cTn id="60" dur="500" fill="hold"/>
                                        <p:tgtEl>
                                          <p:spTgt spid="4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anim calcmode="lin" valueType="num">
                                      <p:cBhvr additive="base">
                                        <p:cTn id="63" dur="500" fill="hold"/>
                                        <p:tgtEl>
                                          <p:spTgt spid="50"/>
                                        </p:tgtEl>
                                        <p:attrNameLst>
                                          <p:attrName>ppt_x</p:attrName>
                                        </p:attrNameLst>
                                      </p:cBhvr>
                                      <p:tavLst>
                                        <p:tav tm="0">
                                          <p:val>
                                            <p:strVal val="#ppt_x"/>
                                          </p:val>
                                        </p:tav>
                                        <p:tav tm="100000">
                                          <p:val>
                                            <p:strVal val="#ppt_x"/>
                                          </p:val>
                                        </p:tav>
                                      </p:tavLst>
                                    </p:anim>
                                    <p:anim calcmode="lin" valueType="num">
                                      <p:cBhvr additive="base">
                                        <p:cTn id="64" dur="500" fill="hold"/>
                                        <p:tgtEl>
                                          <p:spTgt spid="5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52"/>
                                        </p:tgtEl>
                                        <p:attrNameLst>
                                          <p:attrName>style.visibility</p:attrName>
                                        </p:attrNameLst>
                                      </p:cBhvr>
                                      <p:to>
                                        <p:strVal val="visible"/>
                                      </p:to>
                                    </p:set>
                                    <p:anim calcmode="lin" valueType="num">
                                      <p:cBhvr additive="base">
                                        <p:cTn id="67" dur="500" fill="hold"/>
                                        <p:tgtEl>
                                          <p:spTgt spid="52"/>
                                        </p:tgtEl>
                                        <p:attrNameLst>
                                          <p:attrName>ppt_x</p:attrName>
                                        </p:attrNameLst>
                                      </p:cBhvr>
                                      <p:tavLst>
                                        <p:tav tm="0">
                                          <p:val>
                                            <p:strVal val="#ppt_x"/>
                                          </p:val>
                                        </p:tav>
                                        <p:tav tm="100000">
                                          <p:val>
                                            <p:strVal val="#ppt_x"/>
                                          </p:val>
                                        </p:tav>
                                      </p:tavLst>
                                    </p:anim>
                                    <p:anim calcmode="lin" valueType="num">
                                      <p:cBhvr additive="base">
                                        <p:cTn id="68" dur="500" fill="hold"/>
                                        <p:tgtEl>
                                          <p:spTgt spid="5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nodePh="1">
                                  <p:stCondLst>
                                    <p:cond delay="0"/>
                                  </p:stCondLst>
                                  <p:endCondLst>
                                    <p:cond evt="begin" delay="0">
                                      <p:tn val="73"/>
                                    </p:cond>
                                  </p:end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ppt_x"/>
                                          </p:val>
                                        </p:tav>
                                        <p:tav tm="100000">
                                          <p:val>
                                            <p:strVal val="#ppt_x"/>
                                          </p:val>
                                        </p:tav>
                                      </p:tavLst>
                                    </p:anim>
                                    <p:anim calcmode="lin" valueType="num">
                                      <p:cBhvr additive="base">
                                        <p:cTn id="76" dur="500" fill="hold"/>
                                        <p:tgtEl>
                                          <p:spTgt spid="20"/>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additive="base">
                                        <p:cTn id="79" dur="500" fill="hold"/>
                                        <p:tgtEl>
                                          <p:spTgt spid="59"/>
                                        </p:tgtEl>
                                        <p:attrNameLst>
                                          <p:attrName>ppt_x</p:attrName>
                                        </p:attrNameLst>
                                      </p:cBhvr>
                                      <p:tavLst>
                                        <p:tav tm="0">
                                          <p:val>
                                            <p:strVal val="#ppt_x"/>
                                          </p:val>
                                        </p:tav>
                                        <p:tav tm="100000">
                                          <p:val>
                                            <p:strVal val="#ppt_x"/>
                                          </p:val>
                                        </p:tav>
                                      </p:tavLst>
                                    </p:anim>
                                    <p:anim calcmode="lin" valueType="num">
                                      <p:cBhvr additive="base">
                                        <p:cTn id="80" dur="500" fill="hold"/>
                                        <p:tgtEl>
                                          <p:spTgt spid="5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1"/>
                                        </p:tgtEl>
                                        <p:attrNameLst>
                                          <p:attrName>style.visibility</p:attrName>
                                        </p:attrNameLst>
                                      </p:cBhvr>
                                      <p:to>
                                        <p:strVal val="visible"/>
                                      </p:to>
                                    </p:set>
                                    <p:anim calcmode="lin" valueType="num">
                                      <p:cBhvr additive="base">
                                        <p:cTn id="83" dur="500" fill="hold"/>
                                        <p:tgtEl>
                                          <p:spTgt spid="61"/>
                                        </p:tgtEl>
                                        <p:attrNameLst>
                                          <p:attrName>ppt_x</p:attrName>
                                        </p:attrNameLst>
                                      </p:cBhvr>
                                      <p:tavLst>
                                        <p:tav tm="0">
                                          <p:val>
                                            <p:strVal val="#ppt_x"/>
                                          </p:val>
                                        </p:tav>
                                        <p:tav tm="100000">
                                          <p:val>
                                            <p:strVal val="#ppt_x"/>
                                          </p:val>
                                        </p:tav>
                                      </p:tavLst>
                                    </p:anim>
                                    <p:anim calcmode="lin" valueType="num">
                                      <p:cBhvr additive="base">
                                        <p:cTn id="84" dur="500" fill="hold"/>
                                        <p:tgtEl>
                                          <p:spTgt spid="6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2"/>
                                        </p:tgtEl>
                                        <p:attrNameLst>
                                          <p:attrName>style.visibility</p:attrName>
                                        </p:attrNameLst>
                                      </p:cBhvr>
                                      <p:to>
                                        <p:strVal val="visible"/>
                                      </p:to>
                                    </p:set>
                                    <p:anim calcmode="lin" valueType="num">
                                      <p:cBhvr additive="base">
                                        <p:cTn id="87" dur="500" fill="hold"/>
                                        <p:tgtEl>
                                          <p:spTgt spid="62"/>
                                        </p:tgtEl>
                                        <p:attrNameLst>
                                          <p:attrName>ppt_x</p:attrName>
                                        </p:attrNameLst>
                                      </p:cBhvr>
                                      <p:tavLst>
                                        <p:tav tm="0">
                                          <p:val>
                                            <p:strVal val="#ppt_x"/>
                                          </p:val>
                                        </p:tav>
                                        <p:tav tm="100000">
                                          <p:val>
                                            <p:strVal val="#ppt_x"/>
                                          </p:val>
                                        </p:tav>
                                      </p:tavLst>
                                    </p:anim>
                                    <p:anim calcmode="lin" valueType="num">
                                      <p:cBhvr additive="base">
                                        <p:cTn id="88" dur="500" fill="hold"/>
                                        <p:tgtEl>
                                          <p:spTgt spid="6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3"/>
                                        </p:tgtEl>
                                        <p:attrNameLst>
                                          <p:attrName>style.visibility</p:attrName>
                                        </p:attrNameLst>
                                      </p:cBhvr>
                                      <p:to>
                                        <p:strVal val="visible"/>
                                      </p:to>
                                    </p:set>
                                    <p:anim calcmode="lin" valueType="num">
                                      <p:cBhvr additive="base">
                                        <p:cTn id="91" dur="500" fill="hold"/>
                                        <p:tgtEl>
                                          <p:spTgt spid="63"/>
                                        </p:tgtEl>
                                        <p:attrNameLst>
                                          <p:attrName>ppt_x</p:attrName>
                                        </p:attrNameLst>
                                      </p:cBhvr>
                                      <p:tavLst>
                                        <p:tav tm="0">
                                          <p:val>
                                            <p:strVal val="#ppt_x"/>
                                          </p:val>
                                        </p:tav>
                                        <p:tav tm="100000">
                                          <p:val>
                                            <p:strVal val="#ppt_x"/>
                                          </p:val>
                                        </p:tav>
                                      </p:tavLst>
                                    </p:anim>
                                    <p:anim calcmode="lin" valueType="num">
                                      <p:cBhvr additive="base">
                                        <p:cTn id="92" dur="500" fill="hold"/>
                                        <p:tgtEl>
                                          <p:spTgt spid="63"/>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64"/>
                                        </p:tgtEl>
                                        <p:attrNameLst>
                                          <p:attrName>style.visibility</p:attrName>
                                        </p:attrNameLst>
                                      </p:cBhvr>
                                      <p:to>
                                        <p:strVal val="visible"/>
                                      </p:to>
                                    </p:set>
                                    <p:anim calcmode="lin" valueType="num">
                                      <p:cBhvr additive="base">
                                        <p:cTn id="95" dur="500" fill="hold"/>
                                        <p:tgtEl>
                                          <p:spTgt spid="64"/>
                                        </p:tgtEl>
                                        <p:attrNameLst>
                                          <p:attrName>ppt_x</p:attrName>
                                        </p:attrNameLst>
                                      </p:cBhvr>
                                      <p:tavLst>
                                        <p:tav tm="0">
                                          <p:val>
                                            <p:strVal val="#ppt_x"/>
                                          </p:val>
                                        </p:tav>
                                        <p:tav tm="100000">
                                          <p:val>
                                            <p:strVal val="#ppt_x"/>
                                          </p:val>
                                        </p:tav>
                                      </p:tavLst>
                                    </p:anim>
                                    <p:anim calcmode="lin" valueType="num">
                                      <p:cBhvr additive="base">
                                        <p:cTn id="96" dur="500" fill="hold"/>
                                        <p:tgtEl>
                                          <p:spTgt spid="64"/>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65"/>
                                        </p:tgtEl>
                                        <p:attrNameLst>
                                          <p:attrName>style.visibility</p:attrName>
                                        </p:attrNameLst>
                                      </p:cBhvr>
                                      <p:to>
                                        <p:strVal val="visible"/>
                                      </p:to>
                                    </p:set>
                                    <p:anim calcmode="lin" valueType="num">
                                      <p:cBhvr additive="base">
                                        <p:cTn id="99" dur="500" fill="hold"/>
                                        <p:tgtEl>
                                          <p:spTgt spid="65"/>
                                        </p:tgtEl>
                                        <p:attrNameLst>
                                          <p:attrName>ppt_x</p:attrName>
                                        </p:attrNameLst>
                                      </p:cBhvr>
                                      <p:tavLst>
                                        <p:tav tm="0">
                                          <p:val>
                                            <p:strVal val="#ppt_x"/>
                                          </p:val>
                                        </p:tav>
                                        <p:tav tm="100000">
                                          <p:val>
                                            <p:strVal val="#ppt_x"/>
                                          </p:val>
                                        </p:tav>
                                      </p:tavLst>
                                    </p:anim>
                                    <p:anim calcmode="lin" valueType="num">
                                      <p:cBhvr additive="base">
                                        <p:cTn id="100" dur="500" fill="hold"/>
                                        <p:tgtEl>
                                          <p:spTgt spid="65"/>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66"/>
                                        </p:tgtEl>
                                        <p:attrNameLst>
                                          <p:attrName>style.visibility</p:attrName>
                                        </p:attrNameLst>
                                      </p:cBhvr>
                                      <p:to>
                                        <p:strVal val="visible"/>
                                      </p:to>
                                    </p:set>
                                    <p:anim calcmode="lin" valueType="num">
                                      <p:cBhvr additive="base">
                                        <p:cTn id="103" dur="500" fill="hold"/>
                                        <p:tgtEl>
                                          <p:spTgt spid="66"/>
                                        </p:tgtEl>
                                        <p:attrNameLst>
                                          <p:attrName>ppt_x</p:attrName>
                                        </p:attrNameLst>
                                      </p:cBhvr>
                                      <p:tavLst>
                                        <p:tav tm="0">
                                          <p:val>
                                            <p:strVal val="#ppt_x"/>
                                          </p:val>
                                        </p:tav>
                                        <p:tav tm="100000">
                                          <p:val>
                                            <p:strVal val="#ppt_x"/>
                                          </p:val>
                                        </p:tav>
                                      </p:tavLst>
                                    </p:anim>
                                    <p:anim calcmode="lin" valueType="num">
                                      <p:cBhvr additive="base">
                                        <p:cTn id="104" dur="500" fill="hold"/>
                                        <p:tgtEl>
                                          <p:spTgt spid="66"/>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67"/>
                                        </p:tgtEl>
                                        <p:attrNameLst>
                                          <p:attrName>style.visibility</p:attrName>
                                        </p:attrNameLst>
                                      </p:cBhvr>
                                      <p:to>
                                        <p:strVal val="visible"/>
                                      </p:to>
                                    </p:set>
                                    <p:anim calcmode="lin" valueType="num">
                                      <p:cBhvr additive="base">
                                        <p:cTn id="107" dur="500" fill="hold"/>
                                        <p:tgtEl>
                                          <p:spTgt spid="67"/>
                                        </p:tgtEl>
                                        <p:attrNameLst>
                                          <p:attrName>ppt_x</p:attrName>
                                        </p:attrNameLst>
                                      </p:cBhvr>
                                      <p:tavLst>
                                        <p:tav tm="0">
                                          <p:val>
                                            <p:strVal val="#ppt_x"/>
                                          </p:val>
                                        </p:tav>
                                        <p:tav tm="100000">
                                          <p:val>
                                            <p:strVal val="#ppt_x"/>
                                          </p:val>
                                        </p:tav>
                                      </p:tavLst>
                                    </p:anim>
                                    <p:anim calcmode="lin" valueType="num">
                                      <p:cBhvr additive="base">
                                        <p:cTn id="108" dur="500" fill="hold"/>
                                        <p:tgtEl>
                                          <p:spTgt spid="6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68"/>
                                        </p:tgtEl>
                                        <p:attrNameLst>
                                          <p:attrName>style.visibility</p:attrName>
                                        </p:attrNameLst>
                                      </p:cBhvr>
                                      <p:to>
                                        <p:strVal val="visible"/>
                                      </p:to>
                                    </p:set>
                                    <p:anim calcmode="lin" valueType="num">
                                      <p:cBhvr additive="base">
                                        <p:cTn id="111" dur="500" fill="hold"/>
                                        <p:tgtEl>
                                          <p:spTgt spid="68"/>
                                        </p:tgtEl>
                                        <p:attrNameLst>
                                          <p:attrName>ppt_x</p:attrName>
                                        </p:attrNameLst>
                                      </p:cBhvr>
                                      <p:tavLst>
                                        <p:tav tm="0">
                                          <p:val>
                                            <p:strVal val="#ppt_x"/>
                                          </p:val>
                                        </p:tav>
                                        <p:tav tm="100000">
                                          <p:val>
                                            <p:strVal val="#ppt_x"/>
                                          </p:val>
                                        </p:tav>
                                      </p:tavLst>
                                    </p:anim>
                                    <p:anim calcmode="lin" valueType="num">
                                      <p:cBhvr additive="base">
                                        <p:cTn id="112" dur="500" fill="hold"/>
                                        <p:tgtEl>
                                          <p:spTgt spid="68"/>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69"/>
                                        </p:tgtEl>
                                        <p:attrNameLst>
                                          <p:attrName>style.visibility</p:attrName>
                                        </p:attrNameLst>
                                      </p:cBhvr>
                                      <p:to>
                                        <p:strVal val="visible"/>
                                      </p:to>
                                    </p:set>
                                    <p:anim calcmode="lin" valueType="num">
                                      <p:cBhvr additive="base">
                                        <p:cTn id="115" dur="500" fill="hold"/>
                                        <p:tgtEl>
                                          <p:spTgt spid="69"/>
                                        </p:tgtEl>
                                        <p:attrNameLst>
                                          <p:attrName>ppt_x</p:attrName>
                                        </p:attrNameLst>
                                      </p:cBhvr>
                                      <p:tavLst>
                                        <p:tav tm="0">
                                          <p:val>
                                            <p:strVal val="#ppt_x"/>
                                          </p:val>
                                        </p:tav>
                                        <p:tav tm="100000">
                                          <p:val>
                                            <p:strVal val="#ppt_x"/>
                                          </p:val>
                                        </p:tav>
                                      </p:tavLst>
                                    </p:anim>
                                    <p:anim calcmode="lin" valueType="num">
                                      <p:cBhvr additive="base">
                                        <p:cTn id="116" dur="500" fill="hold"/>
                                        <p:tgtEl>
                                          <p:spTgt spid="69"/>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70"/>
                                        </p:tgtEl>
                                        <p:attrNameLst>
                                          <p:attrName>style.visibility</p:attrName>
                                        </p:attrNameLst>
                                      </p:cBhvr>
                                      <p:to>
                                        <p:strVal val="visible"/>
                                      </p:to>
                                    </p:set>
                                    <p:anim calcmode="lin" valueType="num">
                                      <p:cBhvr additive="base">
                                        <p:cTn id="119" dur="500" fill="hold"/>
                                        <p:tgtEl>
                                          <p:spTgt spid="70"/>
                                        </p:tgtEl>
                                        <p:attrNameLst>
                                          <p:attrName>ppt_x</p:attrName>
                                        </p:attrNameLst>
                                      </p:cBhvr>
                                      <p:tavLst>
                                        <p:tav tm="0">
                                          <p:val>
                                            <p:strVal val="#ppt_x"/>
                                          </p:val>
                                        </p:tav>
                                        <p:tav tm="100000">
                                          <p:val>
                                            <p:strVal val="#ppt_x"/>
                                          </p:val>
                                        </p:tav>
                                      </p:tavLst>
                                    </p:anim>
                                    <p:anim calcmode="lin" valueType="num">
                                      <p:cBhvr additive="base">
                                        <p:cTn id="120" dur="500" fill="hold"/>
                                        <p:tgtEl>
                                          <p:spTgt spid="70"/>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3"/>
                                        </p:tgtEl>
                                        <p:attrNameLst>
                                          <p:attrName>style.visibility</p:attrName>
                                        </p:attrNameLst>
                                      </p:cBhvr>
                                      <p:to>
                                        <p:strVal val="visible"/>
                                      </p:to>
                                    </p:set>
                                    <p:anim calcmode="lin" valueType="num">
                                      <p:cBhvr additive="base">
                                        <p:cTn id="123" dur="500" fill="hold"/>
                                        <p:tgtEl>
                                          <p:spTgt spid="33"/>
                                        </p:tgtEl>
                                        <p:attrNameLst>
                                          <p:attrName>ppt_x</p:attrName>
                                        </p:attrNameLst>
                                      </p:cBhvr>
                                      <p:tavLst>
                                        <p:tav tm="0">
                                          <p:val>
                                            <p:strVal val="#ppt_x"/>
                                          </p:val>
                                        </p:tav>
                                        <p:tav tm="100000">
                                          <p:val>
                                            <p:strVal val="#ppt_x"/>
                                          </p:val>
                                        </p:tav>
                                      </p:tavLst>
                                    </p:anim>
                                    <p:anim calcmode="lin" valueType="num">
                                      <p:cBhvr additive="base">
                                        <p:cTn id="124" dur="500" fill="hold"/>
                                        <p:tgtEl>
                                          <p:spTgt spid="33"/>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4"/>
                                        </p:tgtEl>
                                        <p:attrNameLst>
                                          <p:attrName>style.visibility</p:attrName>
                                        </p:attrNameLst>
                                      </p:cBhvr>
                                      <p:to>
                                        <p:strVal val="visible"/>
                                      </p:to>
                                    </p:set>
                                    <p:anim calcmode="lin" valueType="num">
                                      <p:cBhvr additive="base">
                                        <p:cTn id="127" dur="500" fill="hold"/>
                                        <p:tgtEl>
                                          <p:spTgt spid="34"/>
                                        </p:tgtEl>
                                        <p:attrNameLst>
                                          <p:attrName>ppt_x</p:attrName>
                                        </p:attrNameLst>
                                      </p:cBhvr>
                                      <p:tavLst>
                                        <p:tav tm="0">
                                          <p:val>
                                            <p:strVal val="#ppt_x"/>
                                          </p:val>
                                        </p:tav>
                                        <p:tav tm="100000">
                                          <p:val>
                                            <p:strVal val="#ppt_x"/>
                                          </p:val>
                                        </p:tav>
                                      </p:tavLst>
                                    </p:anim>
                                    <p:anim calcmode="lin" valueType="num">
                                      <p:cBhvr additive="base">
                                        <p:cTn id="128" dur="500" fill="hold"/>
                                        <p:tgtEl>
                                          <p:spTgt spid="34"/>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27"/>
                                        </p:tgtEl>
                                        <p:attrNameLst>
                                          <p:attrName>style.visibility</p:attrName>
                                        </p:attrNameLst>
                                      </p:cBhvr>
                                      <p:to>
                                        <p:strVal val="visible"/>
                                      </p:to>
                                    </p:set>
                                    <p:anim calcmode="lin" valueType="num">
                                      <p:cBhvr additive="base">
                                        <p:cTn id="131" dur="500" fill="hold"/>
                                        <p:tgtEl>
                                          <p:spTgt spid="27"/>
                                        </p:tgtEl>
                                        <p:attrNameLst>
                                          <p:attrName>ppt_x</p:attrName>
                                        </p:attrNameLst>
                                      </p:cBhvr>
                                      <p:tavLst>
                                        <p:tav tm="0">
                                          <p:val>
                                            <p:strVal val="#ppt_x"/>
                                          </p:val>
                                        </p:tav>
                                        <p:tav tm="100000">
                                          <p:val>
                                            <p:strVal val="#ppt_x"/>
                                          </p:val>
                                        </p:tav>
                                      </p:tavLst>
                                    </p:anim>
                                    <p:anim calcmode="lin" valueType="num">
                                      <p:cBhvr additive="base">
                                        <p:cTn id="132" dur="500" fill="hold"/>
                                        <p:tgtEl>
                                          <p:spTgt spid="27"/>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28"/>
                                        </p:tgtEl>
                                        <p:attrNameLst>
                                          <p:attrName>style.visibility</p:attrName>
                                        </p:attrNameLst>
                                      </p:cBhvr>
                                      <p:to>
                                        <p:strVal val="visible"/>
                                      </p:to>
                                    </p:set>
                                    <p:anim calcmode="lin" valueType="num">
                                      <p:cBhvr additive="base">
                                        <p:cTn id="135" dur="500" fill="hold"/>
                                        <p:tgtEl>
                                          <p:spTgt spid="28"/>
                                        </p:tgtEl>
                                        <p:attrNameLst>
                                          <p:attrName>ppt_x</p:attrName>
                                        </p:attrNameLst>
                                      </p:cBhvr>
                                      <p:tavLst>
                                        <p:tav tm="0">
                                          <p:val>
                                            <p:strVal val="#ppt_x"/>
                                          </p:val>
                                        </p:tav>
                                        <p:tav tm="100000">
                                          <p:val>
                                            <p:strVal val="#ppt_x"/>
                                          </p:val>
                                        </p:tav>
                                      </p:tavLst>
                                    </p:anim>
                                    <p:anim calcmode="lin" valueType="num">
                                      <p:cBhvr additive="base">
                                        <p:cTn id="136" dur="500" fill="hold"/>
                                        <p:tgtEl>
                                          <p:spTgt spid="28"/>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35"/>
                                        </p:tgtEl>
                                        <p:attrNameLst>
                                          <p:attrName>style.visibility</p:attrName>
                                        </p:attrNameLst>
                                      </p:cBhvr>
                                      <p:to>
                                        <p:strVal val="visible"/>
                                      </p:to>
                                    </p:set>
                                    <p:anim calcmode="lin" valueType="num">
                                      <p:cBhvr additive="base">
                                        <p:cTn id="139" dur="500" fill="hold"/>
                                        <p:tgtEl>
                                          <p:spTgt spid="35"/>
                                        </p:tgtEl>
                                        <p:attrNameLst>
                                          <p:attrName>ppt_x</p:attrName>
                                        </p:attrNameLst>
                                      </p:cBhvr>
                                      <p:tavLst>
                                        <p:tav tm="0">
                                          <p:val>
                                            <p:strVal val="#ppt_x"/>
                                          </p:val>
                                        </p:tav>
                                        <p:tav tm="100000">
                                          <p:val>
                                            <p:strVal val="#ppt_x"/>
                                          </p:val>
                                        </p:tav>
                                      </p:tavLst>
                                    </p:anim>
                                    <p:anim calcmode="lin" valueType="num">
                                      <p:cBhvr additive="base">
                                        <p:cTn id="140" dur="500" fill="hold"/>
                                        <p:tgtEl>
                                          <p:spTgt spid="35"/>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36"/>
                                        </p:tgtEl>
                                        <p:attrNameLst>
                                          <p:attrName>style.visibility</p:attrName>
                                        </p:attrNameLst>
                                      </p:cBhvr>
                                      <p:to>
                                        <p:strVal val="visible"/>
                                      </p:to>
                                    </p:set>
                                    <p:anim calcmode="lin" valueType="num">
                                      <p:cBhvr additive="base">
                                        <p:cTn id="143" dur="500" fill="hold"/>
                                        <p:tgtEl>
                                          <p:spTgt spid="36"/>
                                        </p:tgtEl>
                                        <p:attrNameLst>
                                          <p:attrName>ppt_x</p:attrName>
                                        </p:attrNameLst>
                                      </p:cBhvr>
                                      <p:tavLst>
                                        <p:tav tm="0">
                                          <p:val>
                                            <p:strVal val="#ppt_x"/>
                                          </p:val>
                                        </p:tav>
                                        <p:tav tm="100000">
                                          <p:val>
                                            <p:strVal val="#ppt_x"/>
                                          </p:val>
                                        </p:tav>
                                      </p:tavLst>
                                    </p:anim>
                                    <p:anim calcmode="lin" valueType="num">
                                      <p:cBhvr additive="base">
                                        <p:cTn id="144" dur="500" fill="hold"/>
                                        <p:tgtEl>
                                          <p:spTgt spid="36"/>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46"/>
                                        </p:tgtEl>
                                        <p:attrNameLst>
                                          <p:attrName>style.visibility</p:attrName>
                                        </p:attrNameLst>
                                      </p:cBhvr>
                                      <p:to>
                                        <p:strVal val="visible"/>
                                      </p:to>
                                    </p:set>
                                    <p:anim calcmode="lin" valueType="num">
                                      <p:cBhvr additive="base">
                                        <p:cTn id="147" dur="500" fill="hold"/>
                                        <p:tgtEl>
                                          <p:spTgt spid="46"/>
                                        </p:tgtEl>
                                        <p:attrNameLst>
                                          <p:attrName>ppt_x</p:attrName>
                                        </p:attrNameLst>
                                      </p:cBhvr>
                                      <p:tavLst>
                                        <p:tav tm="0">
                                          <p:val>
                                            <p:strVal val="#ppt_x"/>
                                          </p:val>
                                        </p:tav>
                                        <p:tav tm="100000">
                                          <p:val>
                                            <p:strVal val="#ppt_x"/>
                                          </p:val>
                                        </p:tav>
                                      </p:tavLst>
                                    </p:anim>
                                    <p:anim calcmode="lin" valueType="num">
                                      <p:cBhvr additive="base">
                                        <p:cTn id="148" dur="500" fill="hold"/>
                                        <p:tgtEl>
                                          <p:spTgt spid="46"/>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 calcmode="lin" valueType="num">
                                      <p:cBhvr additive="base">
                                        <p:cTn id="151" dur="500" fill="hold"/>
                                        <p:tgtEl>
                                          <p:spTgt spid="51"/>
                                        </p:tgtEl>
                                        <p:attrNameLst>
                                          <p:attrName>ppt_x</p:attrName>
                                        </p:attrNameLst>
                                      </p:cBhvr>
                                      <p:tavLst>
                                        <p:tav tm="0">
                                          <p:val>
                                            <p:strVal val="#ppt_x"/>
                                          </p:val>
                                        </p:tav>
                                        <p:tav tm="100000">
                                          <p:val>
                                            <p:strVal val="#ppt_x"/>
                                          </p:val>
                                        </p:tav>
                                      </p:tavLst>
                                    </p:anim>
                                    <p:anim calcmode="lin" valueType="num">
                                      <p:cBhvr additive="base">
                                        <p:cTn id="152" dur="500" fill="hold"/>
                                        <p:tgtEl>
                                          <p:spTgt spid="51"/>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53"/>
                                        </p:tgtEl>
                                        <p:attrNameLst>
                                          <p:attrName>style.visibility</p:attrName>
                                        </p:attrNameLst>
                                      </p:cBhvr>
                                      <p:to>
                                        <p:strVal val="visible"/>
                                      </p:to>
                                    </p:set>
                                    <p:anim calcmode="lin" valueType="num">
                                      <p:cBhvr additive="base">
                                        <p:cTn id="155" dur="500" fill="hold"/>
                                        <p:tgtEl>
                                          <p:spTgt spid="53"/>
                                        </p:tgtEl>
                                        <p:attrNameLst>
                                          <p:attrName>ppt_x</p:attrName>
                                        </p:attrNameLst>
                                      </p:cBhvr>
                                      <p:tavLst>
                                        <p:tav tm="0">
                                          <p:val>
                                            <p:strVal val="#ppt_x"/>
                                          </p:val>
                                        </p:tav>
                                        <p:tav tm="100000">
                                          <p:val>
                                            <p:strVal val="#ppt_x"/>
                                          </p:val>
                                        </p:tav>
                                      </p:tavLst>
                                    </p:anim>
                                    <p:anim calcmode="lin" valueType="num">
                                      <p:cBhvr additive="base">
                                        <p:cTn id="156" dur="500" fill="hold"/>
                                        <p:tgtEl>
                                          <p:spTgt spid="53"/>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54"/>
                                        </p:tgtEl>
                                        <p:attrNameLst>
                                          <p:attrName>style.visibility</p:attrName>
                                        </p:attrNameLst>
                                      </p:cBhvr>
                                      <p:to>
                                        <p:strVal val="visible"/>
                                      </p:to>
                                    </p:set>
                                    <p:anim calcmode="lin" valueType="num">
                                      <p:cBhvr additive="base">
                                        <p:cTn id="159" dur="500" fill="hold"/>
                                        <p:tgtEl>
                                          <p:spTgt spid="54"/>
                                        </p:tgtEl>
                                        <p:attrNameLst>
                                          <p:attrName>ppt_x</p:attrName>
                                        </p:attrNameLst>
                                      </p:cBhvr>
                                      <p:tavLst>
                                        <p:tav tm="0">
                                          <p:val>
                                            <p:strVal val="#ppt_x"/>
                                          </p:val>
                                        </p:tav>
                                        <p:tav tm="100000">
                                          <p:val>
                                            <p:strVal val="#ppt_x"/>
                                          </p:val>
                                        </p:tav>
                                      </p:tavLst>
                                    </p:anim>
                                    <p:anim calcmode="lin" valueType="num">
                                      <p:cBhvr additive="base">
                                        <p:cTn id="160" dur="500" fill="hold"/>
                                        <p:tgtEl>
                                          <p:spTgt spid="54"/>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55"/>
                                        </p:tgtEl>
                                        <p:attrNameLst>
                                          <p:attrName>style.visibility</p:attrName>
                                        </p:attrNameLst>
                                      </p:cBhvr>
                                      <p:to>
                                        <p:strVal val="visible"/>
                                      </p:to>
                                    </p:set>
                                    <p:anim calcmode="lin" valueType="num">
                                      <p:cBhvr additive="base">
                                        <p:cTn id="163" dur="500" fill="hold"/>
                                        <p:tgtEl>
                                          <p:spTgt spid="55"/>
                                        </p:tgtEl>
                                        <p:attrNameLst>
                                          <p:attrName>ppt_x</p:attrName>
                                        </p:attrNameLst>
                                      </p:cBhvr>
                                      <p:tavLst>
                                        <p:tav tm="0">
                                          <p:val>
                                            <p:strVal val="#ppt_x"/>
                                          </p:val>
                                        </p:tav>
                                        <p:tav tm="100000">
                                          <p:val>
                                            <p:strVal val="#ppt_x"/>
                                          </p:val>
                                        </p:tav>
                                      </p:tavLst>
                                    </p:anim>
                                    <p:anim calcmode="lin" valueType="num">
                                      <p:cBhvr additive="base">
                                        <p:cTn id="164" dur="500" fill="hold"/>
                                        <p:tgtEl>
                                          <p:spTgt spid="55"/>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56"/>
                                        </p:tgtEl>
                                        <p:attrNameLst>
                                          <p:attrName>style.visibility</p:attrName>
                                        </p:attrNameLst>
                                      </p:cBhvr>
                                      <p:to>
                                        <p:strVal val="visible"/>
                                      </p:to>
                                    </p:set>
                                    <p:anim calcmode="lin" valueType="num">
                                      <p:cBhvr additive="base">
                                        <p:cTn id="167" dur="500" fill="hold"/>
                                        <p:tgtEl>
                                          <p:spTgt spid="56"/>
                                        </p:tgtEl>
                                        <p:attrNameLst>
                                          <p:attrName>ppt_x</p:attrName>
                                        </p:attrNameLst>
                                      </p:cBhvr>
                                      <p:tavLst>
                                        <p:tav tm="0">
                                          <p:val>
                                            <p:strVal val="#ppt_x"/>
                                          </p:val>
                                        </p:tav>
                                        <p:tav tm="100000">
                                          <p:val>
                                            <p:strVal val="#ppt_x"/>
                                          </p:val>
                                        </p:tav>
                                      </p:tavLst>
                                    </p:anim>
                                    <p:anim calcmode="lin" valueType="num">
                                      <p:cBhvr additive="base">
                                        <p:cTn id="168" dur="500" fill="hold"/>
                                        <p:tgtEl>
                                          <p:spTgt spid="56"/>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57"/>
                                        </p:tgtEl>
                                        <p:attrNameLst>
                                          <p:attrName>style.visibility</p:attrName>
                                        </p:attrNameLst>
                                      </p:cBhvr>
                                      <p:to>
                                        <p:strVal val="visible"/>
                                      </p:to>
                                    </p:set>
                                    <p:anim calcmode="lin" valueType="num">
                                      <p:cBhvr additive="base">
                                        <p:cTn id="171" dur="500" fill="hold"/>
                                        <p:tgtEl>
                                          <p:spTgt spid="57"/>
                                        </p:tgtEl>
                                        <p:attrNameLst>
                                          <p:attrName>ppt_x</p:attrName>
                                        </p:attrNameLst>
                                      </p:cBhvr>
                                      <p:tavLst>
                                        <p:tav tm="0">
                                          <p:val>
                                            <p:strVal val="#ppt_x"/>
                                          </p:val>
                                        </p:tav>
                                        <p:tav tm="100000">
                                          <p:val>
                                            <p:strVal val="#ppt_x"/>
                                          </p:val>
                                        </p:tav>
                                      </p:tavLst>
                                    </p:anim>
                                    <p:anim calcmode="lin" valueType="num">
                                      <p:cBhvr additive="base">
                                        <p:cTn id="172" dur="500" fill="hold"/>
                                        <p:tgtEl>
                                          <p:spTgt spid="57"/>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58"/>
                                        </p:tgtEl>
                                        <p:attrNameLst>
                                          <p:attrName>style.visibility</p:attrName>
                                        </p:attrNameLst>
                                      </p:cBhvr>
                                      <p:to>
                                        <p:strVal val="visible"/>
                                      </p:to>
                                    </p:set>
                                    <p:anim calcmode="lin" valueType="num">
                                      <p:cBhvr additive="base">
                                        <p:cTn id="175" dur="500" fill="hold"/>
                                        <p:tgtEl>
                                          <p:spTgt spid="58"/>
                                        </p:tgtEl>
                                        <p:attrNameLst>
                                          <p:attrName>ppt_x</p:attrName>
                                        </p:attrNameLst>
                                      </p:cBhvr>
                                      <p:tavLst>
                                        <p:tav tm="0">
                                          <p:val>
                                            <p:strVal val="#ppt_x"/>
                                          </p:val>
                                        </p:tav>
                                        <p:tav tm="100000">
                                          <p:val>
                                            <p:strVal val="#ppt_x"/>
                                          </p:val>
                                        </p:tav>
                                      </p:tavLst>
                                    </p:anim>
                                    <p:anim calcmode="lin" valueType="num">
                                      <p:cBhvr additive="base">
                                        <p:cTn id="176" dur="500" fill="hold"/>
                                        <p:tgtEl>
                                          <p:spTgt spid="58"/>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60"/>
                                        </p:tgtEl>
                                        <p:attrNameLst>
                                          <p:attrName>style.visibility</p:attrName>
                                        </p:attrNameLst>
                                      </p:cBhvr>
                                      <p:to>
                                        <p:strVal val="visible"/>
                                      </p:to>
                                    </p:set>
                                    <p:anim calcmode="lin" valueType="num">
                                      <p:cBhvr additive="base">
                                        <p:cTn id="179" dur="500" fill="hold"/>
                                        <p:tgtEl>
                                          <p:spTgt spid="60"/>
                                        </p:tgtEl>
                                        <p:attrNameLst>
                                          <p:attrName>ppt_x</p:attrName>
                                        </p:attrNameLst>
                                      </p:cBhvr>
                                      <p:tavLst>
                                        <p:tav tm="0">
                                          <p:val>
                                            <p:strVal val="#ppt_x"/>
                                          </p:val>
                                        </p:tav>
                                        <p:tav tm="100000">
                                          <p:val>
                                            <p:strVal val="#ppt_x"/>
                                          </p:val>
                                        </p:tav>
                                      </p:tavLst>
                                    </p:anim>
                                    <p:anim calcmode="lin" valueType="num">
                                      <p:cBhvr additive="base">
                                        <p:cTn id="180" dur="500" fill="hold"/>
                                        <p:tgtEl>
                                          <p:spTgt spid="60"/>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71"/>
                                        </p:tgtEl>
                                        <p:attrNameLst>
                                          <p:attrName>style.visibility</p:attrName>
                                        </p:attrNameLst>
                                      </p:cBhvr>
                                      <p:to>
                                        <p:strVal val="visible"/>
                                      </p:to>
                                    </p:set>
                                    <p:anim calcmode="lin" valueType="num">
                                      <p:cBhvr additive="base">
                                        <p:cTn id="183" dur="500" fill="hold"/>
                                        <p:tgtEl>
                                          <p:spTgt spid="71"/>
                                        </p:tgtEl>
                                        <p:attrNameLst>
                                          <p:attrName>ppt_x</p:attrName>
                                        </p:attrNameLst>
                                      </p:cBhvr>
                                      <p:tavLst>
                                        <p:tav tm="0">
                                          <p:val>
                                            <p:strVal val="#ppt_x"/>
                                          </p:val>
                                        </p:tav>
                                        <p:tav tm="100000">
                                          <p:val>
                                            <p:strVal val="#ppt_x"/>
                                          </p:val>
                                        </p:tav>
                                      </p:tavLst>
                                    </p:anim>
                                    <p:anim calcmode="lin" valueType="num">
                                      <p:cBhvr additive="base">
                                        <p:cTn id="184" dur="500" fill="hold"/>
                                        <p:tgtEl>
                                          <p:spTgt spid="71"/>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72"/>
                                        </p:tgtEl>
                                        <p:attrNameLst>
                                          <p:attrName>style.visibility</p:attrName>
                                        </p:attrNameLst>
                                      </p:cBhvr>
                                      <p:to>
                                        <p:strVal val="visible"/>
                                      </p:to>
                                    </p:set>
                                    <p:anim calcmode="lin" valueType="num">
                                      <p:cBhvr additive="base">
                                        <p:cTn id="187" dur="500" fill="hold"/>
                                        <p:tgtEl>
                                          <p:spTgt spid="72"/>
                                        </p:tgtEl>
                                        <p:attrNameLst>
                                          <p:attrName>ppt_x</p:attrName>
                                        </p:attrNameLst>
                                      </p:cBhvr>
                                      <p:tavLst>
                                        <p:tav tm="0">
                                          <p:val>
                                            <p:strVal val="#ppt_x"/>
                                          </p:val>
                                        </p:tav>
                                        <p:tav tm="100000">
                                          <p:val>
                                            <p:strVal val="#ppt_x"/>
                                          </p:val>
                                        </p:tav>
                                      </p:tavLst>
                                    </p:anim>
                                    <p:anim calcmode="lin" valueType="num">
                                      <p:cBhvr additive="base">
                                        <p:cTn id="188" dur="500" fill="hold"/>
                                        <p:tgtEl>
                                          <p:spTgt spid="72"/>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73"/>
                                        </p:tgtEl>
                                        <p:attrNameLst>
                                          <p:attrName>style.visibility</p:attrName>
                                        </p:attrNameLst>
                                      </p:cBhvr>
                                      <p:to>
                                        <p:strVal val="visible"/>
                                      </p:to>
                                    </p:set>
                                    <p:anim calcmode="lin" valueType="num">
                                      <p:cBhvr additive="base">
                                        <p:cTn id="191" dur="500" fill="hold"/>
                                        <p:tgtEl>
                                          <p:spTgt spid="73"/>
                                        </p:tgtEl>
                                        <p:attrNameLst>
                                          <p:attrName>ppt_x</p:attrName>
                                        </p:attrNameLst>
                                      </p:cBhvr>
                                      <p:tavLst>
                                        <p:tav tm="0">
                                          <p:val>
                                            <p:strVal val="#ppt_x"/>
                                          </p:val>
                                        </p:tav>
                                        <p:tav tm="100000">
                                          <p:val>
                                            <p:strVal val="#ppt_x"/>
                                          </p:val>
                                        </p:tav>
                                      </p:tavLst>
                                    </p:anim>
                                    <p:anim calcmode="lin" valueType="num">
                                      <p:cBhvr additive="base">
                                        <p:cTn id="192" dur="500" fill="hold"/>
                                        <p:tgtEl>
                                          <p:spTgt spid="73"/>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79"/>
                                        </p:tgtEl>
                                        <p:attrNameLst>
                                          <p:attrName>style.visibility</p:attrName>
                                        </p:attrNameLst>
                                      </p:cBhvr>
                                      <p:to>
                                        <p:strVal val="visible"/>
                                      </p:to>
                                    </p:set>
                                    <p:anim calcmode="lin" valueType="num">
                                      <p:cBhvr additive="base">
                                        <p:cTn id="195" dur="500" fill="hold"/>
                                        <p:tgtEl>
                                          <p:spTgt spid="79"/>
                                        </p:tgtEl>
                                        <p:attrNameLst>
                                          <p:attrName>ppt_x</p:attrName>
                                        </p:attrNameLst>
                                      </p:cBhvr>
                                      <p:tavLst>
                                        <p:tav tm="0">
                                          <p:val>
                                            <p:strVal val="#ppt_x"/>
                                          </p:val>
                                        </p:tav>
                                        <p:tav tm="100000">
                                          <p:val>
                                            <p:strVal val="#ppt_x"/>
                                          </p:val>
                                        </p:tav>
                                      </p:tavLst>
                                    </p:anim>
                                    <p:anim calcmode="lin" valueType="num">
                                      <p:cBhvr additive="base">
                                        <p:cTn id="196" dur="500" fill="hold"/>
                                        <p:tgtEl>
                                          <p:spTgt spid="79"/>
                                        </p:tgtEl>
                                        <p:attrNameLst>
                                          <p:attrName>ppt_y</p:attrName>
                                        </p:attrNameLst>
                                      </p:cBhvr>
                                      <p:tavLst>
                                        <p:tav tm="0">
                                          <p:val>
                                            <p:strVal val="1+#ppt_h/2"/>
                                          </p:val>
                                        </p:tav>
                                        <p:tav tm="100000">
                                          <p:val>
                                            <p:strVal val="#ppt_y"/>
                                          </p:val>
                                        </p:tav>
                                      </p:tavLst>
                                    </p:anim>
                                  </p:childTnLst>
                                </p:cTn>
                              </p:par>
                              <p:par>
                                <p:cTn id="197" presetID="2" presetClass="entr" presetSubtype="4" fill="hold" grpId="0" nodeType="withEffect">
                                  <p:stCondLst>
                                    <p:cond delay="0"/>
                                  </p:stCondLst>
                                  <p:childTnLst>
                                    <p:set>
                                      <p:cBhvr>
                                        <p:cTn id="198" dur="1" fill="hold">
                                          <p:stCondLst>
                                            <p:cond delay="0"/>
                                          </p:stCondLst>
                                        </p:cTn>
                                        <p:tgtEl>
                                          <p:spTgt spid="80"/>
                                        </p:tgtEl>
                                        <p:attrNameLst>
                                          <p:attrName>style.visibility</p:attrName>
                                        </p:attrNameLst>
                                      </p:cBhvr>
                                      <p:to>
                                        <p:strVal val="visible"/>
                                      </p:to>
                                    </p:set>
                                    <p:anim calcmode="lin" valueType="num">
                                      <p:cBhvr additive="base">
                                        <p:cTn id="199" dur="500" fill="hold"/>
                                        <p:tgtEl>
                                          <p:spTgt spid="80"/>
                                        </p:tgtEl>
                                        <p:attrNameLst>
                                          <p:attrName>ppt_x</p:attrName>
                                        </p:attrNameLst>
                                      </p:cBhvr>
                                      <p:tavLst>
                                        <p:tav tm="0">
                                          <p:val>
                                            <p:strVal val="#ppt_x"/>
                                          </p:val>
                                        </p:tav>
                                        <p:tav tm="100000">
                                          <p:val>
                                            <p:strVal val="#ppt_x"/>
                                          </p:val>
                                        </p:tav>
                                      </p:tavLst>
                                    </p:anim>
                                    <p:anim calcmode="lin" valueType="num">
                                      <p:cBhvr additive="base">
                                        <p:cTn id="200" dur="500" fill="hold"/>
                                        <p:tgtEl>
                                          <p:spTgt spid="80"/>
                                        </p:tgtEl>
                                        <p:attrNameLst>
                                          <p:attrName>ppt_y</p:attrName>
                                        </p:attrNameLst>
                                      </p:cBhvr>
                                      <p:tavLst>
                                        <p:tav tm="0">
                                          <p:val>
                                            <p:strVal val="1+#ppt_h/2"/>
                                          </p:val>
                                        </p:tav>
                                        <p:tav tm="100000">
                                          <p:val>
                                            <p:strVal val="#ppt_y"/>
                                          </p:val>
                                        </p:tav>
                                      </p:tavLst>
                                    </p:anim>
                                  </p:childTnLst>
                                </p:cTn>
                              </p:par>
                              <p:par>
                                <p:cTn id="201" presetID="2" presetClass="entr" presetSubtype="4" fill="hold" nodeType="withEffect">
                                  <p:stCondLst>
                                    <p:cond delay="0"/>
                                  </p:stCondLst>
                                  <p:childTnLst>
                                    <p:set>
                                      <p:cBhvr>
                                        <p:cTn id="202" dur="1" fill="hold">
                                          <p:stCondLst>
                                            <p:cond delay="0"/>
                                          </p:stCondLst>
                                        </p:cTn>
                                        <p:tgtEl>
                                          <p:spTgt spid="99"/>
                                        </p:tgtEl>
                                        <p:attrNameLst>
                                          <p:attrName>style.visibility</p:attrName>
                                        </p:attrNameLst>
                                      </p:cBhvr>
                                      <p:to>
                                        <p:strVal val="visible"/>
                                      </p:to>
                                    </p:set>
                                    <p:anim calcmode="lin" valueType="num">
                                      <p:cBhvr additive="base">
                                        <p:cTn id="203" dur="500" fill="hold"/>
                                        <p:tgtEl>
                                          <p:spTgt spid="99"/>
                                        </p:tgtEl>
                                        <p:attrNameLst>
                                          <p:attrName>ppt_x</p:attrName>
                                        </p:attrNameLst>
                                      </p:cBhvr>
                                      <p:tavLst>
                                        <p:tav tm="0">
                                          <p:val>
                                            <p:strVal val="#ppt_x"/>
                                          </p:val>
                                        </p:tav>
                                        <p:tav tm="100000">
                                          <p:val>
                                            <p:strVal val="#ppt_x"/>
                                          </p:val>
                                        </p:tav>
                                      </p:tavLst>
                                    </p:anim>
                                    <p:anim calcmode="lin" valueType="num">
                                      <p:cBhvr additive="base">
                                        <p:cTn id="204" dur="500" fill="hold"/>
                                        <p:tgtEl>
                                          <p:spTgt spid="99"/>
                                        </p:tgtEl>
                                        <p:attrNameLst>
                                          <p:attrName>ppt_y</p:attrName>
                                        </p:attrNameLst>
                                      </p:cBhvr>
                                      <p:tavLst>
                                        <p:tav tm="0">
                                          <p:val>
                                            <p:strVal val="1+#ppt_h/2"/>
                                          </p:val>
                                        </p:tav>
                                        <p:tav tm="100000">
                                          <p:val>
                                            <p:strVal val="#ppt_y"/>
                                          </p:val>
                                        </p:tav>
                                      </p:tavLst>
                                    </p:anim>
                                  </p:childTnLst>
                                </p:cTn>
                              </p:par>
                              <p:par>
                                <p:cTn id="205" presetID="2" presetClass="entr" presetSubtype="4" fill="hold" nodeType="withEffect">
                                  <p:stCondLst>
                                    <p:cond delay="0"/>
                                  </p:stCondLst>
                                  <p:childTnLst>
                                    <p:set>
                                      <p:cBhvr>
                                        <p:cTn id="206" dur="1" fill="hold">
                                          <p:stCondLst>
                                            <p:cond delay="0"/>
                                          </p:stCondLst>
                                        </p:cTn>
                                        <p:tgtEl>
                                          <p:spTgt spid="100"/>
                                        </p:tgtEl>
                                        <p:attrNameLst>
                                          <p:attrName>style.visibility</p:attrName>
                                        </p:attrNameLst>
                                      </p:cBhvr>
                                      <p:to>
                                        <p:strVal val="visible"/>
                                      </p:to>
                                    </p:set>
                                    <p:anim calcmode="lin" valueType="num">
                                      <p:cBhvr additive="base">
                                        <p:cTn id="207" dur="500" fill="hold"/>
                                        <p:tgtEl>
                                          <p:spTgt spid="100"/>
                                        </p:tgtEl>
                                        <p:attrNameLst>
                                          <p:attrName>ppt_x</p:attrName>
                                        </p:attrNameLst>
                                      </p:cBhvr>
                                      <p:tavLst>
                                        <p:tav tm="0">
                                          <p:val>
                                            <p:strVal val="#ppt_x"/>
                                          </p:val>
                                        </p:tav>
                                        <p:tav tm="100000">
                                          <p:val>
                                            <p:strVal val="#ppt_x"/>
                                          </p:val>
                                        </p:tav>
                                      </p:tavLst>
                                    </p:anim>
                                    <p:anim calcmode="lin" valueType="num">
                                      <p:cBhvr additive="base">
                                        <p:cTn id="208" dur="500" fill="hold"/>
                                        <p:tgtEl>
                                          <p:spTgt spid="100"/>
                                        </p:tgtEl>
                                        <p:attrNameLst>
                                          <p:attrName>ppt_y</p:attrName>
                                        </p:attrNameLst>
                                      </p:cBhvr>
                                      <p:tavLst>
                                        <p:tav tm="0">
                                          <p:val>
                                            <p:strVal val="1+#ppt_h/2"/>
                                          </p:val>
                                        </p:tav>
                                        <p:tav tm="100000">
                                          <p:val>
                                            <p:strVal val="#ppt_y"/>
                                          </p:val>
                                        </p:tav>
                                      </p:tavLst>
                                    </p:anim>
                                  </p:childTnLst>
                                </p:cTn>
                              </p:par>
                              <p:par>
                                <p:cTn id="209" presetID="2" presetClass="entr" presetSubtype="4" fill="hold" grpId="0" nodeType="withEffect">
                                  <p:stCondLst>
                                    <p:cond delay="0"/>
                                  </p:stCondLst>
                                  <p:childTnLst>
                                    <p:set>
                                      <p:cBhvr>
                                        <p:cTn id="210" dur="1" fill="hold">
                                          <p:stCondLst>
                                            <p:cond delay="0"/>
                                          </p:stCondLst>
                                        </p:cTn>
                                        <p:tgtEl>
                                          <p:spTgt spid="97"/>
                                        </p:tgtEl>
                                        <p:attrNameLst>
                                          <p:attrName>style.visibility</p:attrName>
                                        </p:attrNameLst>
                                      </p:cBhvr>
                                      <p:to>
                                        <p:strVal val="visible"/>
                                      </p:to>
                                    </p:set>
                                    <p:anim calcmode="lin" valueType="num">
                                      <p:cBhvr additive="base">
                                        <p:cTn id="211" dur="500" fill="hold"/>
                                        <p:tgtEl>
                                          <p:spTgt spid="97"/>
                                        </p:tgtEl>
                                        <p:attrNameLst>
                                          <p:attrName>ppt_x</p:attrName>
                                        </p:attrNameLst>
                                      </p:cBhvr>
                                      <p:tavLst>
                                        <p:tav tm="0">
                                          <p:val>
                                            <p:strVal val="#ppt_x"/>
                                          </p:val>
                                        </p:tav>
                                        <p:tav tm="100000">
                                          <p:val>
                                            <p:strVal val="#ppt_x"/>
                                          </p:val>
                                        </p:tav>
                                      </p:tavLst>
                                    </p:anim>
                                    <p:anim calcmode="lin" valueType="num">
                                      <p:cBhvr additive="base">
                                        <p:cTn id="212" dur="500" fill="hold"/>
                                        <p:tgtEl>
                                          <p:spTgt spid="97"/>
                                        </p:tgtEl>
                                        <p:attrNameLst>
                                          <p:attrName>ppt_y</p:attrName>
                                        </p:attrNameLst>
                                      </p:cBhvr>
                                      <p:tavLst>
                                        <p:tav tm="0">
                                          <p:val>
                                            <p:strVal val="1+#ppt_h/2"/>
                                          </p:val>
                                        </p:tav>
                                        <p:tav tm="100000">
                                          <p:val>
                                            <p:strVal val="#ppt_y"/>
                                          </p:val>
                                        </p:tav>
                                      </p:tavLst>
                                    </p:anim>
                                  </p:childTnLst>
                                </p:cTn>
                              </p:par>
                              <p:par>
                                <p:cTn id="213" presetID="2" presetClass="entr" presetSubtype="4" fill="hold" grpId="0" nodeType="withEffect">
                                  <p:stCondLst>
                                    <p:cond delay="0"/>
                                  </p:stCondLst>
                                  <p:childTnLst>
                                    <p:set>
                                      <p:cBhvr>
                                        <p:cTn id="214" dur="1" fill="hold">
                                          <p:stCondLst>
                                            <p:cond delay="0"/>
                                          </p:stCondLst>
                                        </p:cTn>
                                        <p:tgtEl>
                                          <p:spTgt spid="98"/>
                                        </p:tgtEl>
                                        <p:attrNameLst>
                                          <p:attrName>style.visibility</p:attrName>
                                        </p:attrNameLst>
                                      </p:cBhvr>
                                      <p:to>
                                        <p:strVal val="visible"/>
                                      </p:to>
                                    </p:set>
                                    <p:anim calcmode="lin" valueType="num">
                                      <p:cBhvr additive="base">
                                        <p:cTn id="215" dur="500" fill="hold"/>
                                        <p:tgtEl>
                                          <p:spTgt spid="98"/>
                                        </p:tgtEl>
                                        <p:attrNameLst>
                                          <p:attrName>ppt_x</p:attrName>
                                        </p:attrNameLst>
                                      </p:cBhvr>
                                      <p:tavLst>
                                        <p:tav tm="0">
                                          <p:val>
                                            <p:strVal val="#ppt_x"/>
                                          </p:val>
                                        </p:tav>
                                        <p:tav tm="100000">
                                          <p:val>
                                            <p:strVal val="#ppt_x"/>
                                          </p:val>
                                        </p:tav>
                                      </p:tavLst>
                                    </p:anim>
                                    <p:anim calcmode="lin" valueType="num">
                                      <p:cBhvr additive="base">
                                        <p:cTn id="216" dur="500" fill="hold"/>
                                        <p:tgtEl>
                                          <p:spTgt spid="98"/>
                                        </p:tgtEl>
                                        <p:attrNameLst>
                                          <p:attrName>ppt_y</p:attrName>
                                        </p:attrNameLst>
                                      </p:cBhvr>
                                      <p:tavLst>
                                        <p:tav tm="0">
                                          <p:val>
                                            <p:strVal val="1+#ppt_h/2"/>
                                          </p:val>
                                        </p:tav>
                                        <p:tav tm="100000">
                                          <p:val>
                                            <p:strVal val="#ppt_y"/>
                                          </p:val>
                                        </p:tav>
                                      </p:tavLst>
                                    </p:anim>
                                  </p:childTnLst>
                                </p:cTn>
                              </p:par>
                              <p:par>
                                <p:cTn id="217" presetID="2" presetClass="entr" presetSubtype="4" fill="hold" grpId="0" nodeType="withEffect">
                                  <p:stCondLst>
                                    <p:cond delay="0"/>
                                  </p:stCondLst>
                                  <p:childTnLst>
                                    <p:set>
                                      <p:cBhvr>
                                        <p:cTn id="218" dur="1" fill="hold">
                                          <p:stCondLst>
                                            <p:cond delay="0"/>
                                          </p:stCondLst>
                                        </p:cTn>
                                        <p:tgtEl>
                                          <p:spTgt spid="102"/>
                                        </p:tgtEl>
                                        <p:attrNameLst>
                                          <p:attrName>style.visibility</p:attrName>
                                        </p:attrNameLst>
                                      </p:cBhvr>
                                      <p:to>
                                        <p:strVal val="visible"/>
                                      </p:to>
                                    </p:set>
                                    <p:anim calcmode="lin" valueType="num">
                                      <p:cBhvr additive="base">
                                        <p:cTn id="219" dur="500" fill="hold"/>
                                        <p:tgtEl>
                                          <p:spTgt spid="102"/>
                                        </p:tgtEl>
                                        <p:attrNameLst>
                                          <p:attrName>ppt_x</p:attrName>
                                        </p:attrNameLst>
                                      </p:cBhvr>
                                      <p:tavLst>
                                        <p:tav tm="0">
                                          <p:val>
                                            <p:strVal val="#ppt_x"/>
                                          </p:val>
                                        </p:tav>
                                        <p:tav tm="100000">
                                          <p:val>
                                            <p:strVal val="#ppt_x"/>
                                          </p:val>
                                        </p:tav>
                                      </p:tavLst>
                                    </p:anim>
                                    <p:anim calcmode="lin" valueType="num">
                                      <p:cBhvr additive="base">
                                        <p:cTn id="220" dur="500" fill="hold"/>
                                        <p:tgtEl>
                                          <p:spTgt spid="102"/>
                                        </p:tgtEl>
                                        <p:attrNameLst>
                                          <p:attrName>ppt_y</p:attrName>
                                        </p:attrNameLst>
                                      </p:cBhvr>
                                      <p:tavLst>
                                        <p:tav tm="0">
                                          <p:val>
                                            <p:strVal val="1+#ppt_h/2"/>
                                          </p:val>
                                        </p:tav>
                                        <p:tav tm="100000">
                                          <p:val>
                                            <p:strVal val="#ppt_y"/>
                                          </p:val>
                                        </p:tav>
                                      </p:tavLst>
                                    </p:anim>
                                  </p:childTnLst>
                                </p:cTn>
                              </p:par>
                              <p:par>
                                <p:cTn id="221" presetID="2" presetClass="entr" presetSubtype="4" fill="hold" grpId="0" nodeType="withEffect">
                                  <p:stCondLst>
                                    <p:cond delay="0"/>
                                  </p:stCondLst>
                                  <p:childTnLst>
                                    <p:set>
                                      <p:cBhvr>
                                        <p:cTn id="222" dur="1" fill="hold">
                                          <p:stCondLst>
                                            <p:cond delay="0"/>
                                          </p:stCondLst>
                                        </p:cTn>
                                        <p:tgtEl>
                                          <p:spTgt spid="3"/>
                                        </p:tgtEl>
                                        <p:attrNameLst>
                                          <p:attrName>style.visibility</p:attrName>
                                        </p:attrNameLst>
                                      </p:cBhvr>
                                      <p:to>
                                        <p:strVal val="visible"/>
                                      </p:to>
                                    </p:set>
                                    <p:anim calcmode="lin" valueType="num">
                                      <p:cBhvr additive="base">
                                        <p:cTn id="223" dur="500" fill="hold"/>
                                        <p:tgtEl>
                                          <p:spTgt spid="3"/>
                                        </p:tgtEl>
                                        <p:attrNameLst>
                                          <p:attrName>ppt_x</p:attrName>
                                        </p:attrNameLst>
                                      </p:cBhvr>
                                      <p:tavLst>
                                        <p:tav tm="0">
                                          <p:val>
                                            <p:strVal val="#ppt_x"/>
                                          </p:val>
                                        </p:tav>
                                        <p:tav tm="100000">
                                          <p:val>
                                            <p:strVal val="#ppt_x"/>
                                          </p:val>
                                        </p:tav>
                                      </p:tavLst>
                                    </p:anim>
                                    <p:anim calcmode="lin" valueType="num">
                                      <p:cBhvr additive="base">
                                        <p:cTn id="224" dur="500" fill="hold"/>
                                        <p:tgtEl>
                                          <p:spTgt spid="3"/>
                                        </p:tgtEl>
                                        <p:attrNameLst>
                                          <p:attrName>ppt_y</p:attrName>
                                        </p:attrNameLst>
                                      </p:cBhvr>
                                      <p:tavLst>
                                        <p:tav tm="0">
                                          <p:val>
                                            <p:strVal val="1+#ppt_h/2"/>
                                          </p:val>
                                        </p:tav>
                                        <p:tav tm="100000">
                                          <p:val>
                                            <p:strVal val="#ppt_y"/>
                                          </p:val>
                                        </p:tav>
                                      </p:tavLst>
                                    </p:anim>
                                  </p:childTnLst>
                                </p:cTn>
                              </p:par>
                              <p:par>
                                <p:cTn id="225" presetID="2" presetClass="entr" presetSubtype="4" fill="hold" grpId="0" nodeType="withEffect">
                                  <p:stCondLst>
                                    <p:cond delay="0"/>
                                  </p:stCondLst>
                                  <p:childTnLst>
                                    <p:set>
                                      <p:cBhvr>
                                        <p:cTn id="226" dur="1" fill="hold">
                                          <p:stCondLst>
                                            <p:cond delay="0"/>
                                          </p:stCondLst>
                                        </p:cTn>
                                        <p:tgtEl>
                                          <p:spTgt spid="4"/>
                                        </p:tgtEl>
                                        <p:attrNameLst>
                                          <p:attrName>style.visibility</p:attrName>
                                        </p:attrNameLst>
                                      </p:cBhvr>
                                      <p:to>
                                        <p:strVal val="visible"/>
                                      </p:to>
                                    </p:set>
                                    <p:anim calcmode="lin" valueType="num">
                                      <p:cBhvr additive="base">
                                        <p:cTn id="227" dur="500" fill="hold"/>
                                        <p:tgtEl>
                                          <p:spTgt spid="4"/>
                                        </p:tgtEl>
                                        <p:attrNameLst>
                                          <p:attrName>ppt_x</p:attrName>
                                        </p:attrNameLst>
                                      </p:cBhvr>
                                      <p:tavLst>
                                        <p:tav tm="0">
                                          <p:val>
                                            <p:strVal val="#ppt_x"/>
                                          </p:val>
                                        </p:tav>
                                        <p:tav tm="100000">
                                          <p:val>
                                            <p:strVal val="#ppt_x"/>
                                          </p:val>
                                        </p:tav>
                                      </p:tavLst>
                                    </p:anim>
                                    <p:anim calcmode="lin" valueType="num">
                                      <p:cBhvr additive="base">
                                        <p:cTn id="2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9" fill="hold">
                      <p:stCondLst>
                        <p:cond delay="indefinite"/>
                      </p:stCondLst>
                      <p:childTnLst>
                        <p:par>
                          <p:cTn id="230" fill="hold">
                            <p:stCondLst>
                              <p:cond delay="0"/>
                            </p:stCondLst>
                            <p:childTnLst>
                              <p:par>
                                <p:cTn id="231" presetID="2" presetClass="entr" presetSubtype="4" fill="hold" grpId="0" nodeType="clickEffect">
                                  <p:stCondLst>
                                    <p:cond delay="0"/>
                                  </p:stCondLst>
                                  <p:childTnLst>
                                    <p:set>
                                      <p:cBhvr>
                                        <p:cTn id="232" dur="1" fill="hold">
                                          <p:stCondLst>
                                            <p:cond delay="0"/>
                                          </p:stCondLst>
                                        </p:cTn>
                                        <p:tgtEl>
                                          <p:spTgt spid="5"/>
                                        </p:tgtEl>
                                        <p:attrNameLst>
                                          <p:attrName>style.visibility</p:attrName>
                                        </p:attrNameLst>
                                      </p:cBhvr>
                                      <p:to>
                                        <p:strVal val="visible"/>
                                      </p:to>
                                    </p:set>
                                    <p:anim calcmode="lin" valueType="num">
                                      <p:cBhvr additive="base">
                                        <p:cTn id="233" dur="500" fill="hold"/>
                                        <p:tgtEl>
                                          <p:spTgt spid="5"/>
                                        </p:tgtEl>
                                        <p:attrNameLst>
                                          <p:attrName>ppt_x</p:attrName>
                                        </p:attrNameLst>
                                      </p:cBhvr>
                                      <p:tavLst>
                                        <p:tav tm="0">
                                          <p:val>
                                            <p:strVal val="#ppt_x"/>
                                          </p:val>
                                        </p:tav>
                                        <p:tav tm="100000">
                                          <p:val>
                                            <p:strVal val="#ppt_x"/>
                                          </p:val>
                                        </p:tav>
                                      </p:tavLst>
                                    </p:anim>
                                    <p:anim calcmode="lin" valueType="num">
                                      <p:cBhvr additive="base">
                                        <p:cTn id="2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3" grpId="0"/>
      <p:bldP spid="47" grpId="0" animBg="1"/>
      <p:bldP spid="48" grpId="0" animBg="1"/>
      <p:bldP spid="50" grpId="0"/>
      <p:bldP spid="31" grpId="0" animBg="1"/>
      <p:bldP spid="20" grpId="0"/>
      <p:bldP spid="59" grpId="0" animBg="1"/>
      <p:bldP spid="61" grpId="0"/>
      <p:bldP spid="62" grpId="0"/>
      <p:bldP spid="63" grpId="0"/>
      <p:bldP spid="64" grpId="0"/>
      <p:bldP spid="65" grpId="0"/>
      <p:bldP spid="66" grpId="0"/>
      <p:bldP spid="67" grpId="0"/>
      <p:bldP spid="68" grpId="0"/>
      <p:bldP spid="69" grpId="0"/>
      <p:bldP spid="70" grpId="0"/>
      <p:bldP spid="33" grpId="0"/>
      <p:bldP spid="34" grpId="0" animBg="1"/>
      <p:bldP spid="75" grpId="0" animBg="1"/>
      <p:bldP spid="76" grpId="0" animBg="1"/>
      <p:bldP spid="27" grpId="0" animBg="1"/>
      <p:bldP spid="28" grpId="0" animBg="1"/>
      <p:bldP spid="35" grpId="0" animBg="1"/>
      <p:bldP spid="36" grpId="0" animBg="1"/>
      <p:bldP spid="46" grpId="0" animBg="1"/>
      <p:bldP spid="51" grpId="0" animBg="1"/>
      <p:bldP spid="53" grpId="0" animBg="1"/>
      <p:bldP spid="54" grpId="0" animBg="1"/>
      <p:bldP spid="55" grpId="0" animBg="1"/>
      <p:bldP spid="56" grpId="0" animBg="1"/>
      <p:bldP spid="57" grpId="0" animBg="1"/>
      <p:bldP spid="58" grpId="0" animBg="1"/>
      <p:bldP spid="60" grpId="0" animBg="1"/>
      <p:bldP spid="71" grpId="0" animBg="1"/>
      <p:bldP spid="72" grpId="0" animBg="1"/>
      <p:bldP spid="73" grpId="0" animBg="1"/>
      <p:bldP spid="79" grpId="0" animBg="1"/>
      <p:bldP spid="80" grpId="0" animBg="1"/>
      <p:bldP spid="83" grpId="0" animBg="1"/>
      <p:bldP spid="84" grpId="0" animBg="1"/>
      <p:bldP spid="86" grpId="0"/>
      <p:bldP spid="87" grpId="0"/>
      <p:bldP spid="97" grpId="0" animBg="1"/>
      <p:bldP spid="98" grpId="0"/>
      <p:bldP spid="102" grpId="0" animBg="1"/>
      <p:bldP spid="3" grpId="0" animBg="1"/>
      <p:bldP spid="4" grpId="0" animBg="1"/>
      <p:bldP spid="5"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31D34-A108-E28F-A8B3-C3653282E0F2}"/>
              </a:ext>
            </a:extLst>
          </p:cNvPr>
          <p:cNvSpPr>
            <a:spLocks noGrp="1"/>
          </p:cNvSpPr>
          <p:nvPr>
            <p:ph type="title"/>
          </p:nvPr>
        </p:nvSpPr>
        <p:spPr/>
        <p:txBody>
          <a:bodyPr/>
          <a:lstStyle/>
          <a:p>
            <a:r>
              <a:rPr lang="en-US" sz="1700" kern="1200" dirty="0">
                <a:solidFill>
                  <a:srgbClr val="FFFFFF"/>
                </a:solidFill>
              </a:rPr>
              <a:t>3.4 Armv8.0-A ISA-based 64-bit Cortex-A CPUs (5)</a:t>
            </a:r>
            <a:endParaRPr lang="hu-HU" sz="1700" dirty="0"/>
          </a:p>
        </p:txBody>
      </p:sp>
      <p:sp>
        <p:nvSpPr>
          <p:cNvPr id="40" name="Text Box 4">
            <a:extLst>
              <a:ext uri="{FF2B5EF4-FFF2-40B4-BE49-F238E27FC236}">
                <a16:creationId xmlns:a16="http://schemas.microsoft.com/office/drawing/2014/main" id="{F9A74058-522F-DD5E-3623-CEABFF08837F}"/>
              </a:ext>
            </a:extLst>
          </p:cNvPr>
          <p:cNvSpPr txBox="1">
            <a:spLocks noChangeArrowheads="1"/>
          </p:cNvSpPr>
          <p:nvPr/>
        </p:nvSpPr>
        <p:spPr bwMode="auto">
          <a:xfrm>
            <a:off x="1503472" y="946500"/>
            <a:ext cx="7533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64-bit Armv8.0-Arm9.0-based CPU designs in mobile processors</a:t>
            </a:r>
          </a:p>
        </p:txBody>
      </p:sp>
      <p:sp>
        <p:nvSpPr>
          <p:cNvPr id="42" name="Text Box 6">
            <a:extLst>
              <a:ext uri="{FF2B5EF4-FFF2-40B4-BE49-F238E27FC236}">
                <a16:creationId xmlns:a16="http://schemas.microsoft.com/office/drawing/2014/main" id="{C82F550A-51C3-B9A3-A7C3-8FBE8B7EAC0E}"/>
              </a:ext>
            </a:extLst>
          </p:cNvPr>
          <p:cNvSpPr txBox="1">
            <a:spLocks noChangeArrowheads="1"/>
          </p:cNvSpPr>
          <p:nvPr/>
        </p:nvSpPr>
        <p:spPr bwMode="auto">
          <a:xfrm>
            <a:off x="5369179" y="150099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43" name="Text Box 5">
            <a:extLst>
              <a:ext uri="{FF2B5EF4-FFF2-40B4-BE49-F238E27FC236}">
                <a16:creationId xmlns:a16="http://schemas.microsoft.com/office/drawing/2014/main" id="{EDAFD7B6-EF90-FCE0-DEC5-EC05F9196096}"/>
              </a:ext>
            </a:extLst>
          </p:cNvPr>
          <p:cNvSpPr txBox="1">
            <a:spLocks noChangeArrowheads="1"/>
          </p:cNvSpPr>
          <p:nvPr/>
        </p:nvSpPr>
        <p:spPr bwMode="auto">
          <a:xfrm>
            <a:off x="1622302" y="1500995"/>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44" name="Straight Connector 43">
            <a:extLst>
              <a:ext uri="{FF2B5EF4-FFF2-40B4-BE49-F238E27FC236}">
                <a16:creationId xmlns:a16="http://schemas.microsoft.com/office/drawing/2014/main" id="{CA387293-CDBC-4667-C545-6352338091DE}"/>
              </a:ext>
            </a:extLst>
          </p:cNvPr>
          <p:cNvCxnSpPr>
            <a:cxnSpLocks/>
            <a:endCxn id="47" idx="2"/>
          </p:cNvCxnSpPr>
          <p:nvPr/>
        </p:nvCxnSpPr>
        <p:spPr>
          <a:xfrm flipH="1">
            <a:off x="2221686" y="1259832"/>
            <a:ext cx="3071039" cy="2149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378C40-FCBE-EED0-47BB-4CED70E10635}"/>
              </a:ext>
            </a:extLst>
          </p:cNvPr>
          <p:cNvCxnSpPr>
            <a:cxnSpLocks/>
            <a:endCxn id="48" idx="2"/>
          </p:cNvCxnSpPr>
          <p:nvPr/>
        </p:nvCxnSpPr>
        <p:spPr>
          <a:xfrm>
            <a:off x="5292725" y="1259765"/>
            <a:ext cx="1015440" cy="224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13">
            <a:extLst>
              <a:ext uri="{FF2B5EF4-FFF2-40B4-BE49-F238E27FC236}">
                <a16:creationId xmlns:a16="http://schemas.microsoft.com/office/drawing/2014/main" id="{ABCF83F8-829D-B433-711D-A83506E4B769}"/>
              </a:ext>
            </a:extLst>
          </p:cNvPr>
          <p:cNvSpPr>
            <a:spLocks noChangeArrowheads="1"/>
          </p:cNvSpPr>
          <p:nvPr/>
        </p:nvSpPr>
        <p:spPr bwMode="auto">
          <a:xfrm>
            <a:off x="2221686" y="143882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8" name="Oval 13">
            <a:extLst>
              <a:ext uri="{FF2B5EF4-FFF2-40B4-BE49-F238E27FC236}">
                <a16:creationId xmlns:a16="http://schemas.microsoft.com/office/drawing/2014/main" id="{D7651804-236B-430C-CE75-7A3E77AE54D2}"/>
              </a:ext>
            </a:extLst>
          </p:cNvPr>
          <p:cNvSpPr>
            <a:spLocks noChangeArrowheads="1"/>
          </p:cNvSpPr>
          <p:nvPr/>
        </p:nvSpPr>
        <p:spPr bwMode="auto">
          <a:xfrm>
            <a:off x="6308165" y="144855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49" name="Straight Connector 48">
            <a:extLst>
              <a:ext uri="{FF2B5EF4-FFF2-40B4-BE49-F238E27FC236}">
                <a16:creationId xmlns:a16="http://schemas.microsoft.com/office/drawing/2014/main" id="{12E7E715-D9BC-D6C8-3757-676EBBFE9991}"/>
              </a:ext>
            </a:extLst>
          </p:cNvPr>
          <p:cNvCxnSpPr/>
          <p:nvPr/>
        </p:nvCxnSpPr>
        <p:spPr bwMode="auto">
          <a:xfrm flipH="1">
            <a:off x="4220410" y="1259765"/>
            <a:ext cx="1078461" cy="22360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 Box 6">
            <a:extLst>
              <a:ext uri="{FF2B5EF4-FFF2-40B4-BE49-F238E27FC236}">
                <a16:creationId xmlns:a16="http://schemas.microsoft.com/office/drawing/2014/main" id="{5299FFDC-ACA9-B324-1F3B-21D70E060728}"/>
              </a:ext>
            </a:extLst>
          </p:cNvPr>
          <p:cNvSpPr txBox="1">
            <a:spLocks noChangeArrowheads="1"/>
          </p:cNvSpPr>
          <p:nvPr/>
        </p:nvSpPr>
        <p:spPr bwMode="auto">
          <a:xfrm>
            <a:off x="6996921" y="1518074"/>
            <a:ext cx="214417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err="1">
                <a:ln>
                  <a:noFill/>
                </a:ln>
                <a:solidFill>
                  <a:srgbClr val="000000"/>
                </a:solidFill>
                <a:effectLst/>
                <a:uLnTx/>
                <a:uFillTx/>
                <a:latin typeface="Verdana" pitchFamily="34" charset="0"/>
                <a:ea typeface="+mn-ea"/>
                <a:cs typeface="+mn-cs"/>
              </a:rPr>
              <a:t>DynamIQ</a:t>
            </a: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 core clusters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52" name="Straight Connector 51">
            <a:extLst>
              <a:ext uri="{FF2B5EF4-FFF2-40B4-BE49-F238E27FC236}">
                <a16:creationId xmlns:a16="http://schemas.microsoft.com/office/drawing/2014/main" id="{34770A00-0D8A-C66E-3D1F-370178BA2F5A}"/>
              </a:ext>
            </a:extLst>
          </p:cNvPr>
          <p:cNvCxnSpPr>
            <a:cxnSpLocks/>
          </p:cNvCxnSpPr>
          <p:nvPr/>
        </p:nvCxnSpPr>
        <p:spPr bwMode="auto">
          <a:xfrm flipH="1" flipV="1">
            <a:off x="5301146" y="1256960"/>
            <a:ext cx="2874981" cy="19895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Oval 13">
            <a:extLst>
              <a:ext uri="{FF2B5EF4-FFF2-40B4-BE49-F238E27FC236}">
                <a16:creationId xmlns:a16="http://schemas.microsoft.com/office/drawing/2014/main" id="{B6F2087F-C947-82BF-E6D8-6F733998EC83}"/>
              </a:ext>
            </a:extLst>
          </p:cNvPr>
          <p:cNvSpPr>
            <a:spLocks noChangeArrowheads="1"/>
          </p:cNvSpPr>
          <p:nvPr/>
        </p:nvSpPr>
        <p:spPr bwMode="auto">
          <a:xfrm>
            <a:off x="8104127" y="141991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0" name="TextBox 19">
            <a:extLst>
              <a:ext uri="{FF2B5EF4-FFF2-40B4-BE49-F238E27FC236}">
                <a16:creationId xmlns:a16="http://schemas.microsoft.com/office/drawing/2014/main" id="{F767DEAD-9AFB-E80F-2C33-BB0BBDB1FCF6}"/>
              </a:ext>
            </a:extLst>
          </p:cNvPr>
          <p:cNvSpPr txBox="1"/>
          <p:nvPr/>
        </p:nvSpPr>
        <p:spPr>
          <a:xfrm>
            <a:off x="3449229" y="4107950"/>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9" name="Rectangle 58">
            <a:extLst>
              <a:ext uri="{FF2B5EF4-FFF2-40B4-BE49-F238E27FC236}">
                <a16:creationId xmlns:a16="http://schemas.microsoft.com/office/drawing/2014/main" id="{0FE44B30-2774-39CE-2F63-C7AA791B41F1}"/>
              </a:ext>
            </a:extLst>
          </p:cNvPr>
          <p:cNvSpPr/>
          <p:nvPr/>
        </p:nvSpPr>
        <p:spPr bwMode="auto">
          <a:xfrm>
            <a:off x="0" y="3405887"/>
            <a:ext cx="9144000" cy="972000"/>
          </a:xfrm>
          <a:prstGeom prst="rect">
            <a:avLst/>
          </a:prstGeom>
          <a:solidFill>
            <a:srgbClr val="D7EAE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61" name="TextBox 60">
            <a:extLst>
              <a:ext uri="{FF2B5EF4-FFF2-40B4-BE49-F238E27FC236}">
                <a16:creationId xmlns:a16="http://schemas.microsoft.com/office/drawing/2014/main" id="{8BBC32E0-17C0-986A-425A-D305556DE578}"/>
              </a:ext>
            </a:extLst>
          </p:cNvPr>
          <p:cNvSpPr txBox="1"/>
          <p:nvPr/>
        </p:nvSpPr>
        <p:spPr>
          <a:xfrm>
            <a:off x="208049" y="3659347"/>
            <a:ext cx="1058303"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cores</a:t>
            </a:r>
          </a:p>
        </p:txBody>
      </p:sp>
      <p:sp>
        <p:nvSpPr>
          <p:cNvPr id="62" name="TextBox 61">
            <a:extLst>
              <a:ext uri="{FF2B5EF4-FFF2-40B4-BE49-F238E27FC236}">
                <a16:creationId xmlns:a16="http://schemas.microsoft.com/office/drawing/2014/main" id="{042493A1-BBA2-E258-AC72-BCAB1FE705C9}"/>
              </a:ext>
            </a:extLst>
          </p:cNvPr>
          <p:cNvSpPr txBox="1"/>
          <p:nvPr/>
        </p:nvSpPr>
        <p:spPr>
          <a:xfrm>
            <a:off x="1173146" y="3663340"/>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A5/A9</a:t>
            </a:r>
          </a:p>
        </p:txBody>
      </p:sp>
      <p:sp>
        <p:nvSpPr>
          <p:cNvPr id="63" name="TextBox 62">
            <a:extLst>
              <a:ext uri="{FF2B5EF4-FFF2-40B4-BE49-F238E27FC236}">
                <a16:creationId xmlns:a16="http://schemas.microsoft.com/office/drawing/2014/main" id="{32897A58-B29C-35EC-D795-A7D5798E4505}"/>
              </a:ext>
            </a:extLst>
          </p:cNvPr>
          <p:cNvSpPr txBox="1"/>
          <p:nvPr/>
        </p:nvSpPr>
        <p:spPr>
          <a:xfrm>
            <a:off x="3343131" y="3664924"/>
            <a:ext cx="1577611" cy="6924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latin typeface="Verdana"/>
              </a:rPr>
              <a:t>A72/A73</a:t>
            </a:r>
            <a:endParaRPr kumimoji="0" lang="en-US" sz="1300" b="0" i="0" u="none" strike="noStrike" kern="1200" cap="none" spc="0" normalizeH="0" baseline="0" noProof="0" dirty="0">
              <a:ln>
                <a:noFill/>
              </a:ln>
              <a:effectLst/>
              <a:uLnTx/>
              <a:uFillTx/>
              <a:latin typeface="Verdana"/>
              <a:ea typeface="+mn-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64" name="TextBox 63">
            <a:extLst>
              <a:ext uri="{FF2B5EF4-FFF2-40B4-BE49-F238E27FC236}">
                <a16:creationId xmlns:a16="http://schemas.microsoft.com/office/drawing/2014/main" id="{09516A9F-0B0C-1C0A-7C36-3985769BDBB6}"/>
              </a:ext>
            </a:extLst>
          </p:cNvPr>
          <p:cNvSpPr txBox="1"/>
          <p:nvPr/>
        </p:nvSpPr>
        <p:spPr>
          <a:xfrm>
            <a:off x="5314323" y="3654663"/>
            <a:ext cx="1699119"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110" normalizeH="0" noProof="0" dirty="0">
                <a:ln>
                  <a:noFill/>
                </a:ln>
                <a:solidFill>
                  <a:srgbClr val="000000"/>
                </a:solidFill>
                <a:effectLst/>
                <a:uLnTx/>
                <a:uFillTx/>
                <a:latin typeface="Verdana"/>
                <a:ea typeface="+mn-ea"/>
                <a:cs typeface="+mn-cs"/>
              </a:rPr>
              <a:t>HP: Cortex-</a:t>
            </a:r>
            <a:r>
              <a:rPr kumimoji="0" lang="en-US" sz="1300" b="0" i="0" u="none" strike="noStrike" kern="1200" cap="none" spc="-110" normalizeH="0" noProof="0" dirty="0">
                <a:ln>
                  <a:noFill/>
                </a:ln>
                <a:solidFill>
                  <a:srgbClr val="FF0000"/>
                </a:solidFill>
                <a:effectLst/>
                <a:uLnTx/>
                <a:uFillTx/>
                <a:latin typeface="Verdana"/>
                <a:ea typeface="+mn-ea"/>
                <a:cs typeface="+mn-cs"/>
              </a:rPr>
              <a:t>A75</a:t>
            </a:r>
            <a:r>
              <a:rPr kumimoji="0" lang="en-US" sz="1300" b="0" i="0" u="none" strike="noStrike" kern="1200" cap="none" spc="-110" normalizeH="0" noProof="0" dirty="0">
                <a:ln>
                  <a:noFill/>
                </a:ln>
                <a:solidFill>
                  <a:srgbClr val="000000"/>
                </a:solidFill>
                <a:effectLst/>
                <a:uLnTx/>
                <a:uFillTx/>
                <a:latin typeface="Verdana"/>
                <a:ea typeface="+mn-ea"/>
                <a:cs typeface="+mn-cs"/>
              </a:rPr>
              <a:t>/A76/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A77/A78/X1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65" name="TextBox 64">
            <a:extLst>
              <a:ext uri="{FF2B5EF4-FFF2-40B4-BE49-F238E27FC236}">
                <a16:creationId xmlns:a16="http://schemas.microsoft.com/office/drawing/2014/main" id="{7537D471-3ED0-FD99-DBC6-094D9B55FBB7}"/>
              </a:ext>
            </a:extLst>
          </p:cNvPr>
          <p:cNvSpPr txBox="1"/>
          <p:nvPr/>
        </p:nvSpPr>
        <p:spPr>
          <a:xfrm>
            <a:off x="7605880" y="3658277"/>
            <a:ext cx="1382751"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a:t>
            </a:r>
            <a:r>
              <a:rPr kumimoji="0" lang="en-US" sz="1300" b="0" i="0" u="none" strike="noStrike" kern="1200" cap="none" spc="0" normalizeH="0" baseline="0" noProof="0" dirty="0">
                <a:ln>
                  <a:noFill/>
                </a:ln>
                <a:solidFill>
                  <a:srgbClr val="FF0000"/>
                </a:solidFill>
                <a:effectLst/>
                <a:uLnTx/>
                <a:uFillTx/>
                <a:latin typeface="Verdana"/>
                <a:ea typeface="+mn-ea"/>
                <a:cs typeface="+mn-cs"/>
              </a:rPr>
              <a:t>Cortex-X2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a:t>
            </a:r>
            <a:r>
              <a:rPr kumimoji="0" lang="en-US" sz="1300" b="0" i="0" u="none" strike="noStrike" kern="1200" cap="none" spc="0" normalizeH="0" baseline="0" noProof="0" dirty="0">
                <a:ln>
                  <a:noFill/>
                </a:ln>
                <a:solidFill>
                  <a:srgbClr val="FF0000"/>
                </a:solidFill>
                <a:effectLst/>
                <a:uLnTx/>
                <a:uFillTx/>
                <a:latin typeface="Verdana"/>
                <a:ea typeface="+mn-ea"/>
                <a:cs typeface="+mn-cs"/>
              </a:rPr>
              <a:t>A-710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A-510</a:t>
            </a:r>
          </a:p>
        </p:txBody>
      </p:sp>
      <p:sp>
        <p:nvSpPr>
          <p:cNvPr id="66" name="TextBox 65">
            <a:extLst>
              <a:ext uri="{FF2B5EF4-FFF2-40B4-BE49-F238E27FC236}">
                <a16:creationId xmlns:a16="http://schemas.microsoft.com/office/drawing/2014/main" id="{C1E9DE49-08D0-4ED1-643A-C94C2CFC301A}"/>
              </a:ext>
            </a:extLst>
          </p:cNvPr>
          <p:cNvSpPr txBox="1"/>
          <p:nvPr/>
        </p:nvSpPr>
        <p:spPr>
          <a:xfrm>
            <a:off x="259829" y="3389992"/>
            <a:ext cx="9124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ISA</a:t>
            </a:r>
          </a:p>
        </p:txBody>
      </p:sp>
      <p:sp>
        <p:nvSpPr>
          <p:cNvPr id="67" name="TextBox 66">
            <a:extLst>
              <a:ext uri="{FF2B5EF4-FFF2-40B4-BE49-F238E27FC236}">
                <a16:creationId xmlns:a16="http://schemas.microsoft.com/office/drawing/2014/main" id="{6072DFEF-E730-7CBA-F8CB-256510945944}"/>
              </a:ext>
            </a:extLst>
          </p:cNvPr>
          <p:cNvSpPr txBox="1"/>
          <p:nvPr/>
        </p:nvSpPr>
        <p:spPr>
          <a:xfrm>
            <a:off x="1772341" y="3389992"/>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68" name="TextBox 67">
            <a:extLst>
              <a:ext uri="{FF2B5EF4-FFF2-40B4-BE49-F238E27FC236}">
                <a16:creationId xmlns:a16="http://schemas.microsoft.com/office/drawing/2014/main" id="{878978D9-CC59-078F-F52F-BF7273E07FFF}"/>
              </a:ext>
            </a:extLst>
          </p:cNvPr>
          <p:cNvSpPr txBox="1"/>
          <p:nvPr/>
        </p:nvSpPr>
        <p:spPr>
          <a:xfrm>
            <a:off x="3681938" y="3388465"/>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69" name="TextBox 68">
            <a:extLst>
              <a:ext uri="{FF2B5EF4-FFF2-40B4-BE49-F238E27FC236}">
                <a16:creationId xmlns:a16="http://schemas.microsoft.com/office/drawing/2014/main" id="{318DB115-2A96-1C04-2C2E-1240E2211D19}"/>
              </a:ext>
            </a:extLst>
          </p:cNvPr>
          <p:cNvSpPr txBox="1"/>
          <p:nvPr/>
        </p:nvSpPr>
        <p:spPr>
          <a:xfrm>
            <a:off x="5706344" y="3389173"/>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Armv8.2</a:t>
            </a:r>
          </a:p>
        </p:txBody>
      </p:sp>
      <p:sp>
        <p:nvSpPr>
          <p:cNvPr id="70" name="TextBox 69">
            <a:extLst>
              <a:ext uri="{FF2B5EF4-FFF2-40B4-BE49-F238E27FC236}">
                <a16:creationId xmlns:a16="http://schemas.microsoft.com/office/drawing/2014/main" id="{B574D6C1-2A62-4CC9-ED7F-4F54E8B17934}"/>
              </a:ext>
            </a:extLst>
          </p:cNvPr>
          <p:cNvSpPr txBox="1"/>
          <p:nvPr/>
        </p:nvSpPr>
        <p:spPr>
          <a:xfrm>
            <a:off x="7851254" y="3388532"/>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Armv9.0</a:t>
            </a:r>
          </a:p>
        </p:txBody>
      </p:sp>
      <p:sp>
        <p:nvSpPr>
          <p:cNvPr id="124" name="Rectangle 123">
            <a:extLst>
              <a:ext uri="{FF2B5EF4-FFF2-40B4-BE49-F238E27FC236}">
                <a16:creationId xmlns:a16="http://schemas.microsoft.com/office/drawing/2014/main" id="{436A43D6-94E6-AD0F-C309-E8AE904847E1}"/>
              </a:ext>
            </a:extLst>
          </p:cNvPr>
          <p:cNvSpPr/>
          <p:nvPr/>
        </p:nvSpPr>
        <p:spPr bwMode="auto">
          <a:xfrm>
            <a:off x="0" y="4369487"/>
            <a:ext cx="9144000" cy="2484000"/>
          </a:xfrm>
          <a:prstGeom prst="rect">
            <a:avLst/>
          </a:prstGeom>
          <a:solidFill>
            <a:srgbClr val="E5F5FF"/>
          </a:solidFill>
          <a:ln w="9525" cap="flat" cmpd="sng" algn="ctr">
            <a:solidFill>
              <a:srgbClr val="CCEC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dirty="0">
              <a:ln>
                <a:noFill/>
              </a:ln>
              <a:solidFill>
                <a:schemeClr val="tx1"/>
              </a:solidFill>
              <a:effectLst/>
              <a:latin typeface="Verdana" pitchFamily="34" charset="0"/>
            </a:endParaRPr>
          </a:p>
        </p:txBody>
      </p:sp>
      <p:sp>
        <p:nvSpPr>
          <p:cNvPr id="125" name="TextBox 124">
            <a:extLst>
              <a:ext uri="{FF2B5EF4-FFF2-40B4-BE49-F238E27FC236}">
                <a16:creationId xmlns:a16="http://schemas.microsoft.com/office/drawing/2014/main" id="{1DFF3864-1DAE-2F8D-D9FF-0C58684433EE}"/>
              </a:ext>
            </a:extLst>
          </p:cNvPr>
          <p:cNvSpPr txBox="1"/>
          <p:nvPr/>
        </p:nvSpPr>
        <p:spPr>
          <a:xfrm flipH="1">
            <a:off x="341266" y="4386418"/>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126" name="TextBox 125">
            <a:extLst>
              <a:ext uri="{FF2B5EF4-FFF2-40B4-BE49-F238E27FC236}">
                <a16:creationId xmlns:a16="http://schemas.microsoft.com/office/drawing/2014/main" id="{63A8B51D-70CA-930B-E338-39061001B049}"/>
              </a:ext>
            </a:extLst>
          </p:cNvPr>
          <p:cNvSpPr txBox="1"/>
          <p:nvPr/>
        </p:nvSpPr>
        <p:spPr>
          <a:xfrm flipH="1">
            <a:off x="89084" y="4868018"/>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27" name="TextBox 126">
            <a:extLst>
              <a:ext uri="{FF2B5EF4-FFF2-40B4-BE49-F238E27FC236}">
                <a16:creationId xmlns:a16="http://schemas.microsoft.com/office/drawing/2014/main" id="{53DC5743-B75D-B551-2BAE-9F15D43655C2}"/>
              </a:ext>
            </a:extLst>
          </p:cNvPr>
          <p:cNvSpPr txBox="1"/>
          <p:nvPr/>
        </p:nvSpPr>
        <p:spPr>
          <a:xfrm flipH="1">
            <a:off x="114475" y="535726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128" name="TextBox 127">
            <a:extLst>
              <a:ext uri="{FF2B5EF4-FFF2-40B4-BE49-F238E27FC236}">
                <a16:creationId xmlns:a16="http://schemas.microsoft.com/office/drawing/2014/main" id="{0D5E0951-0BC1-4504-AC05-8F81C41699EC}"/>
              </a:ext>
            </a:extLst>
          </p:cNvPr>
          <p:cNvSpPr txBox="1"/>
          <p:nvPr/>
        </p:nvSpPr>
        <p:spPr>
          <a:xfrm>
            <a:off x="249491" y="582476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129" name="TextBox 128">
            <a:extLst>
              <a:ext uri="{FF2B5EF4-FFF2-40B4-BE49-F238E27FC236}">
                <a16:creationId xmlns:a16="http://schemas.microsoft.com/office/drawing/2014/main" id="{7BC768A2-88E4-9394-84F0-126369BE3E84}"/>
              </a:ext>
            </a:extLst>
          </p:cNvPr>
          <p:cNvSpPr txBox="1"/>
          <p:nvPr/>
        </p:nvSpPr>
        <p:spPr>
          <a:xfrm>
            <a:off x="192851" y="6325684"/>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38" name="TextBox 137">
            <a:extLst>
              <a:ext uri="{FF2B5EF4-FFF2-40B4-BE49-F238E27FC236}">
                <a16:creationId xmlns:a16="http://schemas.microsoft.com/office/drawing/2014/main" id="{A166F1A0-0483-DA65-CC22-97474596C27A}"/>
              </a:ext>
            </a:extLst>
          </p:cNvPr>
          <p:cNvSpPr txBox="1"/>
          <p:nvPr/>
        </p:nvSpPr>
        <p:spPr>
          <a:xfrm>
            <a:off x="5558174" y="4892576"/>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9810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139" name="TextBox 138">
            <a:extLst>
              <a:ext uri="{FF2B5EF4-FFF2-40B4-BE49-F238E27FC236}">
                <a16:creationId xmlns:a16="http://schemas.microsoft.com/office/drawing/2014/main" id="{6EA356C9-AA9B-6609-BCBD-91777966F1EB}"/>
              </a:ext>
            </a:extLst>
          </p:cNvPr>
          <p:cNvSpPr txBox="1"/>
          <p:nvPr/>
        </p:nvSpPr>
        <p:spPr>
          <a:xfrm>
            <a:off x="5564573" y="5375752"/>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845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140" name="TextBox 139">
            <a:extLst>
              <a:ext uri="{FF2B5EF4-FFF2-40B4-BE49-F238E27FC236}">
                <a16:creationId xmlns:a16="http://schemas.microsoft.com/office/drawing/2014/main" id="{B2705933-0A6B-2295-52E3-464B1CDE35EB}"/>
              </a:ext>
            </a:extLst>
          </p:cNvPr>
          <p:cNvSpPr txBox="1"/>
          <p:nvPr/>
        </p:nvSpPr>
        <p:spPr>
          <a:xfrm>
            <a:off x="5556498" y="5829776"/>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(2+2+4)C</a:t>
            </a:r>
          </a:p>
        </p:txBody>
      </p:sp>
      <p:sp>
        <p:nvSpPr>
          <p:cNvPr id="141" name="TextBox 140">
            <a:extLst>
              <a:ext uri="{FF2B5EF4-FFF2-40B4-BE49-F238E27FC236}">
                <a16:creationId xmlns:a16="http://schemas.microsoft.com/office/drawing/2014/main" id="{AAC8B9DA-DF8B-B2A4-815F-E5C050BBE434}"/>
              </a:ext>
            </a:extLst>
          </p:cNvPr>
          <p:cNvSpPr txBox="1"/>
          <p:nvPr/>
        </p:nvSpPr>
        <p:spPr>
          <a:xfrm>
            <a:off x="5384212" y="6326355"/>
            <a:ext cx="157134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Helio</a:t>
            </a:r>
            <a:r>
              <a:rPr kumimoji="0" lang="en-US" sz="1300" b="0" i="1" u="none" strike="noStrike" kern="1200" cap="none" spc="0" normalizeH="0" baseline="0" noProof="0" dirty="0">
                <a:ln>
                  <a:noFill/>
                </a:ln>
                <a:solidFill>
                  <a:srgbClr val="000000"/>
                </a:solidFill>
                <a:effectLst/>
                <a:uLnTx/>
                <a:uFillTx/>
                <a:latin typeface="Verdana"/>
                <a:ea typeface="+mn-ea"/>
                <a:cs typeface="+mn-cs"/>
              </a:rPr>
              <a:t> P90 (2+6)C (2019)</a:t>
            </a:r>
          </a:p>
        </p:txBody>
      </p:sp>
      <p:sp>
        <p:nvSpPr>
          <p:cNvPr id="142" name="TextBox 141">
            <a:extLst>
              <a:ext uri="{FF2B5EF4-FFF2-40B4-BE49-F238E27FC236}">
                <a16:creationId xmlns:a16="http://schemas.microsoft.com/office/drawing/2014/main" id="{A88A0797-B437-FDF6-442F-C93B9EDFD8E6}"/>
              </a:ext>
            </a:extLst>
          </p:cNvPr>
          <p:cNvSpPr txBox="1"/>
          <p:nvPr/>
        </p:nvSpPr>
        <p:spPr>
          <a:xfrm>
            <a:off x="7601763" y="4886642"/>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2200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43" name="Right Arrow 117">
            <a:extLst>
              <a:ext uri="{FF2B5EF4-FFF2-40B4-BE49-F238E27FC236}">
                <a16:creationId xmlns:a16="http://schemas.microsoft.com/office/drawing/2014/main" id="{EE4D2498-D144-6D62-D27E-A1CDB9103046}"/>
              </a:ext>
            </a:extLst>
          </p:cNvPr>
          <p:cNvSpPr/>
          <p:nvPr/>
        </p:nvSpPr>
        <p:spPr bwMode="auto">
          <a:xfrm>
            <a:off x="7079711" y="499414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4" name="TextBox 143">
            <a:extLst>
              <a:ext uri="{FF2B5EF4-FFF2-40B4-BE49-F238E27FC236}">
                <a16:creationId xmlns:a16="http://schemas.microsoft.com/office/drawing/2014/main" id="{C70ACB9B-00DD-CBE7-567E-FC912C6136D9}"/>
              </a:ext>
            </a:extLst>
          </p:cNvPr>
          <p:cNvSpPr txBox="1"/>
          <p:nvPr/>
        </p:nvSpPr>
        <p:spPr>
          <a:xfrm>
            <a:off x="7506967" y="5369818"/>
            <a:ext cx="158056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 Gen 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45" name="Right Arrow 120">
            <a:extLst>
              <a:ext uri="{FF2B5EF4-FFF2-40B4-BE49-F238E27FC236}">
                <a16:creationId xmlns:a16="http://schemas.microsoft.com/office/drawing/2014/main" id="{20415F20-3DA2-7FFC-5B8F-82AFA7D90B45}"/>
              </a:ext>
            </a:extLst>
          </p:cNvPr>
          <p:cNvSpPr/>
          <p:nvPr/>
        </p:nvSpPr>
        <p:spPr bwMode="auto">
          <a:xfrm>
            <a:off x="7077787" y="546405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6" name="Right Arrow 122">
            <a:extLst>
              <a:ext uri="{FF2B5EF4-FFF2-40B4-BE49-F238E27FC236}">
                <a16:creationId xmlns:a16="http://schemas.microsoft.com/office/drawing/2014/main" id="{7BFEB826-083F-BECF-A230-2FA49FED950D}"/>
              </a:ext>
            </a:extLst>
          </p:cNvPr>
          <p:cNvSpPr/>
          <p:nvPr/>
        </p:nvSpPr>
        <p:spPr bwMode="auto">
          <a:xfrm>
            <a:off x="7031623" y="648130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8" name="Rectangle 147">
            <a:extLst>
              <a:ext uri="{FF2B5EF4-FFF2-40B4-BE49-F238E27FC236}">
                <a16:creationId xmlns:a16="http://schemas.microsoft.com/office/drawing/2014/main" id="{FD6DC020-2617-DF73-E049-3F9A010AB661}"/>
              </a:ext>
            </a:extLst>
          </p:cNvPr>
          <p:cNvSpPr/>
          <p:nvPr/>
        </p:nvSpPr>
        <p:spPr>
          <a:xfrm>
            <a:off x="5681226" y="4394849"/>
            <a:ext cx="1143262"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A11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(2+4)C</a:t>
            </a:r>
          </a:p>
        </p:txBody>
      </p:sp>
      <p:sp>
        <p:nvSpPr>
          <p:cNvPr id="149" name="TextBox 148">
            <a:extLst>
              <a:ext uri="{FF2B5EF4-FFF2-40B4-BE49-F238E27FC236}">
                <a16:creationId xmlns:a16="http://schemas.microsoft.com/office/drawing/2014/main" id="{DA0895D7-B878-6318-0FEF-D4E7A69A1048}"/>
              </a:ext>
            </a:extLst>
          </p:cNvPr>
          <p:cNvSpPr txBox="1"/>
          <p:nvPr/>
        </p:nvSpPr>
        <p:spPr>
          <a:xfrm flipH="1">
            <a:off x="129713" y="4184756"/>
            <a:ext cx="1428475" cy="292388"/>
          </a:xfrm>
          <a:prstGeom prst="rect">
            <a:avLst/>
          </a:prstGeom>
          <a:noFill/>
        </p:spPr>
        <p:txBody>
          <a:bodyPr wrap="square" rtlCol="0">
            <a:spAutoFit/>
          </a:bodyPr>
          <a:lstStyle/>
          <a:p>
            <a:r>
              <a:rPr lang="en-US" sz="1300" i="1" dirty="0"/>
              <a:t>Processors</a:t>
            </a:r>
            <a:endParaRPr lang="hu-HU" sz="1300" i="1" dirty="0"/>
          </a:p>
        </p:txBody>
      </p:sp>
      <p:sp>
        <p:nvSpPr>
          <p:cNvPr id="5" name="Rectangle 4">
            <a:extLst>
              <a:ext uri="{FF2B5EF4-FFF2-40B4-BE49-F238E27FC236}">
                <a16:creationId xmlns:a16="http://schemas.microsoft.com/office/drawing/2014/main" id="{0F3E2C1F-62AB-E6D0-B50F-E074B6DFDDAF}"/>
              </a:ext>
            </a:extLst>
          </p:cNvPr>
          <p:cNvSpPr/>
          <p:nvPr/>
        </p:nvSpPr>
        <p:spPr>
          <a:xfrm>
            <a:off x="3214120" y="4384689"/>
            <a:ext cx="1728358"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(2+2)C (Armv8.1)</a:t>
            </a:r>
          </a:p>
        </p:txBody>
      </p:sp>
      <p:sp>
        <p:nvSpPr>
          <p:cNvPr id="6" name="TextBox 5">
            <a:extLst>
              <a:ext uri="{FF2B5EF4-FFF2-40B4-BE49-F238E27FC236}">
                <a16:creationId xmlns:a16="http://schemas.microsoft.com/office/drawing/2014/main" id="{01D32579-996B-3F10-CB03-7564E7DDAA6F}"/>
              </a:ext>
            </a:extLst>
          </p:cNvPr>
          <p:cNvSpPr txBox="1"/>
          <p:nvPr/>
        </p:nvSpPr>
        <p:spPr>
          <a:xfrm>
            <a:off x="1646212" y="5824973"/>
            <a:ext cx="1135246"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620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2x4C</a:t>
            </a:r>
          </a:p>
        </p:txBody>
      </p:sp>
      <p:sp>
        <p:nvSpPr>
          <p:cNvPr id="7" name="TextBox 6">
            <a:extLst>
              <a:ext uri="{FF2B5EF4-FFF2-40B4-BE49-F238E27FC236}">
                <a16:creationId xmlns:a16="http://schemas.microsoft.com/office/drawing/2014/main" id="{2520AA94-0FA0-AC5A-3D95-F1F5C26216FC}"/>
              </a:ext>
            </a:extLst>
          </p:cNvPr>
          <p:cNvSpPr txBox="1"/>
          <p:nvPr/>
        </p:nvSpPr>
        <p:spPr>
          <a:xfrm>
            <a:off x="1513523" y="4890189"/>
            <a:ext cx="142058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7</a:t>
            </a:r>
            <a:r>
              <a:rPr kumimoji="0" lang="hu-HU" sz="1300" b="0" i="1" u="none" strike="noStrike" kern="1200" cap="none" spc="0" normalizeH="0" baseline="0" noProof="0" dirty="0">
                <a:ln>
                  <a:noFill/>
                </a:ln>
                <a:solidFill>
                  <a:srgbClr val="000000"/>
                </a:solidFill>
                <a:effectLst/>
                <a:uLnTx/>
                <a:uFillTx/>
                <a:latin typeface="Verdana"/>
                <a:ea typeface="+mn-ea"/>
                <a:cs typeface="+mn-cs"/>
              </a:rPr>
              <a:t> </a:t>
            </a:r>
            <a:r>
              <a:rPr kumimoji="0" lang="en-US" sz="1300" b="0" i="1" u="none" strike="noStrike" kern="1200" cap="none" spc="0" normalizeH="0" baseline="0" noProof="0" dirty="0">
                <a:ln>
                  <a:noFill/>
                </a:ln>
                <a:solidFill>
                  <a:srgbClr val="000000"/>
                </a:solidFill>
                <a:effectLst/>
                <a:uLnTx/>
                <a:uFillTx/>
                <a:latin typeface="Verdana"/>
                <a:ea typeface="+mn-ea"/>
                <a:cs typeface="+mn-cs"/>
              </a:rPr>
              <a:t>7580</a:t>
            </a:r>
            <a:r>
              <a:rPr kumimoji="0" lang="hu-HU" sz="1300" b="0" i="1" u="none" strike="noStrike" kern="1200" cap="none" spc="0" normalizeH="0" baseline="0" noProof="0" dirty="0">
                <a:ln>
                  <a:noFill/>
                </a:ln>
                <a:solidFill>
                  <a:srgbClr val="000000"/>
                </a:solidFill>
                <a:effectLst/>
                <a:uLnTx/>
                <a:uFillTx/>
                <a:latin typeface="Verdana"/>
                <a:ea typeface="+mn-ea"/>
                <a:cs typeface="+mn-cs"/>
              </a:rPr>
              <a:t> (201</a:t>
            </a:r>
            <a:r>
              <a:rPr kumimoji="0" lang="en-US" sz="1300" b="0" i="1" u="none" strike="noStrike" kern="1200" cap="none" spc="0" normalizeH="0" baseline="0" noProof="0" dirty="0">
                <a:ln>
                  <a:noFill/>
                </a:ln>
                <a:solidFill>
                  <a:srgbClr val="000000"/>
                </a:solidFill>
                <a:effectLst/>
                <a:uLnTx/>
                <a:uFillTx/>
                <a:latin typeface="Verdana"/>
                <a:ea typeface="+mn-ea"/>
                <a:cs typeface="+mn-cs"/>
              </a:rPr>
              <a:t>5</a:t>
            </a:r>
            <a:r>
              <a:rPr kumimoji="0" lang="hu-HU"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8C</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a:extLst>
              <a:ext uri="{FF2B5EF4-FFF2-40B4-BE49-F238E27FC236}">
                <a16:creationId xmlns:a16="http://schemas.microsoft.com/office/drawing/2014/main" id="{0B5ACAD4-7BBC-26BE-0AF0-07F8EA3EAC9A}"/>
              </a:ext>
            </a:extLst>
          </p:cNvPr>
          <p:cNvSpPr txBox="1"/>
          <p:nvPr/>
        </p:nvSpPr>
        <p:spPr>
          <a:xfrm>
            <a:off x="3427566" y="4892094"/>
            <a:ext cx="1406154"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a:t>
            </a:r>
            <a:r>
              <a:rPr kumimoji="0" lang="hu-HU" sz="1300" b="0" i="1" u="none" strike="noStrike" kern="1200" cap="none" spc="0" normalizeH="0" baseline="0" noProof="0" dirty="0">
                <a:ln>
                  <a:noFill/>
                </a:ln>
                <a:solidFill>
                  <a:srgbClr val="000000"/>
                </a:solidFill>
                <a:effectLst/>
                <a:uLnTx/>
                <a:uFillTx/>
                <a:latin typeface="Verdana"/>
                <a:ea typeface="+mn-ea"/>
                <a:cs typeface="+mn-cs"/>
              </a:rPr>
              <a:t> </a:t>
            </a:r>
            <a:r>
              <a:rPr kumimoji="0" lang="en-US" sz="1300" b="0" i="1" u="none" strike="noStrike" kern="1200" cap="none" spc="0" normalizeH="0" baseline="0" noProof="0" dirty="0">
                <a:ln>
                  <a:noFill/>
                </a:ln>
                <a:solidFill>
                  <a:srgbClr val="000000"/>
                </a:solidFill>
                <a:effectLst/>
                <a:uLnTx/>
                <a:uFillTx/>
                <a:latin typeface="Verdana"/>
                <a:ea typeface="+mn-ea"/>
                <a:cs typeface="+mn-cs"/>
              </a:rPr>
              <a:t>8890</a:t>
            </a:r>
            <a:r>
              <a:rPr kumimoji="0" lang="hu-HU" sz="1300" b="0" i="1" u="none" strike="noStrike" kern="1200" cap="none" spc="0" normalizeH="0" baseline="0" noProof="0" dirty="0">
                <a:ln>
                  <a:noFill/>
                </a:ln>
                <a:solidFill>
                  <a:srgbClr val="000000"/>
                </a:solidFill>
                <a:effectLst/>
                <a:uLnTx/>
                <a:uFillTx/>
                <a:latin typeface="Verdana"/>
                <a:ea typeface="+mn-ea"/>
                <a:cs typeface="+mn-cs"/>
              </a:rPr>
              <a:t> (201</a:t>
            </a:r>
            <a:r>
              <a:rPr kumimoji="0" lang="en-US" sz="1300" b="0" i="1" u="none" strike="noStrike" kern="1200" cap="none" spc="0" normalizeH="0" baseline="0" noProof="0" dirty="0">
                <a:ln>
                  <a:noFill/>
                </a:ln>
                <a:solidFill>
                  <a:srgbClr val="000000"/>
                </a:solidFill>
                <a:effectLst/>
                <a:uLnTx/>
                <a:uFillTx/>
                <a:latin typeface="Verdana"/>
                <a:ea typeface="+mn-ea"/>
                <a:cs typeface="+mn-cs"/>
              </a:rPr>
              <a:t>6</a:t>
            </a:r>
            <a:r>
              <a:rPr kumimoji="0" lang="hu-HU"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8">
            <a:extLst>
              <a:ext uri="{FF2B5EF4-FFF2-40B4-BE49-F238E27FC236}">
                <a16:creationId xmlns:a16="http://schemas.microsoft.com/office/drawing/2014/main" id="{07BA5A22-305C-048F-2D99-8B8AC43B313B}"/>
              </a:ext>
            </a:extLst>
          </p:cNvPr>
          <p:cNvSpPr txBox="1"/>
          <p:nvPr/>
        </p:nvSpPr>
        <p:spPr>
          <a:xfrm>
            <a:off x="3560678" y="5357613"/>
            <a:ext cx="1146468"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439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 +4)C</a:t>
            </a:r>
          </a:p>
        </p:txBody>
      </p:sp>
      <p:sp>
        <p:nvSpPr>
          <p:cNvPr id="10" name="TextBox 9">
            <a:extLst>
              <a:ext uri="{FF2B5EF4-FFF2-40B4-BE49-F238E27FC236}">
                <a16:creationId xmlns:a16="http://schemas.microsoft.com/office/drawing/2014/main" id="{A03186A0-EEEE-40C4-C8E2-1EE187F7469B}"/>
              </a:ext>
            </a:extLst>
          </p:cNvPr>
          <p:cNvSpPr txBox="1"/>
          <p:nvPr/>
        </p:nvSpPr>
        <p:spPr>
          <a:xfrm>
            <a:off x="3566161" y="5835133"/>
            <a:ext cx="113524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650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(4+4)C</a:t>
            </a:r>
          </a:p>
        </p:txBody>
      </p:sp>
      <p:sp>
        <p:nvSpPr>
          <p:cNvPr id="11" name="TextBox 10">
            <a:extLst>
              <a:ext uri="{FF2B5EF4-FFF2-40B4-BE49-F238E27FC236}">
                <a16:creationId xmlns:a16="http://schemas.microsoft.com/office/drawing/2014/main" id="{657183D0-95D5-5853-E599-EBB9328D30D6}"/>
              </a:ext>
            </a:extLst>
          </p:cNvPr>
          <p:cNvSpPr txBox="1"/>
          <p:nvPr/>
        </p:nvSpPr>
        <p:spPr>
          <a:xfrm>
            <a:off x="1467543" y="6320709"/>
            <a:ext cx="148784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MT6735 (2015)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a:rPr>
              <a:t>4C</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Box 11">
            <a:extLst>
              <a:ext uri="{FF2B5EF4-FFF2-40B4-BE49-F238E27FC236}">
                <a16:creationId xmlns:a16="http://schemas.microsoft.com/office/drawing/2014/main" id="{54BB0508-9402-B009-6560-C6A1EE1B1241}"/>
              </a:ext>
            </a:extLst>
          </p:cNvPr>
          <p:cNvSpPr txBox="1"/>
          <p:nvPr/>
        </p:nvSpPr>
        <p:spPr>
          <a:xfrm>
            <a:off x="3387513" y="6324407"/>
            <a:ext cx="148470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MT6750 (2016)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a:rPr>
              <a:t>(4+4)C</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Rectangle 2">
            <a:extLst>
              <a:ext uri="{FF2B5EF4-FFF2-40B4-BE49-F238E27FC236}">
                <a16:creationId xmlns:a16="http://schemas.microsoft.com/office/drawing/2014/main" id="{84911A2C-9D10-D6A7-588C-F6CA320A212E}"/>
              </a:ext>
            </a:extLst>
          </p:cNvPr>
          <p:cNvSpPr/>
          <p:nvPr/>
        </p:nvSpPr>
        <p:spPr>
          <a:xfrm>
            <a:off x="1703634" y="4394849"/>
            <a:ext cx="1037463"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A7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2C</a:t>
            </a:r>
          </a:p>
        </p:txBody>
      </p:sp>
      <p:sp>
        <p:nvSpPr>
          <p:cNvPr id="4" name="TextBox 3">
            <a:extLst>
              <a:ext uri="{FF2B5EF4-FFF2-40B4-BE49-F238E27FC236}">
                <a16:creationId xmlns:a16="http://schemas.microsoft.com/office/drawing/2014/main" id="{067BB658-9515-5D33-0A1C-DA097B233BC8}"/>
              </a:ext>
            </a:extLst>
          </p:cNvPr>
          <p:cNvSpPr txBox="1"/>
          <p:nvPr/>
        </p:nvSpPr>
        <p:spPr>
          <a:xfrm>
            <a:off x="1666090" y="5357613"/>
            <a:ext cx="113524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410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4C</a:t>
            </a:r>
          </a:p>
        </p:txBody>
      </p:sp>
      <p:sp>
        <p:nvSpPr>
          <p:cNvPr id="13" name="Right Arrow 117">
            <a:extLst>
              <a:ext uri="{FF2B5EF4-FFF2-40B4-BE49-F238E27FC236}">
                <a16:creationId xmlns:a16="http://schemas.microsoft.com/office/drawing/2014/main" id="{9F3BA527-7B8E-9A54-2A37-B2798DCA71E7}"/>
              </a:ext>
            </a:extLst>
          </p:cNvPr>
          <p:cNvSpPr/>
          <p:nvPr/>
        </p:nvSpPr>
        <p:spPr bwMode="auto">
          <a:xfrm>
            <a:off x="3036031" y="451662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 name="Right Arrow 120">
            <a:extLst>
              <a:ext uri="{FF2B5EF4-FFF2-40B4-BE49-F238E27FC236}">
                <a16:creationId xmlns:a16="http://schemas.microsoft.com/office/drawing/2014/main" id="{D13A97DC-39FA-8E3D-CE04-BC8D7DAB6AEC}"/>
              </a:ext>
            </a:extLst>
          </p:cNvPr>
          <p:cNvSpPr/>
          <p:nvPr/>
        </p:nvSpPr>
        <p:spPr bwMode="auto">
          <a:xfrm>
            <a:off x="3044267" y="500685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5" name="Right Arrow 117">
            <a:extLst>
              <a:ext uri="{FF2B5EF4-FFF2-40B4-BE49-F238E27FC236}">
                <a16:creationId xmlns:a16="http://schemas.microsoft.com/office/drawing/2014/main" id="{CD31D098-4918-F45D-B176-9695A0444258}"/>
              </a:ext>
            </a:extLst>
          </p:cNvPr>
          <p:cNvSpPr/>
          <p:nvPr/>
        </p:nvSpPr>
        <p:spPr bwMode="auto">
          <a:xfrm>
            <a:off x="3056351" y="543102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6" name="Right Arrow 120">
            <a:extLst>
              <a:ext uri="{FF2B5EF4-FFF2-40B4-BE49-F238E27FC236}">
                <a16:creationId xmlns:a16="http://schemas.microsoft.com/office/drawing/2014/main" id="{83D862D2-DACF-760F-82D8-B3669612B31B}"/>
              </a:ext>
            </a:extLst>
          </p:cNvPr>
          <p:cNvSpPr/>
          <p:nvPr/>
        </p:nvSpPr>
        <p:spPr bwMode="auto">
          <a:xfrm>
            <a:off x="3044267" y="589077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 name="Right Arrow 120">
            <a:extLst>
              <a:ext uri="{FF2B5EF4-FFF2-40B4-BE49-F238E27FC236}">
                <a16:creationId xmlns:a16="http://schemas.microsoft.com/office/drawing/2014/main" id="{B966EEA8-E483-B841-3819-966635E1FC11}"/>
              </a:ext>
            </a:extLst>
          </p:cNvPr>
          <p:cNvSpPr/>
          <p:nvPr/>
        </p:nvSpPr>
        <p:spPr bwMode="auto">
          <a:xfrm>
            <a:off x="3034107" y="644957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8" name="Right Arrow 117">
            <a:extLst>
              <a:ext uri="{FF2B5EF4-FFF2-40B4-BE49-F238E27FC236}">
                <a16:creationId xmlns:a16="http://schemas.microsoft.com/office/drawing/2014/main" id="{628E7A68-C2F5-73C9-FA42-049F8AD127CA}"/>
              </a:ext>
            </a:extLst>
          </p:cNvPr>
          <p:cNvSpPr/>
          <p:nvPr/>
        </p:nvSpPr>
        <p:spPr bwMode="auto">
          <a:xfrm>
            <a:off x="5061681" y="449630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9" name="Right Arrow 120">
            <a:extLst>
              <a:ext uri="{FF2B5EF4-FFF2-40B4-BE49-F238E27FC236}">
                <a16:creationId xmlns:a16="http://schemas.microsoft.com/office/drawing/2014/main" id="{660C413B-9503-A63B-4F1E-FD73D8B8D33A}"/>
              </a:ext>
            </a:extLst>
          </p:cNvPr>
          <p:cNvSpPr/>
          <p:nvPr/>
        </p:nvSpPr>
        <p:spPr bwMode="auto">
          <a:xfrm>
            <a:off x="5049597" y="501701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1" name="Right Arrow 117">
            <a:extLst>
              <a:ext uri="{FF2B5EF4-FFF2-40B4-BE49-F238E27FC236}">
                <a16:creationId xmlns:a16="http://schemas.microsoft.com/office/drawing/2014/main" id="{F7A387F3-4762-5965-20CD-E4ECF1921168}"/>
              </a:ext>
            </a:extLst>
          </p:cNvPr>
          <p:cNvSpPr/>
          <p:nvPr/>
        </p:nvSpPr>
        <p:spPr bwMode="auto">
          <a:xfrm>
            <a:off x="5061681" y="544118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2" name="Right Arrow 120">
            <a:extLst>
              <a:ext uri="{FF2B5EF4-FFF2-40B4-BE49-F238E27FC236}">
                <a16:creationId xmlns:a16="http://schemas.microsoft.com/office/drawing/2014/main" id="{6C19F712-5203-B890-05A6-9ABF70FBE5F5}"/>
              </a:ext>
            </a:extLst>
          </p:cNvPr>
          <p:cNvSpPr/>
          <p:nvPr/>
        </p:nvSpPr>
        <p:spPr bwMode="auto">
          <a:xfrm>
            <a:off x="5049597" y="590093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3" name="Right Arrow 120">
            <a:extLst>
              <a:ext uri="{FF2B5EF4-FFF2-40B4-BE49-F238E27FC236}">
                <a16:creationId xmlns:a16="http://schemas.microsoft.com/office/drawing/2014/main" id="{35C1FB90-03D0-BA06-7499-D92FB080A8C7}"/>
              </a:ext>
            </a:extLst>
          </p:cNvPr>
          <p:cNvSpPr/>
          <p:nvPr/>
        </p:nvSpPr>
        <p:spPr bwMode="auto">
          <a:xfrm>
            <a:off x="5039437" y="645973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32" name="TextBox 31">
            <a:extLst>
              <a:ext uri="{FF2B5EF4-FFF2-40B4-BE49-F238E27FC236}">
                <a16:creationId xmlns:a16="http://schemas.microsoft.com/office/drawing/2014/main" id="{C9FCAB59-FF04-962B-B7E5-215D8421806E}"/>
              </a:ext>
            </a:extLst>
          </p:cNvPr>
          <p:cNvSpPr txBox="1"/>
          <p:nvPr/>
        </p:nvSpPr>
        <p:spPr>
          <a:xfrm>
            <a:off x="7341947" y="6326596"/>
            <a:ext cx="19207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300" b="0" i="1" u="none" strike="noStrike" kern="1200" cap="none" spc="0" normalizeH="0" baseline="0" noProof="0" dirty="0">
                <a:ln>
                  <a:noFill/>
                </a:ln>
                <a:solidFill>
                  <a:srgbClr val="000000"/>
                </a:solidFill>
                <a:effectLst/>
                <a:uLnTx/>
                <a:uFillTx/>
                <a:latin typeface="Verdana"/>
                <a:ea typeface="+mn-ea"/>
                <a:cs typeface="+mn-cs"/>
              </a:rPr>
              <a:t> 9000  (1+3+4)C (2021)</a:t>
            </a:r>
          </a:p>
        </p:txBody>
      </p:sp>
      <p:sp>
        <p:nvSpPr>
          <p:cNvPr id="33" name="Text Box 5">
            <a:extLst>
              <a:ext uri="{FF2B5EF4-FFF2-40B4-BE49-F238E27FC236}">
                <a16:creationId xmlns:a16="http://schemas.microsoft.com/office/drawing/2014/main" id="{151D2A07-A0D7-1E63-BBB0-5D0433BB1214}"/>
              </a:ext>
            </a:extLst>
          </p:cNvPr>
          <p:cNvSpPr txBox="1">
            <a:spLocks noChangeArrowheads="1"/>
          </p:cNvSpPr>
          <p:nvPr/>
        </p:nvSpPr>
        <p:spPr bwMode="auto">
          <a:xfrm>
            <a:off x="3436553" y="149717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34" name="Oval 13">
            <a:extLst>
              <a:ext uri="{FF2B5EF4-FFF2-40B4-BE49-F238E27FC236}">
                <a16:creationId xmlns:a16="http://schemas.microsoft.com/office/drawing/2014/main" id="{8F53A68D-6BCE-AD9F-49B9-23456F775AF8}"/>
              </a:ext>
            </a:extLst>
          </p:cNvPr>
          <p:cNvSpPr>
            <a:spLocks noChangeArrowheads="1"/>
          </p:cNvSpPr>
          <p:nvPr/>
        </p:nvSpPr>
        <p:spPr bwMode="auto">
          <a:xfrm>
            <a:off x="4211431" y="143422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5" name="Rectangle 74">
            <a:extLst>
              <a:ext uri="{FF2B5EF4-FFF2-40B4-BE49-F238E27FC236}">
                <a16:creationId xmlns:a16="http://schemas.microsoft.com/office/drawing/2014/main" id="{F72063E7-E681-2C8B-1F26-2EB150DF45AD}"/>
              </a:ext>
            </a:extLst>
          </p:cNvPr>
          <p:cNvSpPr/>
          <p:nvPr/>
        </p:nvSpPr>
        <p:spPr bwMode="auto">
          <a:xfrm>
            <a:off x="5289641" y="3104894"/>
            <a:ext cx="1620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6" name="Rectangle 75">
            <a:extLst>
              <a:ext uri="{FF2B5EF4-FFF2-40B4-BE49-F238E27FC236}">
                <a16:creationId xmlns:a16="http://schemas.microsoft.com/office/drawing/2014/main" id="{BF3D182A-A652-1BCB-C6D8-C09B8E4D61B9}"/>
              </a:ext>
            </a:extLst>
          </p:cNvPr>
          <p:cNvSpPr/>
          <p:nvPr/>
        </p:nvSpPr>
        <p:spPr bwMode="auto">
          <a:xfrm>
            <a:off x="7213665" y="3082620"/>
            <a:ext cx="1800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ectangle 26">
            <a:extLst>
              <a:ext uri="{FF2B5EF4-FFF2-40B4-BE49-F238E27FC236}">
                <a16:creationId xmlns:a16="http://schemas.microsoft.com/office/drawing/2014/main" id="{7E05D0C1-5162-1163-F01F-DD7A29FDFAA4}"/>
              </a:ext>
            </a:extLst>
          </p:cNvPr>
          <p:cNvSpPr/>
          <p:nvPr/>
        </p:nvSpPr>
        <p:spPr bwMode="auto">
          <a:xfrm>
            <a:off x="5700391" y="2222044"/>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Rectangle 27">
            <a:extLst>
              <a:ext uri="{FF2B5EF4-FFF2-40B4-BE49-F238E27FC236}">
                <a16:creationId xmlns:a16="http://schemas.microsoft.com/office/drawing/2014/main" id="{54DD03F2-797A-C299-86A2-AD8675FF9B66}"/>
              </a:ext>
            </a:extLst>
          </p:cNvPr>
          <p:cNvSpPr/>
          <p:nvPr/>
        </p:nvSpPr>
        <p:spPr bwMode="auto">
          <a:xfrm>
            <a:off x="5319716" y="2222044"/>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Rectangle 34">
            <a:extLst>
              <a:ext uri="{FF2B5EF4-FFF2-40B4-BE49-F238E27FC236}">
                <a16:creationId xmlns:a16="http://schemas.microsoft.com/office/drawing/2014/main" id="{0EBA02A1-E5E7-2C34-2C09-7347D48C9281}"/>
              </a:ext>
            </a:extLst>
          </p:cNvPr>
          <p:cNvSpPr/>
          <p:nvPr/>
        </p:nvSpPr>
        <p:spPr bwMode="auto">
          <a:xfrm>
            <a:off x="7759812" y="2158948"/>
            <a:ext cx="47326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Rectangle 35">
            <a:extLst>
              <a:ext uri="{FF2B5EF4-FFF2-40B4-BE49-F238E27FC236}">
                <a16:creationId xmlns:a16="http://schemas.microsoft.com/office/drawing/2014/main" id="{DCBAD2C0-2BF2-5EB2-DA0E-BA0630C1ACB4}"/>
              </a:ext>
            </a:extLst>
          </p:cNvPr>
          <p:cNvSpPr/>
          <p:nvPr/>
        </p:nvSpPr>
        <p:spPr bwMode="auto">
          <a:xfrm>
            <a:off x="7262880" y="2158948"/>
            <a:ext cx="47326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6" name="Rectangle 45">
            <a:extLst>
              <a:ext uri="{FF2B5EF4-FFF2-40B4-BE49-F238E27FC236}">
                <a16:creationId xmlns:a16="http://schemas.microsoft.com/office/drawing/2014/main" id="{55BABC39-BFFB-D952-2D63-B0E600D08D34}"/>
              </a:ext>
            </a:extLst>
          </p:cNvPr>
          <p:cNvSpPr/>
          <p:nvPr/>
        </p:nvSpPr>
        <p:spPr bwMode="auto">
          <a:xfrm>
            <a:off x="6460521" y="2222044"/>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1" name="Rectangle 50">
            <a:extLst>
              <a:ext uri="{FF2B5EF4-FFF2-40B4-BE49-F238E27FC236}">
                <a16:creationId xmlns:a16="http://schemas.microsoft.com/office/drawing/2014/main" id="{107692FF-2729-EAED-F728-EC2019F25DFF}"/>
              </a:ext>
            </a:extLst>
          </p:cNvPr>
          <p:cNvSpPr/>
          <p:nvPr/>
        </p:nvSpPr>
        <p:spPr bwMode="auto">
          <a:xfrm>
            <a:off x="6079845" y="2222044"/>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3" name="Rectangle 52">
            <a:extLst>
              <a:ext uri="{FF2B5EF4-FFF2-40B4-BE49-F238E27FC236}">
                <a16:creationId xmlns:a16="http://schemas.microsoft.com/office/drawing/2014/main" id="{B7834499-E2F2-ED04-9AF4-B6AFD6F3D1AF}"/>
              </a:ext>
            </a:extLst>
          </p:cNvPr>
          <p:cNvSpPr/>
          <p:nvPr/>
        </p:nvSpPr>
        <p:spPr bwMode="auto">
          <a:xfrm>
            <a:off x="5804143" y="2583899"/>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4" name="Rectangle 53">
            <a:extLst>
              <a:ext uri="{FF2B5EF4-FFF2-40B4-BE49-F238E27FC236}">
                <a16:creationId xmlns:a16="http://schemas.microsoft.com/office/drawing/2014/main" id="{A03B8AD5-2F00-2E4F-D0CA-AB819C677E8F}"/>
              </a:ext>
            </a:extLst>
          </p:cNvPr>
          <p:cNvSpPr/>
          <p:nvPr/>
        </p:nvSpPr>
        <p:spPr bwMode="auto">
          <a:xfrm>
            <a:off x="5524071" y="2583900"/>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5" name="Rectangle 54">
            <a:extLst>
              <a:ext uri="{FF2B5EF4-FFF2-40B4-BE49-F238E27FC236}">
                <a16:creationId xmlns:a16="http://schemas.microsoft.com/office/drawing/2014/main" id="{31E67B09-A1BF-95AF-7445-143810B64901}"/>
              </a:ext>
            </a:extLst>
          </p:cNvPr>
          <p:cNvSpPr/>
          <p:nvPr/>
        </p:nvSpPr>
        <p:spPr bwMode="auto">
          <a:xfrm>
            <a:off x="6370046" y="2584774"/>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6" name="Rectangle 55">
            <a:extLst>
              <a:ext uri="{FF2B5EF4-FFF2-40B4-BE49-F238E27FC236}">
                <a16:creationId xmlns:a16="http://schemas.microsoft.com/office/drawing/2014/main" id="{E14CAE0A-A538-379C-9920-4684F5B7DBBE}"/>
              </a:ext>
            </a:extLst>
          </p:cNvPr>
          <p:cNvSpPr/>
          <p:nvPr/>
        </p:nvSpPr>
        <p:spPr bwMode="auto">
          <a:xfrm>
            <a:off x="6089973" y="2584774"/>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7" name="Rectangle 56">
            <a:extLst>
              <a:ext uri="{FF2B5EF4-FFF2-40B4-BE49-F238E27FC236}">
                <a16:creationId xmlns:a16="http://schemas.microsoft.com/office/drawing/2014/main" id="{27B08221-6A35-1C3E-693C-1D5121181288}"/>
              </a:ext>
            </a:extLst>
          </p:cNvPr>
          <p:cNvSpPr/>
          <p:nvPr/>
        </p:nvSpPr>
        <p:spPr bwMode="auto">
          <a:xfrm>
            <a:off x="8628192" y="2274640"/>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8" name="Rectangle 57">
            <a:extLst>
              <a:ext uri="{FF2B5EF4-FFF2-40B4-BE49-F238E27FC236}">
                <a16:creationId xmlns:a16="http://schemas.microsoft.com/office/drawing/2014/main" id="{4A4172C4-F0E4-608E-45E6-5AA2C1AEF8C0}"/>
              </a:ext>
            </a:extLst>
          </p:cNvPr>
          <p:cNvSpPr/>
          <p:nvPr/>
        </p:nvSpPr>
        <p:spPr bwMode="auto">
          <a:xfrm>
            <a:off x="8253841" y="2274640"/>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0" name="Rectangle 59">
            <a:extLst>
              <a:ext uri="{FF2B5EF4-FFF2-40B4-BE49-F238E27FC236}">
                <a16:creationId xmlns:a16="http://schemas.microsoft.com/office/drawing/2014/main" id="{0E0FBC41-4B50-215E-F016-B13F8015421F}"/>
              </a:ext>
            </a:extLst>
          </p:cNvPr>
          <p:cNvSpPr/>
          <p:nvPr/>
        </p:nvSpPr>
        <p:spPr bwMode="auto">
          <a:xfrm>
            <a:off x="7965488" y="2636495"/>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1" name="Rectangle 70">
            <a:extLst>
              <a:ext uri="{FF2B5EF4-FFF2-40B4-BE49-F238E27FC236}">
                <a16:creationId xmlns:a16="http://schemas.microsoft.com/office/drawing/2014/main" id="{F0661C98-2F2C-774E-224B-7110A1B3D17F}"/>
              </a:ext>
            </a:extLst>
          </p:cNvPr>
          <p:cNvSpPr/>
          <p:nvPr/>
        </p:nvSpPr>
        <p:spPr bwMode="auto">
          <a:xfrm>
            <a:off x="7685416" y="2636496"/>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2" name="Rectangle 71">
            <a:extLst>
              <a:ext uri="{FF2B5EF4-FFF2-40B4-BE49-F238E27FC236}">
                <a16:creationId xmlns:a16="http://schemas.microsoft.com/office/drawing/2014/main" id="{6B644E17-A406-5AC3-8C05-D7723206638F}"/>
              </a:ext>
            </a:extLst>
          </p:cNvPr>
          <p:cNvSpPr/>
          <p:nvPr/>
        </p:nvSpPr>
        <p:spPr bwMode="auto">
          <a:xfrm>
            <a:off x="8531768" y="2637370"/>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3" name="Rectangle 72">
            <a:extLst>
              <a:ext uri="{FF2B5EF4-FFF2-40B4-BE49-F238E27FC236}">
                <a16:creationId xmlns:a16="http://schemas.microsoft.com/office/drawing/2014/main" id="{F00EEEB4-3632-E0AE-83CD-347E2E04F387}"/>
              </a:ext>
            </a:extLst>
          </p:cNvPr>
          <p:cNvSpPr/>
          <p:nvPr/>
        </p:nvSpPr>
        <p:spPr bwMode="auto">
          <a:xfrm>
            <a:off x="8251696" y="2637370"/>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9" name="Rounded Rectangle 72">
            <a:extLst>
              <a:ext uri="{FF2B5EF4-FFF2-40B4-BE49-F238E27FC236}">
                <a16:creationId xmlns:a16="http://schemas.microsoft.com/office/drawing/2014/main" id="{33427DBB-8E66-ABD4-09E0-F72117ABBCE2}"/>
              </a:ext>
            </a:extLst>
          </p:cNvPr>
          <p:cNvSpPr/>
          <p:nvPr/>
        </p:nvSpPr>
        <p:spPr bwMode="auto">
          <a:xfrm>
            <a:off x="5209640" y="2155060"/>
            <a:ext cx="1692000"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0" name="Rounded Rectangle 73">
            <a:extLst>
              <a:ext uri="{FF2B5EF4-FFF2-40B4-BE49-F238E27FC236}">
                <a16:creationId xmlns:a16="http://schemas.microsoft.com/office/drawing/2014/main" id="{4CEF3959-6CC7-749F-76A2-F9EDF0323BD2}"/>
              </a:ext>
            </a:extLst>
          </p:cNvPr>
          <p:cNvSpPr/>
          <p:nvPr/>
        </p:nvSpPr>
        <p:spPr bwMode="auto">
          <a:xfrm>
            <a:off x="7184952" y="2092838"/>
            <a:ext cx="1872000"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3" name="Up-Down Arrow 76">
            <a:extLst>
              <a:ext uri="{FF2B5EF4-FFF2-40B4-BE49-F238E27FC236}">
                <a16:creationId xmlns:a16="http://schemas.microsoft.com/office/drawing/2014/main" id="{D86E91D9-D883-FDAC-11BB-0D35CA1FE92F}"/>
              </a:ext>
            </a:extLst>
          </p:cNvPr>
          <p:cNvSpPr/>
          <p:nvPr/>
        </p:nvSpPr>
        <p:spPr bwMode="auto">
          <a:xfrm>
            <a:off x="6077626" y="2858062"/>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4" name="Up-Down Arrow 77">
            <a:extLst>
              <a:ext uri="{FF2B5EF4-FFF2-40B4-BE49-F238E27FC236}">
                <a16:creationId xmlns:a16="http://schemas.microsoft.com/office/drawing/2014/main" id="{92150043-27B1-8504-840C-18DFF86041D3}"/>
              </a:ext>
            </a:extLst>
          </p:cNvPr>
          <p:cNvSpPr/>
          <p:nvPr/>
        </p:nvSpPr>
        <p:spPr bwMode="auto">
          <a:xfrm>
            <a:off x="8191334" y="2929192"/>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99" name="Group 98">
            <a:extLst>
              <a:ext uri="{FF2B5EF4-FFF2-40B4-BE49-F238E27FC236}">
                <a16:creationId xmlns:a16="http://schemas.microsoft.com/office/drawing/2014/main" id="{E0F0D31E-C569-126D-58F3-D1DC3850E551}"/>
              </a:ext>
            </a:extLst>
          </p:cNvPr>
          <p:cNvGrpSpPr/>
          <p:nvPr/>
        </p:nvGrpSpPr>
        <p:grpSpPr>
          <a:xfrm>
            <a:off x="3239361" y="2138306"/>
            <a:ext cx="1843120" cy="1174635"/>
            <a:chOff x="2502286" y="1965586"/>
            <a:chExt cx="1929955" cy="1174635"/>
          </a:xfrm>
        </p:grpSpPr>
        <p:sp>
          <p:nvSpPr>
            <p:cNvPr id="25" name="Rectangle 24">
              <a:extLst>
                <a:ext uri="{FF2B5EF4-FFF2-40B4-BE49-F238E27FC236}">
                  <a16:creationId xmlns:a16="http://schemas.microsoft.com/office/drawing/2014/main" id="{D3989BCB-73D9-49B5-DE96-DA889C604C3C}"/>
                </a:ext>
              </a:extLst>
            </p:cNvPr>
            <p:cNvSpPr/>
            <p:nvPr/>
          </p:nvSpPr>
          <p:spPr bwMode="auto">
            <a:xfrm>
              <a:off x="2906048" y="209694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Rectangle 25">
              <a:extLst>
                <a:ext uri="{FF2B5EF4-FFF2-40B4-BE49-F238E27FC236}">
                  <a16:creationId xmlns:a16="http://schemas.microsoft.com/office/drawing/2014/main" id="{21444F91-38C0-BE50-3B8C-314125602920}"/>
                </a:ext>
              </a:extLst>
            </p:cNvPr>
            <p:cNvSpPr/>
            <p:nvPr/>
          </p:nvSpPr>
          <p:spPr bwMode="auto">
            <a:xfrm>
              <a:off x="2620525" y="209694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a:extLst>
                <a:ext uri="{FF2B5EF4-FFF2-40B4-BE49-F238E27FC236}">
                  <a16:creationId xmlns:a16="http://schemas.microsoft.com/office/drawing/2014/main" id="{8380579F-04F9-C5AF-96FA-C2824AF36573}"/>
                </a:ext>
              </a:extLst>
            </p:cNvPr>
            <p:cNvSpPr/>
            <p:nvPr/>
          </p:nvSpPr>
          <p:spPr bwMode="auto">
            <a:xfrm>
              <a:off x="3815918"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Rectangle 29">
              <a:extLst>
                <a:ext uri="{FF2B5EF4-FFF2-40B4-BE49-F238E27FC236}">
                  <a16:creationId xmlns:a16="http://schemas.microsoft.com/office/drawing/2014/main" id="{1BEDB898-1A36-BEB4-D613-2096AE84DEDD}"/>
                </a:ext>
              </a:extLst>
            </p:cNvPr>
            <p:cNvSpPr/>
            <p:nvPr/>
          </p:nvSpPr>
          <p:spPr bwMode="auto">
            <a:xfrm>
              <a:off x="3429935"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Rectangle 36">
              <a:extLst>
                <a:ext uri="{FF2B5EF4-FFF2-40B4-BE49-F238E27FC236}">
                  <a16:creationId xmlns:a16="http://schemas.microsoft.com/office/drawing/2014/main" id="{937CCB99-EA86-6DB2-1AE6-6B0817C24C9A}"/>
                </a:ext>
              </a:extLst>
            </p:cNvPr>
            <p:cNvSpPr/>
            <p:nvPr/>
          </p:nvSpPr>
          <p:spPr bwMode="auto">
            <a:xfrm>
              <a:off x="2899512" y="234398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Rectangle 37">
              <a:extLst>
                <a:ext uri="{FF2B5EF4-FFF2-40B4-BE49-F238E27FC236}">
                  <a16:creationId xmlns:a16="http://schemas.microsoft.com/office/drawing/2014/main" id="{0CA1256A-3289-341B-F9BA-880208346F86}"/>
                </a:ext>
              </a:extLst>
            </p:cNvPr>
            <p:cNvSpPr/>
            <p:nvPr/>
          </p:nvSpPr>
          <p:spPr bwMode="auto">
            <a:xfrm>
              <a:off x="2613989" y="234398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Rectangle 38">
              <a:extLst>
                <a:ext uri="{FF2B5EF4-FFF2-40B4-BE49-F238E27FC236}">
                  <a16:creationId xmlns:a16="http://schemas.microsoft.com/office/drawing/2014/main" id="{4728D2AC-E693-05BC-D817-CF1F0FAF3181}"/>
                </a:ext>
              </a:extLst>
            </p:cNvPr>
            <p:cNvSpPr/>
            <p:nvPr/>
          </p:nvSpPr>
          <p:spPr bwMode="auto">
            <a:xfrm>
              <a:off x="3815918"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1" name="Rectangle 40">
              <a:extLst>
                <a:ext uri="{FF2B5EF4-FFF2-40B4-BE49-F238E27FC236}">
                  <a16:creationId xmlns:a16="http://schemas.microsoft.com/office/drawing/2014/main" id="{A5458F9B-B41E-FB66-BB19-653EA1BC4A12}"/>
                </a:ext>
              </a:extLst>
            </p:cNvPr>
            <p:cNvSpPr/>
            <p:nvPr/>
          </p:nvSpPr>
          <p:spPr bwMode="auto">
            <a:xfrm>
              <a:off x="3429935"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4" name="Rectangle 73">
              <a:extLst>
                <a:ext uri="{FF2B5EF4-FFF2-40B4-BE49-F238E27FC236}">
                  <a16:creationId xmlns:a16="http://schemas.microsoft.com/office/drawing/2014/main" id="{40EDA7C9-9560-6F90-E0EF-47C3A0510523}"/>
                </a:ext>
              </a:extLst>
            </p:cNvPr>
            <p:cNvSpPr/>
            <p:nvPr/>
          </p:nvSpPr>
          <p:spPr bwMode="auto">
            <a:xfrm>
              <a:off x="2502286" y="292831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7" name="Rounded Rectangle 70">
              <a:extLst>
                <a:ext uri="{FF2B5EF4-FFF2-40B4-BE49-F238E27FC236}">
                  <a16:creationId xmlns:a16="http://schemas.microsoft.com/office/drawing/2014/main" id="{EAC5F7A4-3D81-7646-7610-E44BA44189E8}"/>
                </a:ext>
              </a:extLst>
            </p:cNvPr>
            <p:cNvSpPr/>
            <p:nvPr/>
          </p:nvSpPr>
          <p:spPr bwMode="auto">
            <a:xfrm>
              <a:off x="2524029" y="2030835"/>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8" name="Rounded Rectangle 71">
              <a:extLst>
                <a:ext uri="{FF2B5EF4-FFF2-40B4-BE49-F238E27FC236}">
                  <a16:creationId xmlns:a16="http://schemas.microsoft.com/office/drawing/2014/main" id="{3CCD2106-0E94-96FF-2B56-7C0E15CACB7D}"/>
                </a:ext>
              </a:extLst>
            </p:cNvPr>
            <p:cNvSpPr/>
            <p:nvPr/>
          </p:nvSpPr>
          <p:spPr bwMode="auto">
            <a:xfrm>
              <a:off x="3337404" y="1965586"/>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1" name="Up-Down Arrow 74">
              <a:extLst>
                <a:ext uri="{FF2B5EF4-FFF2-40B4-BE49-F238E27FC236}">
                  <a16:creationId xmlns:a16="http://schemas.microsoft.com/office/drawing/2014/main" id="{8872E1EA-889D-70FD-C9D3-13D34AEDC168}"/>
                </a:ext>
              </a:extLst>
            </p:cNvPr>
            <p:cNvSpPr/>
            <p:nvPr/>
          </p:nvSpPr>
          <p:spPr bwMode="auto">
            <a:xfrm>
              <a:off x="2847265" y="2637377"/>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2" name="Up-Down Arrow 75">
              <a:extLst>
                <a:ext uri="{FF2B5EF4-FFF2-40B4-BE49-F238E27FC236}">
                  <a16:creationId xmlns:a16="http://schemas.microsoft.com/office/drawing/2014/main" id="{6CE64284-DCFE-8A59-1B0C-C79186F4DC17}"/>
                </a:ext>
              </a:extLst>
            </p:cNvPr>
            <p:cNvSpPr/>
            <p:nvPr/>
          </p:nvSpPr>
          <p:spPr bwMode="auto">
            <a:xfrm>
              <a:off x="3758122" y="2708624"/>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5" name="TextBox 84">
              <a:extLst>
                <a:ext uri="{FF2B5EF4-FFF2-40B4-BE49-F238E27FC236}">
                  <a16:creationId xmlns:a16="http://schemas.microsoft.com/office/drawing/2014/main" id="{6C14E022-9A54-262E-3865-D7F01F5EFA2A}"/>
                </a:ext>
              </a:extLst>
            </p:cNvPr>
            <p:cNvSpPr txBox="1"/>
            <p:nvPr/>
          </p:nvSpPr>
          <p:spPr>
            <a:xfrm>
              <a:off x="2587335" y="285552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86" name="TextBox 85">
            <a:extLst>
              <a:ext uri="{FF2B5EF4-FFF2-40B4-BE49-F238E27FC236}">
                <a16:creationId xmlns:a16="http://schemas.microsoft.com/office/drawing/2014/main" id="{17F85C4A-5CDE-210E-70EE-8DB4570B0B40}"/>
              </a:ext>
            </a:extLst>
          </p:cNvPr>
          <p:cNvSpPr txBox="1"/>
          <p:nvPr/>
        </p:nvSpPr>
        <p:spPr>
          <a:xfrm>
            <a:off x="7411908" y="3018286"/>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87" name="TextBox 86">
            <a:extLst>
              <a:ext uri="{FF2B5EF4-FFF2-40B4-BE49-F238E27FC236}">
                <a16:creationId xmlns:a16="http://schemas.microsoft.com/office/drawing/2014/main" id="{9F08A63A-6CBF-4039-DDB0-3F97A306D4EF}"/>
              </a:ext>
            </a:extLst>
          </p:cNvPr>
          <p:cNvSpPr txBox="1"/>
          <p:nvPr/>
        </p:nvSpPr>
        <p:spPr>
          <a:xfrm>
            <a:off x="5392886" y="304408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nvGrpSpPr>
          <p:cNvPr id="100" name="Group 99">
            <a:extLst>
              <a:ext uri="{FF2B5EF4-FFF2-40B4-BE49-F238E27FC236}">
                <a16:creationId xmlns:a16="http://schemas.microsoft.com/office/drawing/2014/main" id="{54E4D02A-F9FB-5146-882F-095D9AAF995E}"/>
              </a:ext>
            </a:extLst>
          </p:cNvPr>
          <p:cNvGrpSpPr/>
          <p:nvPr/>
        </p:nvGrpSpPr>
        <p:grpSpPr>
          <a:xfrm>
            <a:off x="1538057" y="2206801"/>
            <a:ext cx="1396468" cy="1112350"/>
            <a:chOff x="354665" y="2034081"/>
            <a:chExt cx="1462260" cy="1112350"/>
          </a:xfrm>
        </p:grpSpPr>
        <p:sp>
          <p:nvSpPr>
            <p:cNvPr id="88" name="Rectangle 87">
              <a:extLst>
                <a:ext uri="{FF2B5EF4-FFF2-40B4-BE49-F238E27FC236}">
                  <a16:creationId xmlns:a16="http://schemas.microsoft.com/office/drawing/2014/main" id="{3B47CE61-9F15-0831-DC66-34A44BA97F31}"/>
                </a:ext>
              </a:extLst>
            </p:cNvPr>
            <p:cNvSpPr/>
            <p:nvPr/>
          </p:nvSpPr>
          <p:spPr bwMode="auto">
            <a:xfrm>
              <a:off x="1195269" y="210019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9" name="Rectangle 88">
              <a:extLst>
                <a:ext uri="{FF2B5EF4-FFF2-40B4-BE49-F238E27FC236}">
                  <a16:creationId xmlns:a16="http://schemas.microsoft.com/office/drawing/2014/main" id="{BC57472E-26C2-A6CA-E5BA-4E54070DFDB7}"/>
                </a:ext>
              </a:extLst>
            </p:cNvPr>
            <p:cNvSpPr/>
            <p:nvPr/>
          </p:nvSpPr>
          <p:spPr bwMode="auto">
            <a:xfrm>
              <a:off x="895684" y="210019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0" name="Rectangle 89">
              <a:extLst>
                <a:ext uri="{FF2B5EF4-FFF2-40B4-BE49-F238E27FC236}">
                  <a16:creationId xmlns:a16="http://schemas.microsoft.com/office/drawing/2014/main" id="{16AF4248-6D10-1306-489D-3AA2F2E41D9B}"/>
                </a:ext>
              </a:extLst>
            </p:cNvPr>
            <p:cNvSpPr/>
            <p:nvPr/>
          </p:nvSpPr>
          <p:spPr bwMode="auto">
            <a:xfrm>
              <a:off x="1188733" y="234722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1" name="Rectangle 90">
              <a:extLst>
                <a:ext uri="{FF2B5EF4-FFF2-40B4-BE49-F238E27FC236}">
                  <a16:creationId xmlns:a16="http://schemas.microsoft.com/office/drawing/2014/main" id="{494F124B-19CB-8F08-94C4-2E91A67E2252}"/>
                </a:ext>
              </a:extLst>
            </p:cNvPr>
            <p:cNvSpPr/>
            <p:nvPr/>
          </p:nvSpPr>
          <p:spPr bwMode="auto">
            <a:xfrm>
              <a:off x="889148" y="234722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2" name="Rounded Rectangle 85">
              <a:extLst>
                <a:ext uri="{FF2B5EF4-FFF2-40B4-BE49-F238E27FC236}">
                  <a16:creationId xmlns:a16="http://schemas.microsoft.com/office/drawing/2014/main" id="{F882C838-D060-D0AB-F47D-5360B5C321E7}"/>
                </a:ext>
              </a:extLst>
            </p:cNvPr>
            <p:cNvSpPr/>
            <p:nvPr/>
          </p:nvSpPr>
          <p:spPr bwMode="auto">
            <a:xfrm>
              <a:off x="799188" y="2034081"/>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3" name="Up-Down Arrow 86">
              <a:extLst>
                <a:ext uri="{FF2B5EF4-FFF2-40B4-BE49-F238E27FC236}">
                  <a16:creationId xmlns:a16="http://schemas.microsoft.com/office/drawing/2014/main" id="{4FF691A8-D025-B2A4-FA53-FEDD06E618BC}"/>
                </a:ext>
              </a:extLst>
            </p:cNvPr>
            <p:cNvSpPr/>
            <p:nvPr/>
          </p:nvSpPr>
          <p:spPr bwMode="auto">
            <a:xfrm>
              <a:off x="1126861" y="2648318"/>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4" name="Rectangle 93">
              <a:extLst>
                <a:ext uri="{FF2B5EF4-FFF2-40B4-BE49-F238E27FC236}">
                  <a16:creationId xmlns:a16="http://schemas.microsoft.com/office/drawing/2014/main" id="{88AC16BA-D2EB-1D5E-9E5E-BDB0D3FD60BD}"/>
                </a:ext>
              </a:extLst>
            </p:cNvPr>
            <p:cNvSpPr/>
            <p:nvPr/>
          </p:nvSpPr>
          <p:spPr bwMode="auto">
            <a:xfrm>
              <a:off x="356241" y="292489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5" name="TextBox 94">
              <a:extLst>
                <a:ext uri="{FF2B5EF4-FFF2-40B4-BE49-F238E27FC236}">
                  <a16:creationId xmlns:a16="http://schemas.microsoft.com/office/drawing/2014/main" id="{4BD24A61-C712-FB99-6F5C-6C9B3E780796}"/>
                </a:ext>
              </a:extLst>
            </p:cNvPr>
            <p:cNvSpPr txBox="1"/>
            <p:nvPr/>
          </p:nvSpPr>
          <p:spPr>
            <a:xfrm>
              <a:off x="354665" y="286173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101" name="TextBox 100">
            <a:extLst>
              <a:ext uri="{FF2B5EF4-FFF2-40B4-BE49-F238E27FC236}">
                <a16:creationId xmlns:a16="http://schemas.microsoft.com/office/drawing/2014/main" id="{98D1DAD3-255A-6AC0-BA24-DCF090F673FD}"/>
              </a:ext>
            </a:extLst>
          </p:cNvPr>
          <p:cNvSpPr txBox="1"/>
          <p:nvPr/>
        </p:nvSpPr>
        <p:spPr>
          <a:xfrm>
            <a:off x="75428" y="444568"/>
            <a:ext cx="8625147" cy="369332"/>
          </a:xfrm>
          <a:prstGeom prst="rect">
            <a:avLst/>
          </a:prstGeom>
          <a:noFill/>
        </p:spPr>
        <p:txBody>
          <a:bodyPr wrap="square">
            <a:spAutoFit/>
          </a:bodyPr>
          <a:lstStyle/>
          <a:p>
            <a:pPr lvl="0" fontAlgn="base">
              <a:spcBef>
                <a:spcPct val="0"/>
              </a:spcBef>
              <a:spcAft>
                <a:spcPct val="0"/>
              </a:spcAft>
              <a:defRPr/>
            </a:pPr>
            <a:r>
              <a:rPr lang="en-US" dirty="0">
                <a:solidFill>
                  <a:schemeClr val="accent6"/>
                </a:solidFill>
                <a:latin typeface="Verdana" pitchFamily="34" charset="0"/>
              </a:rPr>
              <a:t>Use of 64-bit Armv8.0-based CPUs in mobile processors -1</a:t>
            </a:r>
            <a:endParaRPr lang="hu-HU" baseline="30000" dirty="0">
              <a:solidFill>
                <a:schemeClr val="accent6"/>
              </a:solidFill>
              <a:latin typeface="Verdana" pitchFamily="34" charset="0"/>
            </a:endParaRPr>
          </a:p>
        </p:txBody>
      </p:sp>
      <p:sp>
        <p:nvSpPr>
          <p:cNvPr id="96" name="Rectangle: Rounded Corners 95">
            <a:extLst>
              <a:ext uri="{FF2B5EF4-FFF2-40B4-BE49-F238E27FC236}">
                <a16:creationId xmlns:a16="http://schemas.microsoft.com/office/drawing/2014/main" id="{D5BACD28-FC42-04B3-7B22-42FD185C5E8A}"/>
              </a:ext>
            </a:extLst>
          </p:cNvPr>
          <p:cNvSpPr/>
          <p:nvPr/>
        </p:nvSpPr>
        <p:spPr bwMode="auto">
          <a:xfrm>
            <a:off x="1384760" y="1238888"/>
            <a:ext cx="3780000" cy="5580000"/>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50751149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60237-6B0C-F1F0-99C6-5D99D56E89EA}"/>
              </a:ext>
            </a:extLst>
          </p:cNvPr>
          <p:cNvSpPr>
            <a:spLocks noGrp="1"/>
          </p:cNvSpPr>
          <p:nvPr>
            <p:ph type="title"/>
          </p:nvPr>
        </p:nvSpPr>
        <p:spPr/>
        <p:txBody>
          <a:bodyPr/>
          <a:lstStyle/>
          <a:p>
            <a:r>
              <a:rPr lang="en-US" sz="1700" kern="1200" dirty="0">
                <a:solidFill>
                  <a:srgbClr val="FFFFFF"/>
                </a:solidFill>
              </a:rPr>
              <a:t>3.4 Armv8.0-A ISA-based 64-bit Cortex-A CPUs (6)</a:t>
            </a:r>
            <a:endParaRPr lang="hu-HU" sz="1700" dirty="0"/>
          </a:p>
        </p:txBody>
      </p:sp>
      <p:sp>
        <p:nvSpPr>
          <p:cNvPr id="3" name="TextBox 2">
            <a:extLst>
              <a:ext uri="{FF2B5EF4-FFF2-40B4-BE49-F238E27FC236}">
                <a16:creationId xmlns:a16="http://schemas.microsoft.com/office/drawing/2014/main" id="{5D6BDB58-C636-3B0F-9895-9CD3D95F555D}"/>
              </a:ext>
            </a:extLst>
          </p:cNvPr>
          <p:cNvSpPr txBox="1"/>
          <p:nvPr/>
        </p:nvSpPr>
        <p:spPr>
          <a:xfrm>
            <a:off x="75431" y="429024"/>
            <a:ext cx="8625147" cy="369332"/>
          </a:xfrm>
          <a:prstGeom prst="rect">
            <a:avLst/>
          </a:prstGeom>
          <a:noFill/>
        </p:spPr>
        <p:txBody>
          <a:bodyPr wrap="square">
            <a:spAutoFit/>
          </a:bodyPr>
          <a:lstStyle/>
          <a:p>
            <a:pPr lvl="0" fontAlgn="base">
              <a:spcBef>
                <a:spcPct val="0"/>
              </a:spcBef>
              <a:spcAft>
                <a:spcPct val="0"/>
              </a:spcAft>
              <a:defRPr/>
            </a:pPr>
            <a:r>
              <a:rPr lang="en-US" dirty="0">
                <a:solidFill>
                  <a:schemeClr val="accent6"/>
                </a:solidFill>
                <a:latin typeface="Verdana" pitchFamily="34" charset="0"/>
              </a:rPr>
              <a:t>Use of 64-bit Armv8.0-based CPUs in mobile processors -2</a:t>
            </a:r>
            <a:endParaRPr lang="hu-HU" baseline="30000" dirty="0">
              <a:solidFill>
                <a:schemeClr val="accent6"/>
              </a:solidFill>
              <a:latin typeface="Verdana" pitchFamily="34" charset="0"/>
            </a:endParaRPr>
          </a:p>
        </p:txBody>
      </p:sp>
      <p:sp>
        <p:nvSpPr>
          <p:cNvPr id="4" name="TextBox 3">
            <a:extLst>
              <a:ext uri="{FF2B5EF4-FFF2-40B4-BE49-F238E27FC236}">
                <a16:creationId xmlns:a16="http://schemas.microsoft.com/office/drawing/2014/main" id="{11529D99-527E-CFE7-2A9D-A85826E5A94A}"/>
              </a:ext>
            </a:extLst>
          </p:cNvPr>
          <p:cNvSpPr txBox="1"/>
          <p:nvPr/>
        </p:nvSpPr>
        <p:spPr>
          <a:xfrm>
            <a:off x="75520" y="804842"/>
            <a:ext cx="9144000" cy="830997"/>
          </a:xfrm>
          <a:prstGeom prst="rect">
            <a:avLst/>
          </a:prstGeom>
          <a:noFill/>
        </p:spPr>
        <p:txBody>
          <a:bodyPr wrap="square" rtlCol="0">
            <a:spAutoFit/>
          </a:bodyPr>
          <a:lstStyle/>
          <a:p>
            <a:r>
              <a:rPr lang="en-US" sz="1600" dirty="0"/>
              <a:t>As the previous Figure shows, </a:t>
            </a:r>
            <a:r>
              <a:rPr lang="en-US" sz="1600" dirty="0">
                <a:solidFill>
                  <a:srgbClr val="0070C0"/>
                </a:solidFill>
              </a:rPr>
              <a:t>Armv8.0-based  processors </a:t>
            </a:r>
            <a:r>
              <a:rPr lang="en-US" sz="1600" dirty="0"/>
              <a:t>appeared first as</a:t>
            </a:r>
          </a:p>
          <a:p>
            <a:r>
              <a:rPr lang="en-US" sz="1600" dirty="0"/>
              <a:t>  symmetrical multicores rather than as </a:t>
            </a:r>
            <a:r>
              <a:rPr lang="en-US" sz="1600" dirty="0" err="1"/>
              <a:t>big.little</a:t>
            </a:r>
            <a:r>
              <a:rPr lang="en-US" sz="1600" dirty="0"/>
              <a:t> designs, around </a:t>
            </a:r>
            <a:r>
              <a:rPr lang="en-US" sz="1600" dirty="0">
                <a:solidFill>
                  <a:srgbClr val="0070C0"/>
                </a:solidFill>
              </a:rPr>
              <a:t>2013 and 2016,</a:t>
            </a:r>
          </a:p>
          <a:p>
            <a:r>
              <a:rPr lang="en-US" sz="1600" dirty="0">
                <a:solidFill>
                  <a:srgbClr val="0070C0"/>
                </a:solidFill>
              </a:rPr>
              <a:t>  </a:t>
            </a:r>
            <a:r>
              <a:rPr lang="en-US" sz="1600" dirty="0"/>
              <a:t>respectively</a:t>
            </a:r>
            <a:r>
              <a:rPr lang="en-US" sz="1600" dirty="0">
                <a:solidFill>
                  <a:srgbClr val="0070C0"/>
                </a:solidFill>
              </a:rPr>
              <a:t>, </a:t>
            </a:r>
            <a:r>
              <a:rPr lang="en-US" sz="1600" dirty="0"/>
              <a:t>and were mostly built on the </a:t>
            </a:r>
            <a:r>
              <a:rPr lang="en-US" sz="1600" dirty="0">
                <a:solidFill>
                  <a:srgbClr val="0070C0"/>
                </a:solidFill>
              </a:rPr>
              <a:t>Cortex-A53 and A57 </a:t>
            </a:r>
            <a:r>
              <a:rPr lang="en-US" sz="1600" dirty="0"/>
              <a:t>cores.</a:t>
            </a:r>
            <a:endParaRPr lang="hu-HU" sz="1600" dirty="0"/>
          </a:p>
        </p:txBody>
      </p:sp>
    </p:spTree>
    <p:extLst>
      <p:ext uri="{BB962C8B-B14F-4D97-AF65-F5344CB8AC3E}">
        <p14:creationId xmlns:p14="http://schemas.microsoft.com/office/powerpoint/2010/main" val="393479716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76545" y="1884694"/>
            <a:ext cx="8055895"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3.5 Armv8.2-A ISA-based 64-bit Cortex-A CPUs</a:t>
            </a:r>
          </a:p>
        </p:txBody>
      </p:sp>
      <p:sp>
        <p:nvSpPr>
          <p:cNvPr id="2" name="TextBox 1">
            <a:extLst>
              <a:ext uri="{FF2B5EF4-FFF2-40B4-BE49-F238E27FC236}">
                <a16:creationId xmlns:a16="http://schemas.microsoft.com/office/drawing/2014/main" id="{3C015C7A-02CE-DE89-B537-77CAAD579EB6}"/>
              </a:ext>
            </a:extLst>
          </p:cNvPr>
          <p:cNvSpPr txBox="1"/>
          <p:nvPr/>
        </p:nvSpPr>
        <p:spPr>
          <a:xfrm>
            <a:off x="1137920" y="2844800"/>
            <a:ext cx="308098" cy="338554"/>
          </a:xfrm>
          <a:prstGeom prst="rect">
            <a:avLst/>
          </a:prstGeom>
          <a:noFill/>
        </p:spPr>
        <p:txBody>
          <a:bodyPr wrap="none" rtlCol="0">
            <a:spAutoFit/>
          </a:bodyPr>
          <a:lstStyle/>
          <a:p>
            <a:r>
              <a:rPr lang="en-US" sz="1600" dirty="0"/>
              <a:t>a</a:t>
            </a:r>
            <a:endParaRPr lang="hu-HU" sz="1600" dirty="0"/>
          </a:p>
        </p:txBody>
      </p:sp>
      <p:sp>
        <p:nvSpPr>
          <p:cNvPr id="3" name="Rectangle 2">
            <a:extLst>
              <a:ext uri="{FF2B5EF4-FFF2-40B4-BE49-F238E27FC236}">
                <a16:creationId xmlns:a16="http://schemas.microsoft.com/office/drawing/2014/main" id="{FC1284A7-DEFC-F9DA-BDBA-196AFC098F7C}"/>
              </a:ext>
            </a:extLst>
          </p:cNvPr>
          <p:cNvSpPr/>
          <p:nvPr/>
        </p:nvSpPr>
        <p:spPr>
          <a:xfrm>
            <a:off x="2128061" y="2815828"/>
            <a:ext cx="51074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a:ea typeface="+mn-ea"/>
                <a:cs typeface="+mn-cs"/>
              </a:rPr>
              <a:t>(Optional reading, not </a:t>
            </a:r>
            <a:r>
              <a:rPr lang="en-GB" dirty="0">
                <a:solidFill>
                  <a:srgbClr val="FFFFFF"/>
                </a:solidFill>
                <a:latin typeface="Verdana"/>
              </a:rPr>
              <a:t>a </a:t>
            </a:r>
            <a:r>
              <a:rPr kumimoji="0" lang="en-GB" sz="1800" b="0" i="0" u="none" strike="noStrike" kern="1200" cap="none" spc="0" normalizeH="0" baseline="0" noProof="0" dirty="0">
                <a:ln>
                  <a:noFill/>
                </a:ln>
                <a:solidFill>
                  <a:srgbClr val="FFFFFF"/>
                </a:solidFill>
                <a:effectLst/>
                <a:uLnTx/>
                <a:uFillTx/>
                <a:latin typeface="Verdana"/>
                <a:ea typeface="+mn-ea"/>
                <a:cs typeface="+mn-cs"/>
              </a:rPr>
              <a:t>part of the exam)</a:t>
            </a:r>
          </a:p>
        </p:txBody>
      </p:sp>
    </p:spTree>
    <p:extLst>
      <p:ext uri="{BB962C8B-B14F-4D97-AF65-F5344CB8AC3E}">
        <p14:creationId xmlns:p14="http://schemas.microsoft.com/office/powerpoint/2010/main" val="40615183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F2AD3391-E563-712F-3070-47B8F359E3FA}"/>
              </a:ext>
            </a:extLst>
          </p:cNvPr>
          <p:cNvSpPr txBox="1">
            <a:spLocks noChangeArrowheads="1"/>
          </p:cNvSpPr>
          <p:nvPr/>
        </p:nvSpPr>
        <p:spPr bwMode="auto">
          <a:xfrm>
            <a:off x="1503472" y="2171301"/>
            <a:ext cx="7533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64-bit Armv8.0-Arm9.0-based CPU designs in mobile processors</a:t>
            </a:r>
          </a:p>
        </p:txBody>
      </p:sp>
      <p:sp>
        <p:nvSpPr>
          <p:cNvPr id="3" name="Text Box 6">
            <a:extLst>
              <a:ext uri="{FF2B5EF4-FFF2-40B4-BE49-F238E27FC236}">
                <a16:creationId xmlns:a16="http://schemas.microsoft.com/office/drawing/2014/main" id="{1F680BBD-D21B-D63D-4D6A-1E4D6A54381A}"/>
              </a:ext>
            </a:extLst>
          </p:cNvPr>
          <p:cNvSpPr txBox="1">
            <a:spLocks noChangeArrowheads="1"/>
          </p:cNvSpPr>
          <p:nvPr/>
        </p:nvSpPr>
        <p:spPr bwMode="auto">
          <a:xfrm>
            <a:off x="5369179" y="2725796"/>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4" name="Text Box 5">
            <a:extLst>
              <a:ext uri="{FF2B5EF4-FFF2-40B4-BE49-F238E27FC236}">
                <a16:creationId xmlns:a16="http://schemas.microsoft.com/office/drawing/2014/main" id="{F40FD75D-F776-5D0A-22EE-A91400E90D0C}"/>
              </a:ext>
            </a:extLst>
          </p:cNvPr>
          <p:cNvSpPr txBox="1">
            <a:spLocks noChangeArrowheads="1"/>
          </p:cNvSpPr>
          <p:nvPr/>
        </p:nvSpPr>
        <p:spPr bwMode="auto">
          <a:xfrm>
            <a:off x="1622302" y="2725796"/>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5" name="Straight Connector 4">
            <a:extLst>
              <a:ext uri="{FF2B5EF4-FFF2-40B4-BE49-F238E27FC236}">
                <a16:creationId xmlns:a16="http://schemas.microsoft.com/office/drawing/2014/main" id="{26B9239D-2D17-13B1-C4E8-3E66F984145A}"/>
              </a:ext>
            </a:extLst>
          </p:cNvPr>
          <p:cNvCxnSpPr>
            <a:cxnSpLocks/>
            <a:endCxn id="7" idx="2"/>
          </p:cNvCxnSpPr>
          <p:nvPr/>
        </p:nvCxnSpPr>
        <p:spPr>
          <a:xfrm flipH="1">
            <a:off x="2221686" y="2484633"/>
            <a:ext cx="3071039" cy="2149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83D18BF-A432-E543-13B2-ACDE8B476B66}"/>
              </a:ext>
            </a:extLst>
          </p:cNvPr>
          <p:cNvCxnSpPr>
            <a:cxnSpLocks/>
            <a:endCxn id="8" idx="2"/>
          </p:cNvCxnSpPr>
          <p:nvPr/>
        </p:nvCxnSpPr>
        <p:spPr>
          <a:xfrm>
            <a:off x="5292725" y="2484566"/>
            <a:ext cx="1015440" cy="224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13">
            <a:extLst>
              <a:ext uri="{FF2B5EF4-FFF2-40B4-BE49-F238E27FC236}">
                <a16:creationId xmlns:a16="http://schemas.microsoft.com/office/drawing/2014/main" id="{8387DD27-679B-6FBA-4422-BC89C9AD2468}"/>
              </a:ext>
            </a:extLst>
          </p:cNvPr>
          <p:cNvSpPr>
            <a:spLocks noChangeArrowheads="1"/>
          </p:cNvSpPr>
          <p:nvPr/>
        </p:nvSpPr>
        <p:spPr bwMode="auto">
          <a:xfrm>
            <a:off x="2221686" y="2663624"/>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Oval 13">
            <a:extLst>
              <a:ext uri="{FF2B5EF4-FFF2-40B4-BE49-F238E27FC236}">
                <a16:creationId xmlns:a16="http://schemas.microsoft.com/office/drawing/2014/main" id="{02FEDC13-A956-9926-BC60-1B0B62C067CE}"/>
              </a:ext>
            </a:extLst>
          </p:cNvPr>
          <p:cNvSpPr>
            <a:spLocks noChangeArrowheads="1"/>
          </p:cNvSpPr>
          <p:nvPr/>
        </p:nvSpPr>
        <p:spPr bwMode="auto">
          <a:xfrm>
            <a:off x="6308165" y="2673352"/>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9" name="Straight Connector 8">
            <a:extLst>
              <a:ext uri="{FF2B5EF4-FFF2-40B4-BE49-F238E27FC236}">
                <a16:creationId xmlns:a16="http://schemas.microsoft.com/office/drawing/2014/main" id="{99BD6F04-205F-FC60-20E9-1CFD24210E77}"/>
              </a:ext>
            </a:extLst>
          </p:cNvPr>
          <p:cNvCxnSpPr/>
          <p:nvPr/>
        </p:nvCxnSpPr>
        <p:spPr bwMode="auto">
          <a:xfrm flipH="1">
            <a:off x="4220410" y="2484566"/>
            <a:ext cx="1078461" cy="22360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 Box 6">
            <a:extLst>
              <a:ext uri="{FF2B5EF4-FFF2-40B4-BE49-F238E27FC236}">
                <a16:creationId xmlns:a16="http://schemas.microsoft.com/office/drawing/2014/main" id="{16C87D2B-D7F0-136A-3081-DC5A4BB818A0}"/>
              </a:ext>
            </a:extLst>
          </p:cNvPr>
          <p:cNvSpPr txBox="1">
            <a:spLocks noChangeArrowheads="1"/>
          </p:cNvSpPr>
          <p:nvPr/>
        </p:nvSpPr>
        <p:spPr bwMode="auto">
          <a:xfrm>
            <a:off x="6996921" y="2742875"/>
            <a:ext cx="214417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err="1">
                <a:ln>
                  <a:noFill/>
                </a:ln>
                <a:solidFill>
                  <a:srgbClr val="000000"/>
                </a:solidFill>
                <a:effectLst/>
                <a:uLnTx/>
                <a:uFillTx/>
                <a:latin typeface="Verdana" pitchFamily="34" charset="0"/>
                <a:ea typeface="+mn-ea"/>
                <a:cs typeface="+mn-cs"/>
              </a:rPr>
              <a:t>DynamIQ</a:t>
            </a: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 core clusters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11" name="Straight Connector 10">
            <a:extLst>
              <a:ext uri="{FF2B5EF4-FFF2-40B4-BE49-F238E27FC236}">
                <a16:creationId xmlns:a16="http://schemas.microsoft.com/office/drawing/2014/main" id="{6A3D6CF2-EEC1-FCD5-2EBD-C34470A2082C}"/>
              </a:ext>
            </a:extLst>
          </p:cNvPr>
          <p:cNvCxnSpPr>
            <a:cxnSpLocks/>
          </p:cNvCxnSpPr>
          <p:nvPr/>
        </p:nvCxnSpPr>
        <p:spPr bwMode="auto">
          <a:xfrm flipH="1" flipV="1">
            <a:off x="5301146" y="2481761"/>
            <a:ext cx="2874981" cy="19895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Oval 13">
            <a:extLst>
              <a:ext uri="{FF2B5EF4-FFF2-40B4-BE49-F238E27FC236}">
                <a16:creationId xmlns:a16="http://schemas.microsoft.com/office/drawing/2014/main" id="{98A88B5A-C269-2248-7C2F-AD71C106D762}"/>
              </a:ext>
            </a:extLst>
          </p:cNvPr>
          <p:cNvSpPr>
            <a:spLocks noChangeArrowheads="1"/>
          </p:cNvSpPr>
          <p:nvPr/>
        </p:nvSpPr>
        <p:spPr bwMode="auto">
          <a:xfrm>
            <a:off x="8104127" y="264471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Box 12">
            <a:extLst>
              <a:ext uri="{FF2B5EF4-FFF2-40B4-BE49-F238E27FC236}">
                <a16:creationId xmlns:a16="http://schemas.microsoft.com/office/drawing/2014/main" id="{ADF9F95D-DDBF-63D4-6AEF-9C9A0657491F}"/>
              </a:ext>
            </a:extLst>
          </p:cNvPr>
          <p:cNvSpPr txBox="1"/>
          <p:nvPr/>
        </p:nvSpPr>
        <p:spPr>
          <a:xfrm>
            <a:off x="3449229" y="5332751"/>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5487FF0D-5051-7C61-228C-CB5731C9667E}"/>
              </a:ext>
            </a:extLst>
          </p:cNvPr>
          <p:cNvSpPr/>
          <p:nvPr/>
        </p:nvSpPr>
        <p:spPr bwMode="auto">
          <a:xfrm>
            <a:off x="0" y="4630688"/>
            <a:ext cx="9144000" cy="972000"/>
          </a:xfrm>
          <a:prstGeom prst="rect">
            <a:avLst/>
          </a:prstGeom>
          <a:solidFill>
            <a:srgbClr val="D7EAE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15" name="TextBox 14">
            <a:extLst>
              <a:ext uri="{FF2B5EF4-FFF2-40B4-BE49-F238E27FC236}">
                <a16:creationId xmlns:a16="http://schemas.microsoft.com/office/drawing/2014/main" id="{05A224E8-60F2-51C3-BCCF-8A21F966895C}"/>
              </a:ext>
            </a:extLst>
          </p:cNvPr>
          <p:cNvSpPr txBox="1"/>
          <p:nvPr/>
        </p:nvSpPr>
        <p:spPr>
          <a:xfrm>
            <a:off x="208049" y="4884148"/>
            <a:ext cx="1058303"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cores</a:t>
            </a:r>
          </a:p>
        </p:txBody>
      </p:sp>
      <p:sp>
        <p:nvSpPr>
          <p:cNvPr id="16" name="TextBox 15">
            <a:extLst>
              <a:ext uri="{FF2B5EF4-FFF2-40B4-BE49-F238E27FC236}">
                <a16:creationId xmlns:a16="http://schemas.microsoft.com/office/drawing/2014/main" id="{E2397CB4-81E1-F344-E471-44AA9A9A10BD}"/>
              </a:ext>
            </a:extLst>
          </p:cNvPr>
          <p:cNvSpPr txBox="1"/>
          <p:nvPr/>
        </p:nvSpPr>
        <p:spPr>
          <a:xfrm>
            <a:off x="1173146" y="4888141"/>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t>
            </a:r>
            <a:r>
              <a:rPr kumimoji="0" lang="en-US" sz="1300" b="0" i="0" u="none" strike="noStrike" kern="1200" cap="none" spc="0" normalizeH="0" baseline="0" noProof="0" dirty="0">
                <a:ln>
                  <a:noFill/>
                </a:ln>
                <a:solidFill>
                  <a:srgbClr val="FF0000"/>
                </a:solidFill>
                <a:effectLst/>
                <a:uLnTx/>
                <a:uFillTx/>
                <a:latin typeface="Verdana"/>
                <a:ea typeface="+mn-ea"/>
                <a:cs typeface="+mn-cs"/>
              </a:rPr>
              <a:t>Cortex-A5/A9</a:t>
            </a:r>
          </a:p>
        </p:txBody>
      </p:sp>
      <p:sp>
        <p:nvSpPr>
          <p:cNvPr id="17" name="TextBox 16">
            <a:extLst>
              <a:ext uri="{FF2B5EF4-FFF2-40B4-BE49-F238E27FC236}">
                <a16:creationId xmlns:a16="http://schemas.microsoft.com/office/drawing/2014/main" id="{69B70EC2-1D1A-23A8-0745-1892D1F50DF3}"/>
              </a:ext>
            </a:extLst>
          </p:cNvPr>
          <p:cNvSpPr txBox="1"/>
          <p:nvPr/>
        </p:nvSpPr>
        <p:spPr>
          <a:xfrm>
            <a:off x="3343131" y="4889725"/>
            <a:ext cx="1577611" cy="6924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latin typeface="Verdana"/>
              </a:rPr>
              <a:t>A72/A73</a:t>
            </a:r>
            <a:endParaRPr kumimoji="0" lang="en-US" sz="1300" b="0" i="0" u="none" strike="noStrike" kern="1200" cap="none" spc="0" normalizeH="0" baseline="0" noProof="0" dirty="0">
              <a:ln>
                <a:noFill/>
              </a:ln>
              <a:effectLst/>
              <a:uLnTx/>
              <a:uFillTx/>
              <a:latin typeface="Verdana"/>
              <a:ea typeface="+mn-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18" name="TextBox 17">
            <a:extLst>
              <a:ext uri="{FF2B5EF4-FFF2-40B4-BE49-F238E27FC236}">
                <a16:creationId xmlns:a16="http://schemas.microsoft.com/office/drawing/2014/main" id="{FB92AB38-D01D-D94D-1F16-A9F59B163619}"/>
              </a:ext>
            </a:extLst>
          </p:cNvPr>
          <p:cNvSpPr txBox="1"/>
          <p:nvPr/>
        </p:nvSpPr>
        <p:spPr>
          <a:xfrm>
            <a:off x="5314323" y="4879464"/>
            <a:ext cx="1699119"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110" normalizeH="0" noProof="0" dirty="0">
                <a:ln>
                  <a:noFill/>
                </a:ln>
                <a:solidFill>
                  <a:srgbClr val="000000"/>
                </a:solidFill>
                <a:effectLst/>
                <a:uLnTx/>
                <a:uFillTx/>
                <a:latin typeface="Verdana"/>
                <a:ea typeface="+mn-ea"/>
                <a:cs typeface="+mn-cs"/>
              </a:rPr>
              <a:t>HP: Cortex-</a:t>
            </a:r>
            <a:r>
              <a:rPr kumimoji="0" lang="en-US" sz="1300" b="0" i="0" u="none" strike="noStrike" kern="1200" cap="none" spc="-110" normalizeH="0" noProof="0" dirty="0">
                <a:ln>
                  <a:noFill/>
                </a:ln>
                <a:solidFill>
                  <a:srgbClr val="FF0000"/>
                </a:solidFill>
                <a:effectLst/>
                <a:uLnTx/>
                <a:uFillTx/>
                <a:latin typeface="Verdana"/>
                <a:ea typeface="+mn-ea"/>
                <a:cs typeface="+mn-cs"/>
              </a:rPr>
              <a:t>A75</a:t>
            </a:r>
            <a:r>
              <a:rPr kumimoji="0" lang="en-US" sz="1300" b="0" i="0" u="none" strike="noStrike" kern="1200" cap="none" spc="-110" normalizeH="0" noProof="0" dirty="0">
                <a:ln>
                  <a:noFill/>
                </a:ln>
                <a:solidFill>
                  <a:srgbClr val="000000"/>
                </a:solidFill>
                <a:effectLst/>
                <a:uLnTx/>
                <a:uFillTx/>
                <a:latin typeface="Verdana"/>
                <a:ea typeface="+mn-ea"/>
                <a:cs typeface="+mn-cs"/>
              </a:rPr>
              <a:t>/A76/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A77/A78/X1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19" name="TextBox 18">
            <a:extLst>
              <a:ext uri="{FF2B5EF4-FFF2-40B4-BE49-F238E27FC236}">
                <a16:creationId xmlns:a16="http://schemas.microsoft.com/office/drawing/2014/main" id="{593F62BA-002A-30DA-1D88-656D413295D9}"/>
              </a:ext>
            </a:extLst>
          </p:cNvPr>
          <p:cNvSpPr txBox="1"/>
          <p:nvPr/>
        </p:nvSpPr>
        <p:spPr>
          <a:xfrm>
            <a:off x="7605880" y="4883078"/>
            <a:ext cx="1382751"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a:t>
            </a:r>
            <a:r>
              <a:rPr kumimoji="0" lang="en-US" sz="1300" b="0" i="0" u="none" strike="noStrike" kern="1200" cap="none" spc="0" normalizeH="0" baseline="0" noProof="0" dirty="0">
                <a:ln>
                  <a:noFill/>
                </a:ln>
                <a:solidFill>
                  <a:srgbClr val="FF0000"/>
                </a:solidFill>
                <a:effectLst/>
                <a:uLnTx/>
                <a:uFillTx/>
                <a:latin typeface="Verdana"/>
                <a:ea typeface="+mn-ea"/>
                <a:cs typeface="+mn-cs"/>
              </a:rPr>
              <a:t>Cortex-X2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a:t>
            </a:r>
            <a:r>
              <a:rPr kumimoji="0" lang="en-US" sz="1300" b="0" i="0" u="none" strike="noStrike" kern="1200" cap="none" spc="0" normalizeH="0" baseline="0" noProof="0" dirty="0">
                <a:ln>
                  <a:noFill/>
                </a:ln>
                <a:solidFill>
                  <a:srgbClr val="FF0000"/>
                </a:solidFill>
                <a:effectLst/>
                <a:uLnTx/>
                <a:uFillTx/>
                <a:latin typeface="Verdana"/>
                <a:ea typeface="+mn-ea"/>
                <a:cs typeface="+mn-cs"/>
              </a:rPr>
              <a:t>A-710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A-510</a:t>
            </a:r>
          </a:p>
        </p:txBody>
      </p:sp>
      <p:sp>
        <p:nvSpPr>
          <p:cNvPr id="20" name="TextBox 19">
            <a:extLst>
              <a:ext uri="{FF2B5EF4-FFF2-40B4-BE49-F238E27FC236}">
                <a16:creationId xmlns:a16="http://schemas.microsoft.com/office/drawing/2014/main" id="{391A42CB-D7CB-9F88-7D99-A51E61C3DC68}"/>
              </a:ext>
            </a:extLst>
          </p:cNvPr>
          <p:cNvSpPr txBox="1"/>
          <p:nvPr/>
        </p:nvSpPr>
        <p:spPr>
          <a:xfrm>
            <a:off x="259829" y="4614793"/>
            <a:ext cx="9124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ISA</a:t>
            </a:r>
          </a:p>
        </p:txBody>
      </p:sp>
      <p:sp>
        <p:nvSpPr>
          <p:cNvPr id="21" name="TextBox 20">
            <a:extLst>
              <a:ext uri="{FF2B5EF4-FFF2-40B4-BE49-F238E27FC236}">
                <a16:creationId xmlns:a16="http://schemas.microsoft.com/office/drawing/2014/main" id="{185147A2-20D7-572E-E0E2-07F8CF251A3D}"/>
              </a:ext>
            </a:extLst>
          </p:cNvPr>
          <p:cNvSpPr txBox="1"/>
          <p:nvPr/>
        </p:nvSpPr>
        <p:spPr>
          <a:xfrm>
            <a:off x="1772341" y="4614793"/>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22" name="TextBox 21">
            <a:extLst>
              <a:ext uri="{FF2B5EF4-FFF2-40B4-BE49-F238E27FC236}">
                <a16:creationId xmlns:a16="http://schemas.microsoft.com/office/drawing/2014/main" id="{23371B77-0546-79D8-5F54-719033AA88AF}"/>
              </a:ext>
            </a:extLst>
          </p:cNvPr>
          <p:cNvSpPr txBox="1"/>
          <p:nvPr/>
        </p:nvSpPr>
        <p:spPr>
          <a:xfrm>
            <a:off x="3681938" y="4613266"/>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23" name="TextBox 22">
            <a:extLst>
              <a:ext uri="{FF2B5EF4-FFF2-40B4-BE49-F238E27FC236}">
                <a16:creationId xmlns:a16="http://schemas.microsoft.com/office/drawing/2014/main" id="{A162665A-B2B6-B53D-F5B6-4CCC99DD3105}"/>
              </a:ext>
            </a:extLst>
          </p:cNvPr>
          <p:cNvSpPr txBox="1"/>
          <p:nvPr/>
        </p:nvSpPr>
        <p:spPr>
          <a:xfrm>
            <a:off x="5706344" y="4613974"/>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Armv8.2</a:t>
            </a:r>
          </a:p>
        </p:txBody>
      </p:sp>
      <p:sp>
        <p:nvSpPr>
          <p:cNvPr id="24" name="TextBox 23">
            <a:extLst>
              <a:ext uri="{FF2B5EF4-FFF2-40B4-BE49-F238E27FC236}">
                <a16:creationId xmlns:a16="http://schemas.microsoft.com/office/drawing/2014/main" id="{3532881A-12EB-DFBA-7F4C-AE82286CA0DC}"/>
              </a:ext>
            </a:extLst>
          </p:cNvPr>
          <p:cNvSpPr txBox="1"/>
          <p:nvPr/>
        </p:nvSpPr>
        <p:spPr>
          <a:xfrm>
            <a:off x="7851254" y="4613333"/>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Armv9.0</a:t>
            </a:r>
          </a:p>
        </p:txBody>
      </p:sp>
      <p:sp>
        <p:nvSpPr>
          <p:cNvPr id="25" name="Text Box 5">
            <a:extLst>
              <a:ext uri="{FF2B5EF4-FFF2-40B4-BE49-F238E27FC236}">
                <a16:creationId xmlns:a16="http://schemas.microsoft.com/office/drawing/2014/main" id="{82666E55-99CF-559D-7FE8-A2ED185B8778}"/>
              </a:ext>
            </a:extLst>
          </p:cNvPr>
          <p:cNvSpPr txBox="1">
            <a:spLocks noChangeArrowheads="1"/>
          </p:cNvSpPr>
          <p:nvPr/>
        </p:nvSpPr>
        <p:spPr bwMode="auto">
          <a:xfrm>
            <a:off x="3436553" y="2721976"/>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26" name="Oval 13">
            <a:extLst>
              <a:ext uri="{FF2B5EF4-FFF2-40B4-BE49-F238E27FC236}">
                <a16:creationId xmlns:a16="http://schemas.microsoft.com/office/drawing/2014/main" id="{BB1BA99D-C3DB-E297-36C5-EDEC201A3BEC}"/>
              </a:ext>
            </a:extLst>
          </p:cNvPr>
          <p:cNvSpPr>
            <a:spLocks noChangeArrowheads="1"/>
          </p:cNvSpPr>
          <p:nvPr/>
        </p:nvSpPr>
        <p:spPr bwMode="auto">
          <a:xfrm>
            <a:off x="4211431" y="2659029"/>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7" name="Rectangle 26">
            <a:extLst>
              <a:ext uri="{FF2B5EF4-FFF2-40B4-BE49-F238E27FC236}">
                <a16:creationId xmlns:a16="http://schemas.microsoft.com/office/drawing/2014/main" id="{92DDF324-2C2C-2336-D545-A137A1C525ED}"/>
              </a:ext>
            </a:extLst>
          </p:cNvPr>
          <p:cNvSpPr/>
          <p:nvPr/>
        </p:nvSpPr>
        <p:spPr bwMode="auto">
          <a:xfrm>
            <a:off x="5289641" y="4329695"/>
            <a:ext cx="1620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Rectangle 27">
            <a:extLst>
              <a:ext uri="{FF2B5EF4-FFF2-40B4-BE49-F238E27FC236}">
                <a16:creationId xmlns:a16="http://schemas.microsoft.com/office/drawing/2014/main" id="{E8B37CB5-DD76-4E66-B83D-D7F62F8BB084}"/>
              </a:ext>
            </a:extLst>
          </p:cNvPr>
          <p:cNvSpPr/>
          <p:nvPr/>
        </p:nvSpPr>
        <p:spPr bwMode="auto">
          <a:xfrm>
            <a:off x="7213665" y="4307421"/>
            <a:ext cx="1800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a:extLst>
              <a:ext uri="{FF2B5EF4-FFF2-40B4-BE49-F238E27FC236}">
                <a16:creationId xmlns:a16="http://schemas.microsoft.com/office/drawing/2014/main" id="{7F1B63AD-D9DC-C040-9192-0A08C370F563}"/>
              </a:ext>
            </a:extLst>
          </p:cNvPr>
          <p:cNvSpPr/>
          <p:nvPr/>
        </p:nvSpPr>
        <p:spPr bwMode="auto">
          <a:xfrm>
            <a:off x="5700391" y="3446845"/>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Rectangle 29">
            <a:extLst>
              <a:ext uri="{FF2B5EF4-FFF2-40B4-BE49-F238E27FC236}">
                <a16:creationId xmlns:a16="http://schemas.microsoft.com/office/drawing/2014/main" id="{C7DB4F18-FE4C-4BF0-523F-1A481363618D}"/>
              </a:ext>
            </a:extLst>
          </p:cNvPr>
          <p:cNvSpPr/>
          <p:nvPr/>
        </p:nvSpPr>
        <p:spPr bwMode="auto">
          <a:xfrm>
            <a:off x="5319716" y="3446845"/>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Rectangle 30">
            <a:extLst>
              <a:ext uri="{FF2B5EF4-FFF2-40B4-BE49-F238E27FC236}">
                <a16:creationId xmlns:a16="http://schemas.microsoft.com/office/drawing/2014/main" id="{EBB4B968-EF47-1824-6E76-FCA094EEA1B2}"/>
              </a:ext>
            </a:extLst>
          </p:cNvPr>
          <p:cNvSpPr/>
          <p:nvPr/>
        </p:nvSpPr>
        <p:spPr bwMode="auto">
          <a:xfrm>
            <a:off x="7759812" y="3383749"/>
            <a:ext cx="47326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ectangle 31">
            <a:extLst>
              <a:ext uri="{FF2B5EF4-FFF2-40B4-BE49-F238E27FC236}">
                <a16:creationId xmlns:a16="http://schemas.microsoft.com/office/drawing/2014/main" id="{A2590205-C7B2-460A-7F36-666F344E3B49}"/>
              </a:ext>
            </a:extLst>
          </p:cNvPr>
          <p:cNvSpPr/>
          <p:nvPr/>
        </p:nvSpPr>
        <p:spPr bwMode="auto">
          <a:xfrm>
            <a:off x="7262880" y="3383749"/>
            <a:ext cx="47326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Rectangle 32">
            <a:extLst>
              <a:ext uri="{FF2B5EF4-FFF2-40B4-BE49-F238E27FC236}">
                <a16:creationId xmlns:a16="http://schemas.microsoft.com/office/drawing/2014/main" id="{C55F7BB4-95A1-98B0-BE7B-4EBFB040D4F5}"/>
              </a:ext>
            </a:extLst>
          </p:cNvPr>
          <p:cNvSpPr/>
          <p:nvPr/>
        </p:nvSpPr>
        <p:spPr bwMode="auto">
          <a:xfrm>
            <a:off x="6460521" y="3446845"/>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Rectangle 33">
            <a:extLst>
              <a:ext uri="{FF2B5EF4-FFF2-40B4-BE49-F238E27FC236}">
                <a16:creationId xmlns:a16="http://schemas.microsoft.com/office/drawing/2014/main" id="{2E9CCD89-DD14-353F-219A-E2F7F255F51A}"/>
              </a:ext>
            </a:extLst>
          </p:cNvPr>
          <p:cNvSpPr/>
          <p:nvPr/>
        </p:nvSpPr>
        <p:spPr bwMode="auto">
          <a:xfrm>
            <a:off x="6079845" y="3446845"/>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Rectangle 34">
            <a:extLst>
              <a:ext uri="{FF2B5EF4-FFF2-40B4-BE49-F238E27FC236}">
                <a16:creationId xmlns:a16="http://schemas.microsoft.com/office/drawing/2014/main" id="{E13DD17C-F6D1-7099-8CB2-8B54052EDBD5}"/>
              </a:ext>
            </a:extLst>
          </p:cNvPr>
          <p:cNvSpPr/>
          <p:nvPr/>
        </p:nvSpPr>
        <p:spPr bwMode="auto">
          <a:xfrm>
            <a:off x="5804143" y="3808700"/>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Rectangle 35">
            <a:extLst>
              <a:ext uri="{FF2B5EF4-FFF2-40B4-BE49-F238E27FC236}">
                <a16:creationId xmlns:a16="http://schemas.microsoft.com/office/drawing/2014/main" id="{70F5E93F-2E54-7E88-A7F5-B202F7081195}"/>
              </a:ext>
            </a:extLst>
          </p:cNvPr>
          <p:cNvSpPr/>
          <p:nvPr/>
        </p:nvSpPr>
        <p:spPr bwMode="auto">
          <a:xfrm>
            <a:off x="5524071" y="3808701"/>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Rectangle 36">
            <a:extLst>
              <a:ext uri="{FF2B5EF4-FFF2-40B4-BE49-F238E27FC236}">
                <a16:creationId xmlns:a16="http://schemas.microsoft.com/office/drawing/2014/main" id="{FDAF7CDB-6AD2-A916-78EF-EA51569859F1}"/>
              </a:ext>
            </a:extLst>
          </p:cNvPr>
          <p:cNvSpPr/>
          <p:nvPr/>
        </p:nvSpPr>
        <p:spPr bwMode="auto">
          <a:xfrm>
            <a:off x="6370046" y="3809575"/>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Rectangle 37">
            <a:extLst>
              <a:ext uri="{FF2B5EF4-FFF2-40B4-BE49-F238E27FC236}">
                <a16:creationId xmlns:a16="http://schemas.microsoft.com/office/drawing/2014/main" id="{024D0D13-20AF-3671-ACBB-8E2E37204534}"/>
              </a:ext>
            </a:extLst>
          </p:cNvPr>
          <p:cNvSpPr/>
          <p:nvPr/>
        </p:nvSpPr>
        <p:spPr bwMode="auto">
          <a:xfrm>
            <a:off x="6089973" y="3809575"/>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Rectangle 38">
            <a:extLst>
              <a:ext uri="{FF2B5EF4-FFF2-40B4-BE49-F238E27FC236}">
                <a16:creationId xmlns:a16="http://schemas.microsoft.com/office/drawing/2014/main" id="{65150122-893B-5D80-F94F-1CCB13BE2F07}"/>
              </a:ext>
            </a:extLst>
          </p:cNvPr>
          <p:cNvSpPr/>
          <p:nvPr/>
        </p:nvSpPr>
        <p:spPr bwMode="auto">
          <a:xfrm>
            <a:off x="8628192" y="3499441"/>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0" name="Rectangle 39">
            <a:extLst>
              <a:ext uri="{FF2B5EF4-FFF2-40B4-BE49-F238E27FC236}">
                <a16:creationId xmlns:a16="http://schemas.microsoft.com/office/drawing/2014/main" id="{C10187A7-5682-3F19-7D1C-C480708798D5}"/>
              </a:ext>
            </a:extLst>
          </p:cNvPr>
          <p:cNvSpPr/>
          <p:nvPr/>
        </p:nvSpPr>
        <p:spPr bwMode="auto">
          <a:xfrm>
            <a:off x="8253841" y="3499441"/>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1" name="Rectangle 40">
            <a:extLst>
              <a:ext uri="{FF2B5EF4-FFF2-40B4-BE49-F238E27FC236}">
                <a16:creationId xmlns:a16="http://schemas.microsoft.com/office/drawing/2014/main" id="{E7E62BE8-0019-168B-E2BE-60517057A87E}"/>
              </a:ext>
            </a:extLst>
          </p:cNvPr>
          <p:cNvSpPr/>
          <p:nvPr/>
        </p:nvSpPr>
        <p:spPr bwMode="auto">
          <a:xfrm>
            <a:off x="7965488" y="3861296"/>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2" name="Rectangle 41">
            <a:extLst>
              <a:ext uri="{FF2B5EF4-FFF2-40B4-BE49-F238E27FC236}">
                <a16:creationId xmlns:a16="http://schemas.microsoft.com/office/drawing/2014/main" id="{48312D0B-1555-6D26-46F7-CEC0EFC7D5AD}"/>
              </a:ext>
            </a:extLst>
          </p:cNvPr>
          <p:cNvSpPr/>
          <p:nvPr/>
        </p:nvSpPr>
        <p:spPr bwMode="auto">
          <a:xfrm>
            <a:off x="7685416" y="3861297"/>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3" name="Rectangle 42">
            <a:extLst>
              <a:ext uri="{FF2B5EF4-FFF2-40B4-BE49-F238E27FC236}">
                <a16:creationId xmlns:a16="http://schemas.microsoft.com/office/drawing/2014/main" id="{95D563B4-D0DF-B7D1-5B0C-90AE7D621B60}"/>
              </a:ext>
            </a:extLst>
          </p:cNvPr>
          <p:cNvSpPr/>
          <p:nvPr/>
        </p:nvSpPr>
        <p:spPr bwMode="auto">
          <a:xfrm>
            <a:off x="8531768" y="3862171"/>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4" name="Rectangle 43">
            <a:extLst>
              <a:ext uri="{FF2B5EF4-FFF2-40B4-BE49-F238E27FC236}">
                <a16:creationId xmlns:a16="http://schemas.microsoft.com/office/drawing/2014/main" id="{A08E24CE-0D96-8529-D4FA-EF8C45754F05}"/>
              </a:ext>
            </a:extLst>
          </p:cNvPr>
          <p:cNvSpPr/>
          <p:nvPr/>
        </p:nvSpPr>
        <p:spPr bwMode="auto">
          <a:xfrm>
            <a:off x="8251696" y="3862171"/>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5" name="Rounded Rectangle 72">
            <a:extLst>
              <a:ext uri="{FF2B5EF4-FFF2-40B4-BE49-F238E27FC236}">
                <a16:creationId xmlns:a16="http://schemas.microsoft.com/office/drawing/2014/main" id="{2623F619-EED1-13BC-F98A-3885C4170B49}"/>
              </a:ext>
            </a:extLst>
          </p:cNvPr>
          <p:cNvSpPr/>
          <p:nvPr/>
        </p:nvSpPr>
        <p:spPr bwMode="auto">
          <a:xfrm>
            <a:off x="5209640" y="3379861"/>
            <a:ext cx="1692000"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6" name="Rounded Rectangle 73">
            <a:extLst>
              <a:ext uri="{FF2B5EF4-FFF2-40B4-BE49-F238E27FC236}">
                <a16:creationId xmlns:a16="http://schemas.microsoft.com/office/drawing/2014/main" id="{6B1DBF2E-62B0-5130-11A5-008355C86195}"/>
              </a:ext>
            </a:extLst>
          </p:cNvPr>
          <p:cNvSpPr/>
          <p:nvPr/>
        </p:nvSpPr>
        <p:spPr bwMode="auto">
          <a:xfrm>
            <a:off x="7184952" y="3317639"/>
            <a:ext cx="1872000"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7" name="Up-Down Arrow 76">
            <a:extLst>
              <a:ext uri="{FF2B5EF4-FFF2-40B4-BE49-F238E27FC236}">
                <a16:creationId xmlns:a16="http://schemas.microsoft.com/office/drawing/2014/main" id="{E1ABB0D5-91A0-4707-E431-94995BA967FD}"/>
              </a:ext>
            </a:extLst>
          </p:cNvPr>
          <p:cNvSpPr/>
          <p:nvPr/>
        </p:nvSpPr>
        <p:spPr bwMode="auto">
          <a:xfrm>
            <a:off x="6077626" y="4082863"/>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 name="Up-Down Arrow 77">
            <a:extLst>
              <a:ext uri="{FF2B5EF4-FFF2-40B4-BE49-F238E27FC236}">
                <a16:creationId xmlns:a16="http://schemas.microsoft.com/office/drawing/2014/main" id="{9CED87D4-D480-0C9C-92E2-2CC9F18172C3}"/>
              </a:ext>
            </a:extLst>
          </p:cNvPr>
          <p:cNvSpPr/>
          <p:nvPr/>
        </p:nvSpPr>
        <p:spPr bwMode="auto">
          <a:xfrm>
            <a:off x="8191334" y="4153993"/>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49" name="Group 48">
            <a:extLst>
              <a:ext uri="{FF2B5EF4-FFF2-40B4-BE49-F238E27FC236}">
                <a16:creationId xmlns:a16="http://schemas.microsoft.com/office/drawing/2014/main" id="{DFE7A6C7-59E8-FB6A-2594-77A0DD1104A5}"/>
              </a:ext>
            </a:extLst>
          </p:cNvPr>
          <p:cNvGrpSpPr/>
          <p:nvPr/>
        </p:nvGrpSpPr>
        <p:grpSpPr>
          <a:xfrm>
            <a:off x="3239361" y="3363107"/>
            <a:ext cx="1843120" cy="1174635"/>
            <a:chOff x="2502286" y="1965586"/>
            <a:chExt cx="1929955" cy="1174635"/>
          </a:xfrm>
        </p:grpSpPr>
        <p:sp>
          <p:nvSpPr>
            <p:cNvPr id="50" name="Rectangle 49">
              <a:extLst>
                <a:ext uri="{FF2B5EF4-FFF2-40B4-BE49-F238E27FC236}">
                  <a16:creationId xmlns:a16="http://schemas.microsoft.com/office/drawing/2014/main" id="{62D9CC29-FEA5-0E64-DE93-8A98CE748C9B}"/>
                </a:ext>
              </a:extLst>
            </p:cNvPr>
            <p:cNvSpPr/>
            <p:nvPr/>
          </p:nvSpPr>
          <p:spPr bwMode="auto">
            <a:xfrm>
              <a:off x="2906048" y="209694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1" name="Rectangle 50">
              <a:extLst>
                <a:ext uri="{FF2B5EF4-FFF2-40B4-BE49-F238E27FC236}">
                  <a16:creationId xmlns:a16="http://schemas.microsoft.com/office/drawing/2014/main" id="{44D9F7AA-C771-6D69-1A12-744C15914600}"/>
                </a:ext>
              </a:extLst>
            </p:cNvPr>
            <p:cNvSpPr/>
            <p:nvPr/>
          </p:nvSpPr>
          <p:spPr bwMode="auto">
            <a:xfrm>
              <a:off x="2620525" y="209694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2" name="Rectangle 51">
              <a:extLst>
                <a:ext uri="{FF2B5EF4-FFF2-40B4-BE49-F238E27FC236}">
                  <a16:creationId xmlns:a16="http://schemas.microsoft.com/office/drawing/2014/main" id="{D1C677D8-5581-4530-423B-F2BF83340877}"/>
                </a:ext>
              </a:extLst>
            </p:cNvPr>
            <p:cNvSpPr/>
            <p:nvPr/>
          </p:nvSpPr>
          <p:spPr bwMode="auto">
            <a:xfrm>
              <a:off x="3815918"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3" name="Rectangle 52">
              <a:extLst>
                <a:ext uri="{FF2B5EF4-FFF2-40B4-BE49-F238E27FC236}">
                  <a16:creationId xmlns:a16="http://schemas.microsoft.com/office/drawing/2014/main" id="{66945BE7-022B-3F79-8E7F-13C44BB27D24}"/>
                </a:ext>
              </a:extLst>
            </p:cNvPr>
            <p:cNvSpPr/>
            <p:nvPr/>
          </p:nvSpPr>
          <p:spPr bwMode="auto">
            <a:xfrm>
              <a:off x="3429935"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4" name="Rectangle 53">
              <a:extLst>
                <a:ext uri="{FF2B5EF4-FFF2-40B4-BE49-F238E27FC236}">
                  <a16:creationId xmlns:a16="http://schemas.microsoft.com/office/drawing/2014/main" id="{60322A3B-4C06-C73F-9FC9-72793CF39A9C}"/>
                </a:ext>
              </a:extLst>
            </p:cNvPr>
            <p:cNvSpPr/>
            <p:nvPr/>
          </p:nvSpPr>
          <p:spPr bwMode="auto">
            <a:xfrm>
              <a:off x="2899512" y="234398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5" name="Rectangle 54">
              <a:extLst>
                <a:ext uri="{FF2B5EF4-FFF2-40B4-BE49-F238E27FC236}">
                  <a16:creationId xmlns:a16="http://schemas.microsoft.com/office/drawing/2014/main" id="{D2AD3D49-3F84-BF73-765F-C226467B9DC7}"/>
                </a:ext>
              </a:extLst>
            </p:cNvPr>
            <p:cNvSpPr/>
            <p:nvPr/>
          </p:nvSpPr>
          <p:spPr bwMode="auto">
            <a:xfrm>
              <a:off x="2613989" y="234398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6" name="Rectangle 55">
              <a:extLst>
                <a:ext uri="{FF2B5EF4-FFF2-40B4-BE49-F238E27FC236}">
                  <a16:creationId xmlns:a16="http://schemas.microsoft.com/office/drawing/2014/main" id="{08509997-ED41-AE8A-F501-F181E2CA1585}"/>
                </a:ext>
              </a:extLst>
            </p:cNvPr>
            <p:cNvSpPr/>
            <p:nvPr/>
          </p:nvSpPr>
          <p:spPr bwMode="auto">
            <a:xfrm>
              <a:off x="3815918"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7" name="Rectangle 56">
              <a:extLst>
                <a:ext uri="{FF2B5EF4-FFF2-40B4-BE49-F238E27FC236}">
                  <a16:creationId xmlns:a16="http://schemas.microsoft.com/office/drawing/2014/main" id="{5C0303FC-3934-CE25-D69E-073E8D1BD352}"/>
                </a:ext>
              </a:extLst>
            </p:cNvPr>
            <p:cNvSpPr/>
            <p:nvPr/>
          </p:nvSpPr>
          <p:spPr bwMode="auto">
            <a:xfrm>
              <a:off x="3429935"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8" name="Rectangle 57">
              <a:extLst>
                <a:ext uri="{FF2B5EF4-FFF2-40B4-BE49-F238E27FC236}">
                  <a16:creationId xmlns:a16="http://schemas.microsoft.com/office/drawing/2014/main" id="{D1C83DC7-D7C1-B365-9592-E60859BA5E11}"/>
                </a:ext>
              </a:extLst>
            </p:cNvPr>
            <p:cNvSpPr/>
            <p:nvPr/>
          </p:nvSpPr>
          <p:spPr bwMode="auto">
            <a:xfrm>
              <a:off x="2502286" y="292831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9" name="Rounded Rectangle 70">
              <a:extLst>
                <a:ext uri="{FF2B5EF4-FFF2-40B4-BE49-F238E27FC236}">
                  <a16:creationId xmlns:a16="http://schemas.microsoft.com/office/drawing/2014/main" id="{4B1717D1-56A0-FBAA-4FE6-50D7A69C57D6}"/>
                </a:ext>
              </a:extLst>
            </p:cNvPr>
            <p:cNvSpPr/>
            <p:nvPr/>
          </p:nvSpPr>
          <p:spPr bwMode="auto">
            <a:xfrm>
              <a:off x="2524029" y="2030835"/>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0" name="Rounded Rectangle 71">
              <a:extLst>
                <a:ext uri="{FF2B5EF4-FFF2-40B4-BE49-F238E27FC236}">
                  <a16:creationId xmlns:a16="http://schemas.microsoft.com/office/drawing/2014/main" id="{9496FD84-E6CF-C88E-29CC-95326C91B872}"/>
                </a:ext>
              </a:extLst>
            </p:cNvPr>
            <p:cNvSpPr/>
            <p:nvPr/>
          </p:nvSpPr>
          <p:spPr bwMode="auto">
            <a:xfrm>
              <a:off x="3337404" y="1965586"/>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1" name="Up-Down Arrow 74">
              <a:extLst>
                <a:ext uri="{FF2B5EF4-FFF2-40B4-BE49-F238E27FC236}">
                  <a16:creationId xmlns:a16="http://schemas.microsoft.com/office/drawing/2014/main" id="{FA607CEE-88DC-4746-4B98-13940094969E}"/>
                </a:ext>
              </a:extLst>
            </p:cNvPr>
            <p:cNvSpPr/>
            <p:nvPr/>
          </p:nvSpPr>
          <p:spPr bwMode="auto">
            <a:xfrm>
              <a:off x="2847265" y="2637377"/>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2" name="Up-Down Arrow 75">
              <a:extLst>
                <a:ext uri="{FF2B5EF4-FFF2-40B4-BE49-F238E27FC236}">
                  <a16:creationId xmlns:a16="http://schemas.microsoft.com/office/drawing/2014/main" id="{6032AE53-1D0E-BC5B-C0B5-F2A99BB8A128}"/>
                </a:ext>
              </a:extLst>
            </p:cNvPr>
            <p:cNvSpPr/>
            <p:nvPr/>
          </p:nvSpPr>
          <p:spPr bwMode="auto">
            <a:xfrm>
              <a:off x="3758122" y="2708624"/>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3" name="TextBox 62">
              <a:extLst>
                <a:ext uri="{FF2B5EF4-FFF2-40B4-BE49-F238E27FC236}">
                  <a16:creationId xmlns:a16="http://schemas.microsoft.com/office/drawing/2014/main" id="{AE87F6EE-0A67-9367-0AB0-E1AFB0E04B51}"/>
                </a:ext>
              </a:extLst>
            </p:cNvPr>
            <p:cNvSpPr txBox="1"/>
            <p:nvPr/>
          </p:nvSpPr>
          <p:spPr>
            <a:xfrm>
              <a:off x="2587335" y="285552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64" name="TextBox 63">
            <a:extLst>
              <a:ext uri="{FF2B5EF4-FFF2-40B4-BE49-F238E27FC236}">
                <a16:creationId xmlns:a16="http://schemas.microsoft.com/office/drawing/2014/main" id="{521D9E54-A3A0-FB3E-F5D9-3707927B5590}"/>
              </a:ext>
            </a:extLst>
          </p:cNvPr>
          <p:cNvSpPr txBox="1"/>
          <p:nvPr/>
        </p:nvSpPr>
        <p:spPr>
          <a:xfrm>
            <a:off x="7411908" y="4243087"/>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65" name="TextBox 64">
            <a:extLst>
              <a:ext uri="{FF2B5EF4-FFF2-40B4-BE49-F238E27FC236}">
                <a16:creationId xmlns:a16="http://schemas.microsoft.com/office/drawing/2014/main" id="{9CC4348E-2122-60D3-3DB4-4710EBAAEBE9}"/>
              </a:ext>
            </a:extLst>
          </p:cNvPr>
          <p:cNvSpPr txBox="1"/>
          <p:nvPr/>
        </p:nvSpPr>
        <p:spPr>
          <a:xfrm>
            <a:off x="5392886" y="4268884"/>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nvGrpSpPr>
          <p:cNvPr id="66" name="Group 65">
            <a:extLst>
              <a:ext uri="{FF2B5EF4-FFF2-40B4-BE49-F238E27FC236}">
                <a16:creationId xmlns:a16="http://schemas.microsoft.com/office/drawing/2014/main" id="{36F1CDD1-82DF-AD98-5AD5-0BE60762241A}"/>
              </a:ext>
            </a:extLst>
          </p:cNvPr>
          <p:cNvGrpSpPr/>
          <p:nvPr/>
        </p:nvGrpSpPr>
        <p:grpSpPr>
          <a:xfrm>
            <a:off x="1538057" y="3431602"/>
            <a:ext cx="1396468" cy="1112350"/>
            <a:chOff x="354665" y="2034081"/>
            <a:chExt cx="1462260" cy="1112350"/>
          </a:xfrm>
        </p:grpSpPr>
        <p:sp>
          <p:nvSpPr>
            <p:cNvPr id="67" name="Rectangle 66">
              <a:extLst>
                <a:ext uri="{FF2B5EF4-FFF2-40B4-BE49-F238E27FC236}">
                  <a16:creationId xmlns:a16="http://schemas.microsoft.com/office/drawing/2014/main" id="{3F2BD4A8-8FCF-4B23-E849-C2BC94ECA906}"/>
                </a:ext>
              </a:extLst>
            </p:cNvPr>
            <p:cNvSpPr/>
            <p:nvPr/>
          </p:nvSpPr>
          <p:spPr bwMode="auto">
            <a:xfrm>
              <a:off x="1195269" y="210019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8" name="Rectangle 67">
              <a:extLst>
                <a:ext uri="{FF2B5EF4-FFF2-40B4-BE49-F238E27FC236}">
                  <a16:creationId xmlns:a16="http://schemas.microsoft.com/office/drawing/2014/main" id="{AF72AB51-BCE5-201C-A5CC-99A5139BA031}"/>
                </a:ext>
              </a:extLst>
            </p:cNvPr>
            <p:cNvSpPr/>
            <p:nvPr/>
          </p:nvSpPr>
          <p:spPr bwMode="auto">
            <a:xfrm>
              <a:off x="895684" y="210019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9" name="Rectangle 68">
              <a:extLst>
                <a:ext uri="{FF2B5EF4-FFF2-40B4-BE49-F238E27FC236}">
                  <a16:creationId xmlns:a16="http://schemas.microsoft.com/office/drawing/2014/main" id="{F98278DF-D8E8-5A61-DDFE-49B52E1A0A51}"/>
                </a:ext>
              </a:extLst>
            </p:cNvPr>
            <p:cNvSpPr/>
            <p:nvPr/>
          </p:nvSpPr>
          <p:spPr bwMode="auto">
            <a:xfrm>
              <a:off x="1188733" y="234722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0" name="Rectangle 69">
              <a:extLst>
                <a:ext uri="{FF2B5EF4-FFF2-40B4-BE49-F238E27FC236}">
                  <a16:creationId xmlns:a16="http://schemas.microsoft.com/office/drawing/2014/main" id="{E4F5610D-6968-1BAF-26E7-B09A2218F88D}"/>
                </a:ext>
              </a:extLst>
            </p:cNvPr>
            <p:cNvSpPr/>
            <p:nvPr/>
          </p:nvSpPr>
          <p:spPr bwMode="auto">
            <a:xfrm>
              <a:off x="889148" y="234722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1" name="Rounded Rectangle 85">
              <a:extLst>
                <a:ext uri="{FF2B5EF4-FFF2-40B4-BE49-F238E27FC236}">
                  <a16:creationId xmlns:a16="http://schemas.microsoft.com/office/drawing/2014/main" id="{52CE3C34-3118-F731-0CAA-E4FE0625A718}"/>
                </a:ext>
              </a:extLst>
            </p:cNvPr>
            <p:cNvSpPr/>
            <p:nvPr/>
          </p:nvSpPr>
          <p:spPr bwMode="auto">
            <a:xfrm>
              <a:off x="799188" y="2034081"/>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2" name="Up-Down Arrow 86">
              <a:extLst>
                <a:ext uri="{FF2B5EF4-FFF2-40B4-BE49-F238E27FC236}">
                  <a16:creationId xmlns:a16="http://schemas.microsoft.com/office/drawing/2014/main" id="{8C0AFEBE-310A-0560-EA8D-D9D57967D5EB}"/>
                </a:ext>
              </a:extLst>
            </p:cNvPr>
            <p:cNvSpPr/>
            <p:nvPr/>
          </p:nvSpPr>
          <p:spPr bwMode="auto">
            <a:xfrm>
              <a:off x="1126861" y="2648318"/>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3" name="Rectangle 72">
              <a:extLst>
                <a:ext uri="{FF2B5EF4-FFF2-40B4-BE49-F238E27FC236}">
                  <a16:creationId xmlns:a16="http://schemas.microsoft.com/office/drawing/2014/main" id="{58142E1E-0829-22C3-0315-F5151D3C2E11}"/>
                </a:ext>
              </a:extLst>
            </p:cNvPr>
            <p:cNvSpPr/>
            <p:nvPr/>
          </p:nvSpPr>
          <p:spPr bwMode="auto">
            <a:xfrm>
              <a:off x="356241" y="292489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4" name="TextBox 73">
              <a:extLst>
                <a:ext uri="{FF2B5EF4-FFF2-40B4-BE49-F238E27FC236}">
                  <a16:creationId xmlns:a16="http://schemas.microsoft.com/office/drawing/2014/main" id="{CEA01A3B-210D-C1B4-37E5-0E87A6FACCF7}"/>
                </a:ext>
              </a:extLst>
            </p:cNvPr>
            <p:cNvSpPr txBox="1"/>
            <p:nvPr/>
          </p:nvSpPr>
          <p:spPr>
            <a:xfrm>
              <a:off x="354665" y="286173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75" name="Rectangle: Rounded Corners 74">
            <a:extLst>
              <a:ext uri="{FF2B5EF4-FFF2-40B4-BE49-F238E27FC236}">
                <a16:creationId xmlns:a16="http://schemas.microsoft.com/office/drawing/2014/main" id="{6C93512D-F513-8F18-8E70-C474DA9F2892}"/>
              </a:ext>
            </a:extLst>
          </p:cNvPr>
          <p:cNvSpPr/>
          <p:nvPr/>
        </p:nvSpPr>
        <p:spPr bwMode="auto">
          <a:xfrm>
            <a:off x="5055812" y="2453178"/>
            <a:ext cx="1999120" cy="3168000"/>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77" name="TextBox 76">
            <a:extLst>
              <a:ext uri="{FF2B5EF4-FFF2-40B4-BE49-F238E27FC236}">
                <a16:creationId xmlns:a16="http://schemas.microsoft.com/office/drawing/2014/main" id="{7035FF98-E7CF-CF33-D709-4A2444B88FA0}"/>
              </a:ext>
            </a:extLst>
          </p:cNvPr>
          <p:cNvSpPr txBox="1"/>
          <p:nvPr/>
        </p:nvSpPr>
        <p:spPr>
          <a:xfrm>
            <a:off x="55976" y="444500"/>
            <a:ext cx="57969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3.5 Armv8.2-A ISA-based 64-bit Cortex-A CPUs </a:t>
            </a:r>
            <a:endParaRPr kumimoji="0" lang="en-US" sz="1800" b="0" i="0" u="none" strike="noStrike" kern="1200" cap="none" spc="0" normalizeH="0" baseline="0" noProof="0" dirty="0">
              <a:ln>
                <a:noFill/>
              </a:ln>
              <a:solidFill>
                <a:srgbClr val="333399"/>
              </a:solidFill>
              <a:effectLst/>
              <a:uLnTx/>
              <a:uFillTx/>
              <a:latin typeface="Verdana"/>
              <a:ea typeface="+mn-ea"/>
              <a:cs typeface="+mn-cs"/>
            </a:endParaRPr>
          </a:p>
        </p:txBody>
      </p:sp>
      <p:sp>
        <p:nvSpPr>
          <p:cNvPr id="78" name="Title 77">
            <a:extLst>
              <a:ext uri="{FF2B5EF4-FFF2-40B4-BE49-F238E27FC236}">
                <a16:creationId xmlns:a16="http://schemas.microsoft.com/office/drawing/2014/main" id="{97838708-CD0A-67C5-A22B-9D396DC9E48F}"/>
              </a:ext>
            </a:extLst>
          </p:cNvPr>
          <p:cNvSpPr>
            <a:spLocks noGrp="1"/>
          </p:cNvSpPr>
          <p:nvPr>
            <p:ph type="title"/>
          </p:nvPr>
        </p:nvSpPr>
        <p:spPr>
          <a:solidFill>
            <a:srgbClr val="0066FF"/>
          </a:solidFill>
        </p:spPr>
        <p:txBody>
          <a:bodyPr/>
          <a:lstStyle/>
          <a:p>
            <a:r>
              <a:rPr lang="en-US" sz="1700" dirty="0"/>
              <a:t>3.5 Armv8.2-A ISA-based 64-bit Cortex-A CPUs (1)</a:t>
            </a:r>
            <a:endParaRPr lang="hu-HU" sz="1700" dirty="0"/>
          </a:p>
        </p:txBody>
      </p:sp>
      <p:sp>
        <p:nvSpPr>
          <p:cNvPr id="79" name="Right Arrow 36">
            <a:extLst>
              <a:ext uri="{FF2B5EF4-FFF2-40B4-BE49-F238E27FC236}">
                <a16:creationId xmlns:a16="http://schemas.microsoft.com/office/drawing/2014/main" id="{ED2AAAEF-08F4-FEC7-625E-062FD1AA4B1F}"/>
              </a:ext>
            </a:extLst>
          </p:cNvPr>
          <p:cNvSpPr/>
          <p:nvPr/>
        </p:nvSpPr>
        <p:spPr bwMode="auto">
          <a:xfrm>
            <a:off x="6944740" y="2816165"/>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0" name="Right Arrow 36">
            <a:extLst>
              <a:ext uri="{FF2B5EF4-FFF2-40B4-BE49-F238E27FC236}">
                <a16:creationId xmlns:a16="http://schemas.microsoft.com/office/drawing/2014/main" id="{1EDB4F0C-E894-A20D-C89A-CCA9D5346947}"/>
              </a:ext>
            </a:extLst>
          </p:cNvPr>
          <p:cNvSpPr/>
          <p:nvPr/>
        </p:nvSpPr>
        <p:spPr bwMode="auto">
          <a:xfrm>
            <a:off x="4912740" y="2836485"/>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1" name="Right Arrow 36">
            <a:extLst>
              <a:ext uri="{FF2B5EF4-FFF2-40B4-BE49-F238E27FC236}">
                <a16:creationId xmlns:a16="http://schemas.microsoft.com/office/drawing/2014/main" id="{7D3BEBBA-0318-1CE3-582A-43B21EC0D1C6}"/>
              </a:ext>
            </a:extLst>
          </p:cNvPr>
          <p:cNvSpPr/>
          <p:nvPr/>
        </p:nvSpPr>
        <p:spPr bwMode="auto">
          <a:xfrm>
            <a:off x="3073780" y="2846645"/>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4" name="Rounded Rectangle 2">
            <a:extLst>
              <a:ext uri="{FF2B5EF4-FFF2-40B4-BE49-F238E27FC236}">
                <a16:creationId xmlns:a16="http://schemas.microsoft.com/office/drawing/2014/main" id="{0737C2B2-A1A4-403D-2F2D-21BCD6E28E58}"/>
              </a:ext>
            </a:extLst>
          </p:cNvPr>
          <p:cNvSpPr/>
          <p:nvPr/>
        </p:nvSpPr>
        <p:spPr bwMode="auto">
          <a:xfrm>
            <a:off x="0" y="882676"/>
            <a:ext cx="9144000" cy="1188000"/>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5" name="TextBox 84">
            <a:extLst>
              <a:ext uri="{FF2B5EF4-FFF2-40B4-BE49-F238E27FC236}">
                <a16:creationId xmlns:a16="http://schemas.microsoft.com/office/drawing/2014/main" id="{B62A0173-85E5-A8CB-E9F4-EA1F7D225480}"/>
              </a:ext>
            </a:extLst>
          </p:cNvPr>
          <p:cNvSpPr txBox="1"/>
          <p:nvPr/>
        </p:nvSpPr>
        <p:spPr>
          <a:xfrm>
            <a:off x="202849" y="872716"/>
            <a:ext cx="9188349" cy="1154162"/>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Around </a:t>
            </a:r>
            <a:r>
              <a:rPr kumimoji="0" lang="en-US" sz="1600" b="0" i="0" u="none" strike="noStrike" kern="1200" cap="none" spc="0" normalizeH="0" baseline="0" noProof="0" dirty="0">
                <a:ln>
                  <a:noFill/>
                </a:ln>
                <a:solidFill>
                  <a:srgbClr val="0070C0"/>
                </a:solidFill>
                <a:effectLst/>
                <a:uLnTx/>
                <a:uFillTx/>
                <a:latin typeface="Verdana"/>
                <a:ea typeface="+mn-ea"/>
                <a:cs typeface="+mn-cs"/>
              </a:rPr>
              <a:t>2018,</a:t>
            </a:r>
            <a:r>
              <a:rPr kumimoji="0" lang="en-US" sz="1600" b="0" i="0" u="none" strike="noStrike" kern="1200" cap="none" spc="0" normalizeH="0" baseline="0" noProof="0" dirty="0">
                <a:ln>
                  <a:noFill/>
                </a:ln>
                <a:solidFill>
                  <a:srgbClr val="000000"/>
                </a:solidFill>
                <a:effectLst/>
                <a:uLnTx/>
                <a:uFillTx/>
                <a:latin typeface="Verdana"/>
                <a:ea typeface="+mn-ea"/>
                <a:cs typeface="+mn-cs"/>
              </a:rPr>
              <a:t>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Armv8.2</a:t>
            </a:r>
            <a:r>
              <a:rPr kumimoji="0" lang="en-US" sz="1600" b="0" i="0" u="none" strike="noStrike" kern="1200" cap="none" spc="0" normalizeH="0" baseline="0" noProof="0" dirty="0">
                <a:ln>
                  <a:noFill/>
                </a:ln>
                <a:solidFill>
                  <a:srgbClr val="000000"/>
                </a:solidFill>
                <a:effectLst/>
                <a:uLnTx/>
                <a:uFillTx/>
                <a:latin typeface="Verdana"/>
                <a:ea typeface="+mn-ea"/>
                <a:cs typeface="+mn-cs"/>
              </a:rPr>
              <a:t> revision was issued and 64-bit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core clusters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gave way to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dynamIQ</a:t>
            </a:r>
            <a:r>
              <a:rPr kumimoji="0" lang="en-US" sz="1600" b="0" i="0" u="none" strike="noStrike" kern="1200" cap="none" spc="0" normalizeH="0" baseline="0" noProof="0" dirty="0">
                <a:ln>
                  <a:noFill/>
                </a:ln>
                <a:solidFill>
                  <a:srgbClr val="FF0000"/>
                </a:solidFill>
                <a:effectLst/>
                <a:uLnTx/>
                <a:uFillTx/>
                <a:latin typeface="Verdana"/>
                <a:ea typeface="+mn-ea"/>
                <a:cs typeface="+mn-cs"/>
              </a:rPr>
              <a:t> core clusters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to benefit from </a:t>
            </a:r>
            <a:r>
              <a:rPr kumimoji="0" lang="en-US" sz="1600" b="0" i="0" u="none" strike="noStrike" kern="1200" cap="none" spc="0" normalizeH="0" baseline="0" noProof="0" dirty="0">
                <a:ln>
                  <a:noFill/>
                </a:ln>
                <a:solidFill>
                  <a:srgbClr val="0070C0"/>
                </a:solidFill>
                <a:effectLst/>
                <a:uLnTx/>
                <a:uFillTx/>
                <a:latin typeface="Verdana"/>
                <a:ea typeface="+mn-ea"/>
                <a:cs typeface="+mn-cs"/>
              </a:rPr>
              <a:t>greater design flexibility and</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improve power efficiency.</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30" normalizeH="0" baseline="0" noProof="0" dirty="0" err="1">
                <a:ln>
                  <a:noFill/>
                </a:ln>
                <a:solidFill>
                  <a:srgbClr val="000000"/>
                </a:solidFill>
                <a:effectLst/>
                <a:uLnTx/>
                <a:uFillTx/>
                <a:latin typeface="Verdana"/>
                <a:ea typeface="+mn-ea"/>
                <a:cs typeface="+mn-cs"/>
              </a:rPr>
              <a:t>DynamiQ</a:t>
            </a:r>
            <a:r>
              <a:rPr kumimoji="0" lang="en-US" sz="1600" b="0" i="0" u="none" strike="noStrike" kern="1200" cap="none" spc="-30" normalizeH="0" baseline="0" noProof="0" dirty="0">
                <a:ln>
                  <a:noFill/>
                </a:ln>
                <a:solidFill>
                  <a:srgbClr val="000000"/>
                </a:solidFill>
                <a:effectLst/>
                <a:uLnTx/>
                <a:uFillTx/>
                <a:latin typeface="Verdana"/>
                <a:ea typeface="+mn-ea"/>
                <a:cs typeface="+mn-cs"/>
              </a:rPr>
              <a:t> core cluster may include </a:t>
            </a:r>
            <a:r>
              <a:rPr kumimoji="0" lang="en-US" sz="1600" b="0" i="0" u="none" strike="noStrike" kern="1200" cap="none" spc="-30" normalizeH="0" baseline="0" noProof="0" dirty="0">
                <a:ln>
                  <a:noFill/>
                </a:ln>
                <a:solidFill>
                  <a:srgbClr val="0070C0"/>
                </a:solidFill>
                <a:effectLst/>
                <a:uLnTx/>
                <a:uFillTx/>
                <a:latin typeface="Verdana"/>
                <a:ea typeface="+mn-ea"/>
                <a:cs typeface="+mn-cs"/>
              </a:rPr>
              <a:t>up to 8 cores from two core types </a:t>
            </a:r>
            <a:r>
              <a:rPr kumimoji="0" lang="en-US" sz="1600" b="0" i="0" u="none" strike="noStrike" kern="1200" cap="none" spc="-30" normalizeH="0" baseline="0" noProof="0" dirty="0">
                <a:ln>
                  <a:noFill/>
                </a:ln>
                <a:effectLst/>
                <a:uLnTx/>
                <a:uFillTx/>
                <a:latin typeface="Verdana"/>
                <a:ea typeface="+mn-ea"/>
                <a:cs typeface="+mn-cs"/>
              </a:rPr>
              <a:t>(as seen below).</a:t>
            </a:r>
          </a:p>
        </p:txBody>
      </p:sp>
      <p:sp>
        <p:nvSpPr>
          <p:cNvPr id="86" name="TextBox 85">
            <a:extLst>
              <a:ext uri="{FF2B5EF4-FFF2-40B4-BE49-F238E27FC236}">
                <a16:creationId xmlns:a16="http://schemas.microsoft.com/office/drawing/2014/main" id="{F291E8FD-1CF3-FCE1-D9CB-9EF135303356}"/>
              </a:ext>
            </a:extLst>
          </p:cNvPr>
          <p:cNvSpPr txBox="1"/>
          <p:nvPr/>
        </p:nvSpPr>
        <p:spPr>
          <a:xfrm>
            <a:off x="111760" y="5782284"/>
            <a:ext cx="9230027" cy="338554"/>
          </a:xfrm>
          <a:prstGeom prst="rect">
            <a:avLst/>
          </a:prstGeom>
          <a:noFill/>
        </p:spPr>
        <p:txBody>
          <a:bodyPr wrap="none" rtlCol="0">
            <a:spAutoFit/>
          </a:bodyPr>
          <a:lstStyle/>
          <a:p>
            <a:r>
              <a:rPr lang="en-US" sz="1600" dirty="0"/>
              <a:t>Figure: Emergence of CPU designs built up on Armv8.2-based </a:t>
            </a:r>
            <a:r>
              <a:rPr lang="en-US" sz="1600" dirty="0" err="1"/>
              <a:t>DynamIQ</a:t>
            </a:r>
            <a:r>
              <a:rPr lang="en-US" sz="1600" dirty="0"/>
              <a:t> core clusters </a:t>
            </a:r>
            <a:endParaRPr lang="hu-HU" sz="1600" dirty="0"/>
          </a:p>
        </p:txBody>
      </p:sp>
    </p:spTree>
    <p:extLst>
      <p:ext uri="{BB962C8B-B14F-4D97-AF65-F5344CB8AC3E}">
        <p14:creationId xmlns:p14="http://schemas.microsoft.com/office/powerpoint/2010/main" val="61993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anim calcmode="lin" valueType="num">
                                      <p:cBhvr additive="base">
                                        <p:cTn id="7"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5">
                                            <p:txEl>
                                              <p:pRg st="1" end="1"/>
                                            </p:txEl>
                                          </p:spTgt>
                                        </p:tgtEl>
                                        <p:attrNameLst>
                                          <p:attrName>style.visibility</p:attrName>
                                        </p:attrNameLst>
                                      </p:cBhvr>
                                      <p:to>
                                        <p:strVal val="visible"/>
                                      </p:to>
                                    </p:set>
                                    <p:anim calcmode="lin" valueType="num">
                                      <p:cBhvr additive="base">
                                        <p:cTn id="11" dur="500" fill="hold"/>
                                        <p:tgtEl>
                                          <p:spTgt spid="8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5">
                                            <p:txEl>
                                              <p:pRg st="2" end="2"/>
                                            </p:txEl>
                                          </p:spTgt>
                                        </p:tgtEl>
                                        <p:attrNameLst>
                                          <p:attrName>style.visibility</p:attrName>
                                        </p:attrNameLst>
                                      </p:cBhvr>
                                      <p:to>
                                        <p:strVal val="visible"/>
                                      </p:to>
                                    </p:set>
                                    <p:anim calcmode="lin" valueType="num">
                                      <p:cBhvr additive="base">
                                        <p:cTn id="15" dur="500" fill="hold"/>
                                        <p:tgtEl>
                                          <p:spTgt spid="8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5">
                                            <p:txEl>
                                              <p:pRg st="3" end="3"/>
                                            </p:txEl>
                                          </p:spTgt>
                                        </p:tgtEl>
                                        <p:attrNameLst>
                                          <p:attrName>style.visibility</p:attrName>
                                        </p:attrNameLst>
                                      </p:cBhvr>
                                      <p:to>
                                        <p:strVal val="visible"/>
                                      </p:to>
                                    </p:set>
                                    <p:anim calcmode="lin" valueType="num">
                                      <p:cBhvr additive="base">
                                        <p:cTn id="21" dur="500" fill="hold"/>
                                        <p:tgtEl>
                                          <p:spTgt spid="8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nodePh="1">
                                  <p:stCondLst>
                                    <p:cond delay="0"/>
                                  </p:stCondLst>
                                  <p:endCondLst>
                                    <p:cond evt="begin" delay="0">
                                      <p:tn val="67"/>
                                    </p:cond>
                                  </p:end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ppt_x"/>
                                          </p:val>
                                        </p:tav>
                                        <p:tav tm="100000">
                                          <p:val>
                                            <p:strVal val="#ppt_x"/>
                                          </p:val>
                                        </p:tav>
                                      </p:tavLst>
                                    </p:anim>
                                    <p:anim calcmode="lin" valueType="num">
                                      <p:cBhvr additive="base">
                                        <p:cTn id="70" dur="500" fill="hold"/>
                                        <p:tgtEl>
                                          <p:spTgt spid="13"/>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ppt_x"/>
                                          </p:val>
                                        </p:tav>
                                        <p:tav tm="100000">
                                          <p:val>
                                            <p:strVal val="#ppt_x"/>
                                          </p:val>
                                        </p:tav>
                                      </p:tavLst>
                                    </p:anim>
                                    <p:anim calcmode="lin" valueType="num">
                                      <p:cBhvr additive="base">
                                        <p:cTn id="74" dur="500" fill="hold"/>
                                        <p:tgtEl>
                                          <p:spTgt spid="1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500" fill="hold"/>
                                        <p:tgtEl>
                                          <p:spTgt spid="15"/>
                                        </p:tgtEl>
                                        <p:attrNameLst>
                                          <p:attrName>ppt_x</p:attrName>
                                        </p:attrNameLst>
                                      </p:cBhvr>
                                      <p:tavLst>
                                        <p:tav tm="0">
                                          <p:val>
                                            <p:strVal val="#ppt_x"/>
                                          </p:val>
                                        </p:tav>
                                        <p:tav tm="100000">
                                          <p:val>
                                            <p:strVal val="#ppt_x"/>
                                          </p:val>
                                        </p:tav>
                                      </p:tavLst>
                                    </p:anim>
                                    <p:anim calcmode="lin" valueType="num">
                                      <p:cBhvr additive="base">
                                        <p:cTn id="78" dur="500" fill="hold"/>
                                        <p:tgtEl>
                                          <p:spTgt spid="15"/>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500" fill="hold"/>
                                        <p:tgtEl>
                                          <p:spTgt spid="16"/>
                                        </p:tgtEl>
                                        <p:attrNameLst>
                                          <p:attrName>ppt_x</p:attrName>
                                        </p:attrNameLst>
                                      </p:cBhvr>
                                      <p:tavLst>
                                        <p:tav tm="0">
                                          <p:val>
                                            <p:strVal val="#ppt_x"/>
                                          </p:val>
                                        </p:tav>
                                        <p:tav tm="100000">
                                          <p:val>
                                            <p:strVal val="#ppt_x"/>
                                          </p:val>
                                        </p:tav>
                                      </p:tavLst>
                                    </p:anim>
                                    <p:anim calcmode="lin" valueType="num">
                                      <p:cBhvr additive="base">
                                        <p:cTn id="82" dur="500" fill="hold"/>
                                        <p:tgtEl>
                                          <p:spTgt spid="16"/>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 calcmode="lin" valueType="num">
                                      <p:cBhvr additive="base">
                                        <p:cTn id="89" dur="500" fill="hold"/>
                                        <p:tgtEl>
                                          <p:spTgt spid="18"/>
                                        </p:tgtEl>
                                        <p:attrNameLst>
                                          <p:attrName>ppt_x</p:attrName>
                                        </p:attrNameLst>
                                      </p:cBhvr>
                                      <p:tavLst>
                                        <p:tav tm="0">
                                          <p:val>
                                            <p:strVal val="#ppt_x"/>
                                          </p:val>
                                        </p:tav>
                                        <p:tav tm="100000">
                                          <p:val>
                                            <p:strVal val="#ppt_x"/>
                                          </p:val>
                                        </p:tav>
                                      </p:tavLst>
                                    </p:anim>
                                    <p:anim calcmode="lin" valueType="num">
                                      <p:cBhvr additive="base">
                                        <p:cTn id="90" dur="500" fill="hold"/>
                                        <p:tgtEl>
                                          <p:spTgt spid="18"/>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additive="base">
                                        <p:cTn id="93" dur="500" fill="hold"/>
                                        <p:tgtEl>
                                          <p:spTgt spid="19"/>
                                        </p:tgtEl>
                                        <p:attrNameLst>
                                          <p:attrName>ppt_x</p:attrName>
                                        </p:attrNameLst>
                                      </p:cBhvr>
                                      <p:tavLst>
                                        <p:tav tm="0">
                                          <p:val>
                                            <p:strVal val="#ppt_x"/>
                                          </p:val>
                                        </p:tav>
                                        <p:tav tm="100000">
                                          <p:val>
                                            <p:strVal val="#ppt_x"/>
                                          </p:val>
                                        </p:tav>
                                      </p:tavLst>
                                    </p:anim>
                                    <p:anim calcmode="lin" valueType="num">
                                      <p:cBhvr additive="base">
                                        <p:cTn id="94" dur="500" fill="hold"/>
                                        <p:tgtEl>
                                          <p:spTgt spid="19"/>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additive="base">
                                        <p:cTn id="97" dur="500" fill="hold"/>
                                        <p:tgtEl>
                                          <p:spTgt spid="20"/>
                                        </p:tgtEl>
                                        <p:attrNameLst>
                                          <p:attrName>ppt_x</p:attrName>
                                        </p:attrNameLst>
                                      </p:cBhvr>
                                      <p:tavLst>
                                        <p:tav tm="0">
                                          <p:val>
                                            <p:strVal val="#ppt_x"/>
                                          </p:val>
                                        </p:tav>
                                        <p:tav tm="100000">
                                          <p:val>
                                            <p:strVal val="#ppt_x"/>
                                          </p:val>
                                        </p:tav>
                                      </p:tavLst>
                                    </p:anim>
                                    <p:anim calcmode="lin" valueType="num">
                                      <p:cBhvr additive="base">
                                        <p:cTn id="98" dur="500" fill="hold"/>
                                        <p:tgtEl>
                                          <p:spTgt spid="20"/>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additive="base">
                                        <p:cTn id="101" dur="500" fill="hold"/>
                                        <p:tgtEl>
                                          <p:spTgt spid="21"/>
                                        </p:tgtEl>
                                        <p:attrNameLst>
                                          <p:attrName>ppt_x</p:attrName>
                                        </p:attrNameLst>
                                      </p:cBhvr>
                                      <p:tavLst>
                                        <p:tav tm="0">
                                          <p:val>
                                            <p:strVal val="#ppt_x"/>
                                          </p:val>
                                        </p:tav>
                                        <p:tav tm="100000">
                                          <p:val>
                                            <p:strVal val="#ppt_x"/>
                                          </p:val>
                                        </p:tav>
                                      </p:tavLst>
                                    </p:anim>
                                    <p:anim calcmode="lin" valueType="num">
                                      <p:cBhvr additive="base">
                                        <p:cTn id="102" dur="500" fill="hold"/>
                                        <p:tgtEl>
                                          <p:spTgt spid="21"/>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2"/>
                                        </p:tgtEl>
                                        <p:attrNameLst>
                                          <p:attrName>style.visibility</p:attrName>
                                        </p:attrNameLst>
                                      </p:cBhvr>
                                      <p:to>
                                        <p:strVal val="visible"/>
                                      </p:to>
                                    </p:set>
                                    <p:anim calcmode="lin" valueType="num">
                                      <p:cBhvr additive="base">
                                        <p:cTn id="105" dur="500" fill="hold"/>
                                        <p:tgtEl>
                                          <p:spTgt spid="22"/>
                                        </p:tgtEl>
                                        <p:attrNameLst>
                                          <p:attrName>ppt_x</p:attrName>
                                        </p:attrNameLst>
                                      </p:cBhvr>
                                      <p:tavLst>
                                        <p:tav tm="0">
                                          <p:val>
                                            <p:strVal val="#ppt_x"/>
                                          </p:val>
                                        </p:tav>
                                        <p:tav tm="100000">
                                          <p:val>
                                            <p:strVal val="#ppt_x"/>
                                          </p:val>
                                        </p:tav>
                                      </p:tavLst>
                                    </p:anim>
                                    <p:anim calcmode="lin" valueType="num">
                                      <p:cBhvr additive="base">
                                        <p:cTn id="106" dur="500" fill="hold"/>
                                        <p:tgtEl>
                                          <p:spTgt spid="22"/>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3"/>
                                        </p:tgtEl>
                                        <p:attrNameLst>
                                          <p:attrName>style.visibility</p:attrName>
                                        </p:attrNameLst>
                                      </p:cBhvr>
                                      <p:to>
                                        <p:strVal val="visible"/>
                                      </p:to>
                                    </p:set>
                                    <p:anim calcmode="lin" valueType="num">
                                      <p:cBhvr additive="base">
                                        <p:cTn id="109" dur="500" fill="hold"/>
                                        <p:tgtEl>
                                          <p:spTgt spid="23"/>
                                        </p:tgtEl>
                                        <p:attrNameLst>
                                          <p:attrName>ppt_x</p:attrName>
                                        </p:attrNameLst>
                                      </p:cBhvr>
                                      <p:tavLst>
                                        <p:tav tm="0">
                                          <p:val>
                                            <p:strVal val="#ppt_x"/>
                                          </p:val>
                                        </p:tav>
                                        <p:tav tm="100000">
                                          <p:val>
                                            <p:strVal val="#ppt_x"/>
                                          </p:val>
                                        </p:tav>
                                      </p:tavLst>
                                    </p:anim>
                                    <p:anim calcmode="lin" valueType="num">
                                      <p:cBhvr additive="base">
                                        <p:cTn id="110" dur="500" fill="hold"/>
                                        <p:tgtEl>
                                          <p:spTgt spid="23"/>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anim calcmode="lin" valueType="num">
                                      <p:cBhvr additive="base">
                                        <p:cTn id="113" dur="500" fill="hold"/>
                                        <p:tgtEl>
                                          <p:spTgt spid="24"/>
                                        </p:tgtEl>
                                        <p:attrNameLst>
                                          <p:attrName>ppt_x</p:attrName>
                                        </p:attrNameLst>
                                      </p:cBhvr>
                                      <p:tavLst>
                                        <p:tav tm="0">
                                          <p:val>
                                            <p:strVal val="#ppt_x"/>
                                          </p:val>
                                        </p:tav>
                                        <p:tav tm="100000">
                                          <p:val>
                                            <p:strVal val="#ppt_x"/>
                                          </p:val>
                                        </p:tav>
                                      </p:tavLst>
                                    </p:anim>
                                    <p:anim calcmode="lin" valueType="num">
                                      <p:cBhvr additive="base">
                                        <p:cTn id="114" dur="500" fill="hold"/>
                                        <p:tgtEl>
                                          <p:spTgt spid="24"/>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25"/>
                                        </p:tgtEl>
                                        <p:attrNameLst>
                                          <p:attrName>style.visibility</p:attrName>
                                        </p:attrNameLst>
                                      </p:cBhvr>
                                      <p:to>
                                        <p:strVal val="visible"/>
                                      </p:to>
                                    </p:set>
                                    <p:anim calcmode="lin" valueType="num">
                                      <p:cBhvr additive="base">
                                        <p:cTn id="117" dur="500" fill="hold"/>
                                        <p:tgtEl>
                                          <p:spTgt spid="25"/>
                                        </p:tgtEl>
                                        <p:attrNameLst>
                                          <p:attrName>ppt_x</p:attrName>
                                        </p:attrNameLst>
                                      </p:cBhvr>
                                      <p:tavLst>
                                        <p:tav tm="0">
                                          <p:val>
                                            <p:strVal val="#ppt_x"/>
                                          </p:val>
                                        </p:tav>
                                        <p:tav tm="100000">
                                          <p:val>
                                            <p:strVal val="#ppt_x"/>
                                          </p:val>
                                        </p:tav>
                                      </p:tavLst>
                                    </p:anim>
                                    <p:anim calcmode="lin" valueType="num">
                                      <p:cBhvr additive="base">
                                        <p:cTn id="118" dur="500" fill="hold"/>
                                        <p:tgtEl>
                                          <p:spTgt spid="25"/>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26"/>
                                        </p:tgtEl>
                                        <p:attrNameLst>
                                          <p:attrName>style.visibility</p:attrName>
                                        </p:attrNameLst>
                                      </p:cBhvr>
                                      <p:to>
                                        <p:strVal val="visible"/>
                                      </p:to>
                                    </p:set>
                                    <p:anim calcmode="lin" valueType="num">
                                      <p:cBhvr additive="base">
                                        <p:cTn id="121" dur="500" fill="hold"/>
                                        <p:tgtEl>
                                          <p:spTgt spid="26"/>
                                        </p:tgtEl>
                                        <p:attrNameLst>
                                          <p:attrName>ppt_x</p:attrName>
                                        </p:attrNameLst>
                                      </p:cBhvr>
                                      <p:tavLst>
                                        <p:tav tm="0">
                                          <p:val>
                                            <p:strVal val="#ppt_x"/>
                                          </p:val>
                                        </p:tav>
                                        <p:tav tm="100000">
                                          <p:val>
                                            <p:strVal val="#ppt_x"/>
                                          </p:val>
                                        </p:tav>
                                      </p:tavLst>
                                    </p:anim>
                                    <p:anim calcmode="lin" valueType="num">
                                      <p:cBhvr additive="base">
                                        <p:cTn id="122" dur="500" fill="hold"/>
                                        <p:tgtEl>
                                          <p:spTgt spid="26"/>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27"/>
                                        </p:tgtEl>
                                        <p:attrNameLst>
                                          <p:attrName>style.visibility</p:attrName>
                                        </p:attrNameLst>
                                      </p:cBhvr>
                                      <p:to>
                                        <p:strVal val="visible"/>
                                      </p:to>
                                    </p:set>
                                    <p:anim calcmode="lin" valueType="num">
                                      <p:cBhvr additive="base">
                                        <p:cTn id="125" dur="500" fill="hold"/>
                                        <p:tgtEl>
                                          <p:spTgt spid="27"/>
                                        </p:tgtEl>
                                        <p:attrNameLst>
                                          <p:attrName>ppt_x</p:attrName>
                                        </p:attrNameLst>
                                      </p:cBhvr>
                                      <p:tavLst>
                                        <p:tav tm="0">
                                          <p:val>
                                            <p:strVal val="#ppt_x"/>
                                          </p:val>
                                        </p:tav>
                                        <p:tav tm="100000">
                                          <p:val>
                                            <p:strVal val="#ppt_x"/>
                                          </p:val>
                                        </p:tav>
                                      </p:tavLst>
                                    </p:anim>
                                    <p:anim calcmode="lin" valueType="num">
                                      <p:cBhvr additive="base">
                                        <p:cTn id="126" dur="500" fill="hold"/>
                                        <p:tgtEl>
                                          <p:spTgt spid="27"/>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28"/>
                                        </p:tgtEl>
                                        <p:attrNameLst>
                                          <p:attrName>style.visibility</p:attrName>
                                        </p:attrNameLst>
                                      </p:cBhvr>
                                      <p:to>
                                        <p:strVal val="visible"/>
                                      </p:to>
                                    </p:set>
                                    <p:anim calcmode="lin" valueType="num">
                                      <p:cBhvr additive="base">
                                        <p:cTn id="129" dur="500" fill="hold"/>
                                        <p:tgtEl>
                                          <p:spTgt spid="28"/>
                                        </p:tgtEl>
                                        <p:attrNameLst>
                                          <p:attrName>ppt_x</p:attrName>
                                        </p:attrNameLst>
                                      </p:cBhvr>
                                      <p:tavLst>
                                        <p:tav tm="0">
                                          <p:val>
                                            <p:strVal val="#ppt_x"/>
                                          </p:val>
                                        </p:tav>
                                        <p:tav tm="100000">
                                          <p:val>
                                            <p:strVal val="#ppt_x"/>
                                          </p:val>
                                        </p:tav>
                                      </p:tavLst>
                                    </p:anim>
                                    <p:anim calcmode="lin" valueType="num">
                                      <p:cBhvr additive="base">
                                        <p:cTn id="130" dur="500" fill="hold"/>
                                        <p:tgtEl>
                                          <p:spTgt spid="28"/>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29"/>
                                        </p:tgtEl>
                                        <p:attrNameLst>
                                          <p:attrName>style.visibility</p:attrName>
                                        </p:attrNameLst>
                                      </p:cBhvr>
                                      <p:to>
                                        <p:strVal val="visible"/>
                                      </p:to>
                                    </p:set>
                                    <p:anim calcmode="lin" valueType="num">
                                      <p:cBhvr additive="base">
                                        <p:cTn id="133" dur="500" fill="hold"/>
                                        <p:tgtEl>
                                          <p:spTgt spid="29"/>
                                        </p:tgtEl>
                                        <p:attrNameLst>
                                          <p:attrName>ppt_x</p:attrName>
                                        </p:attrNameLst>
                                      </p:cBhvr>
                                      <p:tavLst>
                                        <p:tav tm="0">
                                          <p:val>
                                            <p:strVal val="#ppt_x"/>
                                          </p:val>
                                        </p:tav>
                                        <p:tav tm="100000">
                                          <p:val>
                                            <p:strVal val="#ppt_x"/>
                                          </p:val>
                                        </p:tav>
                                      </p:tavLst>
                                    </p:anim>
                                    <p:anim calcmode="lin" valueType="num">
                                      <p:cBhvr additive="base">
                                        <p:cTn id="134" dur="500" fill="hold"/>
                                        <p:tgtEl>
                                          <p:spTgt spid="29"/>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0"/>
                                        </p:tgtEl>
                                        <p:attrNameLst>
                                          <p:attrName>style.visibility</p:attrName>
                                        </p:attrNameLst>
                                      </p:cBhvr>
                                      <p:to>
                                        <p:strVal val="visible"/>
                                      </p:to>
                                    </p:set>
                                    <p:anim calcmode="lin" valueType="num">
                                      <p:cBhvr additive="base">
                                        <p:cTn id="137" dur="500" fill="hold"/>
                                        <p:tgtEl>
                                          <p:spTgt spid="30"/>
                                        </p:tgtEl>
                                        <p:attrNameLst>
                                          <p:attrName>ppt_x</p:attrName>
                                        </p:attrNameLst>
                                      </p:cBhvr>
                                      <p:tavLst>
                                        <p:tav tm="0">
                                          <p:val>
                                            <p:strVal val="#ppt_x"/>
                                          </p:val>
                                        </p:tav>
                                        <p:tav tm="100000">
                                          <p:val>
                                            <p:strVal val="#ppt_x"/>
                                          </p:val>
                                        </p:tav>
                                      </p:tavLst>
                                    </p:anim>
                                    <p:anim calcmode="lin" valueType="num">
                                      <p:cBhvr additive="base">
                                        <p:cTn id="138" dur="500" fill="hold"/>
                                        <p:tgtEl>
                                          <p:spTgt spid="3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31"/>
                                        </p:tgtEl>
                                        <p:attrNameLst>
                                          <p:attrName>style.visibility</p:attrName>
                                        </p:attrNameLst>
                                      </p:cBhvr>
                                      <p:to>
                                        <p:strVal val="visible"/>
                                      </p:to>
                                    </p:set>
                                    <p:anim calcmode="lin" valueType="num">
                                      <p:cBhvr additive="base">
                                        <p:cTn id="141" dur="500" fill="hold"/>
                                        <p:tgtEl>
                                          <p:spTgt spid="31"/>
                                        </p:tgtEl>
                                        <p:attrNameLst>
                                          <p:attrName>ppt_x</p:attrName>
                                        </p:attrNameLst>
                                      </p:cBhvr>
                                      <p:tavLst>
                                        <p:tav tm="0">
                                          <p:val>
                                            <p:strVal val="#ppt_x"/>
                                          </p:val>
                                        </p:tav>
                                        <p:tav tm="100000">
                                          <p:val>
                                            <p:strVal val="#ppt_x"/>
                                          </p:val>
                                        </p:tav>
                                      </p:tavLst>
                                    </p:anim>
                                    <p:anim calcmode="lin" valueType="num">
                                      <p:cBhvr additive="base">
                                        <p:cTn id="142" dur="500" fill="hold"/>
                                        <p:tgtEl>
                                          <p:spTgt spid="31"/>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32"/>
                                        </p:tgtEl>
                                        <p:attrNameLst>
                                          <p:attrName>style.visibility</p:attrName>
                                        </p:attrNameLst>
                                      </p:cBhvr>
                                      <p:to>
                                        <p:strVal val="visible"/>
                                      </p:to>
                                    </p:set>
                                    <p:anim calcmode="lin" valueType="num">
                                      <p:cBhvr additive="base">
                                        <p:cTn id="145" dur="500" fill="hold"/>
                                        <p:tgtEl>
                                          <p:spTgt spid="32"/>
                                        </p:tgtEl>
                                        <p:attrNameLst>
                                          <p:attrName>ppt_x</p:attrName>
                                        </p:attrNameLst>
                                      </p:cBhvr>
                                      <p:tavLst>
                                        <p:tav tm="0">
                                          <p:val>
                                            <p:strVal val="#ppt_x"/>
                                          </p:val>
                                        </p:tav>
                                        <p:tav tm="100000">
                                          <p:val>
                                            <p:strVal val="#ppt_x"/>
                                          </p:val>
                                        </p:tav>
                                      </p:tavLst>
                                    </p:anim>
                                    <p:anim calcmode="lin" valueType="num">
                                      <p:cBhvr additive="base">
                                        <p:cTn id="146" dur="500" fill="hold"/>
                                        <p:tgtEl>
                                          <p:spTgt spid="32"/>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33"/>
                                        </p:tgtEl>
                                        <p:attrNameLst>
                                          <p:attrName>style.visibility</p:attrName>
                                        </p:attrNameLst>
                                      </p:cBhvr>
                                      <p:to>
                                        <p:strVal val="visible"/>
                                      </p:to>
                                    </p:set>
                                    <p:anim calcmode="lin" valueType="num">
                                      <p:cBhvr additive="base">
                                        <p:cTn id="149" dur="500" fill="hold"/>
                                        <p:tgtEl>
                                          <p:spTgt spid="33"/>
                                        </p:tgtEl>
                                        <p:attrNameLst>
                                          <p:attrName>ppt_x</p:attrName>
                                        </p:attrNameLst>
                                      </p:cBhvr>
                                      <p:tavLst>
                                        <p:tav tm="0">
                                          <p:val>
                                            <p:strVal val="#ppt_x"/>
                                          </p:val>
                                        </p:tav>
                                        <p:tav tm="100000">
                                          <p:val>
                                            <p:strVal val="#ppt_x"/>
                                          </p:val>
                                        </p:tav>
                                      </p:tavLst>
                                    </p:anim>
                                    <p:anim calcmode="lin" valueType="num">
                                      <p:cBhvr additive="base">
                                        <p:cTn id="150" dur="500" fill="hold"/>
                                        <p:tgtEl>
                                          <p:spTgt spid="33"/>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34"/>
                                        </p:tgtEl>
                                        <p:attrNameLst>
                                          <p:attrName>style.visibility</p:attrName>
                                        </p:attrNameLst>
                                      </p:cBhvr>
                                      <p:to>
                                        <p:strVal val="visible"/>
                                      </p:to>
                                    </p:set>
                                    <p:anim calcmode="lin" valueType="num">
                                      <p:cBhvr additive="base">
                                        <p:cTn id="153" dur="500" fill="hold"/>
                                        <p:tgtEl>
                                          <p:spTgt spid="34"/>
                                        </p:tgtEl>
                                        <p:attrNameLst>
                                          <p:attrName>ppt_x</p:attrName>
                                        </p:attrNameLst>
                                      </p:cBhvr>
                                      <p:tavLst>
                                        <p:tav tm="0">
                                          <p:val>
                                            <p:strVal val="#ppt_x"/>
                                          </p:val>
                                        </p:tav>
                                        <p:tav tm="100000">
                                          <p:val>
                                            <p:strVal val="#ppt_x"/>
                                          </p:val>
                                        </p:tav>
                                      </p:tavLst>
                                    </p:anim>
                                    <p:anim calcmode="lin" valueType="num">
                                      <p:cBhvr additive="base">
                                        <p:cTn id="154" dur="500" fill="hold"/>
                                        <p:tgtEl>
                                          <p:spTgt spid="34"/>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35"/>
                                        </p:tgtEl>
                                        <p:attrNameLst>
                                          <p:attrName>style.visibility</p:attrName>
                                        </p:attrNameLst>
                                      </p:cBhvr>
                                      <p:to>
                                        <p:strVal val="visible"/>
                                      </p:to>
                                    </p:set>
                                    <p:anim calcmode="lin" valueType="num">
                                      <p:cBhvr additive="base">
                                        <p:cTn id="157" dur="500" fill="hold"/>
                                        <p:tgtEl>
                                          <p:spTgt spid="35"/>
                                        </p:tgtEl>
                                        <p:attrNameLst>
                                          <p:attrName>ppt_x</p:attrName>
                                        </p:attrNameLst>
                                      </p:cBhvr>
                                      <p:tavLst>
                                        <p:tav tm="0">
                                          <p:val>
                                            <p:strVal val="#ppt_x"/>
                                          </p:val>
                                        </p:tav>
                                        <p:tav tm="100000">
                                          <p:val>
                                            <p:strVal val="#ppt_x"/>
                                          </p:val>
                                        </p:tav>
                                      </p:tavLst>
                                    </p:anim>
                                    <p:anim calcmode="lin" valueType="num">
                                      <p:cBhvr additive="base">
                                        <p:cTn id="158" dur="500" fill="hold"/>
                                        <p:tgtEl>
                                          <p:spTgt spid="35"/>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36"/>
                                        </p:tgtEl>
                                        <p:attrNameLst>
                                          <p:attrName>style.visibility</p:attrName>
                                        </p:attrNameLst>
                                      </p:cBhvr>
                                      <p:to>
                                        <p:strVal val="visible"/>
                                      </p:to>
                                    </p:set>
                                    <p:anim calcmode="lin" valueType="num">
                                      <p:cBhvr additive="base">
                                        <p:cTn id="161" dur="500" fill="hold"/>
                                        <p:tgtEl>
                                          <p:spTgt spid="36"/>
                                        </p:tgtEl>
                                        <p:attrNameLst>
                                          <p:attrName>ppt_x</p:attrName>
                                        </p:attrNameLst>
                                      </p:cBhvr>
                                      <p:tavLst>
                                        <p:tav tm="0">
                                          <p:val>
                                            <p:strVal val="#ppt_x"/>
                                          </p:val>
                                        </p:tav>
                                        <p:tav tm="100000">
                                          <p:val>
                                            <p:strVal val="#ppt_x"/>
                                          </p:val>
                                        </p:tav>
                                      </p:tavLst>
                                    </p:anim>
                                    <p:anim calcmode="lin" valueType="num">
                                      <p:cBhvr additive="base">
                                        <p:cTn id="162" dur="500" fill="hold"/>
                                        <p:tgtEl>
                                          <p:spTgt spid="36"/>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37"/>
                                        </p:tgtEl>
                                        <p:attrNameLst>
                                          <p:attrName>style.visibility</p:attrName>
                                        </p:attrNameLst>
                                      </p:cBhvr>
                                      <p:to>
                                        <p:strVal val="visible"/>
                                      </p:to>
                                    </p:set>
                                    <p:anim calcmode="lin" valueType="num">
                                      <p:cBhvr additive="base">
                                        <p:cTn id="165" dur="500" fill="hold"/>
                                        <p:tgtEl>
                                          <p:spTgt spid="37"/>
                                        </p:tgtEl>
                                        <p:attrNameLst>
                                          <p:attrName>ppt_x</p:attrName>
                                        </p:attrNameLst>
                                      </p:cBhvr>
                                      <p:tavLst>
                                        <p:tav tm="0">
                                          <p:val>
                                            <p:strVal val="#ppt_x"/>
                                          </p:val>
                                        </p:tav>
                                        <p:tav tm="100000">
                                          <p:val>
                                            <p:strVal val="#ppt_x"/>
                                          </p:val>
                                        </p:tav>
                                      </p:tavLst>
                                    </p:anim>
                                    <p:anim calcmode="lin" valueType="num">
                                      <p:cBhvr additive="base">
                                        <p:cTn id="166" dur="500" fill="hold"/>
                                        <p:tgtEl>
                                          <p:spTgt spid="37"/>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38"/>
                                        </p:tgtEl>
                                        <p:attrNameLst>
                                          <p:attrName>style.visibility</p:attrName>
                                        </p:attrNameLst>
                                      </p:cBhvr>
                                      <p:to>
                                        <p:strVal val="visible"/>
                                      </p:to>
                                    </p:set>
                                    <p:anim calcmode="lin" valueType="num">
                                      <p:cBhvr additive="base">
                                        <p:cTn id="169" dur="500" fill="hold"/>
                                        <p:tgtEl>
                                          <p:spTgt spid="38"/>
                                        </p:tgtEl>
                                        <p:attrNameLst>
                                          <p:attrName>ppt_x</p:attrName>
                                        </p:attrNameLst>
                                      </p:cBhvr>
                                      <p:tavLst>
                                        <p:tav tm="0">
                                          <p:val>
                                            <p:strVal val="#ppt_x"/>
                                          </p:val>
                                        </p:tav>
                                        <p:tav tm="100000">
                                          <p:val>
                                            <p:strVal val="#ppt_x"/>
                                          </p:val>
                                        </p:tav>
                                      </p:tavLst>
                                    </p:anim>
                                    <p:anim calcmode="lin" valueType="num">
                                      <p:cBhvr additive="base">
                                        <p:cTn id="170" dur="500" fill="hold"/>
                                        <p:tgtEl>
                                          <p:spTgt spid="38"/>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39"/>
                                        </p:tgtEl>
                                        <p:attrNameLst>
                                          <p:attrName>style.visibility</p:attrName>
                                        </p:attrNameLst>
                                      </p:cBhvr>
                                      <p:to>
                                        <p:strVal val="visible"/>
                                      </p:to>
                                    </p:set>
                                    <p:anim calcmode="lin" valueType="num">
                                      <p:cBhvr additive="base">
                                        <p:cTn id="173" dur="500" fill="hold"/>
                                        <p:tgtEl>
                                          <p:spTgt spid="39"/>
                                        </p:tgtEl>
                                        <p:attrNameLst>
                                          <p:attrName>ppt_x</p:attrName>
                                        </p:attrNameLst>
                                      </p:cBhvr>
                                      <p:tavLst>
                                        <p:tav tm="0">
                                          <p:val>
                                            <p:strVal val="#ppt_x"/>
                                          </p:val>
                                        </p:tav>
                                        <p:tav tm="100000">
                                          <p:val>
                                            <p:strVal val="#ppt_x"/>
                                          </p:val>
                                        </p:tav>
                                      </p:tavLst>
                                    </p:anim>
                                    <p:anim calcmode="lin" valueType="num">
                                      <p:cBhvr additive="base">
                                        <p:cTn id="174" dur="500" fill="hold"/>
                                        <p:tgtEl>
                                          <p:spTgt spid="39"/>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40"/>
                                        </p:tgtEl>
                                        <p:attrNameLst>
                                          <p:attrName>style.visibility</p:attrName>
                                        </p:attrNameLst>
                                      </p:cBhvr>
                                      <p:to>
                                        <p:strVal val="visible"/>
                                      </p:to>
                                    </p:set>
                                    <p:anim calcmode="lin" valueType="num">
                                      <p:cBhvr additive="base">
                                        <p:cTn id="177" dur="500" fill="hold"/>
                                        <p:tgtEl>
                                          <p:spTgt spid="40"/>
                                        </p:tgtEl>
                                        <p:attrNameLst>
                                          <p:attrName>ppt_x</p:attrName>
                                        </p:attrNameLst>
                                      </p:cBhvr>
                                      <p:tavLst>
                                        <p:tav tm="0">
                                          <p:val>
                                            <p:strVal val="#ppt_x"/>
                                          </p:val>
                                        </p:tav>
                                        <p:tav tm="100000">
                                          <p:val>
                                            <p:strVal val="#ppt_x"/>
                                          </p:val>
                                        </p:tav>
                                      </p:tavLst>
                                    </p:anim>
                                    <p:anim calcmode="lin" valueType="num">
                                      <p:cBhvr additive="base">
                                        <p:cTn id="178" dur="500" fill="hold"/>
                                        <p:tgtEl>
                                          <p:spTgt spid="40"/>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41"/>
                                        </p:tgtEl>
                                        <p:attrNameLst>
                                          <p:attrName>style.visibility</p:attrName>
                                        </p:attrNameLst>
                                      </p:cBhvr>
                                      <p:to>
                                        <p:strVal val="visible"/>
                                      </p:to>
                                    </p:set>
                                    <p:anim calcmode="lin" valueType="num">
                                      <p:cBhvr additive="base">
                                        <p:cTn id="181" dur="500" fill="hold"/>
                                        <p:tgtEl>
                                          <p:spTgt spid="41"/>
                                        </p:tgtEl>
                                        <p:attrNameLst>
                                          <p:attrName>ppt_x</p:attrName>
                                        </p:attrNameLst>
                                      </p:cBhvr>
                                      <p:tavLst>
                                        <p:tav tm="0">
                                          <p:val>
                                            <p:strVal val="#ppt_x"/>
                                          </p:val>
                                        </p:tav>
                                        <p:tav tm="100000">
                                          <p:val>
                                            <p:strVal val="#ppt_x"/>
                                          </p:val>
                                        </p:tav>
                                      </p:tavLst>
                                    </p:anim>
                                    <p:anim calcmode="lin" valueType="num">
                                      <p:cBhvr additive="base">
                                        <p:cTn id="182" dur="500" fill="hold"/>
                                        <p:tgtEl>
                                          <p:spTgt spid="41"/>
                                        </p:tgtEl>
                                        <p:attrNameLst>
                                          <p:attrName>ppt_y</p:attrName>
                                        </p:attrNameLst>
                                      </p:cBhvr>
                                      <p:tavLst>
                                        <p:tav tm="0">
                                          <p:val>
                                            <p:strVal val="1+#ppt_h/2"/>
                                          </p:val>
                                        </p:tav>
                                        <p:tav tm="100000">
                                          <p:val>
                                            <p:strVal val="#ppt_y"/>
                                          </p:val>
                                        </p:tav>
                                      </p:tavLst>
                                    </p:anim>
                                  </p:childTnLst>
                                </p:cTn>
                              </p:par>
                              <p:par>
                                <p:cTn id="183" presetID="2" presetClass="entr" presetSubtype="4" fill="hold" grpId="0" nodeType="withEffect">
                                  <p:stCondLst>
                                    <p:cond delay="0"/>
                                  </p:stCondLst>
                                  <p:childTnLst>
                                    <p:set>
                                      <p:cBhvr>
                                        <p:cTn id="184" dur="1" fill="hold">
                                          <p:stCondLst>
                                            <p:cond delay="0"/>
                                          </p:stCondLst>
                                        </p:cTn>
                                        <p:tgtEl>
                                          <p:spTgt spid="42"/>
                                        </p:tgtEl>
                                        <p:attrNameLst>
                                          <p:attrName>style.visibility</p:attrName>
                                        </p:attrNameLst>
                                      </p:cBhvr>
                                      <p:to>
                                        <p:strVal val="visible"/>
                                      </p:to>
                                    </p:set>
                                    <p:anim calcmode="lin" valueType="num">
                                      <p:cBhvr additive="base">
                                        <p:cTn id="185" dur="500" fill="hold"/>
                                        <p:tgtEl>
                                          <p:spTgt spid="42"/>
                                        </p:tgtEl>
                                        <p:attrNameLst>
                                          <p:attrName>ppt_x</p:attrName>
                                        </p:attrNameLst>
                                      </p:cBhvr>
                                      <p:tavLst>
                                        <p:tav tm="0">
                                          <p:val>
                                            <p:strVal val="#ppt_x"/>
                                          </p:val>
                                        </p:tav>
                                        <p:tav tm="100000">
                                          <p:val>
                                            <p:strVal val="#ppt_x"/>
                                          </p:val>
                                        </p:tav>
                                      </p:tavLst>
                                    </p:anim>
                                    <p:anim calcmode="lin" valueType="num">
                                      <p:cBhvr additive="base">
                                        <p:cTn id="186" dur="500" fill="hold"/>
                                        <p:tgtEl>
                                          <p:spTgt spid="42"/>
                                        </p:tgtEl>
                                        <p:attrNameLst>
                                          <p:attrName>ppt_y</p:attrName>
                                        </p:attrNameLst>
                                      </p:cBhvr>
                                      <p:tavLst>
                                        <p:tav tm="0">
                                          <p:val>
                                            <p:strVal val="1+#ppt_h/2"/>
                                          </p:val>
                                        </p:tav>
                                        <p:tav tm="100000">
                                          <p:val>
                                            <p:strVal val="#ppt_y"/>
                                          </p:val>
                                        </p:tav>
                                      </p:tavLst>
                                    </p:anim>
                                  </p:childTnLst>
                                </p:cTn>
                              </p:par>
                              <p:par>
                                <p:cTn id="187" presetID="2" presetClass="entr" presetSubtype="4" fill="hold" grpId="0" nodeType="withEffect">
                                  <p:stCondLst>
                                    <p:cond delay="0"/>
                                  </p:stCondLst>
                                  <p:childTnLst>
                                    <p:set>
                                      <p:cBhvr>
                                        <p:cTn id="188" dur="1" fill="hold">
                                          <p:stCondLst>
                                            <p:cond delay="0"/>
                                          </p:stCondLst>
                                        </p:cTn>
                                        <p:tgtEl>
                                          <p:spTgt spid="43"/>
                                        </p:tgtEl>
                                        <p:attrNameLst>
                                          <p:attrName>style.visibility</p:attrName>
                                        </p:attrNameLst>
                                      </p:cBhvr>
                                      <p:to>
                                        <p:strVal val="visible"/>
                                      </p:to>
                                    </p:set>
                                    <p:anim calcmode="lin" valueType="num">
                                      <p:cBhvr additive="base">
                                        <p:cTn id="189" dur="500" fill="hold"/>
                                        <p:tgtEl>
                                          <p:spTgt spid="43"/>
                                        </p:tgtEl>
                                        <p:attrNameLst>
                                          <p:attrName>ppt_x</p:attrName>
                                        </p:attrNameLst>
                                      </p:cBhvr>
                                      <p:tavLst>
                                        <p:tav tm="0">
                                          <p:val>
                                            <p:strVal val="#ppt_x"/>
                                          </p:val>
                                        </p:tav>
                                        <p:tav tm="100000">
                                          <p:val>
                                            <p:strVal val="#ppt_x"/>
                                          </p:val>
                                        </p:tav>
                                      </p:tavLst>
                                    </p:anim>
                                    <p:anim calcmode="lin" valueType="num">
                                      <p:cBhvr additive="base">
                                        <p:cTn id="190" dur="500" fill="hold"/>
                                        <p:tgtEl>
                                          <p:spTgt spid="43"/>
                                        </p:tgtEl>
                                        <p:attrNameLst>
                                          <p:attrName>ppt_y</p:attrName>
                                        </p:attrNameLst>
                                      </p:cBhvr>
                                      <p:tavLst>
                                        <p:tav tm="0">
                                          <p:val>
                                            <p:strVal val="1+#ppt_h/2"/>
                                          </p:val>
                                        </p:tav>
                                        <p:tav tm="100000">
                                          <p:val>
                                            <p:strVal val="#ppt_y"/>
                                          </p:val>
                                        </p:tav>
                                      </p:tavLst>
                                    </p:anim>
                                  </p:childTnLst>
                                </p:cTn>
                              </p:par>
                              <p:par>
                                <p:cTn id="191" presetID="2" presetClass="entr" presetSubtype="4" fill="hold" grpId="0" nodeType="withEffect">
                                  <p:stCondLst>
                                    <p:cond delay="0"/>
                                  </p:stCondLst>
                                  <p:childTnLst>
                                    <p:set>
                                      <p:cBhvr>
                                        <p:cTn id="192" dur="1" fill="hold">
                                          <p:stCondLst>
                                            <p:cond delay="0"/>
                                          </p:stCondLst>
                                        </p:cTn>
                                        <p:tgtEl>
                                          <p:spTgt spid="44"/>
                                        </p:tgtEl>
                                        <p:attrNameLst>
                                          <p:attrName>style.visibility</p:attrName>
                                        </p:attrNameLst>
                                      </p:cBhvr>
                                      <p:to>
                                        <p:strVal val="visible"/>
                                      </p:to>
                                    </p:set>
                                    <p:anim calcmode="lin" valueType="num">
                                      <p:cBhvr additive="base">
                                        <p:cTn id="193" dur="500" fill="hold"/>
                                        <p:tgtEl>
                                          <p:spTgt spid="44"/>
                                        </p:tgtEl>
                                        <p:attrNameLst>
                                          <p:attrName>ppt_x</p:attrName>
                                        </p:attrNameLst>
                                      </p:cBhvr>
                                      <p:tavLst>
                                        <p:tav tm="0">
                                          <p:val>
                                            <p:strVal val="#ppt_x"/>
                                          </p:val>
                                        </p:tav>
                                        <p:tav tm="100000">
                                          <p:val>
                                            <p:strVal val="#ppt_x"/>
                                          </p:val>
                                        </p:tav>
                                      </p:tavLst>
                                    </p:anim>
                                    <p:anim calcmode="lin" valueType="num">
                                      <p:cBhvr additive="base">
                                        <p:cTn id="194" dur="500" fill="hold"/>
                                        <p:tgtEl>
                                          <p:spTgt spid="44"/>
                                        </p:tgtEl>
                                        <p:attrNameLst>
                                          <p:attrName>ppt_y</p:attrName>
                                        </p:attrNameLst>
                                      </p:cBhvr>
                                      <p:tavLst>
                                        <p:tav tm="0">
                                          <p:val>
                                            <p:strVal val="1+#ppt_h/2"/>
                                          </p:val>
                                        </p:tav>
                                        <p:tav tm="100000">
                                          <p:val>
                                            <p:strVal val="#ppt_y"/>
                                          </p:val>
                                        </p:tav>
                                      </p:tavLst>
                                    </p:anim>
                                  </p:childTnLst>
                                </p:cTn>
                              </p:par>
                              <p:par>
                                <p:cTn id="195" presetID="2" presetClass="entr" presetSubtype="4" fill="hold" grpId="0" nodeType="withEffect">
                                  <p:stCondLst>
                                    <p:cond delay="0"/>
                                  </p:stCondLst>
                                  <p:childTnLst>
                                    <p:set>
                                      <p:cBhvr>
                                        <p:cTn id="196" dur="1" fill="hold">
                                          <p:stCondLst>
                                            <p:cond delay="0"/>
                                          </p:stCondLst>
                                        </p:cTn>
                                        <p:tgtEl>
                                          <p:spTgt spid="45"/>
                                        </p:tgtEl>
                                        <p:attrNameLst>
                                          <p:attrName>style.visibility</p:attrName>
                                        </p:attrNameLst>
                                      </p:cBhvr>
                                      <p:to>
                                        <p:strVal val="visible"/>
                                      </p:to>
                                    </p:set>
                                    <p:anim calcmode="lin" valueType="num">
                                      <p:cBhvr additive="base">
                                        <p:cTn id="197" dur="500" fill="hold"/>
                                        <p:tgtEl>
                                          <p:spTgt spid="45"/>
                                        </p:tgtEl>
                                        <p:attrNameLst>
                                          <p:attrName>ppt_x</p:attrName>
                                        </p:attrNameLst>
                                      </p:cBhvr>
                                      <p:tavLst>
                                        <p:tav tm="0">
                                          <p:val>
                                            <p:strVal val="#ppt_x"/>
                                          </p:val>
                                        </p:tav>
                                        <p:tav tm="100000">
                                          <p:val>
                                            <p:strVal val="#ppt_x"/>
                                          </p:val>
                                        </p:tav>
                                      </p:tavLst>
                                    </p:anim>
                                    <p:anim calcmode="lin" valueType="num">
                                      <p:cBhvr additive="base">
                                        <p:cTn id="198" dur="500" fill="hold"/>
                                        <p:tgtEl>
                                          <p:spTgt spid="45"/>
                                        </p:tgtEl>
                                        <p:attrNameLst>
                                          <p:attrName>ppt_y</p:attrName>
                                        </p:attrNameLst>
                                      </p:cBhvr>
                                      <p:tavLst>
                                        <p:tav tm="0">
                                          <p:val>
                                            <p:strVal val="1+#ppt_h/2"/>
                                          </p:val>
                                        </p:tav>
                                        <p:tav tm="100000">
                                          <p:val>
                                            <p:strVal val="#ppt_y"/>
                                          </p:val>
                                        </p:tav>
                                      </p:tavLst>
                                    </p:anim>
                                  </p:childTnLst>
                                </p:cTn>
                              </p:par>
                              <p:par>
                                <p:cTn id="199" presetID="2" presetClass="entr" presetSubtype="4" fill="hold" grpId="0" nodeType="withEffect">
                                  <p:stCondLst>
                                    <p:cond delay="0"/>
                                  </p:stCondLst>
                                  <p:childTnLst>
                                    <p:set>
                                      <p:cBhvr>
                                        <p:cTn id="200" dur="1" fill="hold">
                                          <p:stCondLst>
                                            <p:cond delay="0"/>
                                          </p:stCondLst>
                                        </p:cTn>
                                        <p:tgtEl>
                                          <p:spTgt spid="46"/>
                                        </p:tgtEl>
                                        <p:attrNameLst>
                                          <p:attrName>style.visibility</p:attrName>
                                        </p:attrNameLst>
                                      </p:cBhvr>
                                      <p:to>
                                        <p:strVal val="visible"/>
                                      </p:to>
                                    </p:set>
                                    <p:anim calcmode="lin" valueType="num">
                                      <p:cBhvr additive="base">
                                        <p:cTn id="201" dur="500" fill="hold"/>
                                        <p:tgtEl>
                                          <p:spTgt spid="46"/>
                                        </p:tgtEl>
                                        <p:attrNameLst>
                                          <p:attrName>ppt_x</p:attrName>
                                        </p:attrNameLst>
                                      </p:cBhvr>
                                      <p:tavLst>
                                        <p:tav tm="0">
                                          <p:val>
                                            <p:strVal val="#ppt_x"/>
                                          </p:val>
                                        </p:tav>
                                        <p:tav tm="100000">
                                          <p:val>
                                            <p:strVal val="#ppt_x"/>
                                          </p:val>
                                        </p:tav>
                                      </p:tavLst>
                                    </p:anim>
                                    <p:anim calcmode="lin" valueType="num">
                                      <p:cBhvr additive="base">
                                        <p:cTn id="202" dur="500" fill="hold"/>
                                        <p:tgtEl>
                                          <p:spTgt spid="46"/>
                                        </p:tgtEl>
                                        <p:attrNameLst>
                                          <p:attrName>ppt_y</p:attrName>
                                        </p:attrNameLst>
                                      </p:cBhvr>
                                      <p:tavLst>
                                        <p:tav tm="0">
                                          <p:val>
                                            <p:strVal val="1+#ppt_h/2"/>
                                          </p:val>
                                        </p:tav>
                                        <p:tav tm="100000">
                                          <p:val>
                                            <p:strVal val="#ppt_y"/>
                                          </p:val>
                                        </p:tav>
                                      </p:tavLst>
                                    </p:anim>
                                  </p:childTnLst>
                                </p:cTn>
                              </p:par>
                              <p:par>
                                <p:cTn id="203" presetID="2" presetClass="entr" presetSubtype="4" fill="hold" grpId="0" nodeType="withEffect">
                                  <p:stCondLst>
                                    <p:cond delay="0"/>
                                  </p:stCondLst>
                                  <p:childTnLst>
                                    <p:set>
                                      <p:cBhvr>
                                        <p:cTn id="204" dur="1" fill="hold">
                                          <p:stCondLst>
                                            <p:cond delay="0"/>
                                          </p:stCondLst>
                                        </p:cTn>
                                        <p:tgtEl>
                                          <p:spTgt spid="47"/>
                                        </p:tgtEl>
                                        <p:attrNameLst>
                                          <p:attrName>style.visibility</p:attrName>
                                        </p:attrNameLst>
                                      </p:cBhvr>
                                      <p:to>
                                        <p:strVal val="visible"/>
                                      </p:to>
                                    </p:set>
                                    <p:anim calcmode="lin" valueType="num">
                                      <p:cBhvr additive="base">
                                        <p:cTn id="205" dur="500" fill="hold"/>
                                        <p:tgtEl>
                                          <p:spTgt spid="47"/>
                                        </p:tgtEl>
                                        <p:attrNameLst>
                                          <p:attrName>ppt_x</p:attrName>
                                        </p:attrNameLst>
                                      </p:cBhvr>
                                      <p:tavLst>
                                        <p:tav tm="0">
                                          <p:val>
                                            <p:strVal val="#ppt_x"/>
                                          </p:val>
                                        </p:tav>
                                        <p:tav tm="100000">
                                          <p:val>
                                            <p:strVal val="#ppt_x"/>
                                          </p:val>
                                        </p:tav>
                                      </p:tavLst>
                                    </p:anim>
                                    <p:anim calcmode="lin" valueType="num">
                                      <p:cBhvr additive="base">
                                        <p:cTn id="206" dur="500" fill="hold"/>
                                        <p:tgtEl>
                                          <p:spTgt spid="47"/>
                                        </p:tgtEl>
                                        <p:attrNameLst>
                                          <p:attrName>ppt_y</p:attrName>
                                        </p:attrNameLst>
                                      </p:cBhvr>
                                      <p:tavLst>
                                        <p:tav tm="0">
                                          <p:val>
                                            <p:strVal val="1+#ppt_h/2"/>
                                          </p:val>
                                        </p:tav>
                                        <p:tav tm="100000">
                                          <p:val>
                                            <p:strVal val="#ppt_y"/>
                                          </p:val>
                                        </p:tav>
                                      </p:tavLst>
                                    </p:anim>
                                  </p:childTnLst>
                                </p:cTn>
                              </p:par>
                              <p:par>
                                <p:cTn id="207" presetID="2" presetClass="entr" presetSubtype="4" fill="hold" grpId="0" nodeType="withEffect">
                                  <p:stCondLst>
                                    <p:cond delay="0"/>
                                  </p:stCondLst>
                                  <p:childTnLst>
                                    <p:set>
                                      <p:cBhvr>
                                        <p:cTn id="208" dur="1" fill="hold">
                                          <p:stCondLst>
                                            <p:cond delay="0"/>
                                          </p:stCondLst>
                                        </p:cTn>
                                        <p:tgtEl>
                                          <p:spTgt spid="48"/>
                                        </p:tgtEl>
                                        <p:attrNameLst>
                                          <p:attrName>style.visibility</p:attrName>
                                        </p:attrNameLst>
                                      </p:cBhvr>
                                      <p:to>
                                        <p:strVal val="visible"/>
                                      </p:to>
                                    </p:set>
                                    <p:anim calcmode="lin" valueType="num">
                                      <p:cBhvr additive="base">
                                        <p:cTn id="209" dur="500" fill="hold"/>
                                        <p:tgtEl>
                                          <p:spTgt spid="48"/>
                                        </p:tgtEl>
                                        <p:attrNameLst>
                                          <p:attrName>ppt_x</p:attrName>
                                        </p:attrNameLst>
                                      </p:cBhvr>
                                      <p:tavLst>
                                        <p:tav tm="0">
                                          <p:val>
                                            <p:strVal val="#ppt_x"/>
                                          </p:val>
                                        </p:tav>
                                        <p:tav tm="100000">
                                          <p:val>
                                            <p:strVal val="#ppt_x"/>
                                          </p:val>
                                        </p:tav>
                                      </p:tavLst>
                                    </p:anim>
                                    <p:anim calcmode="lin" valueType="num">
                                      <p:cBhvr additive="base">
                                        <p:cTn id="210" dur="500" fill="hold"/>
                                        <p:tgtEl>
                                          <p:spTgt spid="48"/>
                                        </p:tgtEl>
                                        <p:attrNameLst>
                                          <p:attrName>ppt_y</p:attrName>
                                        </p:attrNameLst>
                                      </p:cBhvr>
                                      <p:tavLst>
                                        <p:tav tm="0">
                                          <p:val>
                                            <p:strVal val="1+#ppt_h/2"/>
                                          </p:val>
                                        </p:tav>
                                        <p:tav tm="100000">
                                          <p:val>
                                            <p:strVal val="#ppt_y"/>
                                          </p:val>
                                        </p:tav>
                                      </p:tavLst>
                                    </p:anim>
                                  </p:childTnLst>
                                </p:cTn>
                              </p:par>
                              <p:par>
                                <p:cTn id="211" presetID="2" presetClass="entr" presetSubtype="4" fill="hold" nodeType="withEffect">
                                  <p:stCondLst>
                                    <p:cond delay="0"/>
                                  </p:stCondLst>
                                  <p:childTnLst>
                                    <p:set>
                                      <p:cBhvr>
                                        <p:cTn id="212" dur="1" fill="hold">
                                          <p:stCondLst>
                                            <p:cond delay="0"/>
                                          </p:stCondLst>
                                        </p:cTn>
                                        <p:tgtEl>
                                          <p:spTgt spid="49"/>
                                        </p:tgtEl>
                                        <p:attrNameLst>
                                          <p:attrName>style.visibility</p:attrName>
                                        </p:attrNameLst>
                                      </p:cBhvr>
                                      <p:to>
                                        <p:strVal val="visible"/>
                                      </p:to>
                                    </p:set>
                                    <p:anim calcmode="lin" valueType="num">
                                      <p:cBhvr additive="base">
                                        <p:cTn id="213" dur="500" fill="hold"/>
                                        <p:tgtEl>
                                          <p:spTgt spid="49"/>
                                        </p:tgtEl>
                                        <p:attrNameLst>
                                          <p:attrName>ppt_x</p:attrName>
                                        </p:attrNameLst>
                                      </p:cBhvr>
                                      <p:tavLst>
                                        <p:tav tm="0">
                                          <p:val>
                                            <p:strVal val="#ppt_x"/>
                                          </p:val>
                                        </p:tav>
                                        <p:tav tm="100000">
                                          <p:val>
                                            <p:strVal val="#ppt_x"/>
                                          </p:val>
                                        </p:tav>
                                      </p:tavLst>
                                    </p:anim>
                                    <p:anim calcmode="lin" valueType="num">
                                      <p:cBhvr additive="base">
                                        <p:cTn id="214" dur="500" fill="hold"/>
                                        <p:tgtEl>
                                          <p:spTgt spid="49"/>
                                        </p:tgtEl>
                                        <p:attrNameLst>
                                          <p:attrName>ppt_y</p:attrName>
                                        </p:attrNameLst>
                                      </p:cBhvr>
                                      <p:tavLst>
                                        <p:tav tm="0">
                                          <p:val>
                                            <p:strVal val="1+#ppt_h/2"/>
                                          </p:val>
                                        </p:tav>
                                        <p:tav tm="100000">
                                          <p:val>
                                            <p:strVal val="#ppt_y"/>
                                          </p:val>
                                        </p:tav>
                                      </p:tavLst>
                                    </p:anim>
                                  </p:childTnLst>
                                </p:cTn>
                              </p:par>
                              <p:par>
                                <p:cTn id="215" presetID="2" presetClass="entr" presetSubtype="4" fill="hold" grpId="0" nodeType="withEffect">
                                  <p:stCondLst>
                                    <p:cond delay="0"/>
                                  </p:stCondLst>
                                  <p:childTnLst>
                                    <p:set>
                                      <p:cBhvr>
                                        <p:cTn id="216" dur="1" fill="hold">
                                          <p:stCondLst>
                                            <p:cond delay="0"/>
                                          </p:stCondLst>
                                        </p:cTn>
                                        <p:tgtEl>
                                          <p:spTgt spid="64"/>
                                        </p:tgtEl>
                                        <p:attrNameLst>
                                          <p:attrName>style.visibility</p:attrName>
                                        </p:attrNameLst>
                                      </p:cBhvr>
                                      <p:to>
                                        <p:strVal val="visible"/>
                                      </p:to>
                                    </p:set>
                                    <p:anim calcmode="lin" valueType="num">
                                      <p:cBhvr additive="base">
                                        <p:cTn id="217" dur="500" fill="hold"/>
                                        <p:tgtEl>
                                          <p:spTgt spid="64"/>
                                        </p:tgtEl>
                                        <p:attrNameLst>
                                          <p:attrName>ppt_x</p:attrName>
                                        </p:attrNameLst>
                                      </p:cBhvr>
                                      <p:tavLst>
                                        <p:tav tm="0">
                                          <p:val>
                                            <p:strVal val="#ppt_x"/>
                                          </p:val>
                                        </p:tav>
                                        <p:tav tm="100000">
                                          <p:val>
                                            <p:strVal val="#ppt_x"/>
                                          </p:val>
                                        </p:tav>
                                      </p:tavLst>
                                    </p:anim>
                                    <p:anim calcmode="lin" valueType="num">
                                      <p:cBhvr additive="base">
                                        <p:cTn id="218" dur="500" fill="hold"/>
                                        <p:tgtEl>
                                          <p:spTgt spid="64"/>
                                        </p:tgtEl>
                                        <p:attrNameLst>
                                          <p:attrName>ppt_y</p:attrName>
                                        </p:attrNameLst>
                                      </p:cBhvr>
                                      <p:tavLst>
                                        <p:tav tm="0">
                                          <p:val>
                                            <p:strVal val="1+#ppt_h/2"/>
                                          </p:val>
                                        </p:tav>
                                        <p:tav tm="100000">
                                          <p:val>
                                            <p:strVal val="#ppt_y"/>
                                          </p:val>
                                        </p:tav>
                                      </p:tavLst>
                                    </p:anim>
                                  </p:childTnLst>
                                </p:cTn>
                              </p:par>
                              <p:par>
                                <p:cTn id="219" presetID="2" presetClass="entr" presetSubtype="4" fill="hold" grpId="0" nodeType="withEffect">
                                  <p:stCondLst>
                                    <p:cond delay="0"/>
                                  </p:stCondLst>
                                  <p:childTnLst>
                                    <p:set>
                                      <p:cBhvr>
                                        <p:cTn id="220" dur="1" fill="hold">
                                          <p:stCondLst>
                                            <p:cond delay="0"/>
                                          </p:stCondLst>
                                        </p:cTn>
                                        <p:tgtEl>
                                          <p:spTgt spid="65"/>
                                        </p:tgtEl>
                                        <p:attrNameLst>
                                          <p:attrName>style.visibility</p:attrName>
                                        </p:attrNameLst>
                                      </p:cBhvr>
                                      <p:to>
                                        <p:strVal val="visible"/>
                                      </p:to>
                                    </p:set>
                                    <p:anim calcmode="lin" valueType="num">
                                      <p:cBhvr additive="base">
                                        <p:cTn id="221" dur="500" fill="hold"/>
                                        <p:tgtEl>
                                          <p:spTgt spid="65"/>
                                        </p:tgtEl>
                                        <p:attrNameLst>
                                          <p:attrName>ppt_x</p:attrName>
                                        </p:attrNameLst>
                                      </p:cBhvr>
                                      <p:tavLst>
                                        <p:tav tm="0">
                                          <p:val>
                                            <p:strVal val="#ppt_x"/>
                                          </p:val>
                                        </p:tav>
                                        <p:tav tm="100000">
                                          <p:val>
                                            <p:strVal val="#ppt_x"/>
                                          </p:val>
                                        </p:tav>
                                      </p:tavLst>
                                    </p:anim>
                                    <p:anim calcmode="lin" valueType="num">
                                      <p:cBhvr additive="base">
                                        <p:cTn id="222" dur="500" fill="hold"/>
                                        <p:tgtEl>
                                          <p:spTgt spid="65"/>
                                        </p:tgtEl>
                                        <p:attrNameLst>
                                          <p:attrName>ppt_y</p:attrName>
                                        </p:attrNameLst>
                                      </p:cBhvr>
                                      <p:tavLst>
                                        <p:tav tm="0">
                                          <p:val>
                                            <p:strVal val="1+#ppt_h/2"/>
                                          </p:val>
                                        </p:tav>
                                        <p:tav tm="100000">
                                          <p:val>
                                            <p:strVal val="#ppt_y"/>
                                          </p:val>
                                        </p:tav>
                                      </p:tavLst>
                                    </p:anim>
                                  </p:childTnLst>
                                </p:cTn>
                              </p:par>
                              <p:par>
                                <p:cTn id="223" presetID="2" presetClass="entr" presetSubtype="4" fill="hold" nodeType="withEffect">
                                  <p:stCondLst>
                                    <p:cond delay="0"/>
                                  </p:stCondLst>
                                  <p:childTnLst>
                                    <p:set>
                                      <p:cBhvr>
                                        <p:cTn id="224" dur="1" fill="hold">
                                          <p:stCondLst>
                                            <p:cond delay="0"/>
                                          </p:stCondLst>
                                        </p:cTn>
                                        <p:tgtEl>
                                          <p:spTgt spid="66"/>
                                        </p:tgtEl>
                                        <p:attrNameLst>
                                          <p:attrName>style.visibility</p:attrName>
                                        </p:attrNameLst>
                                      </p:cBhvr>
                                      <p:to>
                                        <p:strVal val="visible"/>
                                      </p:to>
                                    </p:set>
                                    <p:anim calcmode="lin" valueType="num">
                                      <p:cBhvr additive="base">
                                        <p:cTn id="225" dur="500" fill="hold"/>
                                        <p:tgtEl>
                                          <p:spTgt spid="66"/>
                                        </p:tgtEl>
                                        <p:attrNameLst>
                                          <p:attrName>ppt_x</p:attrName>
                                        </p:attrNameLst>
                                      </p:cBhvr>
                                      <p:tavLst>
                                        <p:tav tm="0">
                                          <p:val>
                                            <p:strVal val="#ppt_x"/>
                                          </p:val>
                                        </p:tav>
                                        <p:tav tm="100000">
                                          <p:val>
                                            <p:strVal val="#ppt_x"/>
                                          </p:val>
                                        </p:tav>
                                      </p:tavLst>
                                    </p:anim>
                                    <p:anim calcmode="lin" valueType="num">
                                      <p:cBhvr additive="base">
                                        <p:cTn id="226" dur="500" fill="hold"/>
                                        <p:tgtEl>
                                          <p:spTgt spid="66"/>
                                        </p:tgtEl>
                                        <p:attrNameLst>
                                          <p:attrName>ppt_y</p:attrName>
                                        </p:attrNameLst>
                                      </p:cBhvr>
                                      <p:tavLst>
                                        <p:tav tm="0">
                                          <p:val>
                                            <p:strVal val="1+#ppt_h/2"/>
                                          </p:val>
                                        </p:tav>
                                        <p:tav tm="100000">
                                          <p:val>
                                            <p:strVal val="#ppt_y"/>
                                          </p:val>
                                        </p:tav>
                                      </p:tavLst>
                                    </p:anim>
                                  </p:childTnLst>
                                </p:cTn>
                              </p:par>
                              <p:par>
                                <p:cTn id="227" presetID="2" presetClass="entr" presetSubtype="4" fill="hold" grpId="0" nodeType="withEffect">
                                  <p:stCondLst>
                                    <p:cond delay="0"/>
                                  </p:stCondLst>
                                  <p:childTnLst>
                                    <p:set>
                                      <p:cBhvr>
                                        <p:cTn id="228" dur="1" fill="hold">
                                          <p:stCondLst>
                                            <p:cond delay="0"/>
                                          </p:stCondLst>
                                        </p:cTn>
                                        <p:tgtEl>
                                          <p:spTgt spid="75"/>
                                        </p:tgtEl>
                                        <p:attrNameLst>
                                          <p:attrName>style.visibility</p:attrName>
                                        </p:attrNameLst>
                                      </p:cBhvr>
                                      <p:to>
                                        <p:strVal val="visible"/>
                                      </p:to>
                                    </p:set>
                                    <p:anim calcmode="lin" valueType="num">
                                      <p:cBhvr additive="base">
                                        <p:cTn id="229" dur="500" fill="hold"/>
                                        <p:tgtEl>
                                          <p:spTgt spid="75"/>
                                        </p:tgtEl>
                                        <p:attrNameLst>
                                          <p:attrName>ppt_x</p:attrName>
                                        </p:attrNameLst>
                                      </p:cBhvr>
                                      <p:tavLst>
                                        <p:tav tm="0">
                                          <p:val>
                                            <p:strVal val="#ppt_x"/>
                                          </p:val>
                                        </p:tav>
                                        <p:tav tm="100000">
                                          <p:val>
                                            <p:strVal val="#ppt_x"/>
                                          </p:val>
                                        </p:tav>
                                      </p:tavLst>
                                    </p:anim>
                                    <p:anim calcmode="lin" valueType="num">
                                      <p:cBhvr additive="base">
                                        <p:cTn id="230" dur="500" fill="hold"/>
                                        <p:tgtEl>
                                          <p:spTgt spid="75"/>
                                        </p:tgtEl>
                                        <p:attrNameLst>
                                          <p:attrName>ppt_y</p:attrName>
                                        </p:attrNameLst>
                                      </p:cBhvr>
                                      <p:tavLst>
                                        <p:tav tm="0">
                                          <p:val>
                                            <p:strVal val="1+#ppt_h/2"/>
                                          </p:val>
                                        </p:tav>
                                        <p:tav tm="100000">
                                          <p:val>
                                            <p:strVal val="#ppt_y"/>
                                          </p:val>
                                        </p:tav>
                                      </p:tavLst>
                                    </p:anim>
                                  </p:childTnLst>
                                </p:cTn>
                              </p:par>
                              <p:par>
                                <p:cTn id="231" presetID="2" presetClass="entr" presetSubtype="4" fill="hold" grpId="0" nodeType="withEffect">
                                  <p:stCondLst>
                                    <p:cond delay="0"/>
                                  </p:stCondLst>
                                  <p:childTnLst>
                                    <p:set>
                                      <p:cBhvr>
                                        <p:cTn id="232" dur="1" fill="hold">
                                          <p:stCondLst>
                                            <p:cond delay="0"/>
                                          </p:stCondLst>
                                        </p:cTn>
                                        <p:tgtEl>
                                          <p:spTgt spid="79"/>
                                        </p:tgtEl>
                                        <p:attrNameLst>
                                          <p:attrName>style.visibility</p:attrName>
                                        </p:attrNameLst>
                                      </p:cBhvr>
                                      <p:to>
                                        <p:strVal val="visible"/>
                                      </p:to>
                                    </p:set>
                                    <p:anim calcmode="lin" valueType="num">
                                      <p:cBhvr additive="base">
                                        <p:cTn id="233" dur="500" fill="hold"/>
                                        <p:tgtEl>
                                          <p:spTgt spid="79"/>
                                        </p:tgtEl>
                                        <p:attrNameLst>
                                          <p:attrName>ppt_x</p:attrName>
                                        </p:attrNameLst>
                                      </p:cBhvr>
                                      <p:tavLst>
                                        <p:tav tm="0">
                                          <p:val>
                                            <p:strVal val="#ppt_x"/>
                                          </p:val>
                                        </p:tav>
                                        <p:tav tm="100000">
                                          <p:val>
                                            <p:strVal val="#ppt_x"/>
                                          </p:val>
                                        </p:tav>
                                      </p:tavLst>
                                    </p:anim>
                                    <p:anim calcmode="lin" valueType="num">
                                      <p:cBhvr additive="base">
                                        <p:cTn id="234" dur="500" fill="hold"/>
                                        <p:tgtEl>
                                          <p:spTgt spid="79"/>
                                        </p:tgtEl>
                                        <p:attrNameLst>
                                          <p:attrName>ppt_y</p:attrName>
                                        </p:attrNameLst>
                                      </p:cBhvr>
                                      <p:tavLst>
                                        <p:tav tm="0">
                                          <p:val>
                                            <p:strVal val="1+#ppt_h/2"/>
                                          </p:val>
                                        </p:tav>
                                        <p:tav tm="100000">
                                          <p:val>
                                            <p:strVal val="#ppt_y"/>
                                          </p:val>
                                        </p:tav>
                                      </p:tavLst>
                                    </p:anim>
                                  </p:childTnLst>
                                </p:cTn>
                              </p:par>
                              <p:par>
                                <p:cTn id="235" presetID="2" presetClass="entr" presetSubtype="4" fill="hold" grpId="0" nodeType="withEffect">
                                  <p:stCondLst>
                                    <p:cond delay="0"/>
                                  </p:stCondLst>
                                  <p:childTnLst>
                                    <p:set>
                                      <p:cBhvr>
                                        <p:cTn id="236" dur="1" fill="hold">
                                          <p:stCondLst>
                                            <p:cond delay="0"/>
                                          </p:stCondLst>
                                        </p:cTn>
                                        <p:tgtEl>
                                          <p:spTgt spid="80"/>
                                        </p:tgtEl>
                                        <p:attrNameLst>
                                          <p:attrName>style.visibility</p:attrName>
                                        </p:attrNameLst>
                                      </p:cBhvr>
                                      <p:to>
                                        <p:strVal val="visible"/>
                                      </p:to>
                                    </p:set>
                                    <p:anim calcmode="lin" valueType="num">
                                      <p:cBhvr additive="base">
                                        <p:cTn id="237" dur="500" fill="hold"/>
                                        <p:tgtEl>
                                          <p:spTgt spid="80"/>
                                        </p:tgtEl>
                                        <p:attrNameLst>
                                          <p:attrName>ppt_x</p:attrName>
                                        </p:attrNameLst>
                                      </p:cBhvr>
                                      <p:tavLst>
                                        <p:tav tm="0">
                                          <p:val>
                                            <p:strVal val="#ppt_x"/>
                                          </p:val>
                                        </p:tav>
                                        <p:tav tm="100000">
                                          <p:val>
                                            <p:strVal val="#ppt_x"/>
                                          </p:val>
                                        </p:tav>
                                      </p:tavLst>
                                    </p:anim>
                                    <p:anim calcmode="lin" valueType="num">
                                      <p:cBhvr additive="base">
                                        <p:cTn id="238" dur="500" fill="hold"/>
                                        <p:tgtEl>
                                          <p:spTgt spid="80"/>
                                        </p:tgtEl>
                                        <p:attrNameLst>
                                          <p:attrName>ppt_y</p:attrName>
                                        </p:attrNameLst>
                                      </p:cBhvr>
                                      <p:tavLst>
                                        <p:tav tm="0">
                                          <p:val>
                                            <p:strVal val="1+#ppt_h/2"/>
                                          </p:val>
                                        </p:tav>
                                        <p:tav tm="100000">
                                          <p:val>
                                            <p:strVal val="#ppt_y"/>
                                          </p:val>
                                        </p:tav>
                                      </p:tavLst>
                                    </p:anim>
                                  </p:childTnLst>
                                </p:cTn>
                              </p:par>
                              <p:par>
                                <p:cTn id="239" presetID="2" presetClass="entr" presetSubtype="4" fill="hold" grpId="0" nodeType="withEffect">
                                  <p:stCondLst>
                                    <p:cond delay="0"/>
                                  </p:stCondLst>
                                  <p:childTnLst>
                                    <p:set>
                                      <p:cBhvr>
                                        <p:cTn id="240" dur="1" fill="hold">
                                          <p:stCondLst>
                                            <p:cond delay="0"/>
                                          </p:stCondLst>
                                        </p:cTn>
                                        <p:tgtEl>
                                          <p:spTgt spid="81"/>
                                        </p:tgtEl>
                                        <p:attrNameLst>
                                          <p:attrName>style.visibility</p:attrName>
                                        </p:attrNameLst>
                                      </p:cBhvr>
                                      <p:to>
                                        <p:strVal val="visible"/>
                                      </p:to>
                                    </p:set>
                                    <p:anim calcmode="lin" valueType="num">
                                      <p:cBhvr additive="base">
                                        <p:cTn id="241" dur="500" fill="hold"/>
                                        <p:tgtEl>
                                          <p:spTgt spid="81"/>
                                        </p:tgtEl>
                                        <p:attrNameLst>
                                          <p:attrName>ppt_x</p:attrName>
                                        </p:attrNameLst>
                                      </p:cBhvr>
                                      <p:tavLst>
                                        <p:tav tm="0">
                                          <p:val>
                                            <p:strVal val="#ppt_x"/>
                                          </p:val>
                                        </p:tav>
                                        <p:tav tm="100000">
                                          <p:val>
                                            <p:strVal val="#ppt_x"/>
                                          </p:val>
                                        </p:tav>
                                      </p:tavLst>
                                    </p:anim>
                                    <p:anim calcmode="lin" valueType="num">
                                      <p:cBhvr additive="base">
                                        <p:cTn id="242" dur="500" fill="hold"/>
                                        <p:tgtEl>
                                          <p:spTgt spid="81"/>
                                        </p:tgtEl>
                                        <p:attrNameLst>
                                          <p:attrName>ppt_y</p:attrName>
                                        </p:attrNameLst>
                                      </p:cBhvr>
                                      <p:tavLst>
                                        <p:tav tm="0">
                                          <p:val>
                                            <p:strVal val="1+#ppt_h/2"/>
                                          </p:val>
                                        </p:tav>
                                        <p:tav tm="100000">
                                          <p:val>
                                            <p:strVal val="#ppt_y"/>
                                          </p:val>
                                        </p:tav>
                                      </p:tavLst>
                                    </p:anim>
                                  </p:childTnLst>
                                </p:cTn>
                              </p:par>
                              <p:par>
                                <p:cTn id="243" presetID="2" presetClass="entr" presetSubtype="4" fill="hold" grpId="0" nodeType="withEffect">
                                  <p:stCondLst>
                                    <p:cond delay="0"/>
                                  </p:stCondLst>
                                  <p:childTnLst>
                                    <p:set>
                                      <p:cBhvr>
                                        <p:cTn id="244" dur="1" fill="hold">
                                          <p:stCondLst>
                                            <p:cond delay="0"/>
                                          </p:stCondLst>
                                        </p:cTn>
                                        <p:tgtEl>
                                          <p:spTgt spid="86"/>
                                        </p:tgtEl>
                                        <p:attrNameLst>
                                          <p:attrName>style.visibility</p:attrName>
                                        </p:attrNameLst>
                                      </p:cBhvr>
                                      <p:to>
                                        <p:strVal val="visible"/>
                                      </p:to>
                                    </p:set>
                                    <p:anim calcmode="lin" valueType="num">
                                      <p:cBhvr additive="base">
                                        <p:cTn id="245" dur="500" fill="hold"/>
                                        <p:tgtEl>
                                          <p:spTgt spid="86"/>
                                        </p:tgtEl>
                                        <p:attrNameLst>
                                          <p:attrName>ppt_x</p:attrName>
                                        </p:attrNameLst>
                                      </p:cBhvr>
                                      <p:tavLst>
                                        <p:tav tm="0">
                                          <p:val>
                                            <p:strVal val="#ppt_x"/>
                                          </p:val>
                                        </p:tav>
                                        <p:tav tm="100000">
                                          <p:val>
                                            <p:strVal val="#ppt_x"/>
                                          </p:val>
                                        </p:tav>
                                      </p:tavLst>
                                    </p:anim>
                                    <p:anim calcmode="lin" valueType="num">
                                      <p:cBhvr additive="base">
                                        <p:cTn id="246"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247" fill="hold">
                      <p:stCondLst>
                        <p:cond delay="indefinite"/>
                      </p:stCondLst>
                      <p:childTnLst>
                        <p:par>
                          <p:cTn id="248" fill="hold">
                            <p:stCondLst>
                              <p:cond delay="0"/>
                            </p:stCondLst>
                            <p:childTnLst>
                              <p:par>
                                <p:cTn id="249" presetID="2" presetClass="entr" presetSubtype="4" fill="hold" grpId="0" nodeType="clickEffect">
                                  <p:stCondLst>
                                    <p:cond delay="0"/>
                                  </p:stCondLst>
                                  <p:childTnLst>
                                    <p:set>
                                      <p:cBhvr>
                                        <p:cTn id="250" dur="1" fill="hold">
                                          <p:stCondLst>
                                            <p:cond delay="0"/>
                                          </p:stCondLst>
                                        </p:cTn>
                                        <p:tgtEl>
                                          <p:spTgt spid="84"/>
                                        </p:tgtEl>
                                        <p:attrNameLst>
                                          <p:attrName>style.visibility</p:attrName>
                                        </p:attrNameLst>
                                      </p:cBhvr>
                                      <p:to>
                                        <p:strVal val="visible"/>
                                      </p:to>
                                    </p:set>
                                    <p:anim calcmode="lin" valueType="num">
                                      <p:cBhvr additive="base">
                                        <p:cTn id="251" dur="500" fill="hold"/>
                                        <p:tgtEl>
                                          <p:spTgt spid="84"/>
                                        </p:tgtEl>
                                        <p:attrNameLst>
                                          <p:attrName>ppt_x</p:attrName>
                                        </p:attrNameLst>
                                      </p:cBhvr>
                                      <p:tavLst>
                                        <p:tav tm="0">
                                          <p:val>
                                            <p:strVal val="#ppt_x"/>
                                          </p:val>
                                        </p:tav>
                                        <p:tav tm="100000">
                                          <p:val>
                                            <p:strVal val="#ppt_x"/>
                                          </p:val>
                                        </p:tav>
                                      </p:tavLst>
                                    </p:anim>
                                    <p:anim calcmode="lin" valueType="num">
                                      <p:cBhvr additive="base">
                                        <p:cTn id="252"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animBg="1"/>
      <p:bldP spid="8" grpId="0" animBg="1"/>
      <p:bldP spid="10" grpId="0"/>
      <p:bldP spid="12" grpId="0" animBg="1"/>
      <p:bldP spid="13" grpId="0"/>
      <p:bldP spid="14" grpId="0" animBg="1"/>
      <p:bldP spid="15" grpId="0"/>
      <p:bldP spid="16" grpId="0"/>
      <p:bldP spid="17" grpId="0"/>
      <p:bldP spid="18" grpId="0"/>
      <p:bldP spid="19" grpId="0"/>
      <p:bldP spid="20" grpId="0"/>
      <p:bldP spid="21" grpId="0"/>
      <p:bldP spid="22" grpId="0"/>
      <p:bldP spid="23" grpId="0"/>
      <p:bldP spid="24" grpId="0"/>
      <p:bldP spid="25" grpId="0"/>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64" grpId="0"/>
      <p:bldP spid="65" grpId="0"/>
      <p:bldP spid="75" grpId="0" animBg="1"/>
      <p:bldP spid="79" grpId="0" animBg="1"/>
      <p:bldP spid="80" grpId="0" animBg="1"/>
      <p:bldP spid="81" grpId="0" animBg="1"/>
      <p:bldP spid="84" grpId="0" animBg="1"/>
      <p:bldP spid="8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862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GB" sz="1700">
                <a:solidFill>
                  <a:srgbClr val="FFFFFF"/>
                </a:solidFill>
              </a:rPr>
              <a:t>7</a:t>
            </a:r>
            <a:r>
              <a:rPr lang="hu-HU" sz="1700">
                <a:solidFill>
                  <a:srgbClr val="FFFFFF"/>
                </a:solidFill>
              </a:rPr>
              <a:t>)</a:t>
            </a:r>
            <a:endParaRPr lang="en-US" sz="1700">
              <a:solidFill>
                <a:srgbClr val="FFFFFF"/>
              </a:solidFill>
            </a:endParaRPr>
          </a:p>
        </p:txBody>
      </p:sp>
      <p:sp>
        <p:nvSpPr>
          <p:cNvPr id="3" name="Text Box 5"/>
          <p:cNvSpPr txBox="1">
            <a:spLocks noChangeArrowheads="1"/>
          </p:cNvSpPr>
          <p:nvPr/>
        </p:nvSpPr>
        <p:spPr bwMode="auto">
          <a:xfrm>
            <a:off x="3329503" y="2018171"/>
            <a:ext cx="206498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Semi custom design</a:t>
            </a:r>
          </a:p>
        </p:txBody>
      </p:sp>
      <p:sp>
        <p:nvSpPr>
          <p:cNvPr id="4" name="Text Box 6"/>
          <p:cNvSpPr txBox="1">
            <a:spLocks noChangeArrowheads="1"/>
          </p:cNvSpPr>
          <p:nvPr/>
        </p:nvSpPr>
        <p:spPr bwMode="auto">
          <a:xfrm>
            <a:off x="6299256" y="2018171"/>
            <a:ext cx="254749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Full synthesizable design</a:t>
            </a:r>
          </a:p>
        </p:txBody>
      </p:sp>
      <p:sp>
        <p:nvSpPr>
          <p:cNvPr id="5" name="Line 9"/>
          <p:cNvSpPr>
            <a:spLocks noChangeShapeType="1"/>
          </p:cNvSpPr>
          <p:nvPr/>
        </p:nvSpPr>
        <p:spPr bwMode="auto">
          <a:xfrm>
            <a:off x="4363867" y="1391108"/>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 name="Line 10"/>
          <p:cNvSpPr>
            <a:spLocks noChangeShapeType="1"/>
          </p:cNvSpPr>
          <p:nvPr/>
        </p:nvSpPr>
        <p:spPr bwMode="auto">
          <a:xfrm flipH="1">
            <a:off x="4362714" y="1637171"/>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7" name="Text Box 13"/>
          <p:cNvSpPr txBox="1">
            <a:spLocks noChangeArrowheads="1"/>
          </p:cNvSpPr>
          <p:nvPr/>
        </p:nvSpPr>
        <p:spPr bwMode="auto">
          <a:xfrm>
            <a:off x="2910273" y="1133745"/>
            <a:ext cx="295305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Approaches to circuit design</a:t>
            </a:r>
          </a:p>
        </p:txBody>
      </p:sp>
      <p:sp>
        <p:nvSpPr>
          <p:cNvPr id="8" name="Text Box 5"/>
          <p:cNvSpPr txBox="1">
            <a:spLocks noChangeArrowheads="1"/>
          </p:cNvSpPr>
          <p:nvPr/>
        </p:nvSpPr>
        <p:spPr bwMode="auto">
          <a:xfrm>
            <a:off x="206515" y="2018171"/>
            <a:ext cx="194476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Full custom design</a:t>
            </a:r>
          </a:p>
        </p:txBody>
      </p:sp>
      <p:cxnSp>
        <p:nvCxnSpPr>
          <p:cNvPr id="9" name="Straight Connector 9"/>
          <p:cNvCxnSpPr>
            <a:stCxn id="5" idx="1"/>
            <a:endCxn id="12" idx="7"/>
          </p:cNvCxnSpPr>
          <p:nvPr/>
        </p:nvCxnSpPr>
        <p:spPr>
          <a:xfrm flipH="1">
            <a:off x="1224812" y="1637171"/>
            <a:ext cx="3139056" cy="28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10"/>
          <p:cNvCxnSpPr>
            <a:stCxn id="6" idx="0"/>
            <a:endCxn id="13" idx="7"/>
          </p:cNvCxnSpPr>
          <p:nvPr/>
        </p:nvCxnSpPr>
        <p:spPr>
          <a:xfrm>
            <a:off x="4362714" y="1637171"/>
            <a:ext cx="3235345" cy="274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3"/>
          <p:cNvSpPr>
            <a:spLocks noChangeArrowheads="1"/>
          </p:cNvSpPr>
          <p:nvPr/>
        </p:nvSpPr>
        <p:spPr bwMode="auto">
          <a:xfrm>
            <a:off x="4329803" y="1907046"/>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12" name="Oval 13"/>
          <p:cNvSpPr>
            <a:spLocks noChangeArrowheads="1"/>
          </p:cNvSpPr>
          <p:nvPr/>
        </p:nvSpPr>
        <p:spPr bwMode="auto">
          <a:xfrm>
            <a:off x="1169256" y="191164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13" name="Oval 13"/>
          <p:cNvSpPr>
            <a:spLocks noChangeArrowheads="1"/>
          </p:cNvSpPr>
          <p:nvPr/>
        </p:nvSpPr>
        <p:spPr bwMode="auto">
          <a:xfrm>
            <a:off x="7542504" y="1902283"/>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14" name="TextBox 14"/>
          <p:cNvSpPr txBox="1"/>
          <p:nvPr/>
        </p:nvSpPr>
        <p:spPr>
          <a:xfrm>
            <a:off x="290826" y="2467051"/>
            <a:ext cx="1743234"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Hand layout of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entire circuit</a:t>
            </a:r>
          </a:p>
        </p:txBody>
      </p:sp>
      <p:sp>
        <p:nvSpPr>
          <p:cNvPr id="15" name="TextBox 15"/>
          <p:cNvSpPr txBox="1"/>
          <p:nvPr/>
        </p:nvSpPr>
        <p:spPr>
          <a:xfrm>
            <a:off x="6757587" y="2467051"/>
            <a:ext cx="2224903"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Automated layout of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entire circuit</a:t>
            </a:r>
            <a:endParaRPr kumimoji="0" lang="hu-HU" sz="13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Simple scaling, e.g.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from 28 nm to 16 nm </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6" name="TextBox 16"/>
          <p:cNvSpPr txBox="1"/>
          <p:nvPr/>
        </p:nvSpPr>
        <p:spPr>
          <a:xfrm>
            <a:off x="1839218" y="2467051"/>
            <a:ext cx="4983032" cy="136960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The design will be subdivided into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functional units and further on into blocks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and the appropriate implementation technique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(hand layout, structured layout or automated layout)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is chosen for each.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7" name="TextBox 17"/>
          <p:cNvSpPr txBox="1"/>
          <p:nvPr/>
        </p:nvSpPr>
        <p:spPr>
          <a:xfrm>
            <a:off x="273441" y="3655195"/>
            <a:ext cx="1822102"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Power/performance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optimized</a:t>
            </a:r>
          </a:p>
        </p:txBody>
      </p:sp>
      <p:sp>
        <p:nvSpPr>
          <p:cNvPr id="18" name="TextBox 18"/>
          <p:cNvSpPr txBox="1"/>
          <p:nvPr/>
        </p:nvSpPr>
        <p:spPr>
          <a:xfrm>
            <a:off x="6602004" y="3666725"/>
            <a:ext cx="195117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Implementation 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optimized</a:t>
            </a:r>
          </a:p>
        </p:txBody>
      </p:sp>
      <p:sp>
        <p:nvSpPr>
          <p:cNvPr id="19" name="Left-Right Arrow 19"/>
          <p:cNvSpPr/>
          <p:nvPr/>
        </p:nvSpPr>
        <p:spPr bwMode="auto">
          <a:xfrm>
            <a:off x="2277952" y="3744036"/>
            <a:ext cx="4021304" cy="405044"/>
          </a:xfrm>
          <a:prstGeom prst="leftRightArrow">
            <a:avLst/>
          </a:prstGeom>
          <a:solidFill>
            <a:schemeClr val="accent2">
              <a:lumMod val="60000"/>
              <a:lumOff val="40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20" name="Right Arrow 20"/>
          <p:cNvSpPr/>
          <p:nvPr/>
        </p:nvSpPr>
        <p:spPr bwMode="auto">
          <a:xfrm>
            <a:off x="340835" y="4474203"/>
            <a:ext cx="8101595" cy="225025"/>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a:ea typeface="+mn-ea"/>
              <a:cs typeface="+mn-cs"/>
            </a:endParaRPr>
          </a:p>
        </p:txBody>
      </p:sp>
      <p:sp>
        <p:nvSpPr>
          <p:cNvPr id="21" name="TextBox 21"/>
          <p:cNvSpPr txBox="1"/>
          <p:nvPr/>
        </p:nvSpPr>
        <p:spPr>
          <a:xfrm>
            <a:off x="72389" y="440668"/>
            <a:ext cx="70787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approaches used for circuit design</a:t>
            </a:r>
            <a:r>
              <a:rPr kumimoji="0" lang="hu-HU" sz="1800" b="0" i="0" u="none" strike="noStrike" kern="1200" cap="none" spc="0" normalizeH="0" baseline="0" noProof="0" dirty="0">
                <a:ln>
                  <a:noFill/>
                </a:ln>
                <a:solidFill>
                  <a:srgbClr val="2D2D8A"/>
                </a:solidFill>
                <a:effectLst/>
                <a:uLnTx/>
                <a:uFillTx/>
                <a:latin typeface="Verdana"/>
                <a:ea typeface="+mn-ea"/>
                <a:cs typeface="+mn-cs"/>
              </a:rPr>
              <a:t> -1</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22" name="TextBox 22"/>
          <p:cNvSpPr txBox="1"/>
          <p:nvPr/>
        </p:nvSpPr>
        <p:spPr>
          <a:xfrm>
            <a:off x="4159811" y="4226334"/>
            <a:ext cx="715972" cy="4280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Trend</a:t>
            </a:r>
          </a:p>
        </p:txBody>
      </p:sp>
    </p:spTree>
    <p:extLst>
      <p:ext uri="{BB962C8B-B14F-4D97-AF65-F5344CB8AC3E}">
        <p14:creationId xmlns:p14="http://schemas.microsoft.com/office/powerpoint/2010/main" val="221714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P spid="8" grpId="0"/>
      <p:bldP spid="11" grpId="0" animBg="1"/>
      <p:bldP spid="12" grpId="0" animBg="1"/>
      <p:bldP spid="13" grpId="0" animBg="1"/>
      <p:bldP spid="14" grpId="0"/>
      <p:bldP spid="15" grpId="0"/>
      <p:bldP spid="16" grpId="0"/>
      <p:bldP spid="17" grpId="0"/>
      <p:bldP spid="18" grpId="0"/>
      <p:bldP spid="19" grpId="0" animBg="1"/>
      <p:bldP spid="20" grpId="0" animBg="1"/>
      <p:bldP spid="22"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(2)</a:t>
            </a:r>
            <a:endParaRPr lang="en-US" sz="1700" kern="1200" dirty="0">
              <a:solidFill>
                <a:srgbClr val="FFFFFF"/>
              </a:solidFill>
            </a:endParaRPr>
          </a:p>
        </p:txBody>
      </p:sp>
      <p:sp>
        <p:nvSpPr>
          <p:cNvPr id="3" name="TextBox 2"/>
          <p:cNvSpPr txBox="1"/>
          <p:nvPr/>
        </p:nvSpPr>
        <p:spPr>
          <a:xfrm>
            <a:off x="76061" y="452165"/>
            <a:ext cx="67994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Let’s became acquainted with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-1</a:t>
            </a:r>
          </a:p>
        </p:txBody>
      </p:sp>
      <p:sp>
        <p:nvSpPr>
          <p:cNvPr id="4" name="TextBox 3"/>
          <p:cNvSpPr txBox="1"/>
          <p:nvPr/>
        </p:nvSpPr>
        <p:spPr>
          <a:xfrm>
            <a:off x="241792" y="809218"/>
            <a:ext cx="9001000" cy="123110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ARM started working on the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DynamIQ</a:t>
            </a:r>
            <a:r>
              <a:rPr kumimoji="0" lang="en-US" sz="1600" b="0" i="0" u="none" strike="noStrike" kern="1200" cap="none" spc="0" normalizeH="0" baseline="0" noProof="0" dirty="0">
                <a:ln>
                  <a:noFill/>
                </a:ln>
                <a:solidFill>
                  <a:srgbClr val="000000"/>
                </a:solidFill>
                <a:effectLst/>
                <a:uLnTx/>
                <a:uFillTx/>
                <a:latin typeface="Verdana"/>
                <a:ea typeface="+mn-ea"/>
                <a:cs typeface="+mn-cs"/>
              </a:rPr>
              <a:t> core cluster technology in 2013 [</a:t>
            </a:r>
            <a:r>
              <a:rPr lang="hu-HU" sz="1600" dirty="0">
                <a:solidFill>
                  <a:srgbClr val="000000"/>
                </a:solidFill>
                <a:latin typeface="Verdana"/>
              </a:rPr>
              <a:t>202</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Verdana"/>
                <a:ea typeface="+mn-ea"/>
                <a:cs typeface="+mn-cs"/>
              </a:rPr>
              <a:t>It was</a:t>
            </a:r>
            <a:r>
              <a:rPr kumimoji="0" lang="en-US" sz="1600" b="0" i="0" u="none" strike="noStrike" kern="1200" cap="none" spc="0" normalizeH="0" baseline="0" noProof="0" dirty="0">
                <a:ln>
                  <a:noFill/>
                </a:ln>
                <a:solidFill>
                  <a:srgbClr val="0070C0"/>
                </a:solidFill>
                <a:effectLst/>
                <a:uLnTx/>
                <a:uFillTx/>
                <a:latin typeface="Verdana"/>
                <a:ea typeface="+mn-ea"/>
                <a:cs typeface="+mn-cs"/>
              </a:rPr>
              <a:t> released </a:t>
            </a:r>
            <a:r>
              <a:rPr kumimoji="0" lang="en-US" sz="1600" b="0" i="0" u="none" strike="noStrike" kern="1200" cap="none" spc="0" normalizeH="0" baseline="0" noProof="0" dirty="0">
                <a:ln>
                  <a:noFill/>
                </a:ln>
                <a:solidFill>
                  <a:srgbClr val="000000"/>
                </a:solidFill>
                <a:effectLst/>
                <a:uLnTx/>
                <a:uFillTx/>
                <a:latin typeface="Verdana"/>
                <a:ea typeface="+mn-ea"/>
                <a:cs typeface="+mn-cs"/>
              </a:rPr>
              <a:t> in </a:t>
            </a:r>
            <a:r>
              <a:rPr kumimoji="0" lang="en-US" sz="1600" b="0" i="0" u="none" strike="noStrike" kern="1200" cap="none" spc="0" normalizeH="0" baseline="0" noProof="0" dirty="0">
                <a:ln>
                  <a:noFill/>
                </a:ln>
                <a:solidFill>
                  <a:srgbClr val="0070C0"/>
                </a:solidFill>
                <a:effectLst/>
                <a:uLnTx/>
                <a:uFillTx/>
                <a:latin typeface="Verdana"/>
                <a:ea typeface="+mn-ea"/>
                <a:cs typeface="+mn-cs"/>
              </a:rPr>
              <a:t>03/2017 </a:t>
            </a:r>
            <a:r>
              <a:rPr kumimoji="0" lang="en-US" sz="1600" b="0" i="0" u="none" strike="noStrike" kern="1200" cap="none" spc="0" normalizeH="0" baseline="0" noProof="0" dirty="0">
                <a:ln>
                  <a:noFill/>
                </a:ln>
                <a:effectLst/>
                <a:uLnTx/>
                <a:uFillTx/>
                <a:latin typeface="Verdana"/>
                <a:ea typeface="+mn-ea"/>
                <a:cs typeface="+mn-cs"/>
              </a:rPr>
              <a:t>along with</a:t>
            </a:r>
            <a:r>
              <a:rPr kumimoji="0" lang="en-US" sz="1600" b="0" i="0" u="none" strike="noStrike" kern="1200" cap="none" spc="0" normalizeH="0" noProof="0" dirty="0">
                <a:ln>
                  <a:noFill/>
                </a:ln>
                <a:effectLst/>
                <a:uLnTx/>
                <a:uFillTx/>
                <a:latin typeface="Verdana"/>
                <a:ea typeface="+mn-ea"/>
                <a:cs typeface="+mn-cs"/>
              </a:rPr>
              <a:t> the </a:t>
            </a:r>
            <a:r>
              <a:rPr kumimoji="0" lang="en-US" sz="1600" b="0" i="0" u="none" strike="noStrike" kern="1200" cap="none" spc="0" normalizeH="0" noProof="0" dirty="0">
                <a:ln>
                  <a:noFill/>
                </a:ln>
                <a:solidFill>
                  <a:srgbClr val="0070C0"/>
                </a:solidFill>
                <a:effectLst/>
                <a:uLnTx/>
                <a:uFillTx/>
                <a:latin typeface="Verdana"/>
                <a:ea typeface="+mn-ea"/>
                <a:cs typeface="+mn-cs"/>
              </a:rPr>
              <a:t>Armv8.2-A ISA</a:t>
            </a:r>
            <a:r>
              <a:rPr kumimoji="0" lang="en-US" sz="1600" b="0" i="0" u="none" strike="noStrike" kern="1200" cap="none" spc="0" normalizeH="0" baseline="0" noProof="0" dirty="0">
                <a:ln>
                  <a:noFill/>
                </a:ln>
                <a:solidFill>
                  <a:srgbClr val="0070C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600" b="0" i="0" u="none" strike="noStrike" kern="1200" cap="none" spc="0" normalizeH="0" baseline="0" noProof="0" dirty="0">
                <a:ln>
                  <a:noFill/>
                </a:ln>
                <a:solidFill>
                  <a:srgbClr val="000000"/>
                </a:solidFill>
                <a:effectLst/>
                <a:uLnTx/>
                <a:uFillTx/>
                <a:latin typeface="Verdana"/>
                <a:ea typeface="+mn-ea"/>
                <a:cs typeface="+mn-cs"/>
              </a:rPr>
              <a:t> core cluster technology is an </a:t>
            </a:r>
            <a:r>
              <a:rPr kumimoji="0" lang="en-US" sz="1600" b="0" i="0" u="none" strike="noStrike" kern="1200" cap="none" spc="0" normalizeH="0" baseline="0" noProof="0" dirty="0">
                <a:ln>
                  <a:noFill/>
                </a:ln>
                <a:solidFill>
                  <a:srgbClr val="0070C0"/>
                </a:solidFill>
                <a:effectLst/>
                <a:uLnTx/>
                <a:uFillTx/>
                <a:latin typeface="Verdana"/>
                <a:ea typeface="+mn-ea"/>
                <a:cs typeface="+mn-cs"/>
              </a:rPr>
              <a:t>enhancement of the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70C0"/>
                </a:solidFill>
                <a:effectLst/>
                <a:uLnTx/>
                <a:uFillTx/>
                <a:latin typeface="Verdana"/>
                <a:ea typeface="+mn-ea"/>
                <a:cs typeface="+mn-cs"/>
              </a:rPr>
              <a:t> design,</a:t>
            </a:r>
          </a:p>
          <a:p>
            <a:pPr marR="0" lvl="0" algn="l" defTabSz="914400" rtl="0" eaLnBrk="1" fontAlgn="auto" latinLnBrk="0" hangingPunct="1">
              <a:lnSpc>
                <a:spcPct val="100000"/>
              </a:lnSpc>
              <a:spcBef>
                <a:spcPts val="0"/>
              </a:spcBef>
              <a:spcAft>
                <a:spcPts val="600"/>
              </a:spcAft>
              <a:buClrTx/>
              <a:buSzTx/>
              <a:tabLs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as indicated in the following slides.</a:t>
            </a:r>
          </a:p>
        </p:txBody>
      </p:sp>
    </p:spTree>
    <p:extLst>
      <p:ext uri="{BB962C8B-B14F-4D97-AF65-F5344CB8AC3E}">
        <p14:creationId xmlns:p14="http://schemas.microsoft.com/office/powerpoint/2010/main" val="338921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(3)</a:t>
            </a:r>
            <a:endParaRPr lang="en-US" sz="1700" kern="1200" dirty="0">
              <a:solidFill>
                <a:srgbClr val="FFFFFF"/>
              </a:solidFill>
            </a:endParaRPr>
          </a:p>
        </p:txBody>
      </p:sp>
      <p:sp>
        <p:nvSpPr>
          <p:cNvPr id="3" name="TextBox 2"/>
          <p:cNvSpPr txBox="1"/>
          <p:nvPr/>
        </p:nvSpPr>
        <p:spPr>
          <a:xfrm>
            <a:off x="74813" y="440668"/>
            <a:ext cx="67994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Let’s became acquainted with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-2</a:t>
            </a:r>
          </a:p>
        </p:txBody>
      </p:sp>
      <p:sp>
        <p:nvSpPr>
          <p:cNvPr id="4" name="TextBox 3"/>
          <p:cNvSpPr txBox="1"/>
          <p:nvPr/>
        </p:nvSpPr>
        <p:spPr>
          <a:xfrm>
            <a:off x="232270" y="804749"/>
            <a:ext cx="8230138"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represents the third </a:t>
            </a:r>
            <a:r>
              <a:rPr kumimoji="0" lang="en-US" sz="1600" b="0" i="0" u="none" strike="noStrike" kern="1200" cap="none" spc="0" normalizeH="0" baseline="0" noProof="0" dirty="0">
                <a:ln>
                  <a:noFill/>
                </a:ln>
                <a:solidFill>
                  <a:srgbClr val="0070C0"/>
                </a:solidFill>
                <a:effectLst/>
                <a:uLnTx/>
                <a:uFillTx/>
                <a:latin typeface="Verdana"/>
                <a:ea typeface="+mn-ea"/>
                <a:cs typeface="+mn-cs"/>
              </a:rPr>
              <a:t>step in the evolution of the core cluster technology</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7" name="TextBox 6"/>
          <p:cNvSpPr txBox="1"/>
          <p:nvPr/>
        </p:nvSpPr>
        <p:spPr>
          <a:xfrm>
            <a:off x="1016605" y="6286796"/>
            <a:ext cx="635763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Evolution steps of the core cluster technology [</a:t>
            </a:r>
            <a:r>
              <a:rPr lang="hu-HU" sz="1600" dirty="0">
                <a:solidFill>
                  <a:srgbClr val="000000"/>
                </a:solidFill>
                <a:latin typeface="Verdana"/>
              </a:rPr>
              <a:t>203</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grpSp>
        <p:nvGrpSpPr>
          <p:cNvPr id="13" name="Group 12"/>
          <p:cNvGrpSpPr/>
          <p:nvPr/>
        </p:nvGrpSpPr>
        <p:grpSpPr>
          <a:xfrm>
            <a:off x="106377" y="1367407"/>
            <a:ext cx="8965669" cy="4848419"/>
            <a:chOff x="106377" y="1460901"/>
            <a:chExt cx="8965669" cy="4848419"/>
          </a:xfrm>
        </p:grpSpPr>
        <p:pic>
          <p:nvPicPr>
            <p:cNvPr id="5" name="Picture 2" descr="https://community.arm.com/cfs-file/__key/communityserver-blogs-components-weblogfiles/00-00-00-21-42/ARM_2D00_DynamiQ_2D00_content_2D00_4_2D00_790x335.png"/>
            <p:cNvPicPr>
              <a:picLocks noChangeAspect="1" noChangeArrowheads="1"/>
            </p:cNvPicPr>
            <p:nvPr/>
          </p:nvPicPr>
          <p:blipFill rotWithShape="1">
            <a:blip r:embed="rId2">
              <a:extLst>
                <a:ext uri="{28A0092B-C50C-407E-A947-70E740481C1C}">
                  <a14:useLocalDpi xmlns:a14="http://schemas.microsoft.com/office/drawing/2010/main" val="0"/>
                </a:ext>
              </a:extLst>
            </a:blip>
            <a:srcRect l="3222" t="99" r="-201" b="-99"/>
            <a:stretch/>
          </p:blipFill>
          <p:spPr bwMode="auto">
            <a:xfrm>
              <a:off x="106377" y="1460901"/>
              <a:ext cx="8965669" cy="44873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90945" y="5994285"/>
              <a:ext cx="229582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Verdana"/>
                  <a:ea typeface="+mn-ea"/>
                  <a:cs typeface="+mn-cs"/>
                </a:rPr>
                <a:t>ARM11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MPCore</a:t>
              </a:r>
              <a:r>
                <a:rPr kumimoji="0" lang="en-US" sz="1400" b="0" i="0" u="none" strike="noStrike" kern="1200" cap="none" spc="0" normalizeH="0" baseline="0" noProof="0" dirty="0">
                  <a:ln>
                    <a:noFill/>
                  </a:ln>
                  <a:solidFill>
                    <a:srgbClr val="000000"/>
                  </a:solidFill>
                  <a:effectLst/>
                  <a:uLnTx/>
                  <a:uFillTx/>
                  <a:latin typeface="Verdana"/>
                  <a:ea typeface="+mn-ea"/>
                  <a:cs typeface="+mn-cs"/>
                </a:rPr>
                <a:t> (2004) </a:t>
              </a:r>
            </a:p>
          </p:txBody>
        </p:sp>
        <p:sp>
          <p:nvSpPr>
            <p:cNvPr id="9" name="TextBox 8"/>
            <p:cNvSpPr txBox="1"/>
            <p:nvPr/>
          </p:nvSpPr>
          <p:spPr>
            <a:xfrm>
              <a:off x="2826385" y="6001543"/>
              <a:ext cx="24137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Cortex-</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A15</a:t>
              </a:r>
              <a:r>
                <a:rPr kumimoji="0" lang="en-US" sz="1400" b="0" i="0" u="none" strike="noStrike" kern="1200" cap="none" spc="0" normalizeH="0" baseline="0" noProof="0" dirty="0">
                  <a:ln>
                    <a:noFill/>
                  </a:ln>
                  <a:solidFill>
                    <a:srgbClr val="000000"/>
                  </a:solidFill>
                  <a:effectLst/>
                  <a:uLnTx/>
                  <a:uFillTx/>
                  <a:latin typeface="Verdana"/>
                  <a:ea typeface="+mn-ea"/>
                  <a:cs typeface="+mn-cs"/>
                </a:rPr>
                <a:t> (~2011) </a:t>
              </a:r>
            </a:p>
          </p:txBody>
        </p:sp>
        <p:sp>
          <p:nvSpPr>
            <p:cNvPr id="11" name="TextBox 10"/>
            <p:cNvSpPr txBox="1"/>
            <p:nvPr/>
          </p:nvSpPr>
          <p:spPr>
            <a:xfrm>
              <a:off x="5453517" y="5994285"/>
              <a:ext cx="25275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Cortex-</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A55</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A75</a:t>
              </a:r>
              <a:r>
                <a:rPr kumimoji="0" lang="en-US" sz="1400" b="0" i="0" u="none" strike="noStrike" kern="1200" cap="none" spc="0" normalizeH="0" baseline="0" noProof="0" dirty="0">
                  <a:ln>
                    <a:noFill/>
                  </a:ln>
                  <a:solidFill>
                    <a:srgbClr val="000000"/>
                  </a:solidFill>
                  <a:effectLst/>
                  <a:uLnTx/>
                  <a:uFillTx/>
                  <a:latin typeface="Verdana"/>
                  <a:ea typeface="+mn-ea"/>
                  <a:cs typeface="+mn-cs"/>
                </a:rPr>
                <a:t> (~2017) </a:t>
              </a:r>
            </a:p>
          </p:txBody>
        </p:sp>
        <p:sp>
          <p:nvSpPr>
            <p:cNvPr id="6" name="TextBox 5"/>
            <p:cNvSpPr txBox="1"/>
            <p:nvPr/>
          </p:nvSpPr>
          <p:spPr>
            <a:xfrm>
              <a:off x="1139499" y="4004773"/>
              <a:ext cx="6751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Verdana"/>
                  <a:ea typeface="+mn-ea"/>
                  <a:cs typeface="+mn-cs"/>
                </a:rPr>
                <a:t>SMP</a:t>
              </a: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 name="TextBox 9"/>
            <p:cNvSpPr txBox="1"/>
            <p:nvPr/>
          </p:nvSpPr>
          <p:spPr>
            <a:xfrm>
              <a:off x="779459" y="4329100"/>
              <a:ext cx="2888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a:ea typeface="+mn-ea"/>
                  <a:cs typeface="+mn-cs"/>
                </a:rPr>
                <a:t>(</a:t>
              </a:r>
            </a:p>
          </p:txBody>
        </p:sp>
        <p:sp>
          <p:nvSpPr>
            <p:cNvPr id="12" name="TextBox 11"/>
            <p:cNvSpPr txBox="1"/>
            <p:nvPr/>
          </p:nvSpPr>
          <p:spPr>
            <a:xfrm>
              <a:off x="1771048" y="4331366"/>
              <a:ext cx="3367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a:ea typeface="+mn-ea"/>
                  <a:cs typeface="+mn-cs"/>
                </a:rPr>
                <a:t>)</a:t>
              </a:r>
            </a:p>
          </p:txBody>
        </p:sp>
      </p:grpSp>
    </p:spTree>
    <p:extLst>
      <p:ext uri="{BB962C8B-B14F-4D97-AF65-F5344CB8AC3E}">
        <p14:creationId xmlns:p14="http://schemas.microsoft.com/office/powerpoint/2010/main" val="375194121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60"/>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(4)</a:t>
            </a:r>
            <a:endParaRPr lang="en-US" sz="1700" kern="1200" dirty="0">
              <a:solidFill>
                <a:srgbClr val="FFFFFF"/>
              </a:solidFill>
            </a:endParaRPr>
          </a:p>
        </p:txBody>
      </p:sp>
      <p:sp>
        <p:nvSpPr>
          <p:cNvPr id="29" name="Rounded Rectangle 28"/>
          <p:cNvSpPr/>
          <p:nvPr/>
        </p:nvSpPr>
        <p:spPr bwMode="auto">
          <a:xfrm>
            <a:off x="-36512" y="895501"/>
            <a:ext cx="9162836" cy="5940000"/>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2" name="Rectangle 61"/>
          <p:cNvSpPr/>
          <p:nvPr/>
        </p:nvSpPr>
        <p:spPr bwMode="auto">
          <a:xfrm>
            <a:off x="3538260" y="4293096"/>
            <a:ext cx="5481918" cy="2017059"/>
          </a:xfrm>
          <a:prstGeom prst="rect">
            <a:avLst/>
          </a:prstGeom>
          <a:solidFill>
            <a:schemeClr val="bg1"/>
          </a:solidFill>
          <a:ln w="158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rPr>
              <a:t>To</a:t>
            </a:r>
          </a:p>
        </p:txBody>
      </p:sp>
      <p:pic>
        <p:nvPicPr>
          <p:cNvPr id="64" name="Picture 63"/>
          <p:cNvPicPr>
            <a:picLocks noChangeAspect="1"/>
          </p:cNvPicPr>
          <p:nvPr/>
        </p:nvPicPr>
        <p:blipFill rotWithShape="1">
          <a:blip r:embed="rId2"/>
          <a:srcRect l="8397" t="80380" b="2530"/>
          <a:stretch/>
        </p:blipFill>
        <p:spPr>
          <a:xfrm>
            <a:off x="3676385" y="5336715"/>
            <a:ext cx="5324107" cy="640573"/>
          </a:xfrm>
          <a:prstGeom prst="rect">
            <a:avLst/>
          </a:prstGeom>
        </p:spPr>
      </p:pic>
      <p:pic>
        <p:nvPicPr>
          <p:cNvPr id="65" name="Picture 64"/>
          <p:cNvPicPr>
            <a:picLocks noChangeAspect="1"/>
          </p:cNvPicPr>
          <p:nvPr/>
        </p:nvPicPr>
        <p:blipFill rotWithShape="1">
          <a:blip r:embed="rId2"/>
          <a:srcRect l="3365" t="58032" r="3480" b="20387"/>
          <a:stretch/>
        </p:blipFill>
        <p:spPr>
          <a:xfrm>
            <a:off x="3527884" y="4546872"/>
            <a:ext cx="5414258" cy="808924"/>
          </a:xfrm>
          <a:prstGeom prst="rect">
            <a:avLst/>
          </a:prstGeom>
        </p:spPr>
      </p:pic>
      <p:pic>
        <p:nvPicPr>
          <p:cNvPr id="66" name="Picture 65"/>
          <p:cNvPicPr>
            <a:picLocks noChangeAspect="1"/>
          </p:cNvPicPr>
          <p:nvPr/>
        </p:nvPicPr>
        <p:blipFill rotWithShape="1">
          <a:blip r:embed="rId2"/>
          <a:srcRect b="41705"/>
          <a:stretch/>
        </p:blipFill>
        <p:spPr>
          <a:xfrm>
            <a:off x="3417238" y="1269084"/>
            <a:ext cx="5561847" cy="2916000"/>
          </a:xfrm>
          <a:prstGeom prst="rect">
            <a:avLst/>
          </a:prstGeom>
        </p:spPr>
      </p:pic>
      <p:sp>
        <p:nvSpPr>
          <p:cNvPr id="68" name="TextBox 67"/>
          <p:cNvSpPr txBox="1"/>
          <p:nvPr/>
        </p:nvSpPr>
        <p:spPr>
          <a:xfrm>
            <a:off x="76327" y="452165"/>
            <a:ext cx="90992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contrasted with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 an overview </a:t>
            </a:r>
          </a:p>
        </p:txBody>
      </p:sp>
      <p:sp>
        <p:nvSpPr>
          <p:cNvPr id="70" name="TextBox 69"/>
          <p:cNvSpPr txBox="1"/>
          <p:nvPr/>
        </p:nvSpPr>
        <p:spPr>
          <a:xfrm>
            <a:off x="4481990" y="944724"/>
            <a:ext cx="355539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a:ea typeface="+mn-ea"/>
                <a:cs typeface="+mn-cs"/>
              </a:rPr>
              <a:t>A single </a:t>
            </a:r>
            <a:r>
              <a:rPr kumimoji="0" lang="en-US" sz="1200" b="1"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200" b="1" i="0" u="none" strike="noStrike" kern="1200" cap="none" spc="0" normalizeH="0" baseline="0" noProof="0" dirty="0">
                <a:ln>
                  <a:noFill/>
                </a:ln>
                <a:solidFill>
                  <a:srgbClr val="000000"/>
                </a:solidFill>
                <a:effectLst/>
                <a:uLnTx/>
                <a:uFillTx/>
                <a:latin typeface="Verdana"/>
                <a:ea typeface="+mn-ea"/>
                <a:cs typeface="+mn-cs"/>
              </a:rPr>
              <a:t> core cluster </a:t>
            </a:r>
            <a:r>
              <a:rPr kumimoji="0" lang="hu-HU" sz="1200" b="0" i="0" u="none" strike="noStrike" kern="1200" cap="none" spc="0" normalizeH="0" baseline="0" noProof="0" dirty="0">
                <a:ln>
                  <a:noFill/>
                </a:ln>
                <a:solidFill>
                  <a:srgbClr val="000000"/>
                </a:solidFill>
                <a:effectLst/>
                <a:uLnTx/>
                <a:uFillTx/>
                <a:latin typeface="Verdana"/>
                <a:ea typeface="+mn-ea"/>
                <a:cs typeface="+mn-cs"/>
              </a:rPr>
              <a:t>[</a:t>
            </a:r>
            <a:r>
              <a:rPr lang="hu-HU" sz="1200" dirty="0">
                <a:solidFill>
                  <a:srgbClr val="000000"/>
                </a:solidFill>
                <a:latin typeface="Verdana"/>
              </a:rPr>
              <a:t>205</a:t>
            </a:r>
            <a:r>
              <a:rPr kumimoji="0" lang="hu-HU" sz="1200" b="0" i="0" u="none" strike="noStrike" kern="1200" cap="none" spc="0" normalizeH="0" baseline="0" noProof="0" dirty="0">
                <a:ln>
                  <a:noFill/>
                </a:ln>
                <a:solidFill>
                  <a:srgbClr val="000000"/>
                </a:solidFill>
                <a:effectLst/>
                <a:uLnTx/>
                <a:uFillTx/>
                <a:latin typeface="Verdana"/>
                <a:ea typeface="+mn-ea"/>
                <a:cs typeface="+mn-cs"/>
              </a:rPr>
              <a:t>]</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5" name="TextBox 74"/>
          <p:cNvSpPr txBox="1"/>
          <p:nvPr/>
        </p:nvSpPr>
        <p:spPr>
          <a:xfrm>
            <a:off x="71500" y="5447006"/>
            <a:ext cx="182424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Verdana"/>
                <a:ea typeface="+mn-ea"/>
                <a:cs typeface="+mn-cs"/>
              </a:rPr>
              <a:t>Key features </a:t>
            </a:r>
          </a:p>
        </p:txBody>
      </p:sp>
      <p:sp>
        <p:nvSpPr>
          <p:cNvPr id="76" name="Up-Down Arrow 75"/>
          <p:cNvSpPr/>
          <p:nvPr/>
        </p:nvSpPr>
        <p:spPr bwMode="auto">
          <a:xfrm>
            <a:off x="5904147" y="4077874"/>
            <a:ext cx="108000" cy="219855"/>
          </a:xfrm>
          <a:prstGeom prst="upDownArrow">
            <a:avLst/>
          </a:pr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9" name="TextBox 78"/>
          <p:cNvSpPr txBox="1"/>
          <p:nvPr/>
        </p:nvSpPr>
        <p:spPr>
          <a:xfrm>
            <a:off x="-18836" y="5746321"/>
            <a:ext cx="3438708" cy="54886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Based on Armv7/v8-A (2011)</a:t>
            </a:r>
          </a:p>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Dual clusters, up to 4 cores each</a:t>
            </a:r>
          </a:p>
        </p:txBody>
      </p:sp>
      <p:sp>
        <p:nvSpPr>
          <p:cNvPr id="80" name="Rounded Rectangle 79"/>
          <p:cNvSpPr/>
          <p:nvPr/>
        </p:nvSpPr>
        <p:spPr bwMode="auto">
          <a:xfrm>
            <a:off x="3417238" y="5985284"/>
            <a:ext cx="5709086" cy="887616"/>
          </a:xfrm>
          <a:prstGeom prst="roundRect">
            <a:avLst/>
          </a:prstGeom>
          <a:solidFill>
            <a:srgbClr val="E1F4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1" name="TextBox 80"/>
          <p:cNvSpPr txBox="1"/>
          <p:nvPr/>
        </p:nvSpPr>
        <p:spPr>
          <a:xfrm>
            <a:off x="3383868" y="6059420"/>
            <a:ext cx="5668799" cy="7899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Based on Armv8.2-A (2017)</a:t>
            </a:r>
          </a:p>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Single cluster, up to 8 cores (up to 4b), two core types </a:t>
            </a:r>
          </a:p>
          <a:p>
            <a:pPr marL="0" marR="0" lvl="0" indent="0" algn="ctr" defTabSz="457200" rtl="0" eaLnBrk="1" fontAlgn="auto" latinLnBrk="0" hangingPunct="1">
              <a:lnSpc>
                <a:spcPct val="100000"/>
              </a:lnSpc>
              <a:spcBef>
                <a:spcPts val="0"/>
              </a:spcBef>
              <a:spcAft>
                <a:spcPts val="200"/>
              </a:spcAft>
              <a:buClrTx/>
              <a:buSzTx/>
              <a:buFontTx/>
              <a:buNone/>
              <a:tabLst/>
              <a:defRPr/>
            </a:pPr>
            <a:r>
              <a:rPr lang="en-US" sz="1400" i="1" dirty="0">
                <a:solidFill>
                  <a:srgbClr val="000000"/>
                </a:solidFill>
                <a:latin typeface="Verdana"/>
              </a:rPr>
              <a:t>with different core mixes (but up to 4 big cores)</a:t>
            </a:r>
            <a:endParaRPr kumimoji="0" lang="en-US" sz="14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2" name="Rounded Rectangle 81"/>
          <p:cNvSpPr/>
          <p:nvPr/>
        </p:nvSpPr>
        <p:spPr bwMode="auto">
          <a:xfrm>
            <a:off x="3383868" y="4207789"/>
            <a:ext cx="5735012" cy="337335"/>
          </a:xfrm>
          <a:prstGeom prst="roundRect">
            <a:avLst/>
          </a:prstGeom>
          <a:solidFill>
            <a:srgbClr val="E1F4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3" name="TextBox 82"/>
          <p:cNvSpPr txBox="1"/>
          <p:nvPr/>
        </p:nvSpPr>
        <p:spPr>
          <a:xfrm>
            <a:off x="3671900" y="4220000"/>
            <a:ext cx="49306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To cache coherent interconnect through the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AMBA4</a:t>
            </a:r>
            <a:r>
              <a:rPr kumimoji="0" lang="en-US" sz="1200" b="0" i="0" u="none" strike="noStrike" kern="1200" cap="none" spc="0" normalizeH="0" baseline="0" noProof="0" dirty="0">
                <a:ln>
                  <a:noFill/>
                </a:ln>
                <a:solidFill>
                  <a:srgbClr val="000000"/>
                </a:solidFill>
                <a:effectLst/>
                <a:uLnTx/>
                <a:uFillTx/>
                <a:latin typeface="Verdana"/>
                <a:ea typeface="+mn-ea"/>
                <a:cs typeface="+mn-cs"/>
              </a:rPr>
              <a:t> ACE bus </a:t>
            </a:r>
          </a:p>
        </p:txBody>
      </p:sp>
      <p:sp>
        <p:nvSpPr>
          <p:cNvPr id="38" name="Téglalap 21"/>
          <p:cNvSpPr/>
          <p:nvPr/>
        </p:nvSpPr>
        <p:spPr bwMode="auto">
          <a:xfrm>
            <a:off x="420313" y="1351934"/>
            <a:ext cx="2569582" cy="39960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Téglalap 12"/>
          <p:cNvSpPr/>
          <p:nvPr/>
        </p:nvSpPr>
        <p:spPr bwMode="auto">
          <a:xfrm>
            <a:off x="513389" y="2557019"/>
            <a:ext cx="1135029" cy="158667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Téglalap 13"/>
          <p:cNvSpPr/>
          <p:nvPr/>
        </p:nvSpPr>
        <p:spPr bwMode="auto">
          <a:xfrm>
            <a:off x="556287" y="2673118"/>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41" name="Téglalap 14"/>
          <p:cNvSpPr/>
          <p:nvPr/>
        </p:nvSpPr>
        <p:spPr bwMode="auto">
          <a:xfrm>
            <a:off x="1115758" y="2673118"/>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42" name="Téglalap 15"/>
          <p:cNvSpPr/>
          <p:nvPr/>
        </p:nvSpPr>
        <p:spPr bwMode="auto">
          <a:xfrm>
            <a:off x="556287" y="3424992"/>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43" name="Téglalap 16"/>
          <p:cNvSpPr/>
          <p:nvPr/>
        </p:nvSpPr>
        <p:spPr bwMode="auto">
          <a:xfrm>
            <a:off x="1115758" y="3424992"/>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63" name="Téglalap 17"/>
          <p:cNvSpPr/>
          <p:nvPr/>
        </p:nvSpPr>
        <p:spPr bwMode="auto">
          <a:xfrm>
            <a:off x="597178" y="4801566"/>
            <a:ext cx="2311171" cy="41832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Cache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coherent</a:t>
            </a: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interconnect</a:t>
            </a:r>
            <a:endPar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cxnSp>
        <p:nvCxnSpPr>
          <p:cNvPr id="67" name="Egyenes összekötő nyíllal 20"/>
          <p:cNvCxnSpPr/>
          <p:nvPr/>
        </p:nvCxnSpPr>
        <p:spPr bwMode="auto">
          <a:xfrm>
            <a:off x="1098847" y="4472025"/>
            <a:ext cx="0" cy="3240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Szövegdoboz 23"/>
          <p:cNvSpPr txBox="1">
            <a:spLocks noChangeArrowheads="1"/>
          </p:cNvSpPr>
          <p:nvPr/>
        </p:nvSpPr>
        <p:spPr bwMode="auto">
          <a:xfrm>
            <a:off x="511145" y="2002778"/>
            <a:ext cx="1119402" cy="46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LITTLE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cxnSp>
        <p:nvCxnSpPr>
          <p:cNvPr id="72" name="Egyenes összekötő nyíllal 148"/>
          <p:cNvCxnSpPr/>
          <p:nvPr/>
        </p:nvCxnSpPr>
        <p:spPr bwMode="auto">
          <a:xfrm>
            <a:off x="2357815" y="4484924"/>
            <a:ext cx="0" cy="3240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Szövegdoboz 22"/>
          <p:cNvSpPr txBox="1">
            <a:spLocks noChangeArrowheads="1"/>
          </p:cNvSpPr>
          <p:nvPr/>
        </p:nvSpPr>
        <p:spPr bwMode="auto">
          <a:xfrm>
            <a:off x="1864555" y="1465375"/>
            <a:ext cx="947213" cy="46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big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sp>
        <p:nvSpPr>
          <p:cNvPr id="78" name="Téglalap 11"/>
          <p:cNvSpPr/>
          <p:nvPr/>
        </p:nvSpPr>
        <p:spPr bwMode="auto">
          <a:xfrm>
            <a:off x="1733405" y="2045605"/>
            <a:ext cx="1176141" cy="219112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4" name="Rectangle 83"/>
          <p:cNvSpPr/>
          <p:nvPr/>
        </p:nvSpPr>
        <p:spPr bwMode="auto">
          <a:xfrm>
            <a:off x="1733405" y="2033908"/>
            <a:ext cx="1176141" cy="2180706"/>
          </a:xfrm>
          <a:prstGeom prst="rect">
            <a:avLst/>
          </a:prstGeom>
          <a:solidFill>
            <a:schemeClr val="bg1">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85" name="Téglalap 3"/>
          <p:cNvSpPr/>
          <p:nvPr/>
        </p:nvSpPr>
        <p:spPr bwMode="auto">
          <a:xfrm>
            <a:off x="1795455" y="2132012"/>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86" name="Téglalap 4"/>
          <p:cNvSpPr/>
          <p:nvPr/>
        </p:nvSpPr>
        <p:spPr bwMode="auto">
          <a:xfrm>
            <a:off x="2361147" y="2132012"/>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87" name="Téglalap 5"/>
          <p:cNvSpPr/>
          <p:nvPr/>
        </p:nvSpPr>
        <p:spPr bwMode="auto">
          <a:xfrm>
            <a:off x="1796408" y="3197166"/>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88" name="Téglalap 6"/>
          <p:cNvSpPr/>
          <p:nvPr/>
        </p:nvSpPr>
        <p:spPr bwMode="auto">
          <a:xfrm>
            <a:off x="2361147" y="3197166"/>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89" name="TextBox 88"/>
          <p:cNvSpPr txBox="1"/>
          <p:nvPr/>
        </p:nvSpPr>
        <p:spPr>
          <a:xfrm>
            <a:off x="291425" y="937126"/>
            <a:ext cx="284565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big and LITTLE core clusters</a:t>
            </a:r>
          </a:p>
        </p:txBody>
      </p:sp>
      <p:sp>
        <p:nvSpPr>
          <p:cNvPr id="90" name="TextBox 89"/>
          <p:cNvSpPr txBox="1"/>
          <p:nvPr/>
        </p:nvSpPr>
        <p:spPr>
          <a:xfrm>
            <a:off x="1354134" y="5013376"/>
            <a:ext cx="75854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a:t>
            </a:r>
          </a:p>
        </p:txBody>
      </p:sp>
      <p:sp>
        <p:nvSpPr>
          <p:cNvPr id="91" name="Rounded Rectangle 90"/>
          <p:cNvSpPr/>
          <p:nvPr/>
        </p:nvSpPr>
        <p:spPr bwMode="auto">
          <a:xfrm>
            <a:off x="511145" y="4221317"/>
            <a:ext cx="1137273" cy="252000"/>
          </a:xfrm>
          <a:prstGeom prst="roundRect">
            <a:avLst/>
          </a:prstGeom>
          <a:solidFill>
            <a:srgbClr val="0070C0"/>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2" name="TextBox 91"/>
          <p:cNvSpPr txBox="1"/>
          <p:nvPr/>
        </p:nvSpPr>
        <p:spPr>
          <a:xfrm>
            <a:off x="712737" y="4227527"/>
            <a:ext cx="1050872" cy="246221"/>
          </a:xfrm>
          <a:prstGeom prst="rect">
            <a:avLst/>
          </a:prstGeom>
          <a:noFill/>
        </p:spPr>
        <p:txBody>
          <a:bodyPr wrap="square" rtlCol="0">
            <a:spAutoFit/>
          </a:bodyPr>
          <a:lstStyle/>
          <a:p>
            <a:r>
              <a:rPr lang="en-US" sz="1000" dirty="0">
                <a:solidFill>
                  <a:schemeClr val="bg1"/>
                </a:solidFill>
              </a:rPr>
              <a:t>L2 cache</a:t>
            </a:r>
          </a:p>
        </p:txBody>
      </p:sp>
      <p:sp>
        <p:nvSpPr>
          <p:cNvPr id="93" name="Rounded Rectangle 92"/>
          <p:cNvSpPr/>
          <p:nvPr/>
        </p:nvSpPr>
        <p:spPr bwMode="auto">
          <a:xfrm>
            <a:off x="1757742" y="4224744"/>
            <a:ext cx="1137273" cy="252000"/>
          </a:xfrm>
          <a:prstGeom prst="roundRect">
            <a:avLst/>
          </a:prstGeom>
          <a:solidFill>
            <a:srgbClr val="00B050"/>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4" name="TextBox 93"/>
          <p:cNvSpPr txBox="1"/>
          <p:nvPr/>
        </p:nvSpPr>
        <p:spPr>
          <a:xfrm>
            <a:off x="1959334" y="4230954"/>
            <a:ext cx="1050872" cy="246221"/>
          </a:xfrm>
          <a:prstGeom prst="rect">
            <a:avLst/>
          </a:prstGeom>
          <a:noFill/>
        </p:spPr>
        <p:txBody>
          <a:bodyPr wrap="square" rtlCol="0">
            <a:spAutoFit/>
          </a:bodyPr>
          <a:lstStyle/>
          <a:p>
            <a:r>
              <a:rPr lang="en-US" sz="1000" dirty="0">
                <a:solidFill>
                  <a:schemeClr val="bg1"/>
                </a:solidFill>
              </a:rPr>
              <a:t>L2 cache</a:t>
            </a:r>
          </a:p>
        </p:txBody>
      </p:sp>
    </p:spTree>
    <p:extLst>
      <p:ext uri="{BB962C8B-B14F-4D97-AF65-F5344CB8AC3E}">
        <p14:creationId xmlns:p14="http://schemas.microsoft.com/office/powerpoint/2010/main" val="412182034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(5)</a:t>
            </a:r>
            <a:endParaRPr lang="en-US" sz="1700" kern="1200" dirty="0">
              <a:solidFill>
                <a:srgbClr val="FFFFFF"/>
              </a:solidFill>
            </a:endParaRPr>
          </a:p>
        </p:txBody>
      </p:sp>
      <p:sp>
        <p:nvSpPr>
          <p:cNvPr id="5" name="Rounded Rectangle 4"/>
          <p:cNvSpPr/>
          <p:nvPr/>
        </p:nvSpPr>
        <p:spPr bwMode="auto">
          <a:xfrm>
            <a:off x="508" y="860800"/>
            <a:ext cx="9144000" cy="1007664"/>
          </a:xfrm>
          <a:prstGeom prst="roundRect">
            <a:avLst/>
          </a:prstGeom>
          <a:solidFill>
            <a:srgbClr val="F2F2F2"/>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71500" y="440668"/>
            <a:ext cx="76700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What are the key enhancements of 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a:t>
            </a:r>
          </a:p>
        </p:txBody>
      </p:sp>
      <p:sp>
        <p:nvSpPr>
          <p:cNvPr id="8" name="TextBox 7"/>
          <p:cNvSpPr txBox="1"/>
          <p:nvPr/>
        </p:nvSpPr>
        <p:spPr>
          <a:xfrm>
            <a:off x="311003" y="871056"/>
            <a:ext cx="8524128" cy="1333698"/>
          </a:xfrm>
          <a:prstGeom prst="rect">
            <a:avLst/>
          </a:prstGeom>
          <a:noFill/>
        </p:spPr>
        <p:txBody>
          <a:bodyPr wrap="none" rtlCol="0">
            <a:spAutoFit/>
          </a:bodyPr>
          <a:lstStyle/>
          <a:p>
            <a:pPr marL="342900" lvl="0" indent="-342900">
              <a:spcAft>
                <a:spcPts val="400"/>
              </a:spcAft>
              <a:buFontTx/>
              <a:buAutoNum type="alphaLcParenR"/>
              <a:defRPr/>
            </a:pPr>
            <a:r>
              <a:rPr lang="en-US" sz="1600" dirty="0">
                <a:solidFill>
                  <a:srgbClr val="0070C0"/>
                </a:solidFill>
              </a:rPr>
              <a:t>Up to 8 Armv8.2-A based cores instead of up to 4 Armv7/v8.0-A based cores </a:t>
            </a:r>
          </a:p>
          <a:p>
            <a:pPr marL="342900" lvl="0" indent="-342900">
              <a:spcAft>
                <a:spcPts val="400"/>
              </a:spcAft>
              <a:buFontTx/>
              <a:buAutoNum type="alphaLcParenR"/>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Private (per-core) L2 </a:t>
            </a:r>
            <a:r>
              <a:rPr kumimoji="0" lang="en-US" sz="1600" b="0" i="0" u="none" strike="noStrike" kern="1200" cap="none" spc="0" normalizeH="0" baseline="0" noProof="0" dirty="0">
                <a:ln>
                  <a:noFill/>
                </a:ln>
                <a:solidFill>
                  <a:srgbClr val="2D2D8A"/>
                </a:solidFill>
                <a:effectLst/>
                <a:uLnTx/>
                <a:uFillTx/>
                <a:latin typeface="Verdana"/>
                <a:ea typeface="+mn-ea"/>
                <a:cs typeface="+mn-cs"/>
              </a:rPr>
              <a:t>caches </a:t>
            </a:r>
            <a:r>
              <a:rPr kumimoji="0" lang="en-US" sz="1600" b="0" i="0" u="none" strike="noStrike" kern="1200" cap="none" spc="0" normalizeH="0" baseline="0" noProof="0" dirty="0">
                <a:ln>
                  <a:noFill/>
                </a:ln>
                <a:solidFill>
                  <a:srgbClr val="0070C0"/>
                </a:solidFill>
                <a:effectLst/>
                <a:uLnTx/>
                <a:uFillTx/>
                <a:latin typeface="Verdana"/>
                <a:ea typeface="+mn-ea"/>
                <a:cs typeface="+mn-cs"/>
              </a:rPr>
              <a:t>instead of a shared L2 cache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c)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DynamIQ</a:t>
            </a:r>
            <a:r>
              <a:rPr kumimoji="0" lang="en-US" sz="1600" b="0" i="0" u="none" strike="noStrike" kern="1200" cap="none" spc="0" normalizeH="0" baseline="0" noProof="0" dirty="0">
                <a:ln>
                  <a:noFill/>
                </a:ln>
                <a:solidFill>
                  <a:srgbClr val="0070C0"/>
                </a:solidFill>
                <a:effectLst/>
                <a:uLnTx/>
                <a:uFillTx/>
                <a:latin typeface="Verdana"/>
                <a:ea typeface="+mn-ea"/>
                <a:cs typeface="+mn-cs"/>
              </a:rPr>
              <a:t> Shared Unit </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DSU</a:t>
            </a:r>
            <a:r>
              <a:rPr kumimoji="0" lang="en-US" sz="1600" b="0" i="0" u="none" strike="noStrike" kern="1200" cap="none" spc="0" normalizeH="0" baseline="0" noProof="0" dirty="0">
                <a:ln>
                  <a:noFill/>
                </a:ln>
                <a:solidFill>
                  <a:srgbClr val="000000"/>
                </a:solidFill>
                <a:effectLst/>
                <a:uLnTx/>
                <a:uFillTx/>
                <a:latin typeface="Verdana"/>
                <a:ea typeface="+mn-ea"/>
                <a:cs typeface="+mn-cs"/>
              </a:rPr>
              <a:t>) with a </a:t>
            </a:r>
            <a:r>
              <a:rPr kumimoji="0" lang="en-US" sz="1600" b="0" i="0" u="none" strike="noStrike" kern="1200" cap="none" spc="0" normalizeH="0" baseline="0" noProof="0" dirty="0">
                <a:ln>
                  <a:noFill/>
                </a:ln>
                <a:solidFill>
                  <a:srgbClr val="0070C0"/>
                </a:solidFill>
                <a:effectLst/>
                <a:uLnTx/>
                <a:uFillTx/>
                <a:latin typeface="Verdana"/>
                <a:ea typeface="+mn-ea"/>
                <a:cs typeface="+mn-cs"/>
              </a:rPr>
              <a:t>shared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L3</a:t>
            </a:r>
            <a:r>
              <a:rPr kumimoji="0" lang="en-US" sz="1600" b="0" i="0" u="none" strike="noStrike" kern="1200" cap="none" spc="0" normalizeH="0" baseline="0" noProof="0" dirty="0">
                <a:ln>
                  <a:noFill/>
                </a:ln>
                <a:solidFill>
                  <a:srgbClr val="0070C0"/>
                </a:solidFill>
                <a:effectLst/>
                <a:uLnTx/>
                <a:uFillTx/>
                <a:latin typeface="Verdana"/>
                <a:ea typeface="+mn-ea"/>
                <a:cs typeface="+mn-cs"/>
              </a:rPr>
              <a:t> cache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snoop filter</a:t>
            </a: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sp>
        <p:nvSpPr>
          <p:cNvPr id="3" name="TextBox 2">
            <a:extLst>
              <a:ext uri="{FF2B5EF4-FFF2-40B4-BE49-F238E27FC236}">
                <a16:creationId xmlns:a16="http://schemas.microsoft.com/office/drawing/2014/main" id="{8E5E2C69-D2F4-F6E4-D8AF-AC68FFE31003}"/>
              </a:ext>
            </a:extLst>
          </p:cNvPr>
          <p:cNvSpPr txBox="1"/>
          <p:nvPr/>
        </p:nvSpPr>
        <p:spPr>
          <a:xfrm>
            <a:off x="75974" y="1927465"/>
            <a:ext cx="8010890" cy="338554"/>
          </a:xfrm>
          <a:prstGeom prst="rect">
            <a:avLst/>
          </a:prstGeom>
          <a:noFill/>
        </p:spPr>
        <p:txBody>
          <a:bodyPr wrap="square" rtlCol="0">
            <a:spAutoFit/>
          </a:bodyPr>
          <a:lstStyle/>
          <a:p>
            <a:pPr lvl="0">
              <a:defRPr/>
            </a:pPr>
            <a:r>
              <a:rPr lang="en-US" sz="1600" dirty="0"/>
              <a:t>Next, we will be discussing the improvements mentioned above. </a:t>
            </a: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35509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(6)</a:t>
            </a:r>
            <a:endParaRPr lang="en-US" sz="1700" kern="1200" dirty="0">
              <a:solidFill>
                <a:srgbClr val="FFFFFF"/>
              </a:solidFill>
            </a:endParaRPr>
          </a:p>
        </p:txBody>
      </p:sp>
      <p:sp>
        <p:nvSpPr>
          <p:cNvPr id="9" name="Rounded Rectangle 8"/>
          <p:cNvSpPr/>
          <p:nvPr/>
        </p:nvSpPr>
        <p:spPr bwMode="auto">
          <a:xfrm>
            <a:off x="-58187" y="879962"/>
            <a:ext cx="9202695" cy="5978038"/>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5" name="Picture 24"/>
          <p:cNvPicPr>
            <a:picLocks noChangeAspect="1"/>
          </p:cNvPicPr>
          <p:nvPr/>
        </p:nvPicPr>
        <p:blipFill rotWithShape="1">
          <a:blip r:embed="rId3"/>
          <a:srcRect t="1869" b="41706"/>
          <a:stretch/>
        </p:blipFill>
        <p:spPr>
          <a:xfrm>
            <a:off x="3500434" y="1412776"/>
            <a:ext cx="5589494" cy="2988332"/>
          </a:xfrm>
          <a:prstGeom prst="rect">
            <a:avLst/>
          </a:prstGeom>
        </p:spPr>
      </p:pic>
      <p:sp>
        <p:nvSpPr>
          <p:cNvPr id="26" name="Rectangle 25"/>
          <p:cNvSpPr/>
          <p:nvPr/>
        </p:nvSpPr>
        <p:spPr bwMode="auto">
          <a:xfrm>
            <a:off x="3621457" y="4345965"/>
            <a:ext cx="5481918" cy="1819339"/>
          </a:xfrm>
          <a:prstGeom prst="rect">
            <a:avLst/>
          </a:prstGeom>
          <a:solidFill>
            <a:schemeClr val="bg1"/>
          </a:solidFill>
          <a:ln w="158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pic>
        <p:nvPicPr>
          <p:cNvPr id="32" name="Picture 31"/>
          <p:cNvPicPr>
            <a:picLocks noChangeAspect="1"/>
          </p:cNvPicPr>
          <p:nvPr/>
        </p:nvPicPr>
        <p:blipFill rotWithShape="1">
          <a:blip r:embed="rId3"/>
          <a:srcRect l="8397" t="80380" b="2530"/>
          <a:stretch/>
        </p:blipFill>
        <p:spPr>
          <a:xfrm>
            <a:off x="3682741" y="5229200"/>
            <a:ext cx="5434764" cy="699245"/>
          </a:xfrm>
          <a:prstGeom prst="rect">
            <a:avLst/>
          </a:prstGeom>
        </p:spPr>
      </p:pic>
      <p:pic>
        <p:nvPicPr>
          <p:cNvPr id="33" name="Picture 32"/>
          <p:cNvPicPr>
            <a:picLocks noChangeAspect="1"/>
          </p:cNvPicPr>
          <p:nvPr/>
        </p:nvPicPr>
        <p:blipFill rotWithShape="1">
          <a:blip r:embed="rId3"/>
          <a:srcRect t="58032" r="3480" b="20387"/>
          <a:stretch/>
        </p:blipFill>
        <p:spPr>
          <a:xfrm>
            <a:off x="3348033" y="4310180"/>
            <a:ext cx="5726437" cy="883016"/>
          </a:xfrm>
          <a:prstGeom prst="rect">
            <a:avLst/>
          </a:prstGeom>
        </p:spPr>
      </p:pic>
      <p:sp>
        <p:nvSpPr>
          <p:cNvPr id="34" name="TextBox 33"/>
          <p:cNvSpPr txBox="1"/>
          <p:nvPr/>
        </p:nvSpPr>
        <p:spPr>
          <a:xfrm>
            <a:off x="3904127" y="5929467"/>
            <a:ext cx="5205977" cy="815608"/>
          </a:xfrm>
          <a:prstGeom prst="rect">
            <a:avLst/>
          </a:prstGeom>
          <a:noFill/>
        </p:spPr>
        <p:txBody>
          <a:bodyPr wrap="none" rtlCol="0">
            <a:spAutoFit/>
          </a:bodyPr>
          <a:lstStyle/>
          <a:p>
            <a:pPr marL="285750" marR="0" lvl="0" indent="-2857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Armv8.2-A support</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2 core types, up to 8 cores but only up to 4b/cluster,</a:t>
            </a:r>
          </a:p>
          <a:p>
            <a:pPr marL="285750" indent="-285750" fontAlgn="base">
              <a:spcAft>
                <a:spcPts val="300"/>
              </a:spcAft>
              <a:buFont typeface="Arial" panose="020B0604020202020204" pitchFamily="34" charset="0"/>
              <a:buChar char="•"/>
              <a:defRPr/>
            </a:pPr>
            <a:r>
              <a:rPr lang="en-US" sz="1400" dirty="0">
                <a:solidFill>
                  <a:srgbClr val="000000"/>
                </a:solidFill>
              </a:rPr>
              <a:t>Cortex-A75/55 and subsequent Cortex-A7x cores</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35" name="TextBox 34"/>
          <p:cNvSpPr txBox="1"/>
          <p:nvPr/>
        </p:nvSpPr>
        <p:spPr>
          <a:xfrm>
            <a:off x="80834" y="452165"/>
            <a:ext cx="906062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 </a:t>
            </a:r>
            <a:r>
              <a:rPr kumimoji="0" lang="en-US" sz="1800" b="0" i="0" u="none" strike="noStrike" kern="1200" cap="none" spc="-20" normalizeH="0" noProof="0" dirty="0">
                <a:ln>
                  <a:noFill/>
                </a:ln>
                <a:solidFill>
                  <a:srgbClr val="2D2D8A"/>
                </a:solidFill>
                <a:effectLst/>
                <a:uLnTx/>
                <a:uFillTx/>
                <a:latin typeface="Verdana"/>
                <a:ea typeface="+mn-ea"/>
                <a:cs typeface="+mn-cs"/>
              </a:rPr>
              <a:t>Up to 8 Armv8.2-A based cores instead of up to 4 Armv7/v8.0-based cores</a:t>
            </a:r>
          </a:p>
        </p:txBody>
      </p:sp>
      <p:sp>
        <p:nvSpPr>
          <p:cNvPr id="36" name="TextBox 35"/>
          <p:cNvSpPr txBox="1"/>
          <p:nvPr/>
        </p:nvSpPr>
        <p:spPr>
          <a:xfrm>
            <a:off x="103088" y="5951776"/>
            <a:ext cx="4037387" cy="815608"/>
          </a:xfrm>
          <a:prstGeom prst="rect">
            <a:avLst/>
          </a:prstGeom>
          <a:noFill/>
        </p:spPr>
        <p:txBody>
          <a:bodyPr wrap="none" rtlCol="0">
            <a:spAutoFit/>
          </a:bodyPr>
          <a:lstStyle/>
          <a:p>
            <a:pPr marL="285750" marR="0" lvl="0" indent="-2857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Armv7/v8.0-A support,</a:t>
            </a:r>
          </a:p>
          <a:p>
            <a:pPr marL="285750" marR="0" lvl="0" indent="-2857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e.g. Cortex-</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A53</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A57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A72</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A73</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single core type, up to 4 cores/cluster</a:t>
            </a:r>
          </a:p>
        </p:txBody>
      </p:sp>
      <p:grpSp>
        <p:nvGrpSpPr>
          <p:cNvPr id="37" name="Group 36"/>
          <p:cNvGrpSpPr/>
          <p:nvPr/>
        </p:nvGrpSpPr>
        <p:grpSpPr>
          <a:xfrm>
            <a:off x="210568" y="1471594"/>
            <a:ext cx="3146297" cy="3028000"/>
            <a:chOff x="4453933" y="1808819"/>
            <a:chExt cx="4618567" cy="4538003"/>
          </a:xfrm>
        </p:grpSpPr>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t="28991" b="2103"/>
            <a:stretch/>
          </p:blipFill>
          <p:spPr>
            <a:xfrm>
              <a:off x="4453933" y="1808819"/>
              <a:ext cx="4618567" cy="4538003"/>
            </a:xfrm>
            <a:prstGeom prst="rect">
              <a:avLst/>
            </a:prstGeom>
          </p:spPr>
        </p:pic>
        <p:sp>
          <p:nvSpPr>
            <p:cNvPr id="39" name="Rectangle 38"/>
            <p:cNvSpPr/>
            <p:nvPr/>
          </p:nvSpPr>
          <p:spPr bwMode="auto">
            <a:xfrm>
              <a:off x="4842030" y="2459037"/>
              <a:ext cx="1923638" cy="969963"/>
            </a:xfrm>
            <a:prstGeom prst="rect">
              <a:avLst/>
            </a:prstGeom>
            <a:solidFill>
              <a:schemeClr val="tx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40" name="TextBox 39"/>
          <p:cNvSpPr txBox="1"/>
          <p:nvPr/>
        </p:nvSpPr>
        <p:spPr>
          <a:xfrm>
            <a:off x="39942" y="980728"/>
            <a:ext cx="41088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big or LITTLE core cluster (2015) </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206</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41" name="TextBox 40"/>
          <p:cNvSpPr txBox="1"/>
          <p:nvPr/>
        </p:nvSpPr>
        <p:spPr>
          <a:xfrm>
            <a:off x="4211726" y="994711"/>
            <a:ext cx="37257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1" i="0" u="none" strike="noStrike" kern="1200" cap="none" spc="0" normalizeH="0" baseline="0" noProof="0" dirty="0">
                <a:ln>
                  <a:noFill/>
                </a:ln>
                <a:solidFill>
                  <a:srgbClr val="000000"/>
                </a:solidFill>
                <a:effectLst/>
                <a:uLnTx/>
                <a:uFillTx/>
                <a:latin typeface="Verdana"/>
                <a:ea typeface="+mn-ea"/>
                <a:cs typeface="+mn-cs"/>
              </a:rPr>
              <a:t> core cluster (2017) </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205</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42" name="Rectangle 41"/>
          <p:cNvSpPr/>
          <p:nvPr/>
        </p:nvSpPr>
        <p:spPr bwMode="auto">
          <a:xfrm>
            <a:off x="3530072" y="4042185"/>
            <a:ext cx="914400" cy="287589"/>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3" name="TextBox 42"/>
          <p:cNvSpPr txBox="1"/>
          <p:nvPr/>
        </p:nvSpPr>
        <p:spPr>
          <a:xfrm>
            <a:off x="391420" y="1991965"/>
            <a:ext cx="1537489" cy="487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a:ea typeface="+mn-ea"/>
                <a:cs typeface="+mn-cs"/>
              </a:rPr>
              <a:t>Cortex-</a:t>
            </a:r>
            <a:r>
              <a:rPr kumimoji="0" lang="en-US" sz="1200" b="0" i="0" u="none" strike="noStrike" kern="1200" cap="none" spc="0" normalizeH="0" baseline="0" noProof="0" dirty="0" err="1">
                <a:ln>
                  <a:noFill/>
                </a:ln>
                <a:solidFill>
                  <a:srgbClr val="FFFFFF"/>
                </a:solidFill>
                <a:effectLst/>
                <a:uLnTx/>
                <a:uFillTx/>
                <a:latin typeface="Verdana"/>
                <a:ea typeface="+mn-ea"/>
                <a:cs typeface="+mn-cs"/>
              </a:rPr>
              <a:t>A73</a:t>
            </a:r>
            <a:r>
              <a:rPr kumimoji="0" lang="en-US" sz="1200" b="0" i="0" u="none" strike="noStrike" kern="1200" cap="none" spc="0" normalizeH="0" baseline="0" noProof="0" dirty="0">
                <a:ln>
                  <a:noFill/>
                </a:ln>
                <a:solidFill>
                  <a:srgbClr val="FFFFFF"/>
                </a:solidFill>
                <a:effectLst/>
                <a:uLnTx/>
                <a:uFillTx/>
                <a:latin typeface="Verdana"/>
                <a:ea typeface="+mn-ea"/>
                <a:cs typeface="+mn-cs"/>
              </a:rPr>
              <a:t> 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a:ea typeface="+mn-ea"/>
                <a:cs typeface="+mn-cs"/>
              </a:rPr>
              <a:t>Armv8.0 CPU</a:t>
            </a:r>
          </a:p>
        </p:txBody>
      </p:sp>
    </p:spTree>
    <p:extLst>
      <p:ext uri="{BB962C8B-B14F-4D97-AF65-F5344CB8AC3E}">
        <p14:creationId xmlns:p14="http://schemas.microsoft.com/office/powerpoint/2010/main" val="386721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(7)</a:t>
            </a:r>
            <a:endParaRPr lang="en-US" sz="1700" kern="1200" dirty="0">
              <a:solidFill>
                <a:srgbClr val="FFFFFF"/>
              </a:solidFill>
            </a:endParaRPr>
          </a:p>
        </p:txBody>
      </p:sp>
      <p:sp>
        <p:nvSpPr>
          <p:cNvPr id="5" name="Rounded Rectangle 4"/>
          <p:cNvSpPr/>
          <p:nvPr/>
        </p:nvSpPr>
        <p:spPr bwMode="auto">
          <a:xfrm>
            <a:off x="508" y="841816"/>
            <a:ext cx="9144000" cy="1224000"/>
          </a:xfrm>
          <a:prstGeom prst="roundRect">
            <a:avLst/>
          </a:prstGeom>
          <a:solidFill>
            <a:srgbClr val="F2F2F2"/>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Box 7"/>
          <p:cNvSpPr txBox="1"/>
          <p:nvPr/>
        </p:nvSpPr>
        <p:spPr>
          <a:xfrm>
            <a:off x="107504" y="843330"/>
            <a:ext cx="893545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600" b="0" i="0" u="none" strike="noStrike" kern="1200" cap="none" spc="0" normalizeH="0" baseline="0" noProof="0" dirty="0">
                <a:ln>
                  <a:noFill/>
                </a:ln>
                <a:solidFill>
                  <a:srgbClr val="000000"/>
                </a:solidFill>
                <a:effectLst/>
                <a:uLnTx/>
                <a:uFillTx/>
                <a:latin typeface="Verdana"/>
                <a:ea typeface="+mn-ea"/>
                <a:cs typeface="+mn-cs"/>
              </a:rPr>
              <a:t> core clusters assume two types of </a:t>
            </a:r>
            <a:r>
              <a:rPr kumimoji="0" lang="en-US" sz="1600" b="0" i="0" u="none" strike="noStrike" kern="1200" cap="none" spc="0" normalizeH="0" baseline="0" noProof="0" dirty="0">
                <a:ln>
                  <a:noFill/>
                </a:ln>
                <a:solidFill>
                  <a:srgbClr val="0070C0"/>
                </a:solidFill>
                <a:effectLst/>
                <a:uLnTx/>
                <a:uFillTx/>
                <a:latin typeface="Verdana"/>
                <a:ea typeface="+mn-ea"/>
                <a:cs typeface="+mn-cs"/>
              </a:rPr>
              <a:t>Armv8.2-A compatible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such as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8"/>
          <p:cNvSpPr txBox="1"/>
          <p:nvPr/>
        </p:nvSpPr>
        <p:spPr>
          <a:xfrm>
            <a:off x="76327" y="452165"/>
            <a:ext cx="6737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Use of Armv8.2-A based cores in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a:t>
            </a:r>
          </a:p>
        </p:txBody>
      </p:sp>
      <p:sp>
        <p:nvSpPr>
          <p:cNvPr id="10" name="TextBox 9"/>
          <p:cNvSpPr txBox="1"/>
          <p:nvPr/>
        </p:nvSpPr>
        <p:spPr>
          <a:xfrm>
            <a:off x="301160" y="1161413"/>
            <a:ext cx="6516724" cy="65402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high performance </a:t>
            </a:r>
            <a:r>
              <a:rPr kumimoji="0" lang="en-US" sz="1800" b="0" i="0" u="none" strike="noStrike" kern="1200" cap="none" spc="0" normalizeH="0" baseline="0" noProof="0" dirty="0">
                <a:ln>
                  <a:noFill/>
                </a:ln>
                <a:solidFill>
                  <a:srgbClr val="000000"/>
                </a:solidFill>
                <a:effectLst/>
                <a:uLnTx/>
                <a:uFillTx/>
                <a:latin typeface="Verdana"/>
                <a:ea typeface="+mn-ea"/>
                <a:cs typeface="+mn-cs"/>
              </a:rPr>
              <a:t>Cortex-</a:t>
            </a:r>
            <a:r>
              <a:rPr kumimoji="0" lang="en-US" sz="1800" b="0" i="0" u="none" strike="noStrike" kern="1200" cap="none" spc="0" normalizeH="0" baseline="0" noProof="0" dirty="0">
                <a:ln>
                  <a:noFill/>
                </a:ln>
                <a:solidFill>
                  <a:srgbClr val="FF0000"/>
                </a:solidFill>
                <a:effectLst/>
                <a:uLnTx/>
                <a:uFillTx/>
                <a:latin typeface="Verdana"/>
                <a:ea typeface="+mn-ea"/>
                <a:cs typeface="+mn-cs"/>
              </a:rPr>
              <a:t>A</a:t>
            </a:r>
            <a:r>
              <a:rPr kumimoji="0" lang="en-US" sz="1600" b="0" i="0" u="none" strike="noStrike" kern="1200" cap="none" spc="0" normalizeH="0" baseline="0" noProof="0" dirty="0">
                <a:ln>
                  <a:noFill/>
                </a:ln>
                <a:solidFill>
                  <a:srgbClr val="FF0000"/>
                </a:solidFill>
                <a:effectLst/>
                <a:uLnTx/>
                <a:uFillTx/>
                <a:latin typeface="Verdana"/>
                <a:ea typeface="+mn-ea"/>
                <a:cs typeface="+mn-cs"/>
              </a:rPr>
              <a:t>75</a:t>
            </a:r>
            <a:r>
              <a:rPr kumimoji="0" lang="en-US" sz="1600" b="0" i="0" u="none" strike="noStrike" kern="1200" cap="none" spc="0" normalizeH="0" baseline="0" noProof="0" dirty="0">
                <a:ln>
                  <a:noFill/>
                </a:ln>
                <a:solidFill>
                  <a:srgbClr val="000000"/>
                </a:solidFill>
                <a:effectLst/>
                <a:uLnTx/>
                <a:uFillTx/>
                <a:latin typeface="Verdana"/>
                <a:ea typeface="+mn-ea"/>
                <a:cs typeface="+mn-cs"/>
              </a:rPr>
              <a:t>/A76/A77/A78/X1 and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low performance/High efficiency Cortex-</a:t>
            </a:r>
            <a:r>
              <a:rPr kumimoji="0" lang="en-US" sz="16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11" name="TextBox 10"/>
          <p:cNvSpPr txBox="1"/>
          <p:nvPr/>
        </p:nvSpPr>
        <p:spPr>
          <a:xfrm>
            <a:off x="107504" y="1707426"/>
            <a:ext cx="8835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cores</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268001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p:bldP spid="11"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64"/>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(8)</a:t>
            </a:r>
            <a:endParaRPr lang="en-US" sz="1700" kern="1200" dirty="0">
              <a:solidFill>
                <a:srgbClr val="FFFFFF"/>
              </a:solidFill>
            </a:endParaRPr>
          </a:p>
        </p:txBody>
      </p:sp>
      <p:sp>
        <p:nvSpPr>
          <p:cNvPr id="8" name="Rounded Rectangle 7"/>
          <p:cNvSpPr/>
          <p:nvPr/>
        </p:nvSpPr>
        <p:spPr bwMode="auto">
          <a:xfrm>
            <a:off x="-36004" y="915377"/>
            <a:ext cx="9216516" cy="3584217"/>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6" name="Picture 25"/>
          <p:cNvPicPr>
            <a:picLocks noChangeAspect="1"/>
          </p:cNvPicPr>
          <p:nvPr/>
        </p:nvPicPr>
        <p:blipFill rotWithShape="1">
          <a:blip r:embed="rId3"/>
          <a:srcRect b="41705"/>
          <a:stretch/>
        </p:blipFill>
        <p:spPr>
          <a:xfrm>
            <a:off x="3507901" y="1313765"/>
            <a:ext cx="5589494" cy="3015335"/>
          </a:xfrm>
          <a:prstGeom prst="rect">
            <a:avLst/>
          </a:prstGeom>
        </p:spPr>
      </p:pic>
      <p:grpSp>
        <p:nvGrpSpPr>
          <p:cNvPr id="33" name="Group 32"/>
          <p:cNvGrpSpPr/>
          <p:nvPr/>
        </p:nvGrpSpPr>
        <p:grpSpPr>
          <a:xfrm>
            <a:off x="3282462" y="4034118"/>
            <a:ext cx="5792905" cy="2017059"/>
            <a:chOff x="3205462" y="4034118"/>
            <a:chExt cx="5792905" cy="2017059"/>
          </a:xfrm>
        </p:grpSpPr>
        <p:sp>
          <p:nvSpPr>
            <p:cNvPr id="37" name="Rectangle 36"/>
            <p:cNvSpPr/>
            <p:nvPr/>
          </p:nvSpPr>
          <p:spPr bwMode="auto">
            <a:xfrm>
              <a:off x="3478886" y="4034118"/>
              <a:ext cx="5481918" cy="2017059"/>
            </a:xfrm>
            <a:prstGeom prst="rect">
              <a:avLst/>
            </a:prstGeom>
            <a:solidFill>
              <a:schemeClr val="bg1"/>
            </a:solidFill>
            <a:ln w="158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pic>
          <p:nvPicPr>
            <p:cNvPr id="38" name="Picture 37"/>
            <p:cNvPicPr>
              <a:picLocks noChangeAspect="1"/>
            </p:cNvPicPr>
            <p:nvPr/>
          </p:nvPicPr>
          <p:blipFill rotWithShape="1">
            <a:blip r:embed="rId3"/>
            <a:srcRect l="8397" t="80380" b="2530"/>
            <a:stretch/>
          </p:blipFill>
          <p:spPr>
            <a:xfrm>
              <a:off x="3541530" y="5205030"/>
              <a:ext cx="5456837" cy="699245"/>
            </a:xfrm>
            <a:prstGeom prst="rect">
              <a:avLst/>
            </a:prstGeom>
          </p:spPr>
        </p:pic>
        <p:pic>
          <p:nvPicPr>
            <p:cNvPr id="39" name="Picture 38"/>
            <p:cNvPicPr>
              <a:picLocks noChangeAspect="1"/>
            </p:cNvPicPr>
            <p:nvPr/>
          </p:nvPicPr>
          <p:blipFill rotWithShape="1">
            <a:blip r:embed="rId3"/>
            <a:srcRect t="58032" r="3022" b="20387"/>
            <a:stretch/>
          </p:blipFill>
          <p:spPr>
            <a:xfrm>
              <a:off x="3205462" y="4308563"/>
              <a:ext cx="5777028" cy="883016"/>
            </a:xfrm>
            <a:prstGeom prst="rect">
              <a:avLst/>
            </a:prstGeom>
          </p:spPr>
        </p:pic>
      </p:grpSp>
      <p:sp>
        <p:nvSpPr>
          <p:cNvPr id="41" name="TextBox 40"/>
          <p:cNvSpPr txBox="1"/>
          <p:nvPr/>
        </p:nvSpPr>
        <p:spPr>
          <a:xfrm>
            <a:off x="75656" y="440668"/>
            <a:ext cx="691375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b) Private (per-core) L2 caches instead a shared L2 cache</a:t>
            </a:r>
          </a:p>
        </p:txBody>
      </p:sp>
      <p:sp>
        <p:nvSpPr>
          <p:cNvPr id="43" name="Oval 42"/>
          <p:cNvSpPr/>
          <p:nvPr/>
        </p:nvSpPr>
        <p:spPr bwMode="auto">
          <a:xfrm>
            <a:off x="6675607" y="2639545"/>
            <a:ext cx="1465859"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44" name="Oval 43"/>
          <p:cNvSpPr/>
          <p:nvPr/>
        </p:nvSpPr>
        <p:spPr bwMode="auto">
          <a:xfrm>
            <a:off x="4039980" y="2625479"/>
            <a:ext cx="1465859"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grpSp>
        <p:nvGrpSpPr>
          <p:cNvPr id="45" name="Group 44"/>
          <p:cNvGrpSpPr/>
          <p:nvPr/>
        </p:nvGrpSpPr>
        <p:grpSpPr>
          <a:xfrm>
            <a:off x="192848" y="1471594"/>
            <a:ext cx="3146297" cy="3028000"/>
            <a:chOff x="232088" y="1471594"/>
            <a:chExt cx="3146297" cy="3028000"/>
          </a:xfrm>
        </p:grpSpPr>
        <p:grpSp>
          <p:nvGrpSpPr>
            <p:cNvPr id="46" name="Group 45"/>
            <p:cNvGrpSpPr/>
            <p:nvPr/>
          </p:nvGrpSpPr>
          <p:grpSpPr>
            <a:xfrm>
              <a:off x="232088" y="1471594"/>
              <a:ext cx="3146297" cy="3028000"/>
              <a:chOff x="4453933" y="1808819"/>
              <a:chExt cx="4618567" cy="4538003"/>
            </a:xfrm>
          </p:grpSpPr>
          <p:pic>
            <p:nvPicPr>
              <p:cNvPr id="48" name="Picture 47"/>
              <p:cNvPicPr>
                <a:picLocks noChangeAspect="1"/>
              </p:cNvPicPr>
              <p:nvPr/>
            </p:nvPicPr>
            <p:blipFill rotWithShape="1">
              <a:blip r:embed="rId4" cstate="print">
                <a:extLst>
                  <a:ext uri="{28A0092B-C50C-407E-A947-70E740481C1C}">
                    <a14:useLocalDpi xmlns:a14="http://schemas.microsoft.com/office/drawing/2010/main" val="0"/>
                  </a:ext>
                </a:extLst>
              </a:blip>
              <a:srcRect t="28991" b="2103"/>
              <a:stretch/>
            </p:blipFill>
            <p:spPr>
              <a:xfrm>
                <a:off x="4453933" y="1808819"/>
                <a:ext cx="4618567" cy="4538003"/>
              </a:xfrm>
              <a:prstGeom prst="rect">
                <a:avLst/>
              </a:prstGeom>
            </p:spPr>
          </p:pic>
          <p:sp>
            <p:nvSpPr>
              <p:cNvPr id="49" name="Rectangle 48"/>
              <p:cNvSpPr/>
              <p:nvPr/>
            </p:nvSpPr>
            <p:spPr bwMode="auto">
              <a:xfrm>
                <a:off x="4842030" y="2459037"/>
                <a:ext cx="1923638" cy="969963"/>
              </a:xfrm>
              <a:prstGeom prst="rect">
                <a:avLst/>
              </a:prstGeom>
              <a:solidFill>
                <a:schemeClr val="tx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0" name="TextBox 49"/>
              <p:cNvSpPr txBox="1"/>
              <p:nvPr/>
            </p:nvSpPr>
            <p:spPr>
              <a:xfrm>
                <a:off x="4788417" y="2588689"/>
                <a:ext cx="2118927" cy="730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a:ea typeface="+mn-ea"/>
                    <a:cs typeface="+mn-cs"/>
                  </a:rPr>
                  <a:t>Cortex-</a:t>
                </a:r>
                <a:r>
                  <a:rPr kumimoji="0" lang="en-US" sz="1200" b="0" i="0" u="none" strike="noStrike" kern="1200" cap="none" spc="0" normalizeH="0" baseline="0" noProof="0" dirty="0" err="1">
                    <a:ln>
                      <a:noFill/>
                    </a:ln>
                    <a:solidFill>
                      <a:srgbClr val="FFFFFF"/>
                    </a:solidFill>
                    <a:effectLst/>
                    <a:uLnTx/>
                    <a:uFillTx/>
                    <a:latin typeface="Verdana"/>
                    <a:ea typeface="+mn-ea"/>
                    <a:cs typeface="+mn-cs"/>
                  </a:rPr>
                  <a:t>A73</a:t>
                </a:r>
                <a:r>
                  <a:rPr kumimoji="0" lang="en-US" sz="1200" b="0" i="0" u="none" strike="noStrike" kern="1200" cap="none" spc="0" normalizeH="0" baseline="0" noProof="0" dirty="0">
                    <a:ln>
                      <a:noFill/>
                    </a:ln>
                    <a:solidFill>
                      <a:srgbClr val="FFFFFF"/>
                    </a:solidFill>
                    <a:effectLst/>
                    <a:uLnTx/>
                    <a:uFillTx/>
                    <a:latin typeface="Verdana"/>
                    <a:ea typeface="+mn-ea"/>
                    <a:cs typeface="+mn-cs"/>
                  </a:rPr>
                  <a:t> 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a:ea typeface="+mn-ea"/>
                    <a:cs typeface="+mn-cs"/>
                  </a:rPr>
                  <a:t>Armv8.0 CPU</a:t>
                </a:r>
              </a:p>
            </p:txBody>
          </p:sp>
        </p:grpSp>
        <p:sp>
          <p:nvSpPr>
            <p:cNvPr id="47" name="Oval 46"/>
            <p:cNvSpPr/>
            <p:nvPr/>
          </p:nvSpPr>
          <p:spPr bwMode="auto">
            <a:xfrm>
              <a:off x="385763" y="2588985"/>
              <a:ext cx="2581687"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grpSp>
      <p:sp>
        <p:nvSpPr>
          <p:cNvPr id="51" name="TextBox 50"/>
          <p:cNvSpPr txBox="1"/>
          <p:nvPr/>
        </p:nvSpPr>
        <p:spPr>
          <a:xfrm>
            <a:off x="26495" y="980728"/>
            <a:ext cx="41088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big or LITTLE core cluster (2015) </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206</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52" name="TextBox 51"/>
          <p:cNvSpPr txBox="1"/>
          <p:nvPr/>
        </p:nvSpPr>
        <p:spPr>
          <a:xfrm>
            <a:off x="4211726" y="989949"/>
            <a:ext cx="37257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1" i="0" u="none" strike="noStrike" kern="1200" cap="none" spc="0" normalizeH="0" baseline="0" noProof="0" dirty="0">
                <a:ln>
                  <a:noFill/>
                </a:ln>
                <a:solidFill>
                  <a:srgbClr val="000000"/>
                </a:solidFill>
                <a:effectLst/>
                <a:uLnTx/>
                <a:uFillTx/>
                <a:latin typeface="Verdana"/>
                <a:ea typeface="+mn-ea"/>
                <a:cs typeface="+mn-cs"/>
              </a:rPr>
              <a:t> core cluster (2017) </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205</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53" name="Oval 52"/>
          <p:cNvSpPr/>
          <p:nvPr/>
        </p:nvSpPr>
        <p:spPr bwMode="auto">
          <a:xfrm>
            <a:off x="1467745" y="3672195"/>
            <a:ext cx="1750220" cy="440519"/>
          </a:xfrm>
          <a:prstGeom prst="ellipse">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ounded Rectangle 8"/>
          <p:cNvSpPr/>
          <p:nvPr/>
        </p:nvSpPr>
        <p:spPr bwMode="auto">
          <a:xfrm>
            <a:off x="508" y="6453336"/>
            <a:ext cx="9144000" cy="372838"/>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6" name="TextBox 55"/>
          <p:cNvSpPr txBox="1"/>
          <p:nvPr/>
        </p:nvSpPr>
        <p:spPr>
          <a:xfrm>
            <a:off x="116505" y="5921190"/>
            <a:ext cx="3864904" cy="879728"/>
          </a:xfrm>
          <a:prstGeom prst="rect">
            <a:avLst/>
          </a:prstGeom>
          <a:noFill/>
        </p:spPr>
        <p:txBody>
          <a:bodyPr wrap="non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Armv8.0-A support, e.g. Cortex-</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A53</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base" latinLnBrk="0" hangingPunct="1">
              <a:lnSpc>
                <a:spcPct val="100000"/>
              </a:lnSpc>
              <a:spcBef>
                <a:spcPts val="0"/>
              </a:spcBef>
              <a:spcAft>
                <a:spcPts val="11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A57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A72</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A73</a:t>
            </a:r>
            <a:r>
              <a:rPr kumimoji="0" lang="en-US" sz="1400" b="0" i="0" u="none" strike="noStrike" kern="1200" cap="none" spc="0" normalizeH="0" baseline="0" noProof="0" dirty="0">
                <a:ln>
                  <a:noFill/>
                </a:ln>
                <a:solidFill>
                  <a:srgbClr val="000000"/>
                </a:solidFill>
                <a:effectLst/>
                <a:uLnTx/>
                <a:uFillTx/>
                <a:latin typeface="Verdana"/>
                <a:ea typeface="+mn-ea"/>
                <a:cs typeface="+mn-cs"/>
              </a:rPr>
              <a:t>, up to 4 cores/cluster</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Shared </a:t>
            </a:r>
            <a:r>
              <a:rPr kumimoji="0" lang="en-US" sz="1400" b="0" i="0" u="none" strike="noStrike" kern="1200" cap="none" spc="0" normalizeH="0" baseline="0" noProof="0" dirty="0" err="1">
                <a:ln>
                  <a:noFill/>
                </a:ln>
                <a:solidFill>
                  <a:srgbClr val="0070C0"/>
                </a:solidFill>
                <a:effectLst/>
                <a:uLnTx/>
                <a:uFillTx/>
                <a:latin typeface="Verdana"/>
                <a:ea typeface="+mn-ea"/>
                <a:cs typeface="+mn-cs"/>
              </a:rPr>
              <a:t>L2</a:t>
            </a:r>
            <a:r>
              <a:rPr kumimoji="0" lang="en-US" sz="1400" b="0" i="0" u="none" strike="noStrike" kern="1200" cap="none" spc="0" normalizeH="0" baseline="0" noProof="0" dirty="0">
                <a:ln>
                  <a:noFill/>
                </a:ln>
                <a:solidFill>
                  <a:srgbClr val="0070C0"/>
                </a:solidFill>
                <a:effectLst/>
                <a:uLnTx/>
                <a:uFillTx/>
                <a:latin typeface="Verdana"/>
                <a:ea typeface="+mn-ea"/>
                <a:cs typeface="+mn-cs"/>
              </a:rPr>
              <a:t> cache</a:t>
            </a:r>
          </a:p>
        </p:txBody>
      </p:sp>
      <p:sp>
        <p:nvSpPr>
          <p:cNvPr id="57" name="TextBox 56"/>
          <p:cNvSpPr txBox="1"/>
          <p:nvPr/>
        </p:nvSpPr>
        <p:spPr>
          <a:xfrm>
            <a:off x="4000377" y="5916707"/>
            <a:ext cx="4856522" cy="892552"/>
          </a:xfrm>
          <a:prstGeom prst="rect">
            <a:avLst/>
          </a:prstGeom>
          <a:noFill/>
        </p:spPr>
        <p:txBody>
          <a:bodyPr wrap="none" rtlCol="0">
            <a:spAutoFit/>
          </a:bodyPr>
          <a:lstStyle/>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Armv8.2-A support, (Cortex-A55/75)</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2 CPU types, up to 8 cores but only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4b</a:t>
            </a:r>
            <a:r>
              <a:rPr kumimoji="0" lang="en-US" sz="1400" b="0" i="0" u="none" strike="noStrike" kern="1200" cap="none" spc="0" normalizeH="0" baseline="0" noProof="0" dirty="0">
                <a:ln>
                  <a:noFill/>
                </a:ln>
                <a:solidFill>
                  <a:srgbClr val="000000"/>
                </a:solidFill>
                <a:effectLst/>
                <a:uLnTx/>
                <a:uFillTx/>
                <a:latin typeface="Verdana"/>
                <a:ea typeface="+mn-ea"/>
                <a:cs typeface="+mn-cs"/>
              </a:rPr>
              <a:t>/cluster </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Private L2 caches</a:t>
            </a:r>
          </a:p>
        </p:txBody>
      </p:sp>
    </p:spTree>
    <p:extLst>
      <p:ext uri="{BB962C8B-B14F-4D97-AF65-F5344CB8AC3E}">
        <p14:creationId xmlns:p14="http://schemas.microsoft.com/office/powerpoint/2010/main" val="239795725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(9)</a:t>
            </a:r>
            <a:endParaRPr lang="en-US" sz="1700" kern="1200" dirty="0">
              <a:solidFill>
                <a:srgbClr val="FFFFFF"/>
              </a:solidFill>
            </a:endParaRPr>
          </a:p>
        </p:txBody>
      </p:sp>
      <p:sp>
        <p:nvSpPr>
          <p:cNvPr id="10" name="Rounded Rectangle 9"/>
          <p:cNvSpPr/>
          <p:nvPr/>
        </p:nvSpPr>
        <p:spPr bwMode="auto">
          <a:xfrm>
            <a:off x="13794" y="992176"/>
            <a:ext cx="9130206" cy="4114078"/>
          </a:xfrm>
          <a:prstGeom prst="roundRect">
            <a:avLst/>
          </a:prstGeom>
          <a:solidFill>
            <a:srgbClr val="F2F2F2"/>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extBox 11"/>
          <p:cNvSpPr txBox="1"/>
          <p:nvPr/>
        </p:nvSpPr>
        <p:spPr>
          <a:xfrm>
            <a:off x="75139" y="440668"/>
            <a:ext cx="90406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20" normalizeH="0" baseline="0" noProof="0" dirty="0">
                <a:ln>
                  <a:noFill/>
                </a:ln>
                <a:solidFill>
                  <a:srgbClr val="2D2D8A"/>
                </a:solidFill>
                <a:effectLst/>
                <a:uLnTx/>
                <a:uFillTx/>
                <a:latin typeface="Verdana"/>
                <a:ea typeface="+mn-ea"/>
                <a:cs typeface="+mn-cs"/>
              </a:rPr>
              <a:t>c) </a:t>
            </a:r>
            <a:r>
              <a:rPr kumimoji="0" lang="en-US" sz="1800" b="0" i="0" u="none" strike="noStrike" kern="1200" cap="none" spc="-2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20" normalizeH="0" baseline="0" noProof="0" dirty="0">
                <a:ln>
                  <a:noFill/>
                </a:ln>
                <a:solidFill>
                  <a:srgbClr val="2D2D8A"/>
                </a:solidFill>
                <a:effectLst/>
                <a:uLnTx/>
                <a:uFillTx/>
                <a:latin typeface="Verdana"/>
                <a:ea typeface="+mn-ea"/>
                <a:cs typeface="+mn-cs"/>
              </a:rPr>
              <a:t> Shared Unit (DSU) with a shared L3 cache and snoop filter </a:t>
            </a:r>
            <a:r>
              <a:rPr kumimoji="0" lang="en-US" sz="1800" b="0" i="0" u="none" strike="noStrike" kern="1200" cap="none" spc="-20" normalizeH="0" baseline="0" noProof="0" dirty="0">
                <a:ln>
                  <a:noFill/>
                </a:ln>
                <a:solidFill>
                  <a:srgbClr val="000000"/>
                </a:solidFill>
                <a:effectLst/>
                <a:uLnTx/>
                <a:uFillTx/>
                <a:latin typeface="Verdana"/>
                <a:ea typeface="+mn-ea"/>
                <a:cs typeface="+mn-cs"/>
              </a:rPr>
              <a:t>[</a:t>
            </a:r>
            <a:r>
              <a:rPr lang="hu-HU" spc="-20" dirty="0">
                <a:solidFill>
                  <a:srgbClr val="000000"/>
                </a:solidFill>
                <a:latin typeface="Verdana"/>
              </a:rPr>
              <a:t>207</a:t>
            </a:r>
            <a:r>
              <a:rPr kumimoji="0" lang="en-US" sz="1800" b="0" i="0" u="none" strike="noStrike" kern="1200" cap="none" spc="-20" normalizeH="0" baseline="0" noProof="0" dirty="0">
                <a:ln>
                  <a:noFill/>
                </a:ln>
                <a:solidFill>
                  <a:srgbClr val="000000"/>
                </a:solidFill>
                <a:effectLst/>
                <a:uLnTx/>
                <a:uFillTx/>
                <a:latin typeface="Verdana"/>
                <a:ea typeface="+mn-ea"/>
                <a:cs typeface="+mn-cs"/>
              </a:rPr>
              <a:t>]</a:t>
            </a:r>
          </a:p>
        </p:txBody>
      </p:sp>
      <p:sp>
        <p:nvSpPr>
          <p:cNvPr id="15" name="TextBox 14"/>
          <p:cNvSpPr txBox="1"/>
          <p:nvPr/>
        </p:nvSpPr>
        <p:spPr>
          <a:xfrm>
            <a:off x="2660639" y="4499524"/>
            <a:ext cx="373692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(Up to two 128-bit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AMBA</a:t>
            </a:r>
            <a:r>
              <a:rPr kumimoji="0" lang="en-US" sz="1400" b="0" i="0" u="none" strike="noStrike" kern="1200" cap="none" spc="0" normalizeH="0" baseline="0" noProof="0" dirty="0">
                <a:ln>
                  <a:noFill/>
                </a:ln>
                <a:solidFill>
                  <a:srgbClr val="000000"/>
                </a:solidFill>
                <a:effectLst/>
                <a:uLnTx/>
                <a:uFillTx/>
                <a:latin typeface="Verdana"/>
                <a:ea typeface="+mn-ea"/>
                <a:cs typeface="+mn-cs"/>
              </a:rPr>
              <a:t> 5 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or up to two 256-bit AMBA 5 CHI bus)</a:t>
            </a:r>
          </a:p>
        </p:txBody>
      </p:sp>
      <p:pic>
        <p:nvPicPr>
          <p:cNvPr id="20" name="Picture 19"/>
          <p:cNvPicPr>
            <a:picLocks noChangeAspect="1"/>
          </p:cNvPicPr>
          <p:nvPr/>
        </p:nvPicPr>
        <p:blipFill rotWithShape="1">
          <a:blip r:embed="rId2"/>
          <a:srcRect t="18474"/>
          <a:stretch/>
        </p:blipFill>
        <p:spPr>
          <a:xfrm>
            <a:off x="215843" y="1008058"/>
            <a:ext cx="8686110" cy="3491466"/>
          </a:xfrm>
          <a:prstGeom prst="rect">
            <a:avLst/>
          </a:prstGeom>
        </p:spPr>
      </p:pic>
      <p:sp>
        <p:nvSpPr>
          <p:cNvPr id="21" name="Rectangle 20"/>
          <p:cNvSpPr/>
          <p:nvPr/>
        </p:nvSpPr>
        <p:spPr bwMode="auto">
          <a:xfrm>
            <a:off x="3437100" y="2830460"/>
            <a:ext cx="828000" cy="648000"/>
          </a:xfrm>
          <a:prstGeom prst="rect">
            <a:avLst/>
          </a:prstGeom>
          <a:noFill/>
          <a:ln w="38100"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TextBox 21"/>
          <p:cNvSpPr txBox="1"/>
          <p:nvPr/>
        </p:nvSpPr>
        <p:spPr>
          <a:xfrm>
            <a:off x="6300192" y="3284984"/>
            <a:ext cx="2703304" cy="5488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(Per-core DVFS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Partial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L3</a:t>
            </a:r>
            <a:r>
              <a:rPr kumimoji="0" lang="en-US" sz="1400" b="0" i="0" u="none" strike="noStrike" kern="1200" cap="none" spc="0" normalizeH="0" baseline="0" noProof="0" dirty="0">
                <a:ln>
                  <a:noFill/>
                </a:ln>
                <a:solidFill>
                  <a:srgbClr val="000000"/>
                </a:solidFill>
                <a:effectLst/>
                <a:uLnTx/>
                <a:uFillTx/>
                <a:latin typeface="Verdana"/>
                <a:ea typeface="+mn-ea"/>
                <a:cs typeface="+mn-cs"/>
              </a:rPr>
              <a:t> power down) </a:t>
            </a:r>
          </a:p>
        </p:txBody>
      </p:sp>
      <p:sp>
        <p:nvSpPr>
          <p:cNvPr id="23" name="TextBox 22"/>
          <p:cNvSpPr txBox="1"/>
          <p:nvPr/>
        </p:nvSpPr>
        <p:spPr>
          <a:xfrm>
            <a:off x="534280" y="1908158"/>
            <a:ext cx="11934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(Partitions)</a:t>
            </a:r>
          </a:p>
        </p:txBody>
      </p:sp>
      <p:sp>
        <p:nvSpPr>
          <p:cNvPr id="26" name="TextBox 25"/>
          <p:cNvSpPr txBox="1"/>
          <p:nvPr/>
        </p:nvSpPr>
        <p:spPr>
          <a:xfrm>
            <a:off x="899592" y="3049215"/>
            <a:ext cx="139493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FF0000"/>
                </a:solidFill>
                <a:effectLst/>
                <a:uLnTx/>
                <a:uFillTx/>
                <a:latin typeface="Verdana"/>
                <a:ea typeface="+mn-ea"/>
                <a:cs typeface="+mn-cs"/>
              </a:rPr>
              <a:t>Snoop filter</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27" name="TextBox 26"/>
          <p:cNvSpPr txBox="1"/>
          <p:nvPr/>
        </p:nvSpPr>
        <p:spPr>
          <a:xfrm>
            <a:off x="1583668" y="4113076"/>
            <a:ext cx="113845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FF0000"/>
                </a:solidFill>
                <a:effectLst/>
                <a:uLnTx/>
                <a:uFillTx/>
                <a:latin typeface="Verdana"/>
                <a:ea typeface="+mn-ea"/>
                <a:cs typeface="+mn-cs"/>
              </a:rPr>
              <a:t>L3 cache</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3" name="Rounded Rectangle 12"/>
          <p:cNvSpPr/>
          <p:nvPr/>
        </p:nvSpPr>
        <p:spPr>
          <a:xfrm>
            <a:off x="114340" y="2439603"/>
            <a:ext cx="2423910" cy="972000"/>
          </a:xfrm>
          <a:prstGeom prst="roundRect">
            <a:avLst/>
          </a:prstGeom>
          <a:ln w="28575">
            <a:solidFill>
              <a:srgbClr val="FF000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Rounded Rectangle 13"/>
          <p:cNvSpPr/>
          <p:nvPr/>
        </p:nvSpPr>
        <p:spPr>
          <a:xfrm>
            <a:off x="256225" y="3622015"/>
            <a:ext cx="2423910" cy="972000"/>
          </a:xfrm>
          <a:prstGeom prst="roundRect">
            <a:avLst/>
          </a:prstGeom>
          <a:ln w="28575">
            <a:solidFill>
              <a:srgbClr val="FF000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 name="Rectangle 15"/>
          <p:cNvSpPr/>
          <p:nvPr/>
        </p:nvSpPr>
        <p:spPr bwMode="auto">
          <a:xfrm>
            <a:off x="2612040" y="2814696"/>
            <a:ext cx="828000" cy="648000"/>
          </a:xfrm>
          <a:prstGeom prst="rect">
            <a:avLst/>
          </a:prstGeom>
          <a:noFill/>
          <a:ln w="38100"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5989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P spid="13" grpId="0" animBg="1"/>
      <p:bldP spid="14" grpId="0" animBg="1"/>
      <p:bldP spid="16"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(10)</a:t>
            </a:r>
            <a:endParaRPr lang="en-US" sz="1700" kern="1200" dirty="0">
              <a:solidFill>
                <a:srgbClr val="FFFFFF"/>
              </a:solidFill>
            </a:endParaRPr>
          </a:p>
        </p:txBody>
      </p:sp>
      <p:sp>
        <p:nvSpPr>
          <p:cNvPr id="3" name="TextBox 2"/>
          <p:cNvSpPr txBox="1"/>
          <p:nvPr/>
        </p:nvSpPr>
        <p:spPr>
          <a:xfrm>
            <a:off x="75762" y="440668"/>
            <a:ext cx="91602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70" normalizeH="0" baseline="0" noProof="0" dirty="0">
                <a:ln>
                  <a:noFill/>
                </a:ln>
                <a:solidFill>
                  <a:srgbClr val="2D2D8A"/>
                </a:solidFill>
                <a:effectLst/>
                <a:uLnTx/>
                <a:uFillTx/>
                <a:latin typeface="Verdana"/>
                <a:ea typeface="+mn-ea"/>
                <a:cs typeface="+mn-cs"/>
              </a:rPr>
              <a:t>Reduced cache latencies in </a:t>
            </a:r>
            <a:r>
              <a:rPr kumimoji="0" lang="en-US" sz="1800" b="0" i="0" u="none" strike="noStrike" kern="1200" cap="none" spc="-7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70" normalizeH="0" baseline="0" noProof="0" dirty="0">
                <a:ln>
                  <a:noFill/>
                </a:ln>
                <a:solidFill>
                  <a:srgbClr val="2D2D8A"/>
                </a:solidFill>
                <a:effectLst/>
                <a:uLnTx/>
                <a:uFillTx/>
                <a:latin typeface="Verdana"/>
                <a:ea typeface="+mn-ea"/>
                <a:cs typeface="+mn-cs"/>
              </a:rPr>
              <a:t> core clusters-based systems (in cycles) </a:t>
            </a:r>
            <a:r>
              <a:rPr kumimoji="0" lang="en-US" sz="1800" b="0" i="0" u="none" strike="noStrike" kern="1200" cap="none" spc="-70" normalizeH="0" baseline="0" noProof="0" dirty="0">
                <a:ln>
                  <a:noFill/>
                </a:ln>
                <a:solidFill>
                  <a:srgbClr val="000000"/>
                </a:solidFill>
                <a:effectLst/>
                <a:uLnTx/>
                <a:uFillTx/>
                <a:latin typeface="Verdana"/>
                <a:ea typeface="+mn-ea"/>
                <a:cs typeface="+mn-cs"/>
              </a:rPr>
              <a:t>[</a:t>
            </a:r>
            <a:r>
              <a:rPr lang="hu-HU" spc="-70" dirty="0">
                <a:solidFill>
                  <a:srgbClr val="000000"/>
                </a:solidFill>
                <a:latin typeface="Verdana"/>
              </a:rPr>
              <a:t>207</a:t>
            </a:r>
            <a:r>
              <a:rPr kumimoji="0" lang="en-US" sz="1800" b="0" i="0" u="none" strike="noStrike" kern="1200" cap="none" spc="-70" normalizeH="0" baseline="0" noProof="0" dirty="0">
                <a:ln>
                  <a:noFill/>
                </a:ln>
                <a:solidFill>
                  <a:srgbClr val="000000"/>
                </a:solidFill>
                <a:effectLst/>
                <a:uLnTx/>
                <a:uFillTx/>
                <a:latin typeface="Verdana"/>
                <a:ea typeface="+mn-ea"/>
                <a:cs typeface="+mn-cs"/>
              </a:rPr>
              <a:t>]</a:t>
            </a:r>
          </a:p>
        </p:txBody>
      </p:sp>
      <p:pic>
        <p:nvPicPr>
          <p:cNvPr id="4" name="Picture 3"/>
          <p:cNvPicPr>
            <a:picLocks noChangeAspect="1"/>
          </p:cNvPicPr>
          <p:nvPr/>
        </p:nvPicPr>
        <p:blipFill>
          <a:blip r:embed="rId2"/>
          <a:stretch>
            <a:fillRect/>
          </a:stretch>
        </p:blipFill>
        <p:spPr>
          <a:xfrm>
            <a:off x="0" y="1044869"/>
            <a:ext cx="9144000" cy="2035070"/>
          </a:xfrm>
          <a:prstGeom prst="rect">
            <a:avLst/>
          </a:prstGeom>
        </p:spPr>
      </p:pic>
      <p:sp>
        <p:nvSpPr>
          <p:cNvPr id="5" name="Rectangle 4"/>
          <p:cNvSpPr/>
          <p:nvPr/>
        </p:nvSpPr>
        <p:spPr bwMode="auto">
          <a:xfrm>
            <a:off x="115518" y="2666048"/>
            <a:ext cx="8866972" cy="413891"/>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Rounded Rectangle 5"/>
          <p:cNvSpPr/>
          <p:nvPr/>
        </p:nvSpPr>
        <p:spPr bwMode="auto">
          <a:xfrm>
            <a:off x="3959225" y="1225888"/>
            <a:ext cx="1692895" cy="1440160"/>
          </a:xfrm>
          <a:prstGeom prst="roundRect">
            <a:avLst/>
          </a:prstGeom>
          <a:noFill/>
          <a:ln w="28575" cap="flat" cmpd="sng" algn="ctr">
            <a:solidFill>
              <a:srgbClr val="FF0000"/>
            </a:solidFill>
            <a:prstDash val="sysDot"/>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ounded Rectangle 6"/>
          <p:cNvSpPr/>
          <p:nvPr/>
        </p:nvSpPr>
        <p:spPr bwMode="auto">
          <a:xfrm>
            <a:off x="7307597" y="1225888"/>
            <a:ext cx="1692895" cy="1440160"/>
          </a:xfrm>
          <a:prstGeom prst="roundRect">
            <a:avLst/>
          </a:prstGeom>
          <a:noFill/>
          <a:ln w="28575" cap="flat" cmpd="sng" algn="ctr">
            <a:solidFill>
              <a:srgbClr val="FF0000"/>
            </a:solidFill>
            <a:prstDash val="sysDot"/>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6643081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(11)</a:t>
            </a:r>
            <a:endParaRPr lang="en-US" sz="1700" kern="1200" dirty="0">
              <a:solidFill>
                <a:srgbClr val="FFFFFF"/>
              </a:solidFill>
            </a:endParaRPr>
          </a:p>
        </p:txBody>
      </p:sp>
      <p:sp>
        <p:nvSpPr>
          <p:cNvPr id="4" name="Rounded Rectangle 3"/>
          <p:cNvSpPr/>
          <p:nvPr/>
        </p:nvSpPr>
        <p:spPr bwMode="auto">
          <a:xfrm>
            <a:off x="508" y="882457"/>
            <a:ext cx="9144000" cy="1239351"/>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TextBox 5"/>
          <p:cNvSpPr txBox="1"/>
          <p:nvPr/>
        </p:nvSpPr>
        <p:spPr>
          <a:xfrm>
            <a:off x="76061" y="452165"/>
            <a:ext cx="491192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Main benefits</a:t>
            </a:r>
            <a:r>
              <a:rPr kumimoji="0" lang="en-US" sz="1800" b="0" i="0" u="none" strike="noStrike" kern="1200" cap="none" spc="0" normalizeH="0" baseline="0" noProof="0" dirty="0">
                <a:ln>
                  <a:noFill/>
                </a:ln>
                <a:solidFill>
                  <a:srgbClr val="000000"/>
                </a:solidFill>
                <a:effectLst/>
                <a:uLnTx/>
                <a:uFillTx/>
                <a:latin typeface="Verdana"/>
                <a:ea typeface="+mn-ea"/>
                <a:cs typeface="+mn-cs"/>
              </a:rPr>
              <a:t> of </a:t>
            </a:r>
            <a:r>
              <a:rPr kumimoji="0" lang="en-US" sz="18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800" b="0" i="0" u="none" strike="noStrike" kern="1200" cap="none" spc="0" normalizeH="0" baseline="0" noProof="0" dirty="0">
                <a:ln>
                  <a:noFill/>
                </a:ln>
                <a:solidFill>
                  <a:srgbClr val="000000"/>
                </a:solidFill>
                <a:effectLst/>
                <a:uLnTx/>
                <a:uFillTx/>
                <a:latin typeface="Verdana"/>
                <a:ea typeface="+mn-ea"/>
                <a:cs typeface="+mn-cs"/>
              </a:rPr>
              <a:t> core clusters</a:t>
            </a:r>
          </a:p>
        </p:txBody>
      </p:sp>
      <p:sp>
        <p:nvSpPr>
          <p:cNvPr id="8" name="TextBox 7"/>
          <p:cNvSpPr txBox="1"/>
          <p:nvPr/>
        </p:nvSpPr>
        <p:spPr>
          <a:xfrm>
            <a:off x="290722" y="882457"/>
            <a:ext cx="8720657" cy="115416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40" normalizeH="0" noProof="0" dirty="0">
                <a:ln>
                  <a:noFill/>
                </a:ln>
                <a:solidFill>
                  <a:srgbClr val="0070C0"/>
                </a:solidFill>
                <a:effectLst/>
                <a:uLnTx/>
                <a:uFillTx/>
                <a:latin typeface="Verdana"/>
                <a:ea typeface="+mn-ea"/>
                <a:cs typeface="+mn-cs"/>
              </a:rPr>
              <a:t>greater flexibility due to </a:t>
            </a:r>
            <a:r>
              <a:rPr kumimoji="0" lang="en-US" sz="1600" b="0" i="0" u="none" strike="noStrike" kern="1200" cap="none" spc="-40" normalizeH="0" noProof="0" dirty="0">
                <a:ln>
                  <a:noFill/>
                </a:ln>
                <a:solidFill>
                  <a:srgbClr val="000000"/>
                </a:solidFill>
                <a:effectLst/>
                <a:uLnTx/>
                <a:uFillTx/>
                <a:latin typeface="Verdana"/>
                <a:ea typeface="+mn-ea"/>
                <a:cs typeface="+mn-cs"/>
              </a:rPr>
              <a:t>up to two core types and up to 8 cores with different mixes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redesigned cache subsystem with </a:t>
            </a:r>
            <a:r>
              <a:rPr kumimoji="0" lang="en-US" sz="1600" b="0" i="0" u="none" strike="noStrike" kern="1200" cap="none" spc="0" normalizeH="0" baseline="0" noProof="0" dirty="0">
                <a:ln>
                  <a:noFill/>
                </a:ln>
                <a:solidFill>
                  <a:srgbClr val="0070C0"/>
                </a:solidFill>
                <a:effectLst/>
                <a:uLnTx/>
                <a:uFillTx/>
                <a:latin typeface="Verdana"/>
                <a:ea typeface="+mn-ea"/>
                <a:cs typeface="+mn-cs"/>
              </a:rPr>
              <a:t>lower access times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improved power efficiency </a:t>
            </a:r>
            <a:r>
              <a:rPr kumimoji="0" lang="en-US" sz="1600" b="0" i="0" u="none" strike="noStrike" kern="1200" cap="none" spc="0" normalizeH="0" baseline="0" noProof="0" dirty="0">
                <a:ln>
                  <a:noFill/>
                </a:ln>
                <a:solidFill>
                  <a:srgbClr val="000000"/>
                </a:solidFill>
                <a:effectLst/>
                <a:uLnTx/>
                <a:uFillTx/>
                <a:latin typeface="Verdana"/>
                <a:ea typeface="+mn-ea"/>
                <a:cs typeface="+mn-cs"/>
              </a:rPr>
              <a:t>through </a:t>
            </a:r>
            <a:r>
              <a:rPr kumimoji="0" lang="en-US" sz="1600" b="0" i="0" u="none" strike="noStrike" kern="1200" cap="none" spc="0" normalizeH="0" baseline="0" noProof="0" dirty="0">
                <a:ln>
                  <a:noFill/>
                </a:ln>
                <a:solidFill>
                  <a:srgbClr val="0070C0"/>
                </a:solidFill>
                <a:effectLst/>
                <a:uLnTx/>
                <a:uFillTx/>
                <a:latin typeface="Verdana"/>
                <a:ea typeface="+mn-ea"/>
                <a:cs typeface="+mn-cs"/>
              </a:rPr>
              <a:t>intelligent power management </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FF0000"/>
                </a:solidFill>
                <a:effectLst/>
                <a:uLnTx/>
                <a:uFillTx/>
                <a:latin typeface="Verdana"/>
                <a:ea typeface="+mn-ea"/>
                <a:cs typeface="+mn-cs"/>
              </a:rPr>
              <a:t>EAS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(Energy Aware Scheduling). </a:t>
            </a:r>
            <a:r>
              <a:rPr kumimoji="0" lang="en-US" sz="1600" b="0" i="0" u="none" strike="noStrike" kern="1200" cap="none" spc="0" normalizeH="0" baseline="0" noProof="0" dirty="0">
                <a:ln>
                  <a:noFill/>
                </a:ln>
                <a:effectLst/>
                <a:uLnTx/>
                <a:uFillTx/>
                <a:latin typeface="Verdana"/>
                <a:ea typeface="+mn-ea"/>
                <a:cs typeface="+mn-cs"/>
              </a:rPr>
              <a:t>It’s </a:t>
            </a:r>
            <a:r>
              <a:rPr kumimoji="0" lang="en-US" sz="1600" b="0" i="0" u="none" strike="noStrike" kern="1200" cap="none" spc="0" normalizeH="0" baseline="0" noProof="0" dirty="0">
                <a:ln>
                  <a:noFill/>
                </a:ln>
                <a:solidFill>
                  <a:srgbClr val="000000"/>
                </a:solidFill>
                <a:effectLst/>
                <a:uLnTx/>
                <a:uFillTx/>
                <a:latin typeface="Verdana"/>
                <a:ea typeface="+mn-ea"/>
                <a:cs typeface="+mn-cs"/>
              </a:rPr>
              <a:t>not detailed here. </a:t>
            </a:r>
          </a:p>
        </p:txBody>
      </p:sp>
    </p:spTree>
    <p:extLst>
      <p:ext uri="{BB962C8B-B14F-4D97-AF65-F5344CB8AC3E}">
        <p14:creationId xmlns:p14="http://schemas.microsoft.com/office/powerpoint/2010/main" val="243703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125" y="2168860"/>
            <a:ext cx="8776670" cy="83099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Over time, </a:t>
            </a:r>
            <a:r>
              <a:rPr kumimoji="0" lang="en-US" sz="1600" b="0" i="0" u="none" strike="noStrike" kern="1200" cap="none" spc="0" normalizeH="0" baseline="0" noProof="0" dirty="0">
                <a:ln>
                  <a:noFill/>
                </a:ln>
                <a:solidFill>
                  <a:srgbClr val="0070C0"/>
                </a:solidFill>
                <a:effectLst/>
                <a:uLnTx/>
                <a:uFillTx/>
                <a:latin typeface="Verdana"/>
                <a:ea typeface="+mn-ea"/>
                <a:cs typeface="+mn-cs"/>
              </a:rPr>
              <a:t>more and more advanced standard cell libraries were developed </a:t>
            </a:r>
            <a:r>
              <a:rPr kumimoji="0" lang="en-US" sz="1600" b="0" i="0" u="none" strike="noStrike" kern="1200" cap="none" spc="0" normalizeH="0" baseline="0" noProof="0" dirty="0">
                <a:ln>
                  <a:noFill/>
                </a:ln>
                <a:solidFill>
                  <a:srgbClr val="000000"/>
                </a:solidFill>
                <a:effectLst/>
                <a:uLnTx/>
                <a:uFillTx/>
                <a:latin typeface="Verdana"/>
                <a:ea typeface="+mn-ea"/>
                <a:cs typeface="+mn-cs"/>
              </a:rPr>
              <a:t>that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have a large variety of </a:t>
            </a:r>
            <a:r>
              <a:rPr kumimoji="0" lang="hu-HU" sz="1600" b="0" i="0" u="none" strike="noStrike" kern="1200" cap="none" spc="0" normalizeH="0" baseline="0" noProof="0" dirty="0">
                <a:ln>
                  <a:noFill/>
                </a:ln>
                <a:solidFill>
                  <a:srgbClr val="000000"/>
                </a:solidFill>
                <a:effectLst/>
                <a:uLnTx/>
                <a:uFillTx/>
                <a:latin typeface="Verdana"/>
                <a:ea typeface="+mn-ea"/>
                <a:cs typeface="+mn-cs"/>
              </a:rPr>
              <a:t>design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options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e.g</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cell types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or</a:t>
            </a:r>
            <a:r>
              <a:rPr kumimoji="0" lang="en-US" sz="1600" b="0" i="0" u="none" strike="noStrike" kern="1200" cap="none" spc="0" normalizeH="0" baseline="0" noProof="0" dirty="0">
                <a:ln>
                  <a:noFill/>
                </a:ln>
                <a:solidFill>
                  <a:srgbClr val="000000"/>
                </a:solidFill>
                <a:effectLst/>
                <a:uLnTx/>
                <a:uFillTx/>
                <a:latin typeface="Verdana"/>
                <a:ea typeface="+mn-ea"/>
                <a:cs typeface="+mn-cs"/>
              </a:rPr>
              <a:t> drive strengths</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000000"/>
                </a:solidFill>
                <a:effectLst/>
                <a:uLnTx/>
                <a:uFillTx/>
                <a:latin typeface="Verdana"/>
                <a:ea typeface="+mn-ea"/>
                <a:cs typeface="+mn-cs"/>
              </a:rPr>
              <a:t> which</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lessens or eliminates the need</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for custom design</a:t>
            </a:r>
            <a:r>
              <a:rPr kumimoji="0" lang="en-US" sz="1600" b="0" i="0" u="none" strike="noStrike" kern="1200" cap="none" spc="0" normalizeH="0" baseline="0" noProof="0" dirty="0">
                <a:ln>
                  <a:noFill/>
                </a:ln>
                <a:solidFill>
                  <a:srgbClr val="2D2D8A"/>
                </a:solidFill>
                <a:effectLst/>
                <a:uLnTx/>
                <a:uFillTx/>
                <a:latin typeface="Verdana"/>
                <a:ea typeface="+mn-ea"/>
                <a:cs typeface="+mn-cs"/>
              </a:rPr>
              <a:t>. </a:t>
            </a:r>
            <a:endParaRPr kumimoji="0" lang="hu-HU" sz="1600" b="0" i="0" u="none" strike="noStrike" kern="1200" cap="none" spc="0" normalizeH="0" baseline="0" noProof="0" dirty="0">
              <a:ln>
                <a:noFill/>
              </a:ln>
              <a:solidFill>
                <a:srgbClr val="2D2D8A"/>
              </a:solidFill>
              <a:effectLst/>
              <a:uLnTx/>
              <a:uFillTx/>
              <a:latin typeface="Verdana"/>
              <a:ea typeface="+mn-ea"/>
              <a:cs typeface="+mn-cs"/>
            </a:endParaRPr>
          </a:p>
        </p:txBody>
      </p:sp>
      <p:sp>
        <p:nvSpPr>
          <p:cNvPr id="5" name="TextBox 4"/>
          <p:cNvSpPr txBox="1"/>
          <p:nvPr/>
        </p:nvSpPr>
        <p:spPr>
          <a:xfrm>
            <a:off x="238820" y="818710"/>
            <a:ext cx="9325823" cy="90794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Before designing the Cortex A9 processor, Arm designs were </a:t>
            </a:r>
            <a:r>
              <a:rPr kumimoji="0" lang="en-US" sz="1600" b="0" i="0" u="none" strike="noStrike" kern="1200" cap="none" spc="0" normalizeH="0" baseline="0" noProof="0" dirty="0">
                <a:ln>
                  <a:noFill/>
                </a:ln>
                <a:solidFill>
                  <a:srgbClr val="0070C0"/>
                </a:solidFill>
                <a:effectLst/>
                <a:uLnTx/>
                <a:uFillTx/>
                <a:latin typeface="Verdana"/>
                <a:ea typeface="+mn-ea"/>
                <a:cs typeface="+mn-cs"/>
              </a:rPr>
              <a:t>partly hand layouts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and partly automated layouts.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ARM’s </a:t>
            </a:r>
            <a:r>
              <a:rPr kumimoji="0" lang="en-US" sz="1600" b="0" i="0" u="none" strike="noStrike" kern="1200" cap="none" spc="-50" normalizeH="0" baseline="0" noProof="0" dirty="0">
                <a:ln>
                  <a:noFill/>
                </a:ln>
                <a:solidFill>
                  <a:srgbClr val="0070C0"/>
                </a:solidFill>
                <a:effectLst/>
                <a:uLnTx/>
                <a:uFillTx/>
                <a:latin typeface="Verdana"/>
                <a:ea typeface="+mn-ea"/>
                <a:cs typeface="+mn-cs"/>
              </a:rPr>
              <a:t>first fully synthesizable design </a:t>
            </a:r>
            <a:r>
              <a:rPr kumimoji="0" lang="en-US" sz="1600" b="0" i="0" u="none" strike="noStrike" kern="1200" cap="none" spc="-50" normalizeH="0" baseline="0" noProof="0" dirty="0">
                <a:ln>
                  <a:noFill/>
                </a:ln>
                <a:solidFill>
                  <a:srgbClr val="000000"/>
                </a:solidFill>
                <a:effectLst/>
                <a:uLnTx/>
                <a:uFillTx/>
                <a:latin typeface="Verdana"/>
                <a:ea typeface="+mn-ea"/>
                <a:cs typeface="+mn-cs"/>
              </a:rPr>
              <a:t>was the </a:t>
            </a:r>
            <a:r>
              <a:rPr kumimoji="0" lang="en-US" sz="1600" b="0" i="0" u="none" strike="noStrike" kern="1200" cap="none" spc="-50" normalizeH="0" baseline="0" noProof="0" dirty="0">
                <a:ln>
                  <a:noFill/>
                </a:ln>
                <a:solidFill>
                  <a:srgbClr val="0070C0"/>
                </a:solidFill>
                <a:effectLst/>
                <a:uLnTx/>
                <a:uFillTx/>
                <a:latin typeface="Verdana"/>
                <a:ea typeface="+mn-ea"/>
                <a:cs typeface="+mn-cs"/>
              </a:rPr>
              <a:t>Cortex-A9</a:t>
            </a:r>
            <a:r>
              <a:rPr kumimoji="0" lang="en-US" sz="1600" b="0" i="0" u="none" strike="noStrike" kern="1200" cap="none" spc="-50" normalizeH="0" baseline="0" noProof="0" dirty="0">
                <a:ln>
                  <a:noFill/>
                </a:ln>
                <a:solidFill>
                  <a:srgbClr val="000000"/>
                </a:solidFill>
                <a:effectLst/>
                <a:uLnTx/>
                <a:uFillTx/>
                <a:latin typeface="Verdana"/>
                <a:ea typeface="+mn-ea"/>
                <a:cs typeface="+mn-cs"/>
              </a:rPr>
              <a:t> processor </a:t>
            </a:r>
            <a:r>
              <a:rPr kumimoji="0" lang="hu-HU" sz="1600" b="0" i="0" u="none" strike="noStrike" kern="1200" cap="none" spc="-50" normalizeH="0" baseline="0" noProof="0" dirty="0">
                <a:ln>
                  <a:noFill/>
                </a:ln>
                <a:solidFill>
                  <a:srgbClr val="000000"/>
                </a:solidFill>
                <a:effectLst/>
                <a:uLnTx/>
                <a:uFillTx/>
                <a:latin typeface="Verdana"/>
                <a:ea typeface="+mn-ea"/>
                <a:cs typeface="+mn-cs"/>
              </a:rPr>
              <a:t>(</a:t>
            </a:r>
            <a:r>
              <a:rPr kumimoji="0" lang="hu-HU" sz="1600" b="0" i="0" u="none" strike="noStrike" kern="1200" cap="none" spc="-50" normalizeH="0" baseline="0" noProof="0" dirty="0" err="1">
                <a:ln>
                  <a:noFill/>
                </a:ln>
                <a:solidFill>
                  <a:srgbClr val="000000"/>
                </a:solidFill>
                <a:effectLst/>
                <a:uLnTx/>
                <a:uFillTx/>
                <a:latin typeface="Verdana"/>
                <a:ea typeface="+mn-ea"/>
                <a:cs typeface="+mn-cs"/>
              </a:rPr>
              <a:t>announced</a:t>
            </a:r>
            <a:r>
              <a:rPr kumimoji="0" lang="hu-HU" sz="1600" b="0" i="0" u="none" strike="noStrike" kern="1200" cap="none" spc="-50" normalizeH="0" baseline="0" noProof="0" dirty="0">
                <a:ln>
                  <a:noFill/>
                </a:ln>
                <a:solidFill>
                  <a:srgbClr val="000000"/>
                </a:solidFill>
                <a:effectLst/>
                <a:uLnTx/>
                <a:uFillTx/>
                <a:latin typeface="Verdana"/>
                <a:ea typeface="+mn-ea"/>
                <a:cs typeface="+mn-cs"/>
              </a:rPr>
              <a:t> in 2007)</a:t>
            </a:r>
            <a:r>
              <a:rPr kumimoji="0" lang="en-US" sz="1600" b="0" i="0" u="none" strike="noStrike" kern="1200" cap="none" spc="-50" normalizeH="0" baseline="0" noProof="0" dirty="0">
                <a:ln>
                  <a:noFill/>
                </a:ln>
                <a:solidFill>
                  <a:srgbClr val="000000"/>
                </a:solidFill>
                <a:effectLst/>
                <a:uLnTx/>
                <a:uFillTx/>
                <a:latin typeface="Verdana"/>
                <a:ea typeface="+mn-ea"/>
                <a:cs typeface="+mn-cs"/>
              </a:rPr>
              <a:t>.</a:t>
            </a:r>
          </a:p>
        </p:txBody>
      </p:sp>
      <p:sp>
        <p:nvSpPr>
          <p:cNvPr id="6" name="TextBox 5"/>
          <p:cNvSpPr txBox="1"/>
          <p:nvPr/>
        </p:nvSpPr>
        <p:spPr>
          <a:xfrm>
            <a:off x="73172" y="453368"/>
            <a:ext cx="69072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approaches used to circuit design</a:t>
            </a:r>
            <a:r>
              <a:rPr kumimoji="0" lang="hu-HU" sz="1800" b="0" i="0" u="none" strike="noStrike" kern="1200" cap="none" spc="0" normalizeH="0" baseline="0" noProof="0" dirty="0">
                <a:ln>
                  <a:noFill/>
                </a:ln>
                <a:solidFill>
                  <a:srgbClr val="2D2D8A"/>
                </a:solidFill>
                <a:effectLst/>
                <a:uLnTx/>
                <a:uFillTx/>
                <a:latin typeface="Verdana"/>
                <a:ea typeface="+mn-ea"/>
                <a:cs typeface="+mn-cs"/>
              </a:rPr>
              <a:t> -2</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8"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GB" sz="1700">
                <a:solidFill>
                  <a:srgbClr val="FFFFFF"/>
                </a:solidFill>
              </a:rPr>
              <a:t>8</a:t>
            </a:r>
            <a:r>
              <a:rPr lang="hu-HU" sz="1700">
                <a:solidFill>
                  <a:srgbClr val="FFFFFF"/>
                </a:solidFill>
              </a:rPr>
              <a:t>)</a:t>
            </a:r>
            <a:endParaRPr lang="en-US" sz="1700">
              <a:solidFill>
                <a:srgbClr val="FFFFFF"/>
              </a:solidFill>
            </a:endParaRPr>
          </a:p>
        </p:txBody>
      </p:sp>
      <p:sp>
        <p:nvSpPr>
          <p:cNvPr id="2" name="Rounded Rectangle 1"/>
          <p:cNvSpPr/>
          <p:nvPr/>
        </p:nvSpPr>
        <p:spPr bwMode="auto">
          <a:xfrm>
            <a:off x="0" y="1808820"/>
            <a:ext cx="9144000" cy="360040"/>
          </a:xfrm>
          <a:prstGeom prst="roundRect">
            <a:avLst/>
          </a:prstGeom>
          <a:solidFill>
            <a:srgbClr val="F2F2F2"/>
          </a:solidFill>
          <a:ln w="9525" cap="flat" cmpd="sng" algn="ctr">
            <a:solidFill>
              <a:srgbClr val="7F7F7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238820" y="1808820"/>
            <a:ext cx="8905180"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Nowadays, </a:t>
            </a:r>
            <a:r>
              <a:rPr kumimoji="0" lang="en-US" sz="1600" b="0" i="0" u="none" strike="noStrike" kern="1200" cap="none" spc="0" normalizeH="0" baseline="0" noProof="0" dirty="0">
                <a:ln>
                  <a:noFill/>
                </a:ln>
                <a:solidFill>
                  <a:srgbClr val="FF0000"/>
                </a:solidFill>
                <a:effectLst/>
                <a:uLnTx/>
                <a:uFillTx/>
                <a:latin typeface="Verdana"/>
                <a:ea typeface="+mn-ea"/>
                <a:cs typeface="+mn-cs"/>
              </a:rPr>
              <a:t>automated design tools are commonly used </a:t>
            </a:r>
            <a:r>
              <a:rPr kumimoji="0" lang="en-US" sz="1600" b="0" i="0" u="none" strike="noStrike" kern="1200" cap="none" spc="0" normalizeH="0" baseline="0" noProof="0" dirty="0">
                <a:ln>
                  <a:noFill/>
                </a:ln>
                <a:solidFill>
                  <a:srgbClr val="000000"/>
                </a:solidFill>
                <a:effectLst/>
                <a:uLnTx/>
                <a:uFillTx/>
                <a:latin typeface="Verdana"/>
                <a:ea typeface="+mn-ea"/>
                <a:cs typeface="+mn-cs"/>
              </a:rPr>
              <a:t>for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designing processors.</a:t>
            </a:r>
          </a:p>
        </p:txBody>
      </p:sp>
    </p:spTree>
    <p:extLst>
      <p:ext uri="{BB962C8B-B14F-4D97-AF65-F5344CB8AC3E}">
        <p14:creationId xmlns:p14="http://schemas.microsoft.com/office/powerpoint/2010/main" val="348243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3.5 Armv8.2-A ISA-based 64-bit Cortex-A CPUs (12)</a:t>
            </a:r>
            <a:endParaRPr lang="en-US" sz="1700" kern="1200" dirty="0">
              <a:solidFill>
                <a:srgbClr val="FFFFFF"/>
              </a:solidFill>
            </a:endParaRPr>
          </a:p>
        </p:txBody>
      </p:sp>
      <p:sp>
        <p:nvSpPr>
          <p:cNvPr id="4" name="TextBox 3"/>
          <p:cNvSpPr txBox="1"/>
          <p:nvPr/>
        </p:nvSpPr>
        <p:spPr>
          <a:xfrm>
            <a:off x="100097" y="451485"/>
            <a:ext cx="6884192" cy="384721"/>
          </a:xfrm>
          <a:prstGeom prst="rect">
            <a:avLst/>
          </a:prstGeom>
          <a:noFill/>
        </p:spPr>
        <p:txBody>
          <a:bodyPr wrap="none" rtlCol="0">
            <a:spAutoFit/>
          </a:bodyPr>
          <a:lstStyle/>
          <a:p>
            <a:pPr lvl="0" algn="ctr" fontAlgn="base">
              <a:spcBef>
                <a:spcPct val="0"/>
              </a:spcBef>
              <a:spcAft>
                <a:spcPct val="0"/>
              </a:spcAft>
              <a:defRPr/>
            </a:pPr>
            <a:r>
              <a:rPr lang="en-US" sz="1900" dirty="0">
                <a:solidFill>
                  <a:srgbClr val="2D2D8A"/>
                </a:solidFill>
              </a:rPr>
              <a:t>Introduction of Armv8.2-A based Cortex-A cores </a:t>
            </a:r>
            <a:r>
              <a:rPr lang="en-US" sz="1900" dirty="0"/>
              <a:t>[</a:t>
            </a:r>
            <a:r>
              <a:rPr lang="hu-HU" sz="1900" dirty="0"/>
              <a:t>153</a:t>
            </a:r>
            <a:r>
              <a:rPr lang="en-US" sz="1900" dirty="0"/>
              <a:t>]</a:t>
            </a:r>
            <a:endParaRPr kumimoji="0" lang="hu-HU" sz="1900" b="0" i="0" u="none" strike="noStrike" kern="1200" cap="none" spc="0" normalizeH="0" baseline="0" noProof="0" dirty="0">
              <a:ln>
                <a:noFill/>
              </a:ln>
              <a:effectLst/>
              <a:uLnTx/>
              <a:uFillTx/>
              <a:latin typeface="Verdana"/>
            </a:endParaRPr>
          </a:p>
        </p:txBody>
      </p:sp>
      <p:sp>
        <p:nvSpPr>
          <p:cNvPr id="8" name="TextBox 7"/>
          <p:cNvSpPr txBox="1"/>
          <p:nvPr/>
        </p:nvSpPr>
        <p:spPr>
          <a:xfrm>
            <a:off x="72044" y="5945705"/>
            <a:ext cx="13516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Source</a:t>
            </a:r>
            <a:r>
              <a:rPr kumimoji="0" lang="en-US" sz="1400" b="0" i="0" u="none" strike="noStrike" kern="1200" cap="none" spc="0" normalizeH="0" baseline="0" noProof="0" dirty="0">
                <a:ln>
                  <a:noFill/>
                </a:ln>
                <a:solidFill>
                  <a:srgbClr val="000000"/>
                </a:solidFill>
                <a:effectLst/>
                <a:uLnTx/>
                <a:uFillTx/>
                <a:latin typeface="Verdana"/>
                <a:ea typeface="+mn-ea"/>
                <a:cs typeface="+mn-cs"/>
              </a:rPr>
              <a:t>: ARM</a:t>
            </a:r>
          </a:p>
        </p:txBody>
      </p:sp>
      <p:pic>
        <p:nvPicPr>
          <p:cNvPr id="9"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0" y="1056808"/>
            <a:ext cx="8736658" cy="5201001"/>
          </a:xfrm>
          <a:prstGeom prst="rect">
            <a:avLst/>
          </a:prstGeom>
        </p:spPr>
      </p:pic>
      <p:sp>
        <p:nvSpPr>
          <p:cNvPr id="10" name="Rounded Rectangle 9"/>
          <p:cNvSpPr/>
          <p:nvPr/>
        </p:nvSpPr>
        <p:spPr bwMode="auto">
          <a:xfrm>
            <a:off x="5054569" y="1217510"/>
            <a:ext cx="4017993" cy="2976575"/>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TextBox 10"/>
          <p:cNvSpPr txBox="1"/>
          <p:nvPr/>
        </p:nvSpPr>
        <p:spPr>
          <a:xfrm>
            <a:off x="8277726" y="1938121"/>
            <a:ext cx="7402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A7x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Series</a:t>
            </a:r>
          </a:p>
        </p:txBody>
      </p:sp>
      <p:sp>
        <p:nvSpPr>
          <p:cNvPr id="12" name="TextBox 11"/>
          <p:cNvSpPr txBox="1"/>
          <p:nvPr/>
        </p:nvSpPr>
        <p:spPr>
          <a:xfrm>
            <a:off x="8287292" y="3226871"/>
            <a:ext cx="7402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A5x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Series</a:t>
            </a:r>
          </a:p>
        </p:txBody>
      </p:sp>
      <p:sp>
        <p:nvSpPr>
          <p:cNvPr id="13" name="TextBox 12"/>
          <p:cNvSpPr txBox="1"/>
          <p:nvPr/>
        </p:nvSpPr>
        <p:spPr>
          <a:xfrm>
            <a:off x="8287292" y="4573901"/>
            <a:ext cx="7402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A3x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Verdana"/>
                <a:ea typeface="+mn-ea"/>
                <a:cs typeface="+mn-cs"/>
              </a:rPr>
              <a:t>Series</a:t>
            </a:r>
          </a:p>
        </p:txBody>
      </p:sp>
      <p:pic>
        <p:nvPicPr>
          <p:cNvPr id="3" name="Kép 3">
            <a:extLst>
              <a:ext uri="{FF2B5EF4-FFF2-40B4-BE49-F238E27FC236}">
                <a16:creationId xmlns:a16="http://schemas.microsoft.com/office/drawing/2014/main" id="{FAEFCC85-476D-2DBA-7942-70A7232120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287" t="41683" r="6502" b="52616"/>
          <a:stretch/>
        </p:blipFill>
        <p:spPr>
          <a:xfrm>
            <a:off x="5242560" y="1300480"/>
            <a:ext cx="2826498" cy="283315"/>
          </a:xfrm>
          <a:prstGeom prst="rect">
            <a:avLst/>
          </a:prstGeom>
        </p:spPr>
      </p:pic>
      <p:sp>
        <p:nvSpPr>
          <p:cNvPr id="5" name="TextBox 4">
            <a:extLst>
              <a:ext uri="{FF2B5EF4-FFF2-40B4-BE49-F238E27FC236}">
                <a16:creationId xmlns:a16="http://schemas.microsoft.com/office/drawing/2014/main" id="{57054F2C-FD2C-F789-AA2B-E82E7E2B5D72}"/>
              </a:ext>
            </a:extLst>
          </p:cNvPr>
          <p:cNvSpPr txBox="1"/>
          <p:nvPr/>
        </p:nvSpPr>
        <p:spPr>
          <a:xfrm>
            <a:off x="6278880" y="1230716"/>
            <a:ext cx="1298176" cy="338554"/>
          </a:xfrm>
          <a:prstGeom prst="rect">
            <a:avLst/>
          </a:prstGeom>
          <a:noFill/>
        </p:spPr>
        <p:txBody>
          <a:bodyPr wrap="none" rtlCol="0">
            <a:spAutoFit/>
          </a:bodyPr>
          <a:lstStyle/>
          <a:p>
            <a:r>
              <a:rPr lang="en-US" sz="1600" dirty="0"/>
              <a:t>Armv8.2-A</a:t>
            </a:r>
            <a:endParaRPr lang="hu-HU" sz="1600" dirty="0"/>
          </a:p>
        </p:txBody>
      </p:sp>
      <p:pic>
        <p:nvPicPr>
          <p:cNvPr id="6" name="Kép 3">
            <a:extLst>
              <a:ext uri="{FF2B5EF4-FFF2-40B4-BE49-F238E27FC236}">
                <a16:creationId xmlns:a16="http://schemas.microsoft.com/office/drawing/2014/main" id="{C8694D73-BC12-7BC3-0FB1-1FDE4E647A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94" t="5085" r="71768" b="90986"/>
          <a:stretch/>
        </p:blipFill>
        <p:spPr>
          <a:xfrm>
            <a:off x="1412240" y="1315403"/>
            <a:ext cx="2194560" cy="198437"/>
          </a:xfrm>
          <a:prstGeom prst="rect">
            <a:avLst/>
          </a:prstGeom>
        </p:spPr>
      </p:pic>
      <p:sp>
        <p:nvSpPr>
          <p:cNvPr id="7" name="TextBox 6">
            <a:extLst>
              <a:ext uri="{FF2B5EF4-FFF2-40B4-BE49-F238E27FC236}">
                <a16:creationId xmlns:a16="http://schemas.microsoft.com/office/drawing/2014/main" id="{E09E9663-B6D2-1CB2-B5DE-43154F265177}"/>
              </a:ext>
            </a:extLst>
          </p:cNvPr>
          <p:cNvSpPr txBox="1"/>
          <p:nvPr/>
        </p:nvSpPr>
        <p:spPr>
          <a:xfrm>
            <a:off x="2286000" y="1259840"/>
            <a:ext cx="1158009" cy="307777"/>
          </a:xfrm>
          <a:prstGeom prst="rect">
            <a:avLst/>
          </a:prstGeom>
          <a:noFill/>
        </p:spPr>
        <p:txBody>
          <a:bodyPr wrap="none" rtlCol="0">
            <a:spAutoFit/>
          </a:bodyPr>
          <a:lstStyle/>
          <a:p>
            <a:r>
              <a:rPr lang="en-US" sz="1400" dirty="0">
                <a:solidFill>
                  <a:schemeClr val="bg1"/>
                </a:solidFill>
              </a:rPr>
              <a:t>Armv8.0-A</a:t>
            </a:r>
            <a:endParaRPr lang="hu-HU" sz="1400" dirty="0">
              <a:solidFill>
                <a:schemeClr val="bg1"/>
              </a:solidFill>
            </a:endParaRPr>
          </a:p>
        </p:txBody>
      </p:sp>
    </p:spTree>
    <p:extLst>
      <p:ext uri="{BB962C8B-B14F-4D97-AF65-F5344CB8AC3E}">
        <p14:creationId xmlns:p14="http://schemas.microsoft.com/office/powerpoint/2010/main" val="111880283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3.5 Armv8.2-A ISA-based 64-bit Cortex-A CPUs (13)</a:t>
            </a:r>
            <a:endParaRPr lang="en-US" sz="1700" kern="1200" dirty="0">
              <a:solidFill>
                <a:srgbClr val="FFFF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30174117"/>
              </p:ext>
            </p:extLst>
          </p:nvPr>
        </p:nvGraphicFramePr>
        <p:xfrm>
          <a:off x="71438" y="1221901"/>
          <a:ext cx="9023268" cy="3318009"/>
        </p:xfrm>
        <a:graphic>
          <a:graphicData uri="http://schemas.openxmlformats.org/drawingml/2006/table">
            <a:tbl>
              <a:tblPr firstRow="1" bandRow="1">
                <a:tableStyleId>{5C22544A-7EE6-4342-B048-85BDC9FD1C3A}</a:tableStyleId>
              </a:tblPr>
              <a:tblGrid>
                <a:gridCol w="987561">
                  <a:extLst>
                    <a:ext uri="{9D8B030D-6E8A-4147-A177-3AD203B41FA5}">
                      <a16:colId xmlns:a16="http://schemas.microsoft.com/office/drawing/2014/main" val="2791126187"/>
                    </a:ext>
                  </a:extLst>
                </a:gridCol>
                <a:gridCol w="1105081">
                  <a:extLst>
                    <a:ext uri="{9D8B030D-6E8A-4147-A177-3AD203B41FA5}">
                      <a16:colId xmlns:a16="http://schemas.microsoft.com/office/drawing/2014/main" val="1590581103"/>
                    </a:ext>
                  </a:extLst>
                </a:gridCol>
                <a:gridCol w="1249680">
                  <a:extLst>
                    <a:ext uri="{9D8B030D-6E8A-4147-A177-3AD203B41FA5}">
                      <a16:colId xmlns:a16="http://schemas.microsoft.com/office/drawing/2014/main" val="3469614198"/>
                    </a:ext>
                  </a:extLst>
                </a:gridCol>
                <a:gridCol w="1293255">
                  <a:extLst>
                    <a:ext uri="{9D8B030D-6E8A-4147-A177-3AD203B41FA5}">
                      <a16:colId xmlns:a16="http://schemas.microsoft.com/office/drawing/2014/main" val="1304252618"/>
                    </a:ext>
                  </a:extLst>
                </a:gridCol>
                <a:gridCol w="1125125">
                  <a:extLst>
                    <a:ext uri="{9D8B030D-6E8A-4147-A177-3AD203B41FA5}">
                      <a16:colId xmlns:a16="http://schemas.microsoft.com/office/drawing/2014/main" val="2514083328"/>
                    </a:ext>
                  </a:extLst>
                </a:gridCol>
                <a:gridCol w="1170130">
                  <a:extLst>
                    <a:ext uri="{9D8B030D-6E8A-4147-A177-3AD203B41FA5}">
                      <a16:colId xmlns:a16="http://schemas.microsoft.com/office/drawing/2014/main" val="180672529"/>
                    </a:ext>
                  </a:extLst>
                </a:gridCol>
                <a:gridCol w="990110">
                  <a:extLst>
                    <a:ext uri="{9D8B030D-6E8A-4147-A177-3AD203B41FA5}">
                      <a16:colId xmlns:a16="http://schemas.microsoft.com/office/drawing/2014/main" val="1005831356"/>
                    </a:ext>
                  </a:extLst>
                </a:gridCol>
                <a:gridCol w="1102326">
                  <a:extLst>
                    <a:ext uri="{9D8B030D-6E8A-4147-A177-3AD203B41FA5}">
                      <a16:colId xmlns:a16="http://schemas.microsoft.com/office/drawing/2014/main" val="1917716556"/>
                    </a:ext>
                  </a:extLst>
                </a:gridCol>
              </a:tblGrid>
              <a:tr h="622640">
                <a:tc>
                  <a:txBody>
                    <a:bodyPr/>
                    <a:lstStyle/>
                    <a:p>
                      <a:pPr algn="ctr"/>
                      <a:r>
                        <a:rPr lang="en-US" sz="1400" dirty="0"/>
                        <a:t>Cortex</a:t>
                      </a:r>
                    </a:p>
                    <a:p>
                      <a:pPr algn="ctr"/>
                      <a:r>
                        <a:rPr lang="en-US" sz="1400" dirty="0"/>
                        <a:t>model</a:t>
                      </a:r>
                    </a:p>
                  </a:txBody>
                  <a:tcPr anchor="ctr">
                    <a:solidFill>
                      <a:srgbClr val="0070C0"/>
                    </a:solidFill>
                  </a:tcPr>
                </a:tc>
                <a:tc>
                  <a:txBody>
                    <a:bodyPr/>
                    <a:lstStyle/>
                    <a:p>
                      <a:pPr algn="ctr"/>
                      <a:r>
                        <a:rPr lang="en-US" sz="1400" dirty="0"/>
                        <a:t>ISA</a:t>
                      </a:r>
                    </a:p>
                  </a:txBody>
                  <a:tcPr anchor="ctr">
                    <a:solidFill>
                      <a:srgbClr val="0070C0"/>
                    </a:solidFill>
                  </a:tcPr>
                </a:tc>
                <a:tc>
                  <a:txBody>
                    <a:bodyPr/>
                    <a:lstStyle/>
                    <a:p>
                      <a:pPr algn="ctr"/>
                      <a:r>
                        <a:rPr lang="en-US" sz="1400" dirty="0"/>
                        <a:t>Launched in</a:t>
                      </a:r>
                    </a:p>
                  </a:txBody>
                  <a:tcPr anchor="ctr">
                    <a:solidFill>
                      <a:srgbClr val="0070C0"/>
                    </a:solidFill>
                  </a:tcPr>
                </a:tc>
                <a:tc>
                  <a:txBody>
                    <a:bodyPr/>
                    <a:lstStyle/>
                    <a:p>
                      <a:pPr algn="ctr"/>
                      <a:r>
                        <a:rPr lang="en-US" sz="1400" dirty="0"/>
                        <a:t>Target </a:t>
                      </a:r>
                    </a:p>
                    <a:p>
                      <a:pPr algn="ctr"/>
                      <a:r>
                        <a:rPr lang="en-US" sz="1400" dirty="0"/>
                        <a:t>IC </a:t>
                      </a:r>
                      <a:r>
                        <a:rPr lang="en-US" sz="1400" dirty="0" err="1"/>
                        <a:t>techn</a:t>
                      </a:r>
                      <a:r>
                        <a:rPr lang="en-US" sz="1400" dirty="0"/>
                        <a:t>.</a:t>
                      </a:r>
                    </a:p>
                  </a:txBody>
                  <a:tcPr anchor="ctr">
                    <a:solidFill>
                      <a:srgbClr val="0070C0"/>
                    </a:solidFill>
                  </a:tcPr>
                </a:tc>
                <a:tc>
                  <a:txBody>
                    <a:bodyPr/>
                    <a:lstStyle/>
                    <a:p>
                      <a:pPr algn="ctr"/>
                      <a:r>
                        <a:rPr lang="en-US" sz="1400" dirty="0"/>
                        <a:t>Decode</a:t>
                      </a:r>
                    </a:p>
                    <a:p>
                      <a:pPr algn="ctr"/>
                      <a:r>
                        <a:rPr lang="en-US" sz="1400" baseline="0" dirty="0"/>
                        <a:t> rate</a:t>
                      </a:r>
                      <a:endParaRPr lang="en-US" sz="1400" dirty="0"/>
                    </a:p>
                  </a:txBody>
                  <a:tcPr anchor="ctr">
                    <a:solidFill>
                      <a:srgbClr val="0070C0"/>
                    </a:solidFill>
                  </a:tcPr>
                </a:tc>
                <a:tc>
                  <a:txBody>
                    <a:bodyPr/>
                    <a:lstStyle/>
                    <a:p>
                      <a:pPr algn="ctr"/>
                      <a:r>
                        <a:rPr lang="en-US" sz="1400" dirty="0"/>
                        <a:t>Dispatch</a:t>
                      </a:r>
                    </a:p>
                    <a:p>
                      <a:pPr algn="ctr"/>
                      <a:r>
                        <a:rPr lang="en-US" sz="1400" dirty="0"/>
                        <a:t>rate</a:t>
                      </a:r>
                    </a:p>
                  </a:txBody>
                  <a:tcPr anchor="ctr">
                    <a:solidFill>
                      <a:srgbClr val="0070C0"/>
                    </a:solidFill>
                  </a:tcPr>
                </a:tc>
                <a:tc>
                  <a:txBody>
                    <a:bodyPr/>
                    <a:lstStyle/>
                    <a:p>
                      <a:pPr algn="ctr"/>
                      <a:r>
                        <a:rPr lang="en-US" sz="1400" dirty="0"/>
                        <a:t>Issue rate</a:t>
                      </a:r>
                    </a:p>
                  </a:txBody>
                  <a:tcPr anchor="ctr">
                    <a:solidFill>
                      <a:srgbClr val="0070C0"/>
                    </a:solidFill>
                  </a:tcPr>
                </a:tc>
                <a:tc>
                  <a:txBody>
                    <a:bodyPr/>
                    <a:lstStyle/>
                    <a:p>
                      <a:pPr algn="ctr"/>
                      <a:r>
                        <a:rPr lang="en-US" sz="1400" dirty="0"/>
                        <a:t>ROB size</a:t>
                      </a:r>
                    </a:p>
                  </a:txBody>
                  <a:tcPr anchor="ctr">
                    <a:solidFill>
                      <a:srgbClr val="0070C0"/>
                    </a:solidFill>
                  </a:tcPr>
                </a:tc>
                <a:extLst>
                  <a:ext uri="{0D108BD9-81ED-4DB2-BD59-A6C34878D82A}">
                    <a16:rowId xmlns:a16="http://schemas.microsoft.com/office/drawing/2014/main" val="349495708"/>
                  </a:ext>
                </a:extLst>
              </a:tr>
              <a:tr h="380703">
                <a:tc>
                  <a:txBody>
                    <a:bodyPr/>
                    <a:lstStyle/>
                    <a:p>
                      <a:pPr algn="ctr"/>
                      <a:r>
                        <a:rPr lang="en-US" sz="1400" dirty="0"/>
                        <a:t>A55</a:t>
                      </a:r>
                    </a:p>
                  </a:txBody>
                  <a:tcPr anchor="ctr">
                    <a:solidFill>
                      <a:schemeClr val="bg1">
                        <a:lumMod val="95000"/>
                      </a:schemeClr>
                    </a:solidFill>
                  </a:tcPr>
                </a:tc>
                <a:tc>
                  <a:txBody>
                    <a:bodyPr/>
                    <a:lstStyle/>
                    <a:p>
                      <a:pPr algn="ctr"/>
                      <a:r>
                        <a:rPr lang="en-US" sz="1400" dirty="0"/>
                        <a:t>Armv8.2</a:t>
                      </a:r>
                    </a:p>
                  </a:txBody>
                  <a:tcPr anchor="ctr">
                    <a:solidFill>
                      <a:schemeClr val="bg1">
                        <a:lumMod val="95000"/>
                      </a:schemeClr>
                    </a:solidFill>
                  </a:tcPr>
                </a:tc>
                <a:tc>
                  <a:txBody>
                    <a:bodyPr/>
                    <a:lstStyle/>
                    <a:p>
                      <a:pPr algn="ctr"/>
                      <a:r>
                        <a:rPr lang="en-US" sz="1400" dirty="0"/>
                        <a:t>05/2017</a:t>
                      </a:r>
                    </a:p>
                  </a:txBody>
                  <a:tcPr anchor="ctr">
                    <a:solidFill>
                      <a:schemeClr val="bg1">
                        <a:lumMod val="95000"/>
                      </a:schemeClr>
                    </a:solidFill>
                  </a:tcPr>
                </a:tc>
                <a:tc>
                  <a:txBody>
                    <a:bodyPr/>
                    <a:lstStyle/>
                    <a:p>
                      <a:pPr algn="ctr"/>
                      <a:r>
                        <a:rPr lang="en-US" sz="1400" dirty="0"/>
                        <a:t>10 nm</a:t>
                      </a:r>
                    </a:p>
                  </a:txBody>
                  <a:tcPr anchor="ctr">
                    <a:solidFill>
                      <a:schemeClr val="bg1">
                        <a:lumMod val="95000"/>
                      </a:schemeClr>
                    </a:solidFill>
                  </a:tcPr>
                </a:tc>
                <a:tc>
                  <a:txBody>
                    <a:bodyPr/>
                    <a:lstStyle/>
                    <a:p>
                      <a:pPr algn="ctr"/>
                      <a:r>
                        <a:rPr lang="en-US" sz="1400" dirty="0"/>
                        <a:t>2</a:t>
                      </a:r>
                    </a:p>
                  </a:txBody>
                  <a:tcPr anchor="ctr">
                    <a:solidFill>
                      <a:schemeClr val="bg1">
                        <a:lumMod val="95000"/>
                      </a:schemeClr>
                    </a:solidFill>
                  </a:tcPr>
                </a:tc>
                <a:tc>
                  <a:txBody>
                    <a:bodyPr/>
                    <a:lstStyle/>
                    <a:p>
                      <a:pPr algn="ctr"/>
                      <a:r>
                        <a:rPr lang="en-US" sz="1400" dirty="0"/>
                        <a:t>2</a:t>
                      </a:r>
                    </a:p>
                  </a:txBody>
                  <a:tcPr anchor="ctr">
                    <a:solidFill>
                      <a:schemeClr val="bg1">
                        <a:lumMod val="95000"/>
                      </a:schemeClr>
                    </a:solidFill>
                  </a:tcPr>
                </a:tc>
                <a:tc>
                  <a:txBody>
                    <a:bodyPr/>
                    <a:lstStyle/>
                    <a:p>
                      <a:pPr algn="ctr"/>
                      <a:r>
                        <a:rPr lang="en-US" sz="1400" dirty="0"/>
                        <a:t>2</a:t>
                      </a:r>
                    </a:p>
                  </a:txBody>
                  <a:tcPr anchor="ctr">
                    <a:solidFill>
                      <a:schemeClr val="bg1">
                        <a:lumMod val="95000"/>
                      </a:schemeClr>
                    </a:solidFill>
                  </a:tcPr>
                </a:tc>
                <a:tc>
                  <a:txBody>
                    <a:bodyPr/>
                    <a:lstStyle/>
                    <a:p>
                      <a:pPr algn="ctr"/>
                      <a:r>
                        <a:rPr lang="en-US" sz="1400" dirty="0"/>
                        <a:t>--</a:t>
                      </a:r>
                    </a:p>
                    <a:p>
                      <a:pPr algn="ctr"/>
                      <a:r>
                        <a:rPr lang="en-US" sz="1400" dirty="0"/>
                        <a:t>(In-order design)</a:t>
                      </a:r>
                    </a:p>
                  </a:txBody>
                  <a:tcPr anchor="ctr">
                    <a:solidFill>
                      <a:schemeClr val="bg1">
                        <a:lumMod val="95000"/>
                      </a:schemeClr>
                    </a:solidFill>
                  </a:tcPr>
                </a:tc>
                <a:extLst>
                  <a:ext uri="{0D108BD9-81ED-4DB2-BD59-A6C34878D82A}">
                    <a16:rowId xmlns:a16="http://schemas.microsoft.com/office/drawing/2014/main" val="3225570220"/>
                  </a:ext>
                </a:extLst>
              </a:tr>
              <a:tr h="380703">
                <a:tc>
                  <a:txBody>
                    <a:bodyPr/>
                    <a:lstStyle/>
                    <a:p>
                      <a:pPr algn="ctr"/>
                      <a:r>
                        <a:rPr lang="en-US" sz="1400" dirty="0"/>
                        <a:t>A75</a:t>
                      </a:r>
                    </a:p>
                  </a:txBody>
                  <a:tcPr anchor="ctr">
                    <a:solidFill>
                      <a:srgbClr val="D1F3FF"/>
                    </a:solidFill>
                  </a:tcPr>
                </a:tc>
                <a:tc>
                  <a:txBody>
                    <a:bodyPr/>
                    <a:lstStyle/>
                    <a:p>
                      <a:pPr algn="ctr"/>
                      <a:r>
                        <a:rPr lang="en-US" sz="1400" dirty="0"/>
                        <a:t>Armv8.2</a:t>
                      </a:r>
                    </a:p>
                  </a:txBody>
                  <a:tcPr anchor="ctr">
                    <a:solidFill>
                      <a:srgbClr val="D1F3FF"/>
                    </a:solidFill>
                  </a:tcPr>
                </a:tc>
                <a:tc>
                  <a:txBody>
                    <a:bodyPr/>
                    <a:lstStyle/>
                    <a:p>
                      <a:pPr algn="ctr"/>
                      <a:r>
                        <a:rPr lang="en-US" sz="1400" dirty="0"/>
                        <a:t>05/2017</a:t>
                      </a:r>
                    </a:p>
                  </a:txBody>
                  <a:tcPr anchor="ctr">
                    <a:solidFill>
                      <a:srgbClr val="D1F3FF"/>
                    </a:solidFill>
                  </a:tcPr>
                </a:tc>
                <a:tc>
                  <a:txBody>
                    <a:bodyPr/>
                    <a:lstStyle/>
                    <a:p>
                      <a:pPr algn="ctr"/>
                      <a:r>
                        <a:rPr lang="en-US" sz="1400" dirty="0"/>
                        <a:t>10</a:t>
                      </a:r>
                      <a:r>
                        <a:rPr lang="en-US" sz="1400" baseline="0" dirty="0"/>
                        <a:t> nm</a:t>
                      </a:r>
                      <a:endParaRPr lang="en-US" sz="1400" dirty="0"/>
                    </a:p>
                  </a:txBody>
                  <a:tcPr anchor="ctr">
                    <a:solidFill>
                      <a:srgbClr val="D1F3FF"/>
                    </a:solidFill>
                  </a:tcPr>
                </a:tc>
                <a:tc>
                  <a:txBody>
                    <a:bodyPr/>
                    <a:lstStyle/>
                    <a:p>
                      <a:pPr algn="ctr"/>
                      <a:r>
                        <a:rPr lang="en-US" sz="1400" dirty="0"/>
                        <a:t>3</a:t>
                      </a:r>
                    </a:p>
                  </a:txBody>
                  <a:tcPr anchor="ctr">
                    <a:solidFill>
                      <a:srgbClr val="D1F3FF"/>
                    </a:solidFill>
                  </a:tcPr>
                </a:tc>
                <a:tc>
                  <a:txBody>
                    <a:bodyPr/>
                    <a:lstStyle/>
                    <a:p>
                      <a:pPr algn="ctr"/>
                      <a:r>
                        <a:rPr lang="en-US" sz="1400" dirty="0"/>
                        <a:t>6</a:t>
                      </a:r>
                    </a:p>
                  </a:txBody>
                  <a:tcPr anchor="ctr">
                    <a:solidFill>
                      <a:srgbClr val="D1F3FF"/>
                    </a:solidFill>
                  </a:tcPr>
                </a:tc>
                <a:tc>
                  <a:txBody>
                    <a:bodyPr/>
                    <a:lstStyle/>
                    <a:p>
                      <a:pPr algn="ctr"/>
                      <a:r>
                        <a:rPr lang="en-US" sz="1400" dirty="0"/>
                        <a:t>8</a:t>
                      </a:r>
                    </a:p>
                  </a:txBody>
                  <a:tcPr anchor="ctr">
                    <a:solidFill>
                      <a:srgbClr val="D1F3FF"/>
                    </a:solidFill>
                  </a:tcPr>
                </a:tc>
                <a:tc>
                  <a:txBody>
                    <a:bodyPr/>
                    <a:lstStyle/>
                    <a:p>
                      <a:pPr algn="ctr"/>
                      <a:r>
                        <a:rPr lang="en-US" sz="1400" dirty="0"/>
                        <a:t>128</a:t>
                      </a:r>
                    </a:p>
                  </a:txBody>
                  <a:tcPr anchor="ctr">
                    <a:solidFill>
                      <a:srgbClr val="D1F3FF"/>
                    </a:solidFill>
                  </a:tcPr>
                </a:tc>
                <a:extLst>
                  <a:ext uri="{0D108BD9-81ED-4DB2-BD59-A6C34878D82A}">
                    <a16:rowId xmlns:a16="http://schemas.microsoft.com/office/drawing/2014/main" val="3099001218"/>
                  </a:ext>
                </a:extLst>
              </a:tr>
              <a:tr h="441037">
                <a:tc>
                  <a:txBody>
                    <a:bodyPr/>
                    <a:lstStyle/>
                    <a:p>
                      <a:pPr algn="ctr"/>
                      <a:r>
                        <a:rPr lang="en-US" sz="1400" dirty="0"/>
                        <a:t>A76</a:t>
                      </a:r>
                    </a:p>
                  </a:txBody>
                  <a:tcPr anchor="ctr"/>
                </a:tc>
                <a:tc>
                  <a:txBody>
                    <a:bodyPr/>
                    <a:lstStyle/>
                    <a:p>
                      <a:pPr algn="ctr"/>
                      <a:r>
                        <a:rPr lang="en-US" sz="1400" dirty="0"/>
                        <a:t>Armv8.2</a:t>
                      </a:r>
                    </a:p>
                  </a:txBody>
                  <a:tcPr anchor="ctr"/>
                </a:tc>
                <a:tc>
                  <a:txBody>
                    <a:bodyPr/>
                    <a:lstStyle/>
                    <a:p>
                      <a:pPr algn="ctr"/>
                      <a:r>
                        <a:rPr lang="en-US" sz="1400" dirty="0"/>
                        <a:t>05/2018</a:t>
                      </a:r>
                    </a:p>
                  </a:txBody>
                  <a:tcPr anchor="ctr"/>
                </a:tc>
                <a:tc>
                  <a:txBody>
                    <a:bodyPr/>
                    <a:lstStyle/>
                    <a:p>
                      <a:pPr algn="ctr"/>
                      <a:r>
                        <a:rPr lang="en-US" sz="1400" dirty="0"/>
                        <a:t>12, 7, 5 nm</a:t>
                      </a:r>
                    </a:p>
                  </a:txBody>
                  <a:tcPr anchor="ctr"/>
                </a:tc>
                <a:tc>
                  <a:txBody>
                    <a:bodyPr/>
                    <a:lstStyle/>
                    <a:p>
                      <a:pPr algn="ctr"/>
                      <a:r>
                        <a:rPr lang="en-US" sz="1400" dirty="0"/>
                        <a:t>4</a:t>
                      </a:r>
                    </a:p>
                  </a:txBody>
                  <a:tcPr anchor="ctr"/>
                </a:tc>
                <a:tc>
                  <a:txBody>
                    <a:bodyPr/>
                    <a:lstStyle/>
                    <a:p>
                      <a:pPr algn="ctr"/>
                      <a:r>
                        <a:rPr lang="en-US" sz="1400" dirty="0"/>
                        <a:t>8</a:t>
                      </a:r>
                    </a:p>
                  </a:txBody>
                  <a:tcPr anchor="ctr"/>
                </a:tc>
                <a:tc>
                  <a:txBody>
                    <a:bodyPr/>
                    <a:lstStyle/>
                    <a:p>
                      <a:pPr algn="ctr"/>
                      <a:r>
                        <a:rPr lang="en-US" sz="1400" dirty="0"/>
                        <a:t>9</a:t>
                      </a:r>
                    </a:p>
                  </a:txBody>
                  <a:tcPr anchor="ctr"/>
                </a:tc>
                <a:tc>
                  <a:txBody>
                    <a:bodyPr/>
                    <a:lstStyle/>
                    <a:p>
                      <a:pPr algn="ctr"/>
                      <a:r>
                        <a:rPr lang="en-US" sz="1400" dirty="0"/>
                        <a:t>128</a:t>
                      </a:r>
                    </a:p>
                  </a:txBody>
                  <a:tcPr anchor="ctr"/>
                </a:tc>
                <a:extLst>
                  <a:ext uri="{0D108BD9-81ED-4DB2-BD59-A6C34878D82A}">
                    <a16:rowId xmlns:a16="http://schemas.microsoft.com/office/drawing/2014/main" val="3046943186"/>
                  </a:ext>
                </a:extLst>
              </a:tr>
              <a:tr h="380703">
                <a:tc>
                  <a:txBody>
                    <a:bodyPr/>
                    <a:lstStyle/>
                    <a:p>
                      <a:pPr algn="ctr"/>
                      <a:r>
                        <a:rPr lang="en-US" sz="1400" dirty="0"/>
                        <a:t>A77</a:t>
                      </a:r>
                    </a:p>
                  </a:txBody>
                  <a:tcPr anchor="ctr">
                    <a:solidFill>
                      <a:srgbClr val="D1F3FF"/>
                    </a:solidFill>
                  </a:tcPr>
                </a:tc>
                <a:tc>
                  <a:txBody>
                    <a:bodyPr/>
                    <a:lstStyle/>
                    <a:p>
                      <a:pPr algn="ctr"/>
                      <a:r>
                        <a:rPr lang="en-US" sz="1400" dirty="0"/>
                        <a:t>Armv8.2</a:t>
                      </a:r>
                    </a:p>
                  </a:txBody>
                  <a:tcPr anchor="ctr">
                    <a:solidFill>
                      <a:srgbClr val="D1F3FF"/>
                    </a:solidFill>
                  </a:tcPr>
                </a:tc>
                <a:tc>
                  <a:txBody>
                    <a:bodyPr/>
                    <a:lstStyle/>
                    <a:p>
                      <a:pPr algn="ctr"/>
                      <a:r>
                        <a:rPr lang="en-US" sz="1400" dirty="0"/>
                        <a:t>05/2019</a:t>
                      </a:r>
                    </a:p>
                  </a:txBody>
                  <a:tcPr anchor="ctr">
                    <a:solidFill>
                      <a:srgbClr val="D1F3FF"/>
                    </a:solidFill>
                  </a:tcPr>
                </a:tc>
                <a:tc>
                  <a:txBody>
                    <a:bodyPr/>
                    <a:lstStyle/>
                    <a:p>
                      <a:pPr algn="ctr"/>
                      <a:r>
                        <a:rPr lang="en-US" sz="1400" dirty="0"/>
                        <a:t>7, 5 nm</a:t>
                      </a:r>
                    </a:p>
                  </a:txBody>
                  <a:tcPr anchor="ctr">
                    <a:solidFill>
                      <a:srgbClr val="D1F3FF"/>
                    </a:solidFill>
                  </a:tcPr>
                </a:tc>
                <a:tc>
                  <a:txBody>
                    <a:bodyPr/>
                    <a:lstStyle/>
                    <a:p>
                      <a:pPr algn="ctr"/>
                      <a:r>
                        <a:rPr lang="en-US" sz="1400" dirty="0"/>
                        <a:t>4</a:t>
                      </a:r>
                    </a:p>
                  </a:txBody>
                  <a:tcPr anchor="ctr">
                    <a:solidFill>
                      <a:srgbClr val="D1F3FF"/>
                    </a:solidFill>
                  </a:tcPr>
                </a:tc>
                <a:tc>
                  <a:txBody>
                    <a:bodyPr/>
                    <a:lstStyle/>
                    <a:p>
                      <a:pPr algn="ctr"/>
                      <a:r>
                        <a:rPr lang="en-US" sz="1400" dirty="0"/>
                        <a:t>6</a:t>
                      </a:r>
                    </a:p>
                  </a:txBody>
                  <a:tcPr anchor="ctr">
                    <a:solidFill>
                      <a:srgbClr val="D1F3FF"/>
                    </a:solidFill>
                  </a:tcPr>
                </a:tc>
                <a:tc>
                  <a:txBody>
                    <a:bodyPr/>
                    <a:lstStyle/>
                    <a:p>
                      <a:pPr algn="ctr"/>
                      <a:r>
                        <a:rPr lang="en-US" sz="1400" dirty="0"/>
                        <a:t>12</a:t>
                      </a:r>
                    </a:p>
                  </a:txBody>
                  <a:tcPr anchor="ctr">
                    <a:solidFill>
                      <a:srgbClr val="D1F3FF"/>
                    </a:solidFill>
                  </a:tcPr>
                </a:tc>
                <a:tc>
                  <a:txBody>
                    <a:bodyPr/>
                    <a:lstStyle/>
                    <a:p>
                      <a:pPr algn="ctr"/>
                      <a:r>
                        <a:rPr lang="en-US" sz="1400" dirty="0"/>
                        <a:t>160</a:t>
                      </a:r>
                    </a:p>
                  </a:txBody>
                  <a:tcPr anchor="ctr">
                    <a:solidFill>
                      <a:srgbClr val="D1F3FF"/>
                    </a:solidFill>
                  </a:tcPr>
                </a:tc>
                <a:extLst>
                  <a:ext uri="{0D108BD9-81ED-4DB2-BD59-A6C34878D82A}">
                    <a16:rowId xmlns:a16="http://schemas.microsoft.com/office/drawing/2014/main" val="1740852769"/>
                  </a:ext>
                </a:extLst>
              </a:tr>
              <a:tr h="380703">
                <a:tc>
                  <a:txBody>
                    <a:bodyPr/>
                    <a:lstStyle/>
                    <a:p>
                      <a:pPr algn="ctr"/>
                      <a:r>
                        <a:rPr lang="en-US" sz="1400" dirty="0"/>
                        <a:t>A78</a:t>
                      </a:r>
                    </a:p>
                  </a:txBody>
                  <a:tcPr anchor="ctr">
                    <a:solidFill>
                      <a:schemeClr val="bg1">
                        <a:lumMod val="95000"/>
                      </a:schemeClr>
                    </a:solidFill>
                  </a:tcPr>
                </a:tc>
                <a:tc>
                  <a:txBody>
                    <a:bodyPr/>
                    <a:lstStyle/>
                    <a:p>
                      <a:pPr algn="ctr"/>
                      <a:r>
                        <a:rPr lang="en-US" sz="1400" dirty="0"/>
                        <a:t>Armv8.2</a:t>
                      </a:r>
                    </a:p>
                  </a:txBody>
                  <a:tcPr anchor="ctr">
                    <a:solidFill>
                      <a:schemeClr val="bg1">
                        <a:lumMod val="95000"/>
                      </a:schemeClr>
                    </a:solidFill>
                  </a:tcPr>
                </a:tc>
                <a:tc>
                  <a:txBody>
                    <a:bodyPr/>
                    <a:lstStyle/>
                    <a:p>
                      <a:pPr algn="ctr"/>
                      <a:r>
                        <a:rPr lang="en-US" sz="1400" dirty="0"/>
                        <a:t>05/2020</a:t>
                      </a:r>
                    </a:p>
                  </a:txBody>
                  <a:tcPr anchor="ctr">
                    <a:solidFill>
                      <a:schemeClr val="bg1">
                        <a:lumMod val="95000"/>
                      </a:schemeClr>
                    </a:solidFill>
                  </a:tcPr>
                </a:tc>
                <a:tc>
                  <a:txBody>
                    <a:bodyPr/>
                    <a:lstStyle/>
                    <a:p>
                      <a:pPr algn="ctr"/>
                      <a:r>
                        <a:rPr lang="en-US" sz="1400" dirty="0"/>
                        <a:t>5 nm</a:t>
                      </a:r>
                    </a:p>
                  </a:txBody>
                  <a:tcPr anchor="ctr">
                    <a:solidFill>
                      <a:schemeClr val="bg1">
                        <a:lumMod val="95000"/>
                      </a:schemeClr>
                    </a:solidFill>
                  </a:tcPr>
                </a:tc>
                <a:tc>
                  <a:txBody>
                    <a:bodyPr/>
                    <a:lstStyle/>
                    <a:p>
                      <a:pPr algn="ctr"/>
                      <a:r>
                        <a:rPr lang="en-US" sz="1400" dirty="0"/>
                        <a:t>4</a:t>
                      </a:r>
                    </a:p>
                  </a:txBody>
                  <a:tcPr anchor="ctr">
                    <a:solidFill>
                      <a:schemeClr val="bg1">
                        <a:lumMod val="95000"/>
                      </a:schemeClr>
                    </a:solidFill>
                  </a:tcPr>
                </a:tc>
                <a:tc>
                  <a:txBody>
                    <a:bodyPr/>
                    <a:lstStyle/>
                    <a:p>
                      <a:pPr algn="ctr"/>
                      <a:r>
                        <a:rPr lang="en-US" sz="1400" dirty="0"/>
                        <a:t>6</a:t>
                      </a:r>
                    </a:p>
                  </a:txBody>
                  <a:tcPr anchor="ctr">
                    <a:solidFill>
                      <a:schemeClr val="bg1">
                        <a:lumMod val="95000"/>
                      </a:schemeClr>
                    </a:solidFill>
                  </a:tcPr>
                </a:tc>
                <a:tc>
                  <a:txBody>
                    <a:bodyPr/>
                    <a:lstStyle/>
                    <a:p>
                      <a:pPr algn="ctr"/>
                      <a:r>
                        <a:rPr lang="en-US" sz="1400" dirty="0"/>
                        <a:t>13</a:t>
                      </a:r>
                    </a:p>
                  </a:txBody>
                  <a:tcPr anchor="ctr">
                    <a:solidFill>
                      <a:schemeClr val="bg1">
                        <a:lumMod val="95000"/>
                      </a:schemeClr>
                    </a:solidFill>
                  </a:tcPr>
                </a:tc>
                <a:tc>
                  <a:txBody>
                    <a:bodyPr/>
                    <a:lstStyle/>
                    <a:p>
                      <a:pPr algn="ctr"/>
                      <a:r>
                        <a:rPr lang="en-US" sz="1400" dirty="0"/>
                        <a:t>160</a:t>
                      </a:r>
                    </a:p>
                  </a:txBody>
                  <a:tcPr anchor="ctr">
                    <a:solidFill>
                      <a:schemeClr val="bg1">
                        <a:lumMod val="95000"/>
                      </a:schemeClr>
                    </a:solidFill>
                  </a:tcPr>
                </a:tc>
                <a:extLst>
                  <a:ext uri="{0D108BD9-81ED-4DB2-BD59-A6C34878D82A}">
                    <a16:rowId xmlns:a16="http://schemas.microsoft.com/office/drawing/2014/main" val="3404972501"/>
                  </a:ext>
                </a:extLst>
              </a:tr>
              <a:tr h="380703">
                <a:tc>
                  <a:txBody>
                    <a:bodyPr/>
                    <a:lstStyle/>
                    <a:p>
                      <a:pPr algn="ctr"/>
                      <a:r>
                        <a:rPr lang="en-US" sz="1400" dirty="0"/>
                        <a:t>X1</a:t>
                      </a:r>
                    </a:p>
                  </a:txBody>
                  <a:tcPr anchor="ctr">
                    <a:solidFill>
                      <a:srgbClr val="D1F3FF"/>
                    </a:solidFill>
                  </a:tcPr>
                </a:tc>
                <a:tc>
                  <a:txBody>
                    <a:bodyPr/>
                    <a:lstStyle/>
                    <a:p>
                      <a:pPr algn="ctr"/>
                      <a:r>
                        <a:rPr lang="en-US" sz="1400" dirty="0"/>
                        <a:t>Armv8.2</a:t>
                      </a:r>
                    </a:p>
                  </a:txBody>
                  <a:tcPr anchor="ctr">
                    <a:solidFill>
                      <a:srgbClr val="D1F3FF"/>
                    </a:solidFill>
                  </a:tcPr>
                </a:tc>
                <a:tc>
                  <a:txBody>
                    <a:bodyPr/>
                    <a:lstStyle/>
                    <a:p>
                      <a:pPr algn="ctr"/>
                      <a:r>
                        <a:rPr lang="en-US" sz="1400"/>
                        <a:t>05/2020</a:t>
                      </a:r>
                      <a:endParaRPr lang="en-US" sz="1400" dirty="0"/>
                    </a:p>
                  </a:txBody>
                  <a:tcPr anchor="ctr">
                    <a:solidFill>
                      <a:srgbClr val="D1F3FF"/>
                    </a:solidFill>
                  </a:tcPr>
                </a:tc>
                <a:tc>
                  <a:txBody>
                    <a:bodyPr/>
                    <a:lstStyle/>
                    <a:p>
                      <a:pPr algn="ctr"/>
                      <a:r>
                        <a:rPr lang="en-US" sz="1400" dirty="0"/>
                        <a:t>5 nm</a:t>
                      </a:r>
                    </a:p>
                  </a:txBody>
                  <a:tcPr anchor="ctr">
                    <a:solidFill>
                      <a:srgbClr val="D1F3FF"/>
                    </a:solidFill>
                  </a:tcPr>
                </a:tc>
                <a:tc>
                  <a:txBody>
                    <a:bodyPr/>
                    <a:lstStyle/>
                    <a:p>
                      <a:pPr algn="ctr"/>
                      <a:r>
                        <a:rPr lang="en-US" sz="1400" dirty="0"/>
                        <a:t>5</a:t>
                      </a:r>
                    </a:p>
                  </a:txBody>
                  <a:tcPr anchor="ctr">
                    <a:solidFill>
                      <a:srgbClr val="D1F3FF"/>
                    </a:solidFill>
                  </a:tcPr>
                </a:tc>
                <a:tc>
                  <a:txBody>
                    <a:bodyPr/>
                    <a:lstStyle/>
                    <a:p>
                      <a:pPr algn="ctr"/>
                      <a:r>
                        <a:rPr lang="en-US" sz="1400" dirty="0"/>
                        <a:t>8</a:t>
                      </a:r>
                    </a:p>
                  </a:txBody>
                  <a:tcPr anchor="ctr">
                    <a:solidFill>
                      <a:srgbClr val="D1F3FF"/>
                    </a:solidFill>
                  </a:tcPr>
                </a:tc>
                <a:tc>
                  <a:txBody>
                    <a:bodyPr/>
                    <a:lstStyle/>
                    <a:p>
                      <a:pPr algn="ctr"/>
                      <a:r>
                        <a:rPr lang="en-US" sz="1400" dirty="0"/>
                        <a:t>15</a:t>
                      </a:r>
                    </a:p>
                  </a:txBody>
                  <a:tcPr anchor="ctr">
                    <a:solidFill>
                      <a:srgbClr val="D1F3FF"/>
                    </a:solidFill>
                  </a:tcPr>
                </a:tc>
                <a:tc>
                  <a:txBody>
                    <a:bodyPr/>
                    <a:lstStyle/>
                    <a:p>
                      <a:pPr algn="ctr"/>
                      <a:r>
                        <a:rPr lang="en-US" sz="1400" dirty="0"/>
                        <a:t>224</a:t>
                      </a:r>
                    </a:p>
                  </a:txBody>
                  <a:tcPr anchor="ctr">
                    <a:solidFill>
                      <a:srgbClr val="D1F3FF"/>
                    </a:solidFill>
                  </a:tcPr>
                </a:tc>
                <a:extLst>
                  <a:ext uri="{0D108BD9-81ED-4DB2-BD59-A6C34878D82A}">
                    <a16:rowId xmlns:a16="http://schemas.microsoft.com/office/drawing/2014/main" val="2699452307"/>
                  </a:ext>
                </a:extLst>
              </a:tr>
            </a:tbl>
          </a:graphicData>
        </a:graphic>
      </p:graphicFrame>
      <p:sp>
        <p:nvSpPr>
          <p:cNvPr id="4" name="TextBox 3"/>
          <p:cNvSpPr txBox="1"/>
          <p:nvPr/>
        </p:nvSpPr>
        <p:spPr>
          <a:xfrm>
            <a:off x="71438" y="442852"/>
            <a:ext cx="58585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Main features of Armv8.2 based Cortex-A cores </a:t>
            </a:r>
          </a:p>
        </p:txBody>
      </p:sp>
      <p:sp>
        <p:nvSpPr>
          <p:cNvPr id="9" name="TextBox 6"/>
          <p:cNvSpPr txBox="1"/>
          <p:nvPr/>
        </p:nvSpPr>
        <p:spPr>
          <a:xfrm>
            <a:off x="8740365" y="6375690"/>
            <a:ext cx="3233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Verdana"/>
                <a:ea typeface="+mn-ea"/>
                <a:cs typeface="+mn-cs"/>
              </a:rPr>
              <a:t>*</a:t>
            </a:r>
          </a:p>
        </p:txBody>
      </p:sp>
    </p:spTree>
    <p:extLst>
      <p:ext uri="{BB962C8B-B14F-4D97-AF65-F5344CB8AC3E}">
        <p14:creationId xmlns:p14="http://schemas.microsoft.com/office/powerpoint/2010/main" val="62670150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31D34-A108-E28F-A8B3-C3653282E0F2}"/>
              </a:ext>
            </a:extLst>
          </p:cNvPr>
          <p:cNvSpPr>
            <a:spLocks noGrp="1"/>
          </p:cNvSpPr>
          <p:nvPr>
            <p:ph type="title"/>
          </p:nvPr>
        </p:nvSpPr>
        <p:spPr/>
        <p:txBody>
          <a:bodyPr/>
          <a:lstStyle/>
          <a:p>
            <a:r>
              <a:rPr lang="en-US" sz="1700" dirty="0"/>
              <a:t>3.5 Armv8.2-A ISA-based 64-bit Cortex-A CPUs (14)</a:t>
            </a:r>
            <a:endParaRPr lang="hu-HU" sz="1700" dirty="0"/>
          </a:p>
        </p:txBody>
      </p:sp>
      <p:sp>
        <p:nvSpPr>
          <p:cNvPr id="42" name="Text Box 6">
            <a:extLst>
              <a:ext uri="{FF2B5EF4-FFF2-40B4-BE49-F238E27FC236}">
                <a16:creationId xmlns:a16="http://schemas.microsoft.com/office/drawing/2014/main" id="{C82F550A-51C3-B9A3-A7C3-8FBE8B7EAC0E}"/>
              </a:ext>
            </a:extLst>
          </p:cNvPr>
          <p:cNvSpPr txBox="1">
            <a:spLocks noChangeArrowheads="1"/>
          </p:cNvSpPr>
          <p:nvPr/>
        </p:nvSpPr>
        <p:spPr bwMode="auto">
          <a:xfrm>
            <a:off x="5369179" y="150099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43" name="Text Box 5">
            <a:extLst>
              <a:ext uri="{FF2B5EF4-FFF2-40B4-BE49-F238E27FC236}">
                <a16:creationId xmlns:a16="http://schemas.microsoft.com/office/drawing/2014/main" id="{EDAFD7B6-EF90-FCE0-DEC5-EC05F9196096}"/>
              </a:ext>
            </a:extLst>
          </p:cNvPr>
          <p:cNvSpPr txBox="1">
            <a:spLocks noChangeArrowheads="1"/>
          </p:cNvSpPr>
          <p:nvPr/>
        </p:nvSpPr>
        <p:spPr bwMode="auto">
          <a:xfrm>
            <a:off x="1622302" y="1500995"/>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44" name="Straight Connector 43">
            <a:extLst>
              <a:ext uri="{FF2B5EF4-FFF2-40B4-BE49-F238E27FC236}">
                <a16:creationId xmlns:a16="http://schemas.microsoft.com/office/drawing/2014/main" id="{CA387293-CDBC-4667-C545-6352338091DE}"/>
              </a:ext>
            </a:extLst>
          </p:cNvPr>
          <p:cNvCxnSpPr>
            <a:cxnSpLocks/>
            <a:endCxn id="47" idx="2"/>
          </p:cNvCxnSpPr>
          <p:nvPr/>
        </p:nvCxnSpPr>
        <p:spPr>
          <a:xfrm flipH="1">
            <a:off x="2221686" y="1259832"/>
            <a:ext cx="3071039" cy="2149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378C40-FCBE-EED0-47BB-4CED70E10635}"/>
              </a:ext>
            </a:extLst>
          </p:cNvPr>
          <p:cNvCxnSpPr>
            <a:cxnSpLocks/>
            <a:endCxn id="48" idx="2"/>
          </p:cNvCxnSpPr>
          <p:nvPr/>
        </p:nvCxnSpPr>
        <p:spPr>
          <a:xfrm>
            <a:off x="5292725" y="1259765"/>
            <a:ext cx="1015440" cy="224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13">
            <a:extLst>
              <a:ext uri="{FF2B5EF4-FFF2-40B4-BE49-F238E27FC236}">
                <a16:creationId xmlns:a16="http://schemas.microsoft.com/office/drawing/2014/main" id="{ABCF83F8-829D-B433-711D-A83506E4B769}"/>
              </a:ext>
            </a:extLst>
          </p:cNvPr>
          <p:cNvSpPr>
            <a:spLocks noChangeArrowheads="1"/>
          </p:cNvSpPr>
          <p:nvPr/>
        </p:nvSpPr>
        <p:spPr bwMode="auto">
          <a:xfrm>
            <a:off x="2221686" y="143882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8" name="Oval 13">
            <a:extLst>
              <a:ext uri="{FF2B5EF4-FFF2-40B4-BE49-F238E27FC236}">
                <a16:creationId xmlns:a16="http://schemas.microsoft.com/office/drawing/2014/main" id="{D7651804-236B-430C-CE75-7A3E77AE54D2}"/>
              </a:ext>
            </a:extLst>
          </p:cNvPr>
          <p:cNvSpPr>
            <a:spLocks noChangeArrowheads="1"/>
          </p:cNvSpPr>
          <p:nvPr/>
        </p:nvSpPr>
        <p:spPr bwMode="auto">
          <a:xfrm>
            <a:off x="6308165" y="144855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49" name="Straight Connector 48">
            <a:extLst>
              <a:ext uri="{FF2B5EF4-FFF2-40B4-BE49-F238E27FC236}">
                <a16:creationId xmlns:a16="http://schemas.microsoft.com/office/drawing/2014/main" id="{12E7E715-D9BC-D6C8-3757-676EBBFE9991}"/>
              </a:ext>
            </a:extLst>
          </p:cNvPr>
          <p:cNvCxnSpPr/>
          <p:nvPr/>
        </p:nvCxnSpPr>
        <p:spPr bwMode="auto">
          <a:xfrm flipH="1">
            <a:off x="4220410" y="1259765"/>
            <a:ext cx="1078461" cy="22360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 Box 6">
            <a:extLst>
              <a:ext uri="{FF2B5EF4-FFF2-40B4-BE49-F238E27FC236}">
                <a16:creationId xmlns:a16="http://schemas.microsoft.com/office/drawing/2014/main" id="{5299FFDC-ACA9-B324-1F3B-21D70E060728}"/>
              </a:ext>
            </a:extLst>
          </p:cNvPr>
          <p:cNvSpPr txBox="1">
            <a:spLocks noChangeArrowheads="1"/>
          </p:cNvSpPr>
          <p:nvPr/>
        </p:nvSpPr>
        <p:spPr bwMode="auto">
          <a:xfrm>
            <a:off x="6996921" y="1518074"/>
            <a:ext cx="214417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err="1">
                <a:ln>
                  <a:noFill/>
                </a:ln>
                <a:solidFill>
                  <a:srgbClr val="000000"/>
                </a:solidFill>
                <a:effectLst/>
                <a:uLnTx/>
                <a:uFillTx/>
                <a:latin typeface="Verdana" pitchFamily="34" charset="0"/>
                <a:ea typeface="+mn-ea"/>
                <a:cs typeface="+mn-cs"/>
              </a:rPr>
              <a:t>DynamIQ</a:t>
            </a: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 core clusters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52" name="Straight Connector 51">
            <a:extLst>
              <a:ext uri="{FF2B5EF4-FFF2-40B4-BE49-F238E27FC236}">
                <a16:creationId xmlns:a16="http://schemas.microsoft.com/office/drawing/2014/main" id="{34770A00-0D8A-C66E-3D1F-370178BA2F5A}"/>
              </a:ext>
            </a:extLst>
          </p:cNvPr>
          <p:cNvCxnSpPr>
            <a:cxnSpLocks/>
          </p:cNvCxnSpPr>
          <p:nvPr/>
        </p:nvCxnSpPr>
        <p:spPr bwMode="auto">
          <a:xfrm flipH="1" flipV="1">
            <a:off x="5301146" y="1256960"/>
            <a:ext cx="2874981" cy="19895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Oval 13">
            <a:extLst>
              <a:ext uri="{FF2B5EF4-FFF2-40B4-BE49-F238E27FC236}">
                <a16:creationId xmlns:a16="http://schemas.microsoft.com/office/drawing/2014/main" id="{B6F2087F-C947-82BF-E6D8-6F733998EC83}"/>
              </a:ext>
            </a:extLst>
          </p:cNvPr>
          <p:cNvSpPr>
            <a:spLocks noChangeArrowheads="1"/>
          </p:cNvSpPr>
          <p:nvPr/>
        </p:nvSpPr>
        <p:spPr bwMode="auto">
          <a:xfrm>
            <a:off x="8104127" y="141991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0" name="TextBox 19">
            <a:extLst>
              <a:ext uri="{FF2B5EF4-FFF2-40B4-BE49-F238E27FC236}">
                <a16:creationId xmlns:a16="http://schemas.microsoft.com/office/drawing/2014/main" id="{F767DEAD-9AFB-E80F-2C33-BB0BBDB1FCF6}"/>
              </a:ext>
            </a:extLst>
          </p:cNvPr>
          <p:cNvSpPr txBox="1"/>
          <p:nvPr/>
        </p:nvSpPr>
        <p:spPr>
          <a:xfrm>
            <a:off x="3449229" y="4107950"/>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9" name="Rectangle 58">
            <a:extLst>
              <a:ext uri="{FF2B5EF4-FFF2-40B4-BE49-F238E27FC236}">
                <a16:creationId xmlns:a16="http://schemas.microsoft.com/office/drawing/2014/main" id="{0FE44B30-2774-39CE-2F63-C7AA791B41F1}"/>
              </a:ext>
            </a:extLst>
          </p:cNvPr>
          <p:cNvSpPr/>
          <p:nvPr/>
        </p:nvSpPr>
        <p:spPr bwMode="auto">
          <a:xfrm>
            <a:off x="0" y="3405887"/>
            <a:ext cx="9144000" cy="972000"/>
          </a:xfrm>
          <a:prstGeom prst="rect">
            <a:avLst/>
          </a:prstGeom>
          <a:solidFill>
            <a:srgbClr val="D7EAE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61" name="TextBox 60">
            <a:extLst>
              <a:ext uri="{FF2B5EF4-FFF2-40B4-BE49-F238E27FC236}">
                <a16:creationId xmlns:a16="http://schemas.microsoft.com/office/drawing/2014/main" id="{8BBC32E0-17C0-986A-425A-D305556DE578}"/>
              </a:ext>
            </a:extLst>
          </p:cNvPr>
          <p:cNvSpPr txBox="1"/>
          <p:nvPr/>
        </p:nvSpPr>
        <p:spPr>
          <a:xfrm>
            <a:off x="208049" y="3659347"/>
            <a:ext cx="1058303"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cores</a:t>
            </a:r>
          </a:p>
        </p:txBody>
      </p:sp>
      <p:sp>
        <p:nvSpPr>
          <p:cNvPr id="62" name="TextBox 61">
            <a:extLst>
              <a:ext uri="{FF2B5EF4-FFF2-40B4-BE49-F238E27FC236}">
                <a16:creationId xmlns:a16="http://schemas.microsoft.com/office/drawing/2014/main" id="{042493A1-BBA2-E258-AC72-BCAB1FE705C9}"/>
              </a:ext>
            </a:extLst>
          </p:cNvPr>
          <p:cNvSpPr txBox="1"/>
          <p:nvPr/>
        </p:nvSpPr>
        <p:spPr>
          <a:xfrm>
            <a:off x="1173146" y="3663340"/>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A5/A9</a:t>
            </a:r>
          </a:p>
        </p:txBody>
      </p:sp>
      <p:sp>
        <p:nvSpPr>
          <p:cNvPr id="63" name="TextBox 62">
            <a:extLst>
              <a:ext uri="{FF2B5EF4-FFF2-40B4-BE49-F238E27FC236}">
                <a16:creationId xmlns:a16="http://schemas.microsoft.com/office/drawing/2014/main" id="{32897A58-B29C-35EC-D795-A7D5798E4505}"/>
              </a:ext>
            </a:extLst>
          </p:cNvPr>
          <p:cNvSpPr txBox="1"/>
          <p:nvPr/>
        </p:nvSpPr>
        <p:spPr>
          <a:xfrm>
            <a:off x="3343131" y="3664924"/>
            <a:ext cx="1577611" cy="6924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latin typeface="Verdana"/>
              </a:rPr>
              <a:t>A72/A73</a:t>
            </a:r>
            <a:endParaRPr kumimoji="0" lang="en-US" sz="1300" b="0" i="0" u="none" strike="noStrike" kern="1200" cap="none" spc="0" normalizeH="0" baseline="0" noProof="0" dirty="0">
              <a:ln>
                <a:noFill/>
              </a:ln>
              <a:effectLst/>
              <a:uLnTx/>
              <a:uFillTx/>
              <a:latin typeface="Verdana"/>
              <a:ea typeface="+mn-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64" name="TextBox 63">
            <a:extLst>
              <a:ext uri="{FF2B5EF4-FFF2-40B4-BE49-F238E27FC236}">
                <a16:creationId xmlns:a16="http://schemas.microsoft.com/office/drawing/2014/main" id="{09516A9F-0B0C-1C0A-7C36-3985769BDBB6}"/>
              </a:ext>
            </a:extLst>
          </p:cNvPr>
          <p:cNvSpPr txBox="1"/>
          <p:nvPr/>
        </p:nvSpPr>
        <p:spPr>
          <a:xfrm>
            <a:off x="5314323" y="3654663"/>
            <a:ext cx="1699119"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110" normalizeH="0" noProof="0" dirty="0">
                <a:ln>
                  <a:noFill/>
                </a:ln>
                <a:solidFill>
                  <a:srgbClr val="000000"/>
                </a:solidFill>
                <a:effectLst/>
                <a:uLnTx/>
                <a:uFillTx/>
                <a:latin typeface="Verdana"/>
                <a:ea typeface="+mn-ea"/>
                <a:cs typeface="+mn-cs"/>
              </a:rPr>
              <a:t>HP: Cortex-</a:t>
            </a:r>
            <a:r>
              <a:rPr kumimoji="0" lang="en-US" sz="1300" b="0" i="0" u="none" strike="noStrike" kern="1200" cap="none" spc="-110" normalizeH="0" noProof="0" dirty="0">
                <a:ln>
                  <a:noFill/>
                </a:ln>
                <a:solidFill>
                  <a:srgbClr val="FF0000"/>
                </a:solidFill>
                <a:effectLst/>
                <a:uLnTx/>
                <a:uFillTx/>
                <a:latin typeface="Verdana"/>
                <a:ea typeface="+mn-ea"/>
                <a:cs typeface="+mn-cs"/>
              </a:rPr>
              <a:t>A75</a:t>
            </a:r>
            <a:r>
              <a:rPr kumimoji="0" lang="en-US" sz="1300" b="0" i="0" u="none" strike="noStrike" kern="1200" cap="none" spc="-110" normalizeH="0" noProof="0" dirty="0">
                <a:ln>
                  <a:noFill/>
                </a:ln>
                <a:solidFill>
                  <a:srgbClr val="000000"/>
                </a:solidFill>
                <a:effectLst/>
                <a:uLnTx/>
                <a:uFillTx/>
                <a:latin typeface="Verdana"/>
                <a:ea typeface="+mn-ea"/>
                <a:cs typeface="+mn-cs"/>
              </a:rPr>
              <a:t>/A76/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A77/A78/X1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65" name="TextBox 64">
            <a:extLst>
              <a:ext uri="{FF2B5EF4-FFF2-40B4-BE49-F238E27FC236}">
                <a16:creationId xmlns:a16="http://schemas.microsoft.com/office/drawing/2014/main" id="{7537D471-3ED0-FD99-DBC6-094D9B55FBB7}"/>
              </a:ext>
            </a:extLst>
          </p:cNvPr>
          <p:cNvSpPr txBox="1"/>
          <p:nvPr/>
        </p:nvSpPr>
        <p:spPr>
          <a:xfrm>
            <a:off x="7605880" y="3658277"/>
            <a:ext cx="1382751"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a:t>
            </a:r>
            <a:r>
              <a:rPr kumimoji="0" lang="en-US" sz="1300" b="0" i="0" u="none" strike="noStrike" kern="1200" cap="none" spc="0" normalizeH="0" baseline="0" noProof="0" dirty="0">
                <a:ln>
                  <a:noFill/>
                </a:ln>
                <a:solidFill>
                  <a:srgbClr val="FF0000"/>
                </a:solidFill>
                <a:effectLst/>
                <a:uLnTx/>
                <a:uFillTx/>
                <a:latin typeface="Verdana"/>
                <a:ea typeface="+mn-ea"/>
                <a:cs typeface="+mn-cs"/>
              </a:rPr>
              <a:t>Cortex-X2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a:t>
            </a:r>
            <a:r>
              <a:rPr kumimoji="0" lang="en-US" sz="1300" b="0" i="0" u="none" strike="noStrike" kern="1200" cap="none" spc="0" normalizeH="0" baseline="0" noProof="0" dirty="0">
                <a:ln>
                  <a:noFill/>
                </a:ln>
                <a:solidFill>
                  <a:srgbClr val="FF0000"/>
                </a:solidFill>
                <a:effectLst/>
                <a:uLnTx/>
                <a:uFillTx/>
                <a:latin typeface="Verdana"/>
                <a:ea typeface="+mn-ea"/>
                <a:cs typeface="+mn-cs"/>
              </a:rPr>
              <a:t>A-710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A-510</a:t>
            </a:r>
          </a:p>
        </p:txBody>
      </p:sp>
      <p:sp>
        <p:nvSpPr>
          <p:cNvPr id="66" name="TextBox 65">
            <a:extLst>
              <a:ext uri="{FF2B5EF4-FFF2-40B4-BE49-F238E27FC236}">
                <a16:creationId xmlns:a16="http://schemas.microsoft.com/office/drawing/2014/main" id="{C1E9DE49-08D0-4ED1-643A-C94C2CFC301A}"/>
              </a:ext>
            </a:extLst>
          </p:cNvPr>
          <p:cNvSpPr txBox="1"/>
          <p:nvPr/>
        </p:nvSpPr>
        <p:spPr>
          <a:xfrm>
            <a:off x="259829" y="3389992"/>
            <a:ext cx="9124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ISA</a:t>
            </a:r>
          </a:p>
        </p:txBody>
      </p:sp>
      <p:sp>
        <p:nvSpPr>
          <p:cNvPr id="67" name="TextBox 66">
            <a:extLst>
              <a:ext uri="{FF2B5EF4-FFF2-40B4-BE49-F238E27FC236}">
                <a16:creationId xmlns:a16="http://schemas.microsoft.com/office/drawing/2014/main" id="{6072DFEF-E730-7CBA-F8CB-256510945944}"/>
              </a:ext>
            </a:extLst>
          </p:cNvPr>
          <p:cNvSpPr txBox="1"/>
          <p:nvPr/>
        </p:nvSpPr>
        <p:spPr>
          <a:xfrm>
            <a:off x="1772341" y="3389992"/>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68" name="TextBox 67">
            <a:extLst>
              <a:ext uri="{FF2B5EF4-FFF2-40B4-BE49-F238E27FC236}">
                <a16:creationId xmlns:a16="http://schemas.microsoft.com/office/drawing/2014/main" id="{878978D9-CC59-078F-F52F-BF7273E07FFF}"/>
              </a:ext>
            </a:extLst>
          </p:cNvPr>
          <p:cNvSpPr txBox="1"/>
          <p:nvPr/>
        </p:nvSpPr>
        <p:spPr>
          <a:xfrm>
            <a:off x="3681938" y="3388465"/>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69" name="TextBox 68">
            <a:extLst>
              <a:ext uri="{FF2B5EF4-FFF2-40B4-BE49-F238E27FC236}">
                <a16:creationId xmlns:a16="http://schemas.microsoft.com/office/drawing/2014/main" id="{318DB115-2A96-1C04-2C2E-1240E2211D19}"/>
              </a:ext>
            </a:extLst>
          </p:cNvPr>
          <p:cNvSpPr txBox="1"/>
          <p:nvPr/>
        </p:nvSpPr>
        <p:spPr>
          <a:xfrm>
            <a:off x="5706344" y="3389173"/>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Armv8.2</a:t>
            </a:r>
          </a:p>
        </p:txBody>
      </p:sp>
      <p:sp>
        <p:nvSpPr>
          <p:cNvPr id="70" name="TextBox 69">
            <a:extLst>
              <a:ext uri="{FF2B5EF4-FFF2-40B4-BE49-F238E27FC236}">
                <a16:creationId xmlns:a16="http://schemas.microsoft.com/office/drawing/2014/main" id="{B574D6C1-2A62-4CC9-ED7F-4F54E8B17934}"/>
              </a:ext>
            </a:extLst>
          </p:cNvPr>
          <p:cNvSpPr txBox="1"/>
          <p:nvPr/>
        </p:nvSpPr>
        <p:spPr>
          <a:xfrm>
            <a:off x="7851254" y="3388532"/>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Armv9.0</a:t>
            </a:r>
          </a:p>
        </p:txBody>
      </p:sp>
      <p:sp>
        <p:nvSpPr>
          <p:cNvPr id="124" name="Rectangle 123">
            <a:extLst>
              <a:ext uri="{FF2B5EF4-FFF2-40B4-BE49-F238E27FC236}">
                <a16:creationId xmlns:a16="http://schemas.microsoft.com/office/drawing/2014/main" id="{436A43D6-94E6-AD0F-C309-E8AE904847E1}"/>
              </a:ext>
            </a:extLst>
          </p:cNvPr>
          <p:cNvSpPr/>
          <p:nvPr/>
        </p:nvSpPr>
        <p:spPr bwMode="auto">
          <a:xfrm>
            <a:off x="0" y="4388537"/>
            <a:ext cx="9144000" cy="2484000"/>
          </a:xfrm>
          <a:prstGeom prst="rect">
            <a:avLst/>
          </a:prstGeom>
          <a:solidFill>
            <a:srgbClr val="E5F5FF"/>
          </a:solidFill>
          <a:ln w="9525" cap="flat" cmpd="sng" algn="ctr">
            <a:solidFill>
              <a:srgbClr val="CCEC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dirty="0">
              <a:ln>
                <a:noFill/>
              </a:ln>
              <a:solidFill>
                <a:schemeClr val="tx1"/>
              </a:solidFill>
              <a:effectLst/>
              <a:latin typeface="Verdana" pitchFamily="34" charset="0"/>
            </a:endParaRPr>
          </a:p>
        </p:txBody>
      </p:sp>
      <p:sp>
        <p:nvSpPr>
          <p:cNvPr id="125" name="TextBox 124">
            <a:extLst>
              <a:ext uri="{FF2B5EF4-FFF2-40B4-BE49-F238E27FC236}">
                <a16:creationId xmlns:a16="http://schemas.microsoft.com/office/drawing/2014/main" id="{1DFF3864-1DAE-2F8D-D9FF-0C58684433EE}"/>
              </a:ext>
            </a:extLst>
          </p:cNvPr>
          <p:cNvSpPr txBox="1"/>
          <p:nvPr/>
        </p:nvSpPr>
        <p:spPr>
          <a:xfrm flipH="1">
            <a:off x="341266" y="4386418"/>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126" name="TextBox 125">
            <a:extLst>
              <a:ext uri="{FF2B5EF4-FFF2-40B4-BE49-F238E27FC236}">
                <a16:creationId xmlns:a16="http://schemas.microsoft.com/office/drawing/2014/main" id="{63A8B51D-70CA-930B-E338-39061001B049}"/>
              </a:ext>
            </a:extLst>
          </p:cNvPr>
          <p:cNvSpPr txBox="1"/>
          <p:nvPr/>
        </p:nvSpPr>
        <p:spPr>
          <a:xfrm flipH="1">
            <a:off x="89084" y="4868018"/>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27" name="TextBox 126">
            <a:extLst>
              <a:ext uri="{FF2B5EF4-FFF2-40B4-BE49-F238E27FC236}">
                <a16:creationId xmlns:a16="http://schemas.microsoft.com/office/drawing/2014/main" id="{53DC5743-B75D-B551-2BAE-9F15D43655C2}"/>
              </a:ext>
            </a:extLst>
          </p:cNvPr>
          <p:cNvSpPr txBox="1"/>
          <p:nvPr/>
        </p:nvSpPr>
        <p:spPr>
          <a:xfrm flipH="1">
            <a:off x="114475" y="535726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128" name="TextBox 127">
            <a:extLst>
              <a:ext uri="{FF2B5EF4-FFF2-40B4-BE49-F238E27FC236}">
                <a16:creationId xmlns:a16="http://schemas.microsoft.com/office/drawing/2014/main" id="{0D5E0951-0BC1-4504-AC05-8F81C41699EC}"/>
              </a:ext>
            </a:extLst>
          </p:cNvPr>
          <p:cNvSpPr txBox="1"/>
          <p:nvPr/>
        </p:nvSpPr>
        <p:spPr>
          <a:xfrm>
            <a:off x="249491" y="582476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129" name="TextBox 128">
            <a:extLst>
              <a:ext uri="{FF2B5EF4-FFF2-40B4-BE49-F238E27FC236}">
                <a16:creationId xmlns:a16="http://schemas.microsoft.com/office/drawing/2014/main" id="{7BC768A2-88E4-9394-84F0-126369BE3E84}"/>
              </a:ext>
            </a:extLst>
          </p:cNvPr>
          <p:cNvSpPr txBox="1"/>
          <p:nvPr/>
        </p:nvSpPr>
        <p:spPr>
          <a:xfrm>
            <a:off x="192851" y="6325684"/>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38" name="TextBox 137">
            <a:extLst>
              <a:ext uri="{FF2B5EF4-FFF2-40B4-BE49-F238E27FC236}">
                <a16:creationId xmlns:a16="http://schemas.microsoft.com/office/drawing/2014/main" id="{A166F1A0-0483-DA65-CC22-97474596C27A}"/>
              </a:ext>
            </a:extLst>
          </p:cNvPr>
          <p:cNvSpPr txBox="1"/>
          <p:nvPr/>
        </p:nvSpPr>
        <p:spPr>
          <a:xfrm>
            <a:off x="5558174" y="4892576"/>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9810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139" name="TextBox 138">
            <a:extLst>
              <a:ext uri="{FF2B5EF4-FFF2-40B4-BE49-F238E27FC236}">
                <a16:creationId xmlns:a16="http://schemas.microsoft.com/office/drawing/2014/main" id="{6EA356C9-AA9B-6609-BCBD-91777966F1EB}"/>
              </a:ext>
            </a:extLst>
          </p:cNvPr>
          <p:cNvSpPr txBox="1"/>
          <p:nvPr/>
        </p:nvSpPr>
        <p:spPr>
          <a:xfrm>
            <a:off x="5564573" y="5375752"/>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845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140" name="TextBox 139">
            <a:extLst>
              <a:ext uri="{FF2B5EF4-FFF2-40B4-BE49-F238E27FC236}">
                <a16:creationId xmlns:a16="http://schemas.microsoft.com/office/drawing/2014/main" id="{B2705933-0A6B-2295-52E3-464B1CDE35EB}"/>
              </a:ext>
            </a:extLst>
          </p:cNvPr>
          <p:cNvSpPr txBox="1"/>
          <p:nvPr/>
        </p:nvSpPr>
        <p:spPr>
          <a:xfrm>
            <a:off x="5556498" y="5829776"/>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(2+2+4)C</a:t>
            </a:r>
          </a:p>
        </p:txBody>
      </p:sp>
      <p:sp>
        <p:nvSpPr>
          <p:cNvPr id="141" name="TextBox 140">
            <a:extLst>
              <a:ext uri="{FF2B5EF4-FFF2-40B4-BE49-F238E27FC236}">
                <a16:creationId xmlns:a16="http://schemas.microsoft.com/office/drawing/2014/main" id="{AAC8B9DA-DF8B-B2A4-815F-E5C050BBE434}"/>
              </a:ext>
            </a:extLst>
          </p:cNvPr>
          <p:cNvSpPr txBox="1"/>
          <p:nvPr/>
        </p:nvSpPr>
        <p:spPr>
          <a:xfrm>
            <a:off x="5384212" y="6326355"/>
            <a:ext cx="157134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Helio</a:t>
            </a:r>
            <a:r>
              <a:rPr kumimoji="0" lang="en-US" sz="1300" b="0" i="1" u="none" strike="noStrike" kern="1200" cap="none" spc="0" normalizeH="0" baseline="0" noProof="0" dirty="0">
                <a:ln>
                  <a:noFill/>
                </a:ln>
                <a:solidFill>
                  <a:srgbClr val="000000"/>
                </a:solidFill>
                <a:effectLst/>
                <a:uLnTx/>
                <a:uFillTx/>
                <a:latin typeface="Verdana"/>
                <a:ea typeface="+mn-ea"/>
                <a:cs typeface="+mn-cs"/>
              </a:rPr>
              <a:t> P90 (2+6)C (2019)</a:t>
            </a:r>
          </a:p>
        </p:txBody>
      </p:sp>
      <p:sp>
        <p:nvSpPr>
          <p:cNvPr id="142" name="TextBox 141">
            <a:extLst>
              <a:ext uri="{FF2B5EF4-FFF2-40B4-BE49-F238E27FC236}">
                <a16:creationId xmlns:a16="http://schemas.microsoft.com/office/drawing/2014/main" id="{A88A0797-B437-FDF6-442F-C93B9EDFD8E6}"/>
              </a:ext>
            </a:extLst>
          </p:cNvPr>
          <p:cNvSpPr txBox="1"/>
          <p:nvPr/>
        </p:nvSpPr>
        <p:spPr>
          <a:xfrm>
            <a:off x="7601763" y="4886642"/>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2200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43" name="Right Arrow 117">
            <a:extLst>
              <a:ext uri="{FF2B5EF4-FFF2-40B4-BE49-F238E27FC236}">
                <a16:creationId xmlns:a16="http://schemas.microsoft.com/office/drawing/2014/main" id="{EE4D2498-D144-6D62-D27E-A1CDB9103046}"/>
              </a:ext>
            </a:extLst>
          </p:cNvPr>
          <p:cNvSpPr/>
          <p:nvPr/>
        </p:nvSpPr>
        <p:spPr bwMode="auto">
          <a:xfrm>
            <a:off x="6985121" y="499414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4" name="TextBox 143">
            <a:extLst>
              <a:ext uri="{FF2B5EF4-FFF2-40B4-BE49-F238E27FC236}">
                <a16:creationId xmlns:a16="http://schemas.microsoft.com/office/drawing/2014/main" id="{C70ACB9B-00DD-CBE7-567E-FC912C6136D9}"/>
              </a:ext>
            </a:extLst>
          </p:cNvPr>
          <p:cNvSpPr txBox="1"/>
          <p:nvPr/>
        </p:nvSpPr>
        <p:spPr>
          <a:xfrm>
            <a:off x="7506967" y="5369818"/>
            <a:ext cx="158056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 Gen 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45" name="Right Arrow 120">
            <a:extLst>
              <a:ext uri="{FF2B5EF4-FFF2-40B4-BE49-F238E27FC236}">
                <a16:creationId xmlns:a16="http://schemas.microsoft.com/office/drawing/2014/main" id="{20415F20-3DA2-7FFC-5B8F-82AFA7D90B45}"/>
              </a:ext>
            </a:extLst>
          </p:cNvPr>
          <p:cNvSpPr/>
          <p:nvPr/>
        </p:nvSpPr>
        <p:spPr bwMode="auto">
          <a:xfrm>
            <a:off x="6983197" y="546405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6" name="Right Arrow 122">
            <a:extLst>
              <a:ext uri="{FF2B5EF4-FFF2-40B4-BE49-F238E27FC236}">
                <a16:creationId xmlns:a16="http://schemas.microsoft.com/office/drawing/2014/main" id="{7BFEB826-083F-BECF-A230-2FA49FED950D}"/>
              </a:ext>
            </a:extLst>
          </p:cNvPr>
          <p:cNvSpPr/>
          <p:nvPr/>
        </p:nvSpPr>
        <p:spPr bwMode="auto">
          <a:xfrm>
            <a:off x="6937033" y="648130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8" name="Rectangle 147">
            <a:extLst>
              <a:ext uri="{FF2B5EF4-FFF2-40B4-BE49-F238E27FC236}">
                <a16:creationId xmlns:a16="http://schemas.microsoft.com/office/drawing/2014/main" id="{FD6DC020-2617-DF73-E049-3F9A010AB661}"/>
              </a:ext>
            </a:extLst>
          </p:cNvPr>
          <p:cNvSpPr/>
          <p:nvPr/>
        </p:nvSpPr>
        <p:spPr>
          <a:xfrm>
            <a:off x="5681226" y="4394849"/>
            <a:ext cx="1143262"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A11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(2+4)C</a:t>
            </a:r>
          </a:p>
        </p:txBody>
      </p:sp>
      <p:sp>
        <p:nvSpPr>
          <p:cNvPr id="149" name="TextBox 148">
            <a:extLst>
              <a:ext uri="{FF2B5EF4-FFF2-40B4-BE49-F238E27FC236}">
                <a16:creationId xmlns:a16="http://schemas.microsoft.com/office/drawing/2014/main" id="{DA0895D7-B878-6318-0FEF-D4E7A69A1048}"/>
              </a:ext>
            </a:extLst>
          </p:cNvPr>
          <p:cNvSpPr txBox="1"/>
          <p:nvPr/>
        </p:nvSpPr>
        <p:spPr>
          <a:xfrm flipH="1">
            <a:off x="129713" y="4184756"/>
            <a:ext cx="1428475" cy="292388"/>
          </a:xfrm>
          <a:prstGeom prst="rect">
            <a:avLst/>
          </a:prstGeom>
          <a:noFill/>
        </p:spPr>
        <p:txBody>
          <a:bodyPr wrap="square" rtlCol="0">
            <a:spAutoFit/>
          </a:bodyPr>
          <a:lstStyle/>
          <a:p>
            <a:r>
              <a:rPr lang="en-US" sz="1300" i="1" dirty="0"/>
              <a:t>Processors</a:t>
            </a:r>
            <a:endParaRPr lang="hu-HU" sz="1300" i="1" dirty="0"/>
          </a:p>
        </p:txBody>
      </p:sp>
      <p:sp>
        <p:nvSpPr>
          <p:cNvPr id="5" name="Rectangle 4">
            <a:extLst>
              <a:ext uri="{FF2B5EF4-FFF2-40B4-BE49-F238E27FC236}">
                <a16:creationId xmlns:a16="http://schemas.microsoft.com/office/drawing/2014/main" id="{0F3E2C1F-62AB-E6D0-B50F-E074B6DFDDAF}"/>
              </a:ext>
            </a:extLst>
          </p:cNvPr>
          <p:cNvSpPr/>
          <p:nvPr/>
        </p:nvSpPr>
        <p:spPr>
          <a:xfrm>
            <a:off x="3214120" y="4384689"/>
            <a:ext cx="1728358"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(2+2)C (Armv8.1)</a:t>
            </a:r>
          </a:p>
        </p:txBody>
      </p:sp>
      <p:sp>
        <p:nvSpPr>
          <p:cNvPr id="6" name="TextBox 5">
            <a:extLst>
              <a:ext uri="{FF2B5EF4-FFF2-40B4-BE49-F238E27FC236}">
                <a16:creationId xmlns:a16="http://schemas.microsoft.com/office/drawing/2014/main" id="{01D32579-996B-3F10-CB03-7564E7DDAA6F}"/>
              </a:ext>
            </a:extLst>
          </p:cNvPr>
          <p:cNvSpPr txBox="1"/>
          <p:nvPr/>
        </p:nvSpPr>
        <p:spPr>
          <a:xfrm>
            <a:off x="1646212" y="5824973"/>
            <a:ext cx="1135246"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620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2x4C</a:t>
            </a:r>
          </a:p>
        </p:txBody>
      </p:sp>
      <p:sp>
        <p:nvSpPr>
          <p:cNvPr id="7" name="TextBox 6">
            <a:extLst>
              <a:ext uri="{FF2B5EF4-FFF2-40B4-BE49-F238E27FC236}">
                <a16:creationId xmlns:a16="http://schemas.microsoft.com/office/drawing/2014/main" id="{2520AA94-0FA0-AC5A-3D95-F1F5C26216FC}"/>
              </a:ext>
            </a:extLst>
          </p:cNvPr>
          <p:cNvSpPr txBox="1"/>
          <p:nvPr/>
        </p:nvSpPr>
        <p:spPr>
          <a:xfrm>
            <a:off x="1513523" y="4890189"/>
            <a:ext cx="142058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7</a:t>
            </a:r>
            <a:r>
              <a:rPr kumimoji="0" lang="hu-HU" sz="1300" b="0" i="1" u="none" strike="noStrike" kern="1200" cap="none" spc="0" normalizeH="0" baseline="0" noProof="0" dirty="0">
                <a:ln>
                  <a:noFill/>
                </a:ln>
                <a:solidFill>
                  <a:srgbClr val="000000"/>
                </a:solidFill>
                <a:effectLst/>
                <a:uLnTx/>
                <a:uFillTx/>
                <a:latin typeface="Verdana"/>
                <a:ea typeface="+mn-ea"/>
                <a:cs typeface="+mn-cs"/>
              </a:rPr>
              <a:t> </a:t>
            </a:r>
            <a:r>
              <a:rPr kumimoji="0" lang="en-US" sz="1300" b="0" i="1" u="none" strike="noStrike" kern="1200" cap="none" spc="0" normalizeH="0" baseline="0" noProof="0" dirty="0">
                <a:ln>
                  <a:noFill/>
                </a:ln>
                <a:solidFill>
                  <a:srgbClr val="000000"/>
                </a:solidFill>
                <a:effectLst/>
                <a:uLnTx/>
                <a:uFillTx/>
                <a:latin typeface="Verdana"/>
                <a:ea typeface="+mn-ea"/>
                <a:cs typeface="+mn-cs"/>
              </a:rPr>
              <a:t>7580</a:t>
            </a:r>
            <a:r>
              <a:rPr kumimoji="0" lang="hu-HU" sz="1300" b="0" i="1" u="none" strike="noStrike" kern="1200" cap="none" spc="0" normalizeH="0" baseline="0" noProof="0" dirty="0">
                <a:ln>
                  <a:noFill/>
                </a:ln>
                <a:solidFill>
                  <a:srgbClr val="000000"/>
                </a:solidFill>
                <a:effectLst/>
                <a:uLnTx/>
                <a:uFillTx/>
                <a:latin typeface="Verdana"/>
                <a:ea typeface="+mn-ea"/>
                <a:cs typeface="+mn-cs"/>
              </a:rPr>
              <a:t> (201</a:t>
            </a:r>
            <a:r>
              <a:rPr kumimoji="0" lang="en-US" sz="1300" b="0" i="1" u="none" strike="noStrike" kern="1200" cap="none" spc="0" normalizeH="0" baseline="0" noProof="0" dirty="0">
                <a:ln>
                  <a:noFill/>
                </a:ln>
                <a:solidFill>
                  <a:srgbClr val="000000"/>
                </a:solidFill>
                <a:effectLst/>
                <a:uLnTx/>
                <a:uFillTx/>
                <a:latin typeface="Verdana"/>
                <a:ea typeface="+mn-ea"/>
                <a:cs typeface="+mn-cs"/>
              </a:rPr>
              <a:t>5</a:t>
            </a:r>
            <a:r>
              <a:rPr kumimoji="0" lang="hu-HU"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8C</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a:extLst>
              <a:ext uri="{FF2B5EF4-FFF2-40B4-BE49-F238E27FC236}">
                <a16:creationId xmlns:a16="http://schemas.microsoft.com/office/drawing/2014/main" id="{0B5ACAD4-7BBC-26BE-0AF0-07F8EA3EAC9A}"/>
              </a:ext>
            </a:extLst>
          </p:cNvPr>
          <p:cNvSpPr txBox="1"/>
          <p:nvPr/>
        </p:nvSpPr>
        <p:spPr>
          <a:xfrm>
            <a:off x="3427566" y="4892094"/>
            <a:ext cx="1406154"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a:t>
            </a:r>
            <a:r>
              <a:rPr kumimoji="0" lang="hu-HU" sz="1300" b="0" i="1" u="none" strike="noStrike" kern="1200" cap="none" spc="0" normalizeH="0" baseline="0" noProof="0" dirty="0">
                <a:ln>
                  <a:noFill/>
                </a:ln>
                <a:solidFill>
                  <a:srgbClr val="000000"/>
                </a:solidFill>
                <a:effectLst/>
                <a:uLnTx/>
                <a:uFillTx/>
                <a:latin typeface="Verdana"/>
                <a:ea typeface="+mn-ea"/>
                <a:cs typeface="+mn-cs"/>
              </a:rPr>
              <a:t> </a:t>
            </a:r>
            <a:r>
              <a:rPr kumimoji="0" lang="en-US" sz="1300" b="0" i="1" u="none" strike="noStrike" kern="1200" cap="none" spc="0" normalizeH="0" baseline="0" noProof="0" dirty="0">
                <a:ln>
                  <a:noFill/>
                </a:ln>
                <a:solidFill>
                  <a:srgbClr val="000000"/>
                </a:solidFill>
                <a:effectLst/>
                <a:uLnTx/>
                <a:uFillTx/>
                <a:latin typeface="Verdana"/>
                <a:ea typeface="+mn-ea"/>
                <a:cs typeface="+mn-cs"/>
              </a:rPr>
              <a:t>8890</a:t>
            </a:r>
            <a:r>
              <a:rPr kumimoji="0" lang="hu-HU" sz="1300" b="0" i="1" u="none" strike="noStrike" kern="1200" cap="none" spc="0" normalizeH="0" baseline="0" noProof="0" dirty="0">
                <a:ln>
                  <a:noFill/>
                </a:ln>
                <a:solidFill>
                  <a:srgbClr val="000000"/>
                </a:solidFill>
                <a:effectLst/>
                <a:uLnTx/>
                <a:uFillTx/>
                <a:latin typeface="Verdana"/>
                <a:ea typeface="+mn-ea"/>
                <a:cs typeface="+mn-cs"/>
              </a:rPr>
              <a:t> (201</a:t>
            </a:r>
            <a:r>
              <a:rPr kumimoji="0" lang="en-US" sz="1300" b="0" i="1" u="none" strike="noStrike" kern="1200" cap="none" spc="0" normalizeH="0" baseline="0" noProof="0" dirty="0">
                <a:ln>
                  <a:noFill/>
                </a:ln>
                <a:solidFill>
                  <a:srgbClr val="000000"/>
                </a:solidFill>
                <a:effectLst/>
                <a:uLnTx/>
                <a:uFillTx/>
                <a:latin typeface="Verdana"/>
                <a:ea typeface="+mn-ea"/>
                <a:cs typeface="+mn-cs"/>
              </a:rPr>
              <a:t>6</a:t>
            </a:r>
            <a:r>
              <a:rPr kumimoji="0" lang="hu-HU"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8">
            <a:extLst>
              <a:ext uri="{FF2B5EF4-FFF2-40B4-BE49-F238E27FC236}">
                <a16:creationId xmlns:a16="http://schemas.microsoft.com/office/drawing/2014/main" id="{07BA5A22-305C-048F-2D99-8B8AC43B313B}"/>
              </a:ext>
            </a:extLst>
          </p:cNvPr>
          <p:cNvSpPr txBox="1"/>
          <p:nvPr/>
        </p:nvSpPr>
        <p:spPr>
          <a:xfrm>
            <a:off x="3560678" y="5357613"/>
            <a:ext cx="1146468"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439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 +4)C</a:t>
            </a:r>
          </a:p>
        </p:txBody>
      </p:sp>
      <p:sp>
        <p:nvSpPr>
          <p:cNvPr id="10" name="TextBox 9">
            <a:extLst>
              <a:ext uri="{FF2B5EF4-FFF2-40B4-BE49-F238E27FC236}">
                <a16:creationId xmlns:a16="http://schemas.microsoft.com/office/drawing/2014/main" id="{A03186A0-EEEE-40C4-C8E2-1EE187F7469B}"/>
              </a:ext>
            </a:extLst>
          </p:cNvPr>
          <p:cNvSpPr txBox="1"/>
          <p:nvPr/>
        </p:nvSpPr>
        <p:spPr>
          <a:xfrm>
            <a:off x="3566161" y="5835133"/>
            <a:ext cx="113524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650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(4+4)C</a:t>
            </a:r>
          </a:p>
        </p:txBody>
      </p:sp>
      <p:sp>
        <p:nvSpPr>
          <p:cNvPr id="11" name="TextBox 10">
            <a:extLst>
              <a:ext uri="{FF2B5EF4-FFF2-40B4-BE49-F238E27FC236}">
                <a16:creationId xmlns:a16="http://schemas.microsoft.com/office/drawing/2014/main" id="{657183D0-95D5-5853-E599-EBB9328D30D6}"/>
              </a:ext>
            </a:extLst>
          </p:cNvPr>
          <p:cNvSpPr txBox="1"/>
          <p:nvPr/>
        </p:nvSpPr>
        <p:spPr>
          <a:xfrm>
            <a:off x="1467543" y="6320709"/>
            <a:ext cx="148784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MT6735 (2015)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a:rPr>
              <a:t>4C</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Box 11">
            <a:extLst>
              <a:ext uri="{FF2B5EF4-FFF2-40B4-BE49-F238E27FC236}">
                <a16:creationId xmlns:a16="http://schemas.microsoft.com/office/drawing/2014/main" id="{54BB0508-9402-B009-6560-C6A1EE1B1241}"/>
              </a:ext>
            </a:extLst>
          </p:cNvPr>
          <p:cNvSpPr txBox="1"/>
          <p:nvPr/>
        </p:nvSpPr>
        <p:spPr>
          <a:xfrm>
            <a:off x="3387513" y="6324407"/>
            <a:ext cx="148470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MT6750 (2016)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a:rPr>
              <a:t>(4+4)C</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Rectangle 2">
            <a:extLst>
              <a:ext uri="{FF2B5EF4-FFF2-40B4-BE49-F238E27FC236}">
                <a16:creationId xmlns:a16="http://schemas.microsoft.com/office/drawing/2014/main" id="{84911A2C-9D10-D6A7-588C-F6CA320A212E}"/>
              </a:ext>
            </a:extLst>
          </p:cNvPr>
          <p:cNvSpPr/>
          <p:nvPr/>
        </p:nvSpPr>
        <p:spPr>
          <a:xfrm>
            <a:off x="1703634" y="4394849"/>
            <a:ext cx="1037463"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A7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2C</a:t>
            </a:r>
          </a:p>
        </p:txBody>
      </p:sp>
      <p:sp>
        <p:nvSpPr>
          <p:cNvPr id="4" name="TextBox 3">
            <a:extLst>
              <a:ext uri="{FF2B5EF4-FFF2-40B4-BE49-F238E27FC236}">
                <a16:creationId xmlns:a16="http://schemas.microsoft.com/office/drawing/2014/main" id="{067BB658-9515-5D33-0A1C-DA097B233BC8}"/>
              </a:ext>
            </a:extLst>
          </p:cNvPr>
          <p:cNvSpPr txBox="1"/>
          <p:nvPr/>
        </p:nvSpPr>
        <p:spPr>
          <a:xfrm>
            <a:off x="1666090" y="5357613"/>
            <a:ext cx="113524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410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4C</a:t>
            </a:r>
          </a:p>
        </p:txBody>
      </p:sp>
      <p:sp>
        <p:nvSpPr>
          <p:cNvPr id="13" name="Right Arrow 117">
            <a:extLst>
              <a:ext uri="{FF2B5EF4-FFF2-40B4-BE49-F238E27FC236}">
                <a16:creationId xmlns:a16="http://schemas.microsoft.com/office/drawing/2014/main" id="{9F3BA527-7B8E-9A54-2A37-B2798DCA71E7}"/>
              </a:ext>
            </a:extLst>
          </p:cNvPr>
          <p:cNvSpPr/>
          <p:nvPr/>
        </p:nvSpPr>
        <p:spPr bwMode="auto">
          <a:xfrm>
            <a:off x="3036031" y="451662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 name="Right Arrow 120">
            <a:extLst>
              <a:ext uri="{FF2B5EF4-FFF2-40B4-BE49-F238E27FC236}">
                <a16:creationId xmlns:a16="http://schemas.microsoft.com/office/drawing/2014/main" id="{D13A97DC-39FA-8E3D-CE04-BC8D7DAB6AEC}"/>
              </a:ext>
            </a:extLst>
          </p:cNvPr>
          <p:cNvSpPr/>
          <p:nvPr/>
        </p:nvSpPr>
        <p:spPr bwMode="auto">
          <a:xfrm>
            <a:off x="3044267" y="500685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5" name="Right Arrow 117">
            <a:extLst>
              <a:ext uri="{FF2B5EF4-FFF2-40B4-BE49-F238E27FC236}">
                <a16:creationId xmlns:a16="http://schemas.microsoft.com/office/drawing/2014/main" id="{CD31D098-4918-F45D-B176-9695A0444258}"/>
              </a:ext>
            </a:extLst>
          </p:cNvPr>
          <p:cNvSpPr/>
          <p:nvPr/>
        </p:nvSpPr>
        <p:spPr bwMode="auto">
          <a:xfrm>
            <a:off x="3056351" y="543102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6" name="Right Arrow 120">
            <a:extLst>
              <a:ext uri="{FF2B5EF4-FFF2-40B4-BE49-F238E27FC236}">
                <a16:creationId xmlns:a16="http://schemas.microsoft.com/office/drawing/2014/main" id="{83D862D2-DACF-760F-82D8-B3669612B31B}"/>
              </a:ext>
            </a:extLst>
          </p:cNvPr>
          <p:cNvSpPr/>
          <p:nvPr/>
        </p:nvSpPr>
        <p:spPr bwMode="auto">
          <a:xfrm>
            <a:off x="3044267" y="589077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 name="Right Arrow 120">
            <a:extLst>
              <a:ext uri="{FF2B5EF4-FFF2-40B4-BE49-F238E27FC236}">
                <a16:creationId xmlns:a16="http://schemas.microsoft.com/office/drawing/2014/main" id="{B966EEA8-E483-B841-3819-966635E1FC11}"/>
              </a:ext>
            </a:extLst>
          </p:cNvPr>
          <p:cNvSpPr/>
          <p:nvPr/>
        </p:nvSpPr>
        <p:spPr bwMode="auto">
          <a:xfrm>
            <a:off x="3034107" y="644957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8" name="Right Arrow 117">
            <a:extLst>
              <a:ext uri="{FF2B5EF4-FFF2-40B4-BE49-F238E27FC236}">
                <a16:creationId xmlns:a16="http://schemas.microsoft.com/office/drawing/2014/main" id="{628E7A68-C2F5-73C9-FA42-049F8AD127CA}"/>
              </a:ext>
            </a:extLst>
          </p:cNvPr>
          <p:cNvSpPr/>
          <p:nvPr/>
        </p:nvSpPr>
        <p:spPr bwMode="auto">
          <a:xfrm>
            <a:off x="5014056" y="449630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9" name="Right Arrow 120">
            <a:extLst>
              <a:ext uri="{FF2B5EF4-FFF2-40B4-BE49-F238E27FC236}">
                <a16:creationId xmlns:a16="http://schemas.microsoft.com/office/drawing/2014/main" id="{660C413B-9503-A63B-4F1E-FD73D8B8D33A}"/>
              </a:ext>
            </a:extLst>
          </p:cNvPr>
          <p:cNvSpPr/>
          <p:nvPr/>
        </p:nvSpPr>
        <p:spPr bwMode="auto">
          <a:xfrm>
            <a:off x="5001972" y="501701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1" name="Right Arrow 117">
            <a:extLst>
              <a:ext uri="{FF2B5EF4-FFF2-40B4-BE49-F238E27FC236}">
                <a16:creationId xmlns:a16="http://schemas.microsoft.com/office/drawing/2014/main" id="{F7A387F3-4762-5965-20CD-E4ECF1921168}"/>
              </a:ext>
            </a:extLst>
          </p:cNvPr>
          <p:cNvSpPr/>
          <p:nvPr/>
        </p:nvSpPr>
        <p:spPr bwMode="auto">
          <a:xfrm>
            <a:off x="5014056" y="544118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2" name="Right Arrow 120">
            <a:extLst>
              <a:ext uri="{FF2B5EF4-FFF2-40B4-BE49-F238E27FC236}">
                <a16:creationId xmlns:a16="http://schemas.microsoft.com/office/drawing/2014/main" id="{6C19F712-5203-B890-05A6-9ABF70FBE5F5}"/>
              </a:ext>
            </a:extLst>
          </p:cNvPr>
          <p:cNvSpPr/>
          <p:nvPr/>
        </p:nvSpPr>
        <p:spPr bwMode="auto">
          <a:xfrm>
            <a:off x="5001972" y="590093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3" name="Right Arrow 120">
            <a:extLst>
              <a:ext uri="{FF2B5EF4-FFF2-40B4-BE49-F238E27FC236}">
                <a16:creationId xmlns:a16="http://schemas.microsoft.com/office/drawing/2014/main" id="{35C1FB90-03D0-BA06-7499-D92FB080A8C7}"/>
              </a:ext>
            </a:extLst>
          </p:cNvPr>
          <p:cNvSpPr/>
          <p:nvPr/>
        </p:nvSpPr>
        <p:spPr bwMode="auto">
          <a:xfrm>
            <a:off x="4991812" y="645973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32" name="TextBox 31">
            <a:extLst>
              <a:ext uri="{FF2B5EF4-FFF2-40B4-BE49-F238E27FC236}">
                <a16:creationId xmlns:a16="http://schemas.microsoft.com/office/drawing/2014/main" id="{C9FCAB59-FF04-962B-B7E5-215D8421806E}"/>
              </a:ext>
            </a:extLst>
          </p:cNvPr>
          <p:cNvSpPr txBox="1"/>
          <p:nvPr/>
        </p:nvSpPr>
        <p:spPr>
          <a:xfrm>
            <a:off x="7341947" y="6326596"/>
            <a:ext cx="19207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300" b="0" i="1" u="none" strike="noStrike" kern="1200" cap="none" spc="0" normalizeH="0" baseline="0" noProof="0" dirty="0">
                <a:ln>
                  <a:noFill/>
                </a:ln>
                <a:solidFill>
                  <a:srgbClr val="000000"/>
                </a:solidFill>
                <a:effectLst/>
                <a:uLnTx/>
                <a:uFillTx/>
                <a:latin typeface="Verdana"/>
                <a:ea typeface="+mn-ea"/>
                <a:cs typeface="+mn-cs"/>
              </a:rPr>
              <a:t> 9000  (1+3+4)C (2021)</a:t>
            </a:r>
          </a:p>
        </p:txBody>
      </p:sp>
      <p:sp>
        <p:nvSpPr>
          <p:cNvPr id="33" name="Text Box 5">
            <a:extLst>
              <a:ext uri="{FF2B5EF4-FFF2-40B4-BE49-F238E27FC236}">
                <a16:creationId xmlns:a16="http://schemas.microsoft.com/office/drawing/2014/main" id="{151D2A07-A0D7-1E63-BBB0-5D0433BB1214}"/>
              </a:ext>
            </a:extLst>
          </p:cNvPr>
          <p:cNvSpPr txBox="1">
            <a:spLocks noChangeArrowheads="1"/>
          </p:cNvSpPr>
          <p:nvPr/>
        </p:nvSpPr>
        <p:spPr bwMode="auto">
          <a:xfrm>
            <a:off x="3436553" y="149717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34" name="Oval 13">
            <a:extLst>
              <a:ext uri="{FF2B5EF4-FFF2-40B4-BE49-F238E27FC236}">
                <a16:creationId xmlns:a16="http://schemas.microsoft.com/office/drawing/2014/main" id="{8F53A68D-6BCE-AD9F-49B9-23456F775AF8}"/>
              </a:ext>
            </a:extLst>
          </p:cNvPr>
          <p:cNvSpPr>
            <a:spLocks noChangeArrowheads="1"/>
          </p:cNvSpPr>
          <p:nvPr/>
        </p:nvSpPr>
        <p:spPr bwMode="auto">
          <a:xfrm>
            <a:off x="4211431" y="143422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5" name="Rectangle 74">
            <a:extLst>
              <a:ext uri="{FF2B5EF4-FFF2-40B4-BE49-F238E27FC236}">
                <a16:creationId xmlns:a16="http://schemas.microsoft.com/office/drawing/2014/main" id="{F72063E7-E681-2C8B-1F26-2EB150DF45AD}"/>
              </a:ext>
            </a:extLst>
          </p:cNvPr>
          <p:cNvSpPr/>
          <p:nvPr/>
        </p:nvSpPr>
        <p:spPr bwMode="auto">
          <a:xfrm>
            <a:off x="5289641" y="3104894"/>
            <a:ext cx="1620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6" name="Rectangle 75">
            <a:extLst>
              <a:ext uri="{FF2B5EF4-FFF2-40B4-BE49-F238E27FC236}">
                <a16:creationId xmlns:a16="http://schemas.microsoft.com/office/drawing/2014/main" id="{BF3D182A-A652-1BCB-C6D8-C09B8E4D61B9}"/>
              </a:ext>
            </a:extLst>
          </p:cNvPr>
          <p:cNvSpPr/>
          <p:nvPr/>
        </p:nvSpPr>
        <p:spPr bwMode="auto">
          <a:xfrm>
            <a:off x="7213665" y="3082620"/>
            <a:ext cx="1800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ectangle 26">
            <a:extLst>
              <a:ext uri="{FF2B5EF4-FFF2-40B4-BE49-F238E27FC236}">
                <a16:creationId xmlns:a16="http://schemas.microsoft.com/office/drawing/2014/main" id="{7E05D0C1-5162-1163-F01F-DD7A29FDFAA4}"/>
              </a:ext>
            </a:extLst>
          </p:cNvPr>
          <p:cNvSpPr/>
          <p:nvPr/>
        </p:nvSpPr>
        <p:spPr bwMode="auto">
          <a:xfrm>
            <a:off x="5700391" y="2222044"/>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Rectangle 27">
            <a:extLst>
              <a:ext uri="{FF2B5EF4-FFF2-40B4-BE49-F238E27FC236}">
                <a16:creationId xmlns:a16="http://schemas.microsoft.com/office/drawing/2014/main" id="{54DD03F2-797A-C299-86A2-AD8675FF9B66}"/>
              </a:ext>
            </a:extLst>
          </p:cNvPr>
          <p:cNvSpPr/>
          <p:nvPr/>
        </p:nvSpPr>
        <p:spPr bwMode="auto">
          <a:xfrm>
            <a:off x="5319716" y="2222044"/>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Rectangle 34">
            <a:extLst>
              <a:ext uri="{FF2B5EF4-FFF2-40B4-BE49-F238E27FC236}">
                <a16:creationId xmlns:a16="http://schemas.microsoft.com/office/drawing/2014/main" id="{0EBA02A1-E5E7-2C34-2C09-7347D48C9281}"/>
              </a:ext>
            </a:extLst>
          </p:cNvPr>
          <p:cNvSpPr/>
          <p:nvPr/>
        </p:nvSpPr>
        <p:spPr bwMode="auto">
          <a:xfrm>
            <a:off x="7759812" y="2158948"/>
            <a:ext cx="47326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Rectangle 35">
            <a:extLst>
              <a:ext uri="{FF2B5EF4-FFF2-40B4-BE49-F238E27FC236}">
                <a16:creationId xmlns:a16="http://schemas.microsoft.com/office/drawing/2014/main" id="{DCBAD2C0-2BF2-5EB2-DA0E-BA0630C1ACB4}"/>
              </a:ext>
            </a:extLst>
          </p:cNvPr>
          <p:cNvSpPr/>
          <p:nvPr/>
        </p:nvSpPr>
        <p:spPr bwMode="auto">
          <a:xfrm>
            <a:off x="7262880" y="2158948"/>
            <a:ext cx="47326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6" name="Rectangle 45">
            <a:extLst>
              <a:ext uri="{FF2B5EF4-FFF2-40B4-BE49-F238E27FC236}">
                <a16:creationId xmlns:a16="http://schemas.microsoft.com/office/drawing/2014/main" id="{55BABC39-BFFB-D952-2D63-B0E600D08D34}"/>
              </a:ext>
            </a:extLst>
          </p:cNvPr>
          <p:cNvSpPr/>
          <p:nvPr/>
        </p:nvSpPr>
        <p:spPr bwMode="auto">
          <a:xfrm>
            <a:off x="6460521" y="2222044"/>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1" name="Rectangle 50">
            <a:extLst>
              <a:ext uri="{FF2B5EF4-FFF2-40B4-BE49-F238E27FC236}">
                <a16:creationId xmlns:a16="http://schemas.microsoft.com/office/drawing/2014/main" id="{107692FF-2729-EAED-F728-EC2019F25DFF}"/>
              </a:ext>
            </a:extLst>
          </p:cNvPr>
          <p:cNvSpPr/>
          <p:nvPr/>
        </p:nvSpPr>
        <p:spPr bwMode="auto">
          <a:xfrm>
            <a:off x="6079845" y="2222044"/>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3" name="Rectangle 52">
            <a:extLst>
              <a:ext uri="{FF2B5EF4-FFF2-40B4-BE49-F238E27FC236}">
                <a16:creationId xmlns:a16="http://schemas.microsoft.com/office/drawing/2014/main" id="{B7834499-E2F2-ED04-9AF4-B6AFD6F3D1AF}"/>
              </a:ext>
            </a:extLst>
          </p:cNvPr>
          <p:cNvSpPr/>
          <p:nvPr/>
        </p:nvSpPr>
        <p:spPr bwMode="auto">
          <a:xfrm>
            <a:off x="5804143" y="2583899"/>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4" name="Rectangle 53">
            <a:extLst>
              <a:ext uri="{FF2B5EF4-FFF2-40B4-BE49-F238E27FC236}">
                <a16:creationId xmlns:a16="http://schemas.microsoft.com/office/drawing/2014/main" id="{A03B8AD5-2F00-2E4F-D0CA-AB819C677E8F}"/>
              </a:ext>
            </a:extLst>
          </p:cNvPr>
          <p:cNvSpPr/>
          <p:nvPr/>
        </p:nvSpPr>
        <p:spPr bwMode="auto">
          <a:xfrm>
            <a:off x="5524071" y="2583900"/>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5" name="Rectangle 54">
            <a:extLst>
              <a:ext uri="{FF2B5EF4-FFF2-40B4-BE49-F238E27FC236}">
                <a16:creationId xmlns:a16="http://schemas.microsoft.com/office/drawing/2014/main" id="{31E67B09-A1BF-95AF-7445-143810B64901}"/>
              </a:ext>
            </a:extLst>
          </p:cNvPr>
          <p:cNvSpPr/>
          <p:nvPr/>
        </p:nvSpPr>
        <p:spPr bwMode="auto">
          <a:xfrm>
            <a:off x="6370046" y="2584774"/>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6" name="Rectangle 55">
            <a:extLst>
              <a:ext uri="{FF2B5EF4-FFF2-40B4-BE49-F238E27FC236}">
                <a16:creationId xmlns:a16="http://schemas.microsoft.com/office/drawing/2014/main" id="{E14CAE0A-A538-379C-9920-4684F5B7DBBE}"/>
              </a:ext>
            </a:extLst>
          </p:cNvPr>
          <p:cNvSpPr/>
          <p:nvPr/>
        </p:nvSpPr>
        <p:spPr bwMode="auto">
          <a:xfrm>
            <a:off x="6089973" y="2584774"/>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7" name="Rectangle 56">
            <a:extLst>
              <a:ext uri="{FF2B5EF4-FFF2-40B4-BE49-F238E27FC236}">
                <a16:creationId xmlns:a16="http://schemas.microsoft.com/office/drawing/2014/main" id="{27B08221-6A35-1C3E-693C-1D5121181288}"/>
              </a:ext>
            </a:extLst>
          </p:cNvPr>
          <p:cNvSpPr/>
          <p:nvPr/>
        </p:nvSpPr>
        <p:spPr bwMode="auto">
          <a:xfrm>
            <a:off x="8628192" y="2274640"/>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8" name="Rectangle 57">
            <a:extLst>
              <a:ext uri="{FF2B5EF4-FFF2-40B4-BE49-F238E27FC236}">
                <a16:creationId xmlns:a16="http://schemas.microsoft.com/office/drawing/2014/main" id="{4A4172C4-F0E4-608E-45E6-5AA2C1AEF8C0}"/>
              </a:ext>
            </a:extLst>
          </p:cNvPr>
          <p:cNvSpPr/>
          <p:nvPr/>
        </p:nvSpPr>
        <p:spPr bwMode="auto">
          <a:xfrm>
            <a:off x="8253841" y="2274640"/>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0" name="Rectangle 59">
            <a:extLst>
              <a:ext uri="{FF2B5EF4-FFF2-40B4-BE49-F238E27FC236}">
                <a16:creationId xmlns:a16="http://schemas.microsoft.com/office/drawing/2014/main" id="{0E0FBC41-4B50-215E-F016-B13F8015421F}"/>
              </a:ext>
            </a:extLst>
          </p:cNvPr>
          <p:cNvSpPr/>
          <p:nvPr/>
        </p:nvSpPr>
        <p:spPr bwMode="auto">
          <a:xfrm>
            <a:off x="7965488" y="2636495"/>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1" name="Rectangle 70">
            <a:extLst>
              <a:ext uri="{FF2B5EF4-FFF2-40B4-BE49-F238E27FC236}">
                <a16:creationId xmlns:a16="http://schemas.microsoft.com/office/drawing/2014/main" id="{F0661C98-2F2C-774E-224B-7110A1B3D17F}"/>
              </a:ext>
            </a:extLst>
          </p:cNvPr>
          <p:cNvSpPr/>
          <p:nvPr/>
        </p:nvSpPr>
        <p:spPr bwMode="auto">
          <a:xfrm>
            <a:off x="7685416" y="2636496"/>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2" name="Rectangle 71">
            <a:extLst>
              <a:ext uri="{FF2B5EF4-FFF2-40B4-BE49-F238E27FC236}">
                <a16:creationId xmlns:a16="http://schemas.microsoft.com/office/drawing/2014/main" id="{6B644E17-A406-5AC3-8C05-D7723206638F}"/>
              </a:ext>
            </a:extLst>
          </p:cNvPr>
          <p:cNvSpPr/>
          <p:nvPr/>
        </p:nvSpPr>
        <p:spPr bwMode="auto">
          <a:xfrm>
            <a:off x="8531768" y="2637370"/>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3" name="Rectangle 72">
            <a:extLst>
              <a:ext uri="{FF2B5EF4-FFF2-40B4-BE49-F238E27FC236}">
                <a16:creationId xmlns:a16="http://schemas.microsoft.com/office/drawing/2014/main" id="{F00EEEB4-3632-E0AE-83CD-347E2E04F387}"/>
              </a:ext>
            </a:extLst>
          </p:cNvPr>
          <p:cNvSpPr/>
          <p:nvPr/>
        </p:nvSpPr>
        <p:spPr bwMode="auto">
          <a:xfrm>
            <a:off x="8251696" y="2637370"/>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9" name="Rounded Rectangle 72">
            <a:extLst>
              <a:ext uri="{FF2B5EF4-FFF2-40B4-BE49-F238E27FC236}">
                <a16:creationId xmlns:a16="http://schemas.microsoft.com/office/drawing/2014/main" id="{33427DBB-8E66-ABD4-09E0-F72117ABBCE2}"/>
              </a:ext>
            </a:extLst>
          </p:cNvPr>
          <p:cNvSpPr/>
          <p:nvPr/>
        </p:nvSpPr>
        <p:spPr bwMode="auto">
          <a:xfrm>
            <a:off x="5209640" y="2155060"/>
            <a:ext cx="1692000"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0" name="Rounded Rectangle 73">
            <a:extLst>
              <a:ext uri="{FF2B5EF4-FFF2-40B4-BE49-F238E27FC236}">
                <a16:creationId xmlns:a16="http://schemas.microsoft.com/office/drawing/2014/main" id="{4CEF3959-6CC7-749F-76A2-F9EDF0323BD2}"/>
              </a:ext>
            </a:extLst>
          </p:cNvPr>
          <p:cNvSpPr/>
          <p:nvPr/>
        </p:nvSpPr>
        <p:spPr bwMode="auto">
          <a:xfrm>
            <a:off x="7184952" y="2092838"/>
            <a:ext cx="1872000"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3" name="Up-Down Arrow 76">
            <a:extLst>
              <a:ext uri="{FF2B5EF4-FFF2-40B4-BE49-F238E27FC236}">
                <a16:creationId xmlns:a16="http://schemas.microsoft.com/office/drawing/2014/main" id="{D86E91D9-D883-FDAC-11BB-0D35CA1FE92F}"/>
              </a:ext>
            </a:extLst>
          </p:cNvPr>
          <p:cNvSpPr/>
          <p:nvPr/>
        </p:nvSpPr>
        <p:spPr bwMode="auto">
          <a:xfrm>
            <a:off x="6077626" y="2858062"/>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4" name="Up-Down Arrow 77">
            <a:extLst>
              <a:ext uri="{FF2B5EF4-FFF2-40B4-BE49-F238E27FC236}">
                <a16:creationId xmlns:a16="http://schemas.microsoft.com/office/drawing/2014/main" id="{92150043-27B1-8504-840C-18DFF86041D3}"/>
              </a:ext>
            </a:extLst>
          </p:cNvPr>
          <p:cNvSpPr/>
          <p:nvPr/>
        </p:nvSpPr>
        <p:spPr bwMode="auto">
          <a:xfrm>
            <a:off x="8191334" y="2929192"/>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99" name="Group 98">
            <a:extLst>
              <a:ext uri="{FF2B5EF4-FFF2-40B4-BE49-F238E27FC236}">
                <a16:creationId xmlns:a16="http://schemas.microsoft.com/office/drawing/2014/main" id="{E0F0D31E-C569-126D-58F3-D1DC3850E551}"/>
              </a:ext>
            </a:extLst>
          </p:cNvPr>
          <p:cNvGrpSpPr/>
          <p:nvPr/>
        </p:nvGrpSpPr>
        <p:grpSpPr>
          <a:xfrm>
            <a:off x="3239361" y="2138306"/>
            <a:ext cx="1843120" cy="1174635"/>
            <a:chOff x="2502286" y="1965586"/>
            <a:chExt cx="1929955" cy="1174635"/>
          </a:xfrm>
        </p:grpSpPr>
        <p:sp>
          <p:nvSpPr>
            <p:cNvPr id="25" name="Rectangle 24">
              <a:extLst>
                <a:ext uri="{FF2B5EF4-FFF2-40B4-BE49-F238E27FC236}">
                  <a16:creationId xmlns:a16="http://schemas.microsoft.com/office/drawing/2014/main" id="{D3989BCB-73D9-49B5-DE96-DA889C604C3C}"/>
                </a:ext>
              </a:extLst>
            </p:cNvPr>
            <p:cNvSpPr/>
            <p:nvPr/>
          </p:nvSpPr>
          <p:spPr bwMode="auto">
            <a:xfrm>
              <a:off x="2906048" y="209694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Rectangle 25">
              <a:extLst>
                <a:ext uri="{FF2B5EF4-FFF2-40B4-BE49-F238E27FC236}">
                  <a16:creationId xmlns:a16="http://schemas.microsoft.com/office/drawing/2014/main" id="{21444F91-38C0-BE50-3B8C-314125602920}"/>
                </a:ext>
              </a:extLst>
            </p:cNvPr>
            <p:cNvSpPr/>
            <p:nvPr/>
          </p:nvSpPr>
          <p:spPr bwMode="auto">
            <a:xfrm>
              <a:off x="2620525" y="209694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a:extLst>
                <a:ext uri="{FF2B5EF4-FFF2-40B4-BE49-F238E27FC236}">
                  <a16:creationId xmlns:a16="http://schemas.microsoft.com/office/drawing/2014/main" id="{8380579F-04F9-C5AF-96FA-C2824AF36573}"/>
                </a:ext>
              </a:extLst>
            </p:cNvPr>
            <p:cNvSpPr/>
            <p:nvPr/>
          </p:nvSpPr>
          <p:spPr bwMode="auto">
            <a:xfrm>
              <a:off x="3815918"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Rectangle 29">
              <a:extLst>
                <a:ext uri="{FF2B5EF4-FFF2-40B4-BE49-F238E27FC236}">
                  <a16:creationId xmlns:a16="http://schemas.microsoft.com/office/drawing/2014/main" id="{1BEDB898-1A36-BEB4-D613-2096AE84DEDD}"/>
                </a:ext>
              </a:extLst>
            </p:cNvPr>
            <p:cNvSpPr/>
            <p:nvPr/>
          </p:nvSpPr>
          <p:spPr bwMode="auto">
            <a:xfrm>
              <a:off x="3429935"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Rectangle 36">
              <a:extLst>
                <a:ext uri="{FF2B5EF4-FFF2-40B4-BE49-F238E27FC236}">
                  <a16:creationId xmlns:a16="http://schemas.microsoft.com/office/drawing/2014/main" id="{937CCB99-EA86-6DB2-1AE6-6B0817C24C9A}"/>
                </a:ext>
              </a:extLst>
            </p:cNvPr>
            <p:cNvSpPr/>
            <p:nvPr/>
          </p:nvSpPr>
          <p:spPr bwMode="auto">
            <a:xfrm>
              <a:off x="2899512" y="234398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Rectangle 37">
              <a:extLst>
                <a:ext uri="{FF2B5EF4-FFF2-40B4-BE49-F238E27FC236}">
                  <a16:creationId xmlns:a16="http://schemas.microsoft.com/office/drawing/2014/main" id="{0CA1256A-3289-341B-F9BA-880208346F86}"/>
                </a:ext>
              </a:extLst>
            </p:cNvPr>
            <p:cNvSpPr/>
            <p:nvPr/>
          </p:nvSpPr>
          <p:spPr bwMode="auto">
            <a:xfrm>
              <a:off x="2613989" y="234398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Rectangle 38">
              <a:extLst>
                <a:ext uri="{FF2B5EF4-FFF2-40B4-BE49-F238E27FC236}">
                  <a16:creationId xmlns:a16="http://schemas.microsoft.com/office/drawing/2014/main" id="{4728D2AC-E693-05BC-D817-CF1F0FAF3181}"/>
                </a:ext>
              </a:extLst>
            </p:cNvPr>
            <p:cNvSpPr/>
            <p:nvPr/>
          </p:nvSpPr>
          <p:spPr bwMode="auto">
            <a:xfrm>
              <a:off x="3815918"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1" name="Rectangle 40">
              <a:extLst>
                <a:ext uri="{FF2B5EF4-FFF2-40B4-BE49-F238E27FC236}">
                  <a16:creationId xmlns:a16="http://schemas.microsoft.com/office/drawing/2014/main" id="{A5458F9B-B41E-FB66-BB19-653EA1BC4A12}"/>
                </a:ext>
              </a:extLst>
            </p:cNvPr>
            <p:cNvSpPr/>
            <p:nvPr/>
          </p:nvSpPr>
          <p:spPr bwMode="auto">
            <a:xfrm>
              <a:off x="3429935"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4" name="Rectangle 73">
              <a:extLst>
                <a:ext uri="{FF2B5EF4-FFF2-40B4-BE49-F238E27FC236}">
                  <a16:creationId xmlns:a16="http://schemas.microsoft.com/office/drawing/2014/main" id="{40EDA7C9-9560-6F90-E0EF-47C3A0510523}"/>
                </a:ext>
              </a:extLst>
            </p:cNvPr>
            <p:cNvSpPr/>
            <p:nvPr/>
          </p:nvSpPr>
          <p:spPr bwMode="auto">
            <a:xfrm>
              <a:off x="2502286" y="292831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7" name="Rounded Rectangle 70">
              <a:extLst>
                <a:ext uri="{FF2B5EF4-FFF2-40B4-BE49-F238E27FC236}">
                  <a16:creationId xmlns:a16="http://schemas.microsoft.com/office/drawing/2014/main" id="{EAC5F7A4-3D81-7646-7610-E44BA44189E8}"/>
                </a:ext>
              </a:extLst>
            </p:cNvPr>
            <p:cNvSpPr/>
            <p:nvPr/>
          </p:nvSpPr>
          <p:spPr bwMode="auto">
            <a:xfrm>
              <a:off x="2524029" y="2030835"/>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8" name="Rounded Rectangle 71">
              <a:extLst>
                <a:ext uri="{FF2B5EF4-FFF2-40B4-BE49-F238E27FC236}">
                  <a16:creationId xmlns:a16="http://schemas.microsoft.com/office/drawing/2014/main" id="{3CCD2106-0E94-96FF-2B56-7C0E15CACB7D}"/>
                </a:ext>
              </a:extLst>
            </p:cNvPr>
            <p:cNvSpPr/>
            <p:nvPr/>
          </p:nvSpPr>
          <p:spPr bwMode="auto">
            <a:xfrm>
              <a:off x="3337404" y="1965586"/>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1" name="Up-Down Arrow 74">
              <a:extLst>
                <a:ext uri="{FF2B5EF4-FFF2-40B4-BE49-F238E27FC236}">
                  <a16:creationId xmlns:a16="http://schemas.microsoft.com/office/drawing/2014/main" id="{8872E1EA-889D-70FD-C9D3-13D34AEDC168}"/>
                </a:ext>
              </a:extLst>
            </p:cNvPr>
            <p:cNvSpPr/>
            <p:nvPr/>
          </p:nvSpPr>
          <p:spPr bwMode="auto">
            <a:xfrm>
              <a:off x="2847265" y="2637377"/>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2" name="Up-Down Arrow 75">
              <a:extLst>
                <a:ext uri="{FF2B5EF4-FFF2-40B4-BE49-F238E27FC236}">
                  <a16:creationId xmlns:a16="http://schemas.microsoft.com/office/drawing/2014/main" id="{6CE64284-DCFE-8A59-1B0C-C79186F4DC17}"/>
                </a:ext>
              </a:extLst>
            </p:cNvPr>
            <p:cNvSpPr/>
            <p:nvPr/>
          </p:nvSpPr>
          <p:spPr bwMode="auto">
            <a:xfrm>
              <a:off x="3758122" y="2708624"/>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5" name="TextBox 84">
              <a:extLst>
                <a:ext uri="{FF2B5EF4-FFF2-40B4-BE49-F238E27FC236}">
                  <a16:creationId xmlns:a16="http://schemas.microsoft.com/office/drawing/2014/main" id="{6C14E022-9A54-262E-3865-D7F01F5EFA2A}"/>
                </a:ext>
              </a:extLst>
            </p:cNvPr>
            <p:cNvSpPr txBox="1"/>
            <p:nvPr/>
          </p:nvSpPr>
          <p:spPr>
            <a:xfrm>
              <a:off x="2587335" y="285552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86" name="TextBox 85">
            <a:extLst>
              <a:ext uri="{FF2B5EF4-FFF2-40B4-BE49-F238E27FC236}">
                <a16:creationId xmlns:a16="http://schemas.microsoft.com/office/drawing/2014/main" id="{17F85C4A-5CDE-210E-70EE-8DB4570B0B40}"/>
              </a:ext>
            </a:extLst>
          </p:cNvPr>
          <p:cNvSpPr txBox="1"/>
          <p:nvPr/>
        </p:nvSpPr>
        <p:spPr>
          <a:xfrm>
            <a:off x="7411908" y="3018286"/>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87" name="TextBox 86">
            <a:extLst>
              <a:ext uri="{FF2B5EF4-FFF2-40B4-BE49-F238E27FC236}">
                <a16:creationId xmlns:a16="http://schemas.microsoft.com/office/drawing/2014/main" id="{9F08A63A-6CBF-4039-DDB0-3F97A306D4EF}"/>
              </a:ext>
            </a:extLst>
          </p:cNvPr>
          <p:cNvSpPr txBox="1"/>
          <p:nvPr/>
        </p:nvSpPr>
        <p:spPr>
          <a:xfrm>
            <a:off x="5392886" y="304408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nvGrpSpPr>
          <p:cNvPr id="100" name="Group 99">
            <a:extLst>
              <a:ext uri="{FF2B5EF4-FFF2-40B4-BE49-F238E27FC236}">
                <a16:creationId xmlns:a16="http://schemas.microsoft.com/office/drawing/2014/main" id="{54E4D02A-F9FB-5146-882F-095D9AAF995E}"/>
              </a:ext>
            </a:extLst>
          </p:cNvPr>
          <p:cNvGrpSpPr/>
          <p:nvPr/>
        </p:nvGrpSpPr>
        <p:grpSpPr>
          <a:xfrm>
            <a:off x="1538057" y="2206801"/>
            <a:ext cx="1396468" cy="1112350"/>
            <a:chOff x="354665" y="2034081"/>
            <a:chExt cx="1462260" cy="1112350"/>
          </a:xfrm>
        </p:grpSpPr>
        <p:sp>
          <p:nvSpPr>
            <p:cNvPr id="88" name="Rectangle 87">
              <a:extLst>
                <a:ext uri="{FF2B5EF4-FFF2-40B4-BE49-F238E27FC236}">
                  <a16:creationId xmlns:a16="http://schemas.microsoft.com/office/drawing/2014/main" id="{3B47CE61-9F15-0831-DC66-34A44BA97F31}"/>
                </a:ext>
              </a:extLst>
            </p:cNvPr>
            <p:cNvSpPr/>
            <p:nvPr/>
          </p:nvSpPr>
          <p:spPr bwMode="auto">
            <a:xfrm>
              <a:off x="1195269" y="210019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9" name="Rectangle 88">
              <a:extLst>
                <a:ext uri="{FF2B5EF4-FFF2-40B4-BE49-F238E27FC236}">
                  <a16:creationId xmlns:a16="http://schemas.microsoft.com/office/drawing/2014/main" id="{BC57472E-26C2-A6CA-E5BA-4E54070DFDB7}"/>
                </a:ext>
              </a:extLst>
            </p:cNvPr>
            <p:cNvSpPr/>
            <p:nvPr/>
          </p:nvSpPr>
          <p:spPr bwMode="auto">
            <a:xfrm>
              <a:off x="895684" y="210019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0" name="Rectangle 89">
              <a:extLst>
                <a:ext uri="{FF2B5EF4-FFF2-40B4-BE49-F238E27FC236}">
                  <a16:creationId xmlns:a16="http://schemas.microsoft.com/office/drawing/2014/main" id="{16AF4248-6D10-1306-489D-3AA2F2E41D9B}"/>
                </a:ext>
              </a:extLst>
            </p:cNvPr>
            <p:cNvSpPr/>
            <p:nvPr/>
          </p:nvSpPr>
          <p:spPr bwMode="auto">
            <a:xfrm>
              <a:off x="1188733" y="234722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1" name="Rectangle 90">
              <a:extLst>
                <a:ext uri="{FF2B5EF4-FFF2-40B4-BE49-F238E27FC236}">
                  <a16:creationId xmlns:a16="http://schemas.microsoft.com/office/drawing/2014/main" id="{494F124B-19CB-8F08-94C4-2E91A67E2252}"/>
                </a:ext>
              </a:extLst>
            </p:cNvPr>
            <p:cNvSpPr/>
            <p:nvPr/>
          </p:nvSpPr>
          <p:spPr bwMode="auto">
            <a:xfrm>
              <a:off x="889148" y="234722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2" name="Rounded Rectangle 85">
              <a:extLst>
                <a:ext uri="{FF2B5EF4-FFF2-40B4-BE49-F238E27FC236}">
                  <a16:creationId xmlns:a16="http://schemas.microsoft.com/office/drawing/2014/main" id="{F882C838-D060-D0AB-F47D-5360B5C321E7}"/>
                </a:ext>
              </a:extLst>
            </p:cNvPr>
            <p:cNvSpPr/>
            <p:nvPr/>
          </p:nvSpPr>
          <p:spPr bwMode="auto">
            <a:xfrm>
              <a:off x="799188" y="2034081"/>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3" name="Up-Down Arrow 86">
              <a:extLst>
                <a:ext uri="{FF2B5EF4-FFF2-40B4-BE49-F238E27FC236}">
                  <a16:creationId xmlns:a16="http://schemas.microsoft.com/office/drawing/2014/main" id="{4FF691A8-D025-B2A4-FA53-FEDD06E618BC}"/>
                </a:ext>
              </a:extLst>
            </p:cNvPr>
            <p:cNvSpPr/>
            <p:nvPr/>
          </p:nvSpPr>
          <p:spPr bwMode="auto">
            <a:xfrm>
              <a:off x="1126861" y="2648318"/>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4" name="Rectangle 93">
              <a:extLst>
                <a:ext uri="{FF2B5EF4-FFF2-40B4-BE49-F238E27FC236}">
                  <a16:creationId xmlns:a16="http://schemas.microsoft.com/office/drawing/2014/main" id="{88AC16BA-D2EB-1D5E-9E5E-BDB0D3FD60BD}"/>
                </a:ext>
              </a:extLst>
            </p:cNvPr>
            <p:cNvSpPr/>
            <p:nvPr/>
          </p:nvSpPr>
          <p:spPr bwMode="auto">
            <a:xfrm>
              <a:off x="356241" y="292489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5" name="TextBox 94">
              <a:extLst>
                <a:ext uri="{FF2B5EF4-FFF2-40B4-BE49-F238E27FC236}">
                  <a16:creationId xmlns:a16="http://schemas.microsoft.com/office/drawing/2014/main" id="{4BD24A61-C712-FB99-6F5C-6C9B3E780796}"/>
                </a:ext>
              </a:extLst>
            </p:cNvPr>
            <p:cNvSpPr txBox="1"/>
            <p:nvPr/>
          </p:nvSpPr>
          <p:spPr>
            <a:xfrm>
              <a:off x="354665" y="286173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101" name="TextBox 100">
            <a:extLst>
              <a:ext uri="{FF2B5EF4-FFF2-40B4-BE49-F238E27FC236}">
                <a16:creationId xmlns:a16="http://schemas.microsoft.com/office/drawing/2014/main" id="{98D1DAD3-255A-6AC0-BA24-DCF090F673FD}"/>
              </a:ext>
            </a:extLst>
          </p:cNvPr>
          <p:cNvSpPr txBox="1"/>
          <p:nvPr/>
        </p:nvSpPr>
        <p:spPr>
          <a:xfrm>
            <a:off x="75431" y="445239"/>
            <a:ext cx="8625147" cy="369332"/>
          </a:xfrm>
          <a:prstGeom prst="rect">
            <a:avLst/>
          </a:prstGeom>
          <a:noFill/>
        </p:spPr>
        <p:txBody>
          <a:bodyPr wrap="square">
            <a:spAutoFit/>
          </a:bodyPr>
          <a:lstStyle/>
          <a:p>
            <a:pPr lvl="0" fontAlgn="base">
              <a:spcBef>
                <a:spcPct val="0"/>
              </a:spcBef>
              <a:spcAft>
                <a:spcPct val="0"/>
              </a:spcAft>
              <a:defRPr/>
            </a:pPr>
            <a:r>
              <a:rPr lang="en-US" dirty="0">
                <a:solidFill>
                  <a:schemeClr val="accent6"/>
                </a:solidFill>
                <a:latin typeface="Verdana" pitchFamily="34" charset="0"/>
              </a:rPr>
              <a:t>Use of 64-bit Armv8.2-based Cortex-A cores in mobile processors</a:t>
            </a:r>
            <a:endParaRPr lang="hu-HU" baseline="30000" dirty="0">
              <a:solidFill>
                <a:schemeClr val="accent6"/>
              </a:solidFill>
              <a:latin typeface="Verdana" pitchFamily="34" charset="0"/>
            </a:endParaRPr>
          </a:p>
        </p:txBody>
      </p:sp>
      <p:sp>
        <p:nvSpPr>
          <p:cNvPr id="96" name="Rectangle: Rounded Corners 95">
            <a:extLst>
              <a:ext uri="{FF2B5EF4-FFF2-40B4-BE49-F238E27FC236}">
                <a16:creationId xmlns:a16="http://schemas.microsoft.com/office/drawing/2014/main" id="{D5BACD28-FC42-04B3-7B22-42FD185C5E8A}"/>
              </a:ext>
            </a:extLst>
          </p:cNvPr>
          <p:cNvSpPr/>
          <p:nvPr/>
        </p:nvSpPr>
        <p:spPr bwMode="auto">
          <a:xfrm>
            <a:off x="5103109" y="1238888"/>
            <a:ext cx="1976176" cy="5580000"/>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01647421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t>3.5 Armv8.2-A ISA-based 64-bit Cortex-A CPUs (15)</a:t>
            </a:r>
            <a:endParaRPr lang="en-US" sz="1700" kern="1200" dirty="0">
              <a:solidFill>
                <a:srgbClr val="FFFFFF"/>
              </a:solidFill>
            </a:endParaRPr>
          </a:p>
        </p:txBody>
      </p:sp>
      <p:pic>
        <p:nvPicPr>
          <p:cNvPr id="3" name="Picture 2"/>
          <p:cNvPicPr>
            <a:picLocks noChangeAspect="1"/>
          </p:cNvPicPr>
          <p:nvPr/>
        </p:nvPicPr>
        <p:blipFill rotWithShape="1">
          <a:blip r:embed="rId2"/>
          <a:srcRect t="14773" r="9641" b="8388"/>
          <a:stretch/>
        </p:blipFill>
        <p:spPr>
          <a:xfrm>
            <a:off x="-1" y="1062940"/>
            <a:ext cx="9129939" cy="4230470"/>
          </a:xfrm>
          <a:prstGeom prst="rect">
            <a:avLst/>
          </a:prstGeom>
        </p:spPr>
      </p:pic>
      <p:sp>
        <p:nvSpPr>
          <p:cNvPr id="5" name="TextBox 4"/>
          <p:cNvSpPr txBox="1"/>
          <p:nvPr/>
        </p:nvSpPr>
        <p:spPr>
          <a:xfrm>
            <a:off x="50461" y="445679"/>
            <a:ext cx="84402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Example of an Armv8.2-A based premium mobile system (2018)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lang="hu-HU" dirty="0">
                <a:solidFill>
                  <a:srgbClr val="000000"/>
                </a:solidFill>
                <a:latin typeface="Verdana"/>
              </a:rPr>
              <a:t>209</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6" name="TextBox 5"/>
          <p:cNvSpPr txBox="1"/>
          <p:nvPr/>
        </p:nvSpPr>
        <p:spPr>
          <a:xfrm>
            <a:off x="89611" y="5607351"/>
            <a:ext cx="8018542" cy="10926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CCI-550:  Cache Coherent Interconnect    </a:t>
            </a:r>
            <a:r>
              <a:rPr kumimoji="0" lang="en-US" sz="1500" b="0" i="0" u="none" strike="noStrike" kern="1200" cap="none" spc="0" normalizeH="0" baseline="0" noProof="0" dirty="0" err="1">
                <a:ln>
                  <a:noFill/>
                </a:ln>
                <a:solidFill>
                  <a:srgbClr val="000000"/>
                </a:solidFill>
                <a:effectLst/>
                <a:uLnTx/>
                <a:uFillTx/>
                <a:latin typeface="Verdana"/>
                <a:ea typeface="+mn-ea"/>
                <a:cs typeface="+mn-cs"/>
              </a:rPr>
              <a:t>CoreSight</a:t>
            </a:r>
            <a:r>
              <a:rPr kumimoji="0" lang="en-US" sz="1500" b="0" i="0" u="none" strike="noStrike" kern="1200" cap="none" spc="0" normalizeH="0" baseline="0" noProof="0" dirty="0">
                <a:ln>
                  <a:noFill/>
                </a:ln>
                <a:solidFill>
                  <a:srgbClr val="000000"/>
                </a:solidFill>
                <a:effectLst/>
                <a:uLnTx/>
                <a:uFillTx/>
                <a:latin typeface="Verdana"/>
                <a:ea typeface="+mn-ea"/>
                <a:cs typeface="+mn-cs"/>
              </a:rPr>
              <a:t>:</a:t>
            </a:r>
            <a:r>
              <a:rPr kumimoji="0" lang="en-US" sz="1500" b="0" i="0" u="none" strike="noStrike" kern="1200" cap="none" spc="0" normalizeH="0" noProof="0" dirty="0">
                <a:ln>
                  <a:noFill/>
                </a:ln>
                <a:solidFill>
                  <a:srgbClr val="000000"/>
                </a:solidFill>
                <a:effectLst/>
                <a:uLnTx/>
                <a:uFillTx/>
                <a:latin typeface="Verdana"/>
                <a:ea typeface="+mn-ea"/>
                <a:cs typeface="+mn-cs"/>
              </a:rPr>
              <a:t> Test/debug unit</a:t>
            </a:r>
            <a:endParaRPr kumimoji="0" lang="en-US" sz="15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Verdana"/>
                <a:ea typeface="+mn-ea"/>
                <a:cs typeface="+mn-cs"/>
              </a:rPr>
              <a:t>MMU</a:t>
            </a:r>
            <a:r>
              <a:rPr kumimoji="0" lang="en-US" sz="1500" b="0" i="0" u="none" strike="noStrike" kern="1200" cap="none" spc="0" normalizeH="0" baseline="0" noProof="0" dirty="0">
                <a:ln>
                  <a:noFill/>
                </a:ln>
                <a:solidFill>
                  <a:srgbClr val="000000"/>
                </a:solidFill>
                <a:effectLst/>
                <a:uLnTx/>
                <a:uFillTx/>
                <a:latin typeface="Verdana"/>
                <a:ea typeface="+mn-ea"/>
                <a:cs typeface="+mn-cs"/>
              </a:rPr>
              <a:t>-500: Memory Management Unit (responsible for virtualization and caching)</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Verdana"/>
                <a:ea typeface="+mn-ea"/>
                <a:cs typeface="+mn-cs"/>
              </a:rPr>
              <a:t>NIC</a:t>
            </a:r>
            <a:r>
              <a:rPr kumimoji="0" lang="en-US" sz="1500" b="0" i="0" u="none" strike="noStrike" kern="1200" cap="none" spc="0" normalizeH="0" baseline="0" noProof="0" dirty="0">
                <a:ln>
                  <a:noFill/>
                </a:ln>
                <a:solidFill>
                  <a:srgbClr val="000000"/>
                </a:solidFill>
                <a:effectLst/>
                <a:uLnTx/>
                <a:uFillTx/>
                <a:latin typeface="Verdana"/>
                <a:ea typeface="+mn-ea"/>
                <a:cs typeface="+mn-cs"/>
              </a:rPr>
              <a:t>-450:  Network Interconnect (interface converter)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Verdana"/>
                <a:ea typeface="+mn-ea"/>
                <a:cs typeface="+mn-cs"/>
              </a:rPr>
              <a:t>GIC</a:t>
            </a:r>
            <a:r>
              <a:rPr kumimoji="0" lang="en-US" sz="1500" b="0" i="0" u="none" strike="noStrike" kern="1200" cap="none" spc="0" normalizeH="0" baseline="0" noProof="0" dirty="0">
                <a:ln>
                  <a:noFill/>
                </a:ln>
                <a:solidFill>
                  <a:srgbClr val="000000"/>
                </a:solidFill>
                <a:effectLst/>
                <a:uLnTx/>
                <a:uFillTx/>
                <a:latin typeface="Verdana"/>
                <a:ea typeface="+mn-ea"/>
                <a:cs typeface="+mn-cs"/>
              </a:rPr>
              <a:t>-600:  General Interrupt Controller </a:t>
            </a:r>
          </a:p>
        </p:txBody>
      </p:sp>
      <p:sp>
        <p:nvSpPr>
          <p:cNvPr id="4" name="TextBox 3"/>
          <p:cNvSpPr txBox="1"/>
          <p:nvPr/>
        </p:nvSpPr>
        <p:spPr>
          <a:xfrm>
            <a:off x="4436985" y="6384923"/>
            <a:ext cx="320510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SCP: System Control Processor</a:t>
            </a:r>
          </a:p>
        </p:txBody>
      </p:sp>
    </p:spTree>
    <p:extLst>
      <p:ext uri="{BB962C8B-B14F-4D97-AF65-F5344CB8AC3E}">
        <p14:creationId xmlns:p14="http://schemas.microsoft.com/office/powerpoint/2010/main" val="116264231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895624"/>
            <a:ext cx="7359650" cy="504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3.6 Armv9-A based 64-bit Cortex-A CPUs</a:t>
            </a:r>
            <a:endParaRPr kumimoji="0" lang="hu-HU"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409317104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82"/>
          <p:cNvSpPr>
            <a:spLocks noGrp="1"/>
          </p:cNvSpPr>
          <p:nvPr>
            <p:ph type="title"/>
          </p:nvPr>
        </p:nvSpPr>
        <p:spPr/>
        <p:txBody>
          <a:bodyPr/>
          <a:lstStyle/>
          <a:p>
            <a:r>
              <a:rPr lang="en-US" sz="1700" kern="1200" dirty="0">
                <a:solidFill>
                  <a:srgbClr val="FFFFFF"/>
                </a:solidFill>
              </a:rPr>
              <a:t>3.6 Armv9-A based 64-bit Cortex-A CPUs (1)</a:t>
            </a:r>
            <a:endParaRPr lang="en-US" sz="1700" dirty="0"/>
          </a:p>
        </p:txBody>
      </p:sp>
      <p:sp>
        <p:nvSpPr>
          <p:cNvPr id="84" name="TextBox 83"/>
          <p:cNvSpPr txBox="1"/>
          <p:nvPr/>
        </p:nvSpPr>
        <p:spPr>
          <a:xfrm>
            <a:off x="71500" y="447763"/>
            <a:ext cx="530953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3.6 Armv9-A based 64-bit Cortex-A CPUs -1</a:t>
            </a:r>
          </a:p>
        </p:txBody>
      </p:sp>
      <p:sp>
        <p:nvSpPr>
          <p:cNvPr id="85" name="Text Box 4">
            <a:extLst>
              <a:ext uri="{FF2B5EF4-FFF2-40B4-BE49-F238E27FC236}">
                <a16:creationId xmlns:a16="http://schemas.microsoft.com/office/drawing/2014/main" id="{BAB3AA7C-2593-36B8-73FE-5C8E3D3E6693}"/>
              </a:ext>
            </a:extLst>
          </p:cNvPr>
          <p:cNvSpPr txBox="1">
            <a:spLocks noChangeArrowheads="1"/>
          </p:cNvSpPr>
          <p:nvPr/>
        </p:nvSpPr>
        <p:spPr bwMode="auto">
          <a:xfrm>
            <a:off x="1503472" y="1125809"/>
            <a:ext cx="7533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64-bit Armv8.0-Arm9.0-based CPU designs in mobile processors</a:t>
            </a:r>
          </a:p>
        </p:txBody>
      </p:sp>
      <p:sp>
        <p:nvSpPr>
          <p:cNvPr id="86" name="Text Box 6">
            <a:extLst>
              <a:ext uri="{FF2B5EF4-FFF2-40B4-BE49-F238E27FC236}">
                <a16:creationId xmlns:a16="http://schemas.microsoft.com/office/drawing/2014/main" id="{7B46D20E-0DD2-33BF-588F-8AF8CD47B18E}"/>
              </a:ext>
            </a:extLst>
          </p:cNvPr>
          <p:cNvSpPr txBox="1">
            <a:spLocks noChangeArrowheads="1"/>
          </p:cNvSpPr>
          <p:nvPr/>
        </p:nvSpPr>
        <p:spPr bwMode="auto">
          <a:xfrm>
            <a:off x="5369179" y="1680304"/>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87" name="Text Box 5">
            <a:extLst>
              <a:ext uri="{FF2B5EF4-FFF2-40B4-BE49-F238E27FC236}">
                <a16:creationId xmlns:a16="http://schemas.microsoft.com/office/drawing/2014/main" id="{63684D66-DF07-A3A0-1A7D-479B25F06808}"/>
              </a:ext>
            </a:extLst>
          </p:cNvPr>
          <p:cNvSpPr txBox="1">
            <a:spLocks noChangeArrowheads="1"/>
          </p:cNvSpPr>
          <p:nvPr/>
        </p:nvSpPr>
        <p:spPr bwMode="auto">
          <a:xfrm>
            <a:off x="1622302" y="1680304"/>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88" name="Straight Connector 87">
            <a:extLst>
              <a:ext uri="{FF2B5EF4-FFF2-40B4-BE49-F238E27FC236}">
                <a16:creationId xmlns:a16="http://schemas.microsoft.com/office/drawing/2014/main" id="{18EE1672-A5B1-4A5B-D5F4-B7AC5019F310}"/>
              </a:ext>
            </a:extLst>
          </p:cNvPr>
          <p:cNvCxnSpPr>
            <a:cxnSpLocks/>
            <a:endCxn id="90" idx="2"/>
          </p:cNvCxnSpPr>
          <p:nvPr/>
        </p:nvCxnSpPr>
        <p:spPr>
          <a:xfrm flipH="1">
            <a:off x="2221686" y="1439141"/>
            <a:ext cx="3071039" cy="2149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258746F-B5DE-DD8F-1B74-E2B87CC16FE9}"/>
              </a:ext>
            </a:extLst>
          </p:cNvPr>
          <p:cNvCxnSpPr>
            <a:cxnSpLocks/>
            <a:endCxn id="91" idx="2"/>
          </p:cNvCxnSpPr>
          <p:nvPr/>
        </p:nvCxnSpPr>
        <p:spPr>
          <a:xfrm>
            <a:off x="5292725" y="1439074"/>
            <a:ext cx="1015440" cy="224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Oval 13">
            <a:extLst>
              <a:ext uri="{FF2B5EF4-FFF2-40B4-BE49-F238E27FC236}">
                <a16:creationId xmlns:a16="http://schemas.microsoft.com/office/drawing/2014/main" id="{106DD3F5-DF18-5216-B052-155929C4F013}"/>
              </a:ext>
            </a:extLst>
          </p:cNvPr>
          <p:cNvSpPr>
            <a:spLocks noChangeArrowheads="1"/>
          </p:cNvSpPr>
          <p:nvPr/>
        </p:nvSpPr>
        <p:spPr bwMode="auto">
          <a:xfrm>
            <a:off x="2221686" y="1618132"/>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1" name="Oval 13">
            <a:extLst>
              <a:ext uri="{FF2B5EF4-FFF2-40B4-BE49-F238E27FC236}">
                <a16:creationId xmlns:a16="http://schemas.microsoft.com/office/drawing/2014/main" id="{B6655353-281C-9E11-83C0-1DDD478AB6BC}"/>
              </a:ext>
            </a:extLst>
          </p:cNvPr>
          <p:cNvSpPr>
            <a:spLocks noChangeArrowheads="1"/>
          </p:cNvSpPr>
          <p:nvPr/>
        </p:nvSpPr>
        <p:spPr bwMode="auto">
          <a:xfrm>
            <a:off x="6308165" y="1627860"/>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92" name="Straight Connector 91">
            <a:extLst>
              <a:ext uri="{FF2B5EF4-FFF2-40B4-BE49-F238E27FC236}">
                <a16:creationId xmlns:a16="http://schemas.microsoft.com/office/drawing/2014/main" id="{015C0838-81BC-4F55-D8C3-7615A12C55A0}"/>
              </a:ext>
            </a:extLst>
          </p:cNvPr>
          <p:cNvCxnSpPr/>
          <p:nvPr/>
        </p:nvCxnSpPr>
        <p:spPr bwMode="auto">
          <a:xfrm flipH="1">
            <a:off x="4220410" y="1439074"/>
            <a:ext cx="1078461" cy="22360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 name="Text Box 6">
            <a:extLst>
              <a:ext uri="{FF2B5EF4-FFF2-40B4-BE49-F238E27FC236}">
                <a16:creationId xmlns:a16="http://schemas.microsoft.com/office/drawing/2014/main" id="{99487745-2A60-CB33-C924-3718A6A05623}"/>
              </a:ext>
            </a:extLst>
          </p:cNvPr>
          <p:cNvSpPr txBox="1">
            <a:spLocks noChangeArrowheads="1"/>
          </p:cNvSpPr>
          <p:nvPr/>
        </p:nvSpPr>
        <p:spPr bwMode="auto">
          <a:xfrm>
            <a:off x="6996921" y="1697383"/>
            <a:ext cx="214417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err="1">
                <a:ln>
                  <a:noFill/>
                </a:ln>
                <a:solidFill>
                  <a:srgbClr val="000000"/>
                </a:solidFill>
                <a:effectLst/>
                <a:uLnTx/>
                <a:uFillTx/>
                <a:latin typeface="Verdana" pitchFamily="34" charset="0"/>
                <a:ea typeface="+mn-ea"/>
                <a:cs typeface="+mn-cs"/>
              </a:rPr>
              <a:t>DynamIQ</a:t>
            </a: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 core clusters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94" name="Straight Connector 93">
            <a:extLst>
              <a:ext uri="{FF2B5EF4-FFF2-40B4-BE49-F238E27FC236}">
                <a16:creationId xmlns:a16="http://schemas.microsoft.com/office/drawing/2014/main" id="{FBA53182-4380-B056-F4DB-20D8FBF8D75A}"/>
              </a:ext>
            </a:extLst>
          </p:cNvPr>
          <p:cNvCxnSpPr>
            <a:cxnSpLocks/>
          </p:cNvCxnSpPr>
          <p:nvPr/>
        </p:nvCxnSpPr>
        <p:spPr bwMode="auto">
          <a:xfrm flipH="1" flipV="1">
            <a:off x="5301146" y="1436269"/>
            <a:ext cx="2874981" cy="19895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Oval 13">
            <a:extLst>
              <a:ext uri="{FF2B5EF4-FFF2-40B4-BE49-F238E27FC236}">
                <a16:creationId xmlns:a16="http://schemas.microsoft.com/office/drawing/2014/main" id="{86FAC3E2-EDA4-E2CB-EA7B-39A854F111BD}"/>
              </a:ext>
            </a:extLst>
          </p:cNvPr>
          <p:cNvSpPr>
            <a:spLocks noChangeArrowheads="1"/>
          </p:cNvSpPr>
          <p:nvPr/>
        </p:nvSpPr>
        <p:spPr bwMode="auto">
          <a:xfrm>
            <a:off x="8104127" y="1599226"/>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6" name="TextBox 95">
            <a:extLst>
              <a:ext uri="{FF2B5EF4-FFF2-40B4-BE49-F238E27FC236}">
                <a16:creationId xmlns:a16="http://schemas.microsoft.com/office/drawing/2014/main" id="{DC1EC890-C586-692F-CAEA-D1EE6B05008E}"/>
              </a:ext>
            </a:extLst>
          </p:cNvPr>
          <p:cNvSpPr txBox="1"/>
          <p:nvPr/>
        </p:nvSpPr>
        <p:spPr>
          <a:xfrm>
            <a:off x="3449229" y="4287259"/>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7" name="Rectangle 96">
            <a:extLst>
              <a:ext uri="{FF2B5EF4-FFF2-40B4-BE49-F238E27FC236}">
                <a16:creationId xmlns:a16="http://schemas.microsoft.com/office/drawing/2014/main" id="{AB893DAA-E1CA-12CB-CDDF-054D9EA97ADD}"/>
              </a:ext>
            </a:extLst>
          </p:cNvPr>
          <p:cNvSpPr/>
          <p:nvPr/>
        </p:nvSpPr>
        <p:spPr bwMode="auto">
          <a:xfrm>
            <a:off x="0" y="3585196"/>
            <a:ext cx="9144000" cy="972000"/>
          </a:xfrm>
          <a:prstGeom prst="rect">
            <a:avLst/>
          </a:prstGeom>
          <a:solidFill>
            <a:srgbClr val="D7EAE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98" name="TextBox 97">
            <a:extLst>
              <a:ext uri="{FF2B5EF4-FFF2-40B4-BE49-F238E27FC236}">
                <a16:creationId xmlns:a16="http://schemas.microsoft.com/office/drawing/2014/main" id="{5F4463BD-36F1-B8F2-7FF9-748A1C1CDF79}"/>
              </a:ext>
            </a:extLst>
          </p:cNvPr>
          <p:cNvSpPr txBox="1"/>
          <p:nvPr/>
        </p:nvSpPr>
        <p:spPr>
          <a:xfrm>
            <a:off x="208049" y="3838656"/>
            <a:ext cx="1058303"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cores</a:t>
            </a:r>
          </a:p>
        </p:txBody>
      </p:sp>
      <p:sp>
        <p:nvSpPr>
          <p:cNvPr id="99" name="TextBox 98">
            <a:extLst>
              <a:ext uri="{FF2B5EF4-FFF2-40B4-BE49-F238E27FC236}">
                <a16:creationId xmlns:a16="http://schemas.microsoft.com/office/drawing/2014/main" id="{6392D980-C13B-39B8-8CFC-117BCA8DD540}"/>
              </a:ext>
            </a:extLst>
          </p:cNvPr>
          <p:cNvSpPr txBox="1"/>
          <p:nvPr/>
        </p:nvSpPr>
        <p:spPr>
          <a:xfrm>
            <a:off x="1173146" y="3842649"/>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A5/A9</a:t>
            </a:r>
          </a:p>
        </p:txBody>
      </p:sp>
      <p:sp>
        <p:nvSpPr>
          <p:cNvPr id="100" name="TextBox 99">
            <a:extLst>
              <a:ext uri="{FF2B5EF4-FFF2-40B4-BE49-F238E27FC236}">
                <a16:creationId xmlns:a16="http://schemas.microsoft.com/office/drawing/2014/main" id="{5D22C305-8904-DB6D-4535-672B180518F6}"/>
              </a:ext>
            </a:extLst>
          </p:cNvPr>
          <p:cNvSpPr txBox="1"/>
          <p:nvPr/>
        </p:nvSpPr>
        <p:spPr>
          <a:xfrm>
            <a:off x="3343131" y="3844233"/>
            <a:ext cx="1577611" cy="6924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latin typeface="Verdana"/>
              </a:rPr>
              <a:t>A72/A73</a:t>
            </a:r>
            <a:endParaRPr kumimoji="0" lang="en-US" sz="1300" b="0" i="0" u="none" strike="noStrike" kern="1200" cap="none" spc="0" normalizeH="0" baseline="0" noProof="0" dirty="0">
              <a:ln>
                <a:noFill/>
              </a:ln>
              <a:effectLst/>
              <a:uLnTx/>
              <a:uFillTx/>
              <a:latin typeface="Verdana"/>
              <a:ea typeface="+mn-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101" name="TextBox 100">
            <a:extLst>
              <a:ext uri="{FF2B5EF4-FFF2-40B4-BE49-F238E27FC236}">
                <a16:creationId xmlns:a16="http://schemas.microsoft.com/office/drawing/2014/main" id="{BD13CEEF-3E83-414C-C563-1865915F2697}"/>
              </a:ext>
            </a:extLst>
          </p:cNvPr>
          <p:cNvSpPr txBox="1"/>
          <p:nvPr/>
        </p:nvSpPr>
        <p:spPr>
          <a:xfrm>
            <a:off x="5314323" y="3833972"/>
            <a:ext cx="1699119"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110" normalizeH="0" noProof="0" dirty="0">
                <a:ln>
                  <a:noFill/>
                </a:ln>
                <a:solidFill>
                  <a:srgbClr val="000000"/>
                </a:solidFill>
                <a:effectLst/>
                <a:uLnTx/>
                <a:uFillTx/>
                <a:latin typeface="Verdana"/>
                <a:ea typeface="+mn-ea"/>
                <a:cs typeface="+mn-cs"/>
              </a:rPr>
              <a:t>HP: Cortex-</a:t>
            </a:r>
            <a:r>
              <a:rPr kumimoji="0" lang="en-US" sz="1300" b="0" i="0" u="none" strike="noStrike" kern="1200" cap="none" spc="-110" normalizeH="0" noProof="0" dirty="0">
                <a:ln>
                  <a:noFill/>
                </a:ln>
                <a:solidFill>
                  <a:srgbClr val="FF0000"/>
                </a:solidFill>
                <a:effectLst/>
                <a:uLnTx/>
                <a:uFillTx/>
                <a:latin typeface="Verdana"/>
                <a:ea typeface="+mn-ea"/>
                <a:cs typeface="+mn-cs"/>
              </a:rPr>
              <a:t>A75</a:t>
            </a:r>
            <a:r>
              <a:rPr kumimoji="0" lang="en-US" sz="1300" b="0" i="0" u="none" strike="noStrike" kern="1200" cap="none" spc="-110" normalizeH="0" noProof="0" dirty="0">
                <a:ln>
                  <a:noFill/>
                </a:ln>
                <a:solidFill>
                  <a:srgbClr val="000000"/>
                </a:solidFill>
                <a:effectLst/>
                <a:uLnTx/>
                <a:uFillTx/>
                <a:latin typeface="Verdana"/>
                <a:ea typeface="+mn-ea"/>
                <a:cs typeface="+mn-cs"/>
              </a:rPr>
              <a:t>/A76/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A77/A78/X1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102" name="TextBox 101">
            <a:extLst>
              <a:ext uri="{FF2B5EF4-FFF2-40B4-BE49-F238E27FC236}">
                <a16:creationId xmlns:a16="http://schemas.microsoft.com/office/drawing/2014/main" id="{A33FC75B-498E-716C-56E3-ADEBE10E6264}"/>
              </a:ext>
            </a:extLst>
          </p:cNvPr>
          <p:cNvSpPr txBox="1"/>
          <p:nvPr/>
        </p:nvSpPr>
        <p:spPr>
          <a:xfrm>
            <a:off x="7463640" y="3837586"/>
            <a:ext cx="1382751"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a:t>
            </a:r>
            <a:r>
              <a:rPr kumimoji="0" lang="en-US" sz="1300" b="0" i="0" u="none" strike="noStrike" kern="1200" cap="none" spc="0" normalizeH="0" baseline="0" noProof="0" dirty="0">
                <a:ln>
                  <a:noFill/>
                </a:ln>
                <a:solidFill>
                  <a:srgbClr val="FF0000"/>
                </a:solidFill>
                <a:effectLst/>
                <a:uLnTx/>
                <a:uFillTx/>
                <a:latin typeface="Verdana"/>
                <a:ea typeface="+mn-ea"/>
                <a:cs typeface="+mn-cs"/>
              </a:rPr>
              <a:t>Cortex-X2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a:t>
            </a:r>
            <a:r>
              <a:rPr kumimoji="0" lang="en-US" sz="1300" b="0" i="0" u="none" strike="noStrike" kern="1200" cap="none" spc="0" normalizeH="0" baseline="0" noProof="0" dirty="0">
                <a:ln>
                  <a:noFill/>
                </a:ln>
                <a:solidFill>
                  <a:srgbClr val="FF0000"/>
                </a:solidFill>
                <a:effectLst/>
                <a:uLnTx/>
                <a:uFillTx/>
                <a:latin typeface="Verdana"/>
                <a:ea typeface="+mn-ea"/>
                <a:cs typeface="+mn-cs"/>
              </a:rPr>
              <a:t>A-710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A-510</a:t>
            </a:r>
          </a:p>
        </p:txBody>
      </p:sp>
      <p:sp>
        <p:nvSpPr>
          <p:cNvPr id="103" name="TextBox 102">
            <a:extLst>
              <a:ext uri="{FF2B5EF4-FFF2-40B4-BE49-F238E27FC236}">
                <a16:creationId xmlns:a16="http://schemas.microsoft.com/office/drawing/2014/main" id="{D5079332-DD4F-97A0-94B9-60F9DEB28C78}"/>
              </a:ext>
            </a:extLst>
          </p:cNvPr>
          <p:cNvSpPr txBox="1"/>
          <p:nvPr/>
        </p:nvSpPr>
        <p:spPr>
          <a:xfrm>
            <a:off x="259829" y="3569301"/>
            <a:ext cx="9124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ISA</a:t>
            </a:r>
          </a:p>
        </p:txBody>
      </p:sp>
      <p:sp>
        <p:nvSpPr>
          <p:cNvPr id="104" name="TextBox 103">
            <a:extLst>
              <a:ext uri="{FF2B5EF4-FFF2-40B4-BE49-F238E27FC236}">
                <a16:creationId xmlns:a16="http://schemas.microsoft.com/office/drawing/2014/main" id="{186AF0CC-7558-A428-302E-4A37611BD9E5}"/>
              </a:ext>
            </a:extLst>
          </p:cNvPr>
          <p:cNvSpPr txBox="1"/>
          <p:nvPr/>
        </p:nvSpPr>
        <p:spPr>
          <a:xfrm>
            <a:off x="1772341" y="3569301"/>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105" name="TextBox 104">
            <a:extLst>
              <a:ext uri="{FF2B5EF4-FFF2-40B4-BE49-F238E27FC236}">
                <a16:creationId xmlns:a16="http://schemas.microsoft.com/office/drawing/2014/main" id="{19DBA5CF-D745-FE08-D2AD-15117E98FE36}"/>
              </a:ext>
            </a:extLst>
          </p:cNvPr>
          <p:cNvSpPr txBox="1"/>
          <p:nvPr/>
        </p:nvSpPr>
        <p:spPr>
          <a:xfrm>
            <a:off x="3681938" y="3567774"/>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106" name="TextBox 105">
            <a:extLst>
              <a:ext uri="{FF2B5EF4-FFF2-40B4-BE49-F238E27FC236}">
                <a16:creationId xmlns:a16="http://schemas.microsoft.com/office/drawing/2014/main" id="{A4889931-5953-C287-BB95-526730720298}"/>
              </a:ext>
            </a:extLst>
          </p:cNvPr>
          <p:cNvSpPr txBox="1"/>
          <p:nvPr/>
        </p:nvSpPr>
        <p:spPr>
          <a:xfrm>
            <a:off x="5706344" y="3568482"/>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Armv8.2</a:t>
            </a:r>
          </a:p>
        </p:txBody>
      </p:sp>
      <p:sp>
        <p:nvSpPr>
          <p:cNvPr id="107" name="TextBox 106">
            <a:extLst>
              <a:ext uri="{FF2B5EF4-FFF2-40B4-BE49-F238E27FC236}">
                <a16:creationId xmlns:a16="http://schemas.microsoft.com/office/drawing/2014/main" id="{748E13C7-575D-F621-CD74-A9BE2B45C2B7}"/>
              </a:ext>
            </a:extLst>
          </p:cNvPr>
          <p:cNvSpPr txBox="1"/>
          <p:nvPr/>
        </p:nvSpPr>
        <p:spPr>
          <a:xfrm>
            <a:off x="7709014" y="3567841"/>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Armv9.0</a:t>
            </a:r>
          </a:p>
        </p:txBody>
      </p:sp>
      <p:sp>
        <p:nvSpPr>
          <p:cNvPr id="108" name="Text Box 5">
            <a:extLst>
              <a:ext uri="{FF2B5EF4-FFF2-40B4-BE49-F238E27FC236}">
                <a16:creationId xmlns:a16="http://schemas.microsoft.com/office/drawing/2014/main" id="{F2F883CA-0CAA-EB02-80F5-74B6A2AF88BA}"/>
              </a:ext>
            </a:extLst>
          </p:cNvPr>
          <p:cNvSpPr txBox="1">
            <a:spLocks noChangeArrowheads="1"/>
          </p:cNvSpPr>
          <p:nvPr/>
        </p:nvSpPr>
        <p:spPr bwMode="auto">
          <a:xfrm>
            <a:off x="3436553" y="1676484"/>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09" name="Oval 13">
            <a:extLst>
              <a:ext uri="{FF2B5EF4-FFF2-40B4-BE49-F238E27FC236}">
                <a16:creationId xmlns:a16="http://schemas.microsoft.com/office/drawing/2014/main" id="{C313BA50-C86A-7EC3-4859-EBB2A4CA7D7B}"/>
              </a:ext>
            </a:extLst>
          </p:cNvPr>
          <p:cNvSpPr>
            <a:spLocks noChangeArrowheads="1"/>
          </p:cNvSpPr>
          <p:nvPr/>
        </p:nvSpPr>
        <p:spPr bwMode="auto">
          <a:xfrm>
            <a:off x="4211431" y="161353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0" name="Rectangle 109">
            <a:extLst>
              <a:ext uri="{FF2B5EF4-FFF2-40B4-BE49-F238E27FC236}">
                <a16:creationId xmlns:a16="http://schemas.microsoft.com/office/drawing/2014/main" id="{20B60CD3-FE22-E4A8-976E-9A06B994CA12}"/>
              </a:ext>
            </a:extLst>
          </p:cNvPr>
          <p:cNvSpPr/>
          <p:nvPr/>
        </p:nvSpPr>
        <p:spPr bwMode="auto">
          <a:xfrm>
            <a:off x="5289641" y="3284203"/>
            <a:ext cx="1620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1" name="Rectangle 110">
            <a:extLst>
              <a:ext uri="{FF2B5EF4-FFF2-40B4-BE49-F238E27FC236}">
                <a16:creationId xmlns:a16="http://schemas.microsoft.com/office/drawing/2014/main" id="{91503614-98C1-C28A-56E7-217C1039694B}"/>
              </a:ext>
            </a:extLst>
          </p:cNvPr>
          <p:cNvSpPr/>
          <p:nvPr/>
        </p:nvSpPr>
        <p:spPr bwMode="auto">
          <a:xfrm>
            <a:off x="7213665" y="3261929"/>
            <a:ext cx="1800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2" name="Rectangle 111">
            <a:extLst>
              <a:ext uri="{FF2B5EF4-FFF2-40B4-BE49-F238E27FC236}">
                <a16:creationId xmlns:a16="http://schemas.microsoft.com/office/drawing/2014/main" id="{59EB9514-0783-BB19-8EE0-CAD586C41809}"/>
              </a:ext>
            </a:extLst>
          </p:cNvPr>
          <p:cNvSpPr/>
          <p:nvPr/>
        </p:nvSpPr>
        <p:spPr bwMode="auto">
          <a:xfrm>
            <a:off x="5700391" y="2401353"/>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3" name="Rectangle 112">
            <a:extLst>
              <a:ext uri="{FF2B5EF4-FFF2-40B4-BE49-F238E27FC236}">
                <a16:creationId xmlns:a16="http://schemas.microsoft.com/office/drawing/2014/main" id="{A8E792D2-A22F-A67A-B442-AF374F31C30F}"/>
              </a:ext>
            </a:extLst>
          </p:cNvPr>
          <p:cNvSpPr/>
          <p:nvPr/>
        </p:nvSpPr>
        <p:spPr bwMode="auto">
          <a:xfrm>
            <a:off x="5319716" y="2401353"/>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4" name="Rectangle 113">
            <a:extLst>
              <a:ext uri="{FF2B5EF4-FFF2-40B4-BE49-F238E27FC236}">
                <a16:creationId xmlns:a16="http://schemas.microsoft.com/office/drawing/2014/main" id="{0054C98D-F2DB-4EC8-A638-3EF8D6162181}"/>
              </a:ext>
            </a:extLst>
          </p:cNvPr>
          <p:cNvSpPr/>
          <p:nvPr/>
        </p:nvSpPr>
        <p:spPr bwMode="auto">
          <a:xfrm>
            <a:off x="7759812" y="2338257"/>
            <a:ext cx="47326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5" name="Rectangle 114">
            <a:extLst>
              <a:ext uri="{FF2B5EF4-FFF2-40B4-BE49-F238E27FC236}">
                <a16:creationId xmlns:a16="http://schemas.microsoft.com/office/drawing/2014/main" id="{2CAAFF10-B3AF-E08E-08C5-FF2241B57C25}"/>
              </a:ext>
            </a:extLst>
          </p:cNvPr>
          <p:cNvSpPr/>
          <p:nvPr/>
        </p:nvSpPr>
        <p:spPr bwMode="auto">
          <a:xfrm>
            <a:off x="7262880" y="2338257"/>
            <a:ext cx="47326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6" name="Rectangle 115">
            <a:extLst>
              <a:ext uri="{FF2B5EF4-FFF2-40B4-BE49-F238E27FC236}">
                <a16:creationId xmlns:a16="http://schemas.microsoft.com/office/drawing/2014/main" id="{0EA5A563-D042-DD75-6CBB-B1F5A9FEEE75}"/>
              </a:ext>
            </a:extLst>
          </p:cNvPr>
          <p:cNvSpPr/>
          <p:nvPr/>
        </p:nvSpPr>
        <p:spPr bwMode="auto">
          <a:xfrm>
            <a:off x="6460521" y="2401353"/>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7" name="Rectangle 116">
            <a:extLst>
              <a:ext uri="{FF2B5EF4-FFF2-40B4-BE49-F238E27FC236}">
                <a16:creationId xmlns:a16="http://schemas.microsoft.com/office/drawing/2014/main" id="{BC4482E7-2C10-6085-8AE1-6513BACC99F4}"/>
              </a:ext>
            </a:extLst>
          </p:cNvPr>
          <p:cNvSpPr/>
          <p:nvPr/>
        </p:nvSpPr>
        <p:spPr bwMode="auto">
          <a:xfrm>
            <a:off x="6079845" y="2401353"/>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8" name="Rectangle 117">
            <a:extLst>
              <a:ext uri="{FF2B5EF4-FFF2-40B4-BE49-F238E27FC236}">
                <a16:creationId xmlns:a16="http://schemas.microsoft.com/office/drawing/2014/main" id="{C310035E-C808-C09C-53BE-4D44262F2D87}"/>
              </a:ext>
            </a:extLst>
          </p:cNvPr>
          <p:cNvSpPr/>
          <p:nvPr/>
        </p:nvSpPr>
        <p:spPr bwMode="auto">
          <a:xfrm>
            <a:off x="5804143" y="2763208"/>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9" name="Rectangle 118">
            <a:extLst>
              <a:ext uri="{FF2B5EF4-FFF2-40B4-BE49-F238E27FC236}">
                <a16:creationId xmlns:a16="http://schemas.microsoft.com/office/drawing/2014/main" id="{5593A28B-5F63-B12E-245C-80BE368C6317}"/>
              </a:ext>
            </a:extLst>
          </p:cNvPr>
          <p:cNvSpPr/>
          <p:nvPr/>
        </p:nvSpPr>
        <p:spPr bwMode="auto">
          <a:xfrm>
            <a:off x="5524071" y="2763209"/>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0" name="Rectangle 119">
            <a:extLst>
              <a:ext uri="{FF2B5EF4-FFF2-40B4-BE49-F238E27FC236}">
                <a16:creationId xmlns:a16="http://schemas.microsoft.com/office/drawing/2014/main" id="{3E80A141-7ECF-1AD5-A515-4C3D973C9F14}"/>
              </a:ext>
            </a:extLst>
          </p:cNvPr>
          <p:cNvSpPr/>
          <p:nvPr/>
        </p:nvSpPr>
        <p:spPr bwMode="auto">
          <a:xfrm>
            <a:off x="6370046" y="2764083"/>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1" name="Rectangle 120">
            <a:extLst>
              <a:ext uri="{FF2B5EF4-FFF2-40B4-BE49-F238E27FC236}">
                <a16:creationId xmlns:a16="http://schemas.microsoft.com/office/drawing/2014/main" id="{DA0C1FDC-5C05-ED2D-1C20-70D825053A21}"/>
              </a:ext>
            </a:extLst>
          </p:cNvPr>
          <p:cNvSpPr/>
          <p:nvPr/>
        </p:nvSpPr>
        <p:spPr bwMode="auto">
          <a:xfrm>
            <a:off x="6089973" y="2764083"/>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2" name="Rectangle 121">
            <a:extLst>
              <a:ext uri="{FF2B5EF4-FFF2-40B4-BE49-F238E27FC236}">
                <a16:creationId xmlns:a16="http://schemas.microsoft.com/office/drawing/2014/main" id="{BDCBCFBD-4BD4-A0D2-7135-5FBB3C4442FC}"/>
              </a:ext>
            </a:extLst>
          </p:cNvPr>
          <p:cNvSpPr/>
          <p:nvPr/>
        </p:nvSpPr>
        <p:spPr bwMode="auto">
          <a:xfrm>
            <a:off x="8628192" y="2453949"/>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3" name="Rectangle 122">
            <a:extLst>
              <a:ext uri="{FF2B5EF4-FFF2-40B4-BE49-F238E27FC236}">
                <a16:creationId xmlns:a16="http://schemas.microsoft.com/office/drawing/2014/main" id="{B437F2FA-328A-2042-5B10-B08D29320479}"/>
              </a:ext>
            </a:extLst>
          </p:cNvPr>
          <p:cNvSpPr/>
          <p:nvPr/>
        </p:nvSpPr>
        <p:spPr bwMode="auto">
          <a:xfrm>
            <a:off x="8253841" y="2453949"/>
            <a:ext cx="355790"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4" name="Rectangle 123">
            <a:extLst>
              <a:ext uri="{FF2B5EF4-FFF2-40B4-BE49-F238E27FC236}">
                <a16:creationId xmlns:a16="http://schemas.microsoft.com/office/drawing/2014/main" id="{7AF377CC-64D8-0B70-AA10-A669DDAE1728}"/>
              </a:ext>
            </a:extLst>
          </p:cNvPr>
          <p:cNvSpPr/>
          <p:nvPr/>
        </p:nvSpPr>
        <p:spPr bwMode="auto">
          <a:xfrm>
            <a:off x="7965488" y="2815804"/>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5" name="Rectangle 124">
            <a:extLst>
              <a:ext uri="{FF2B5EF4-FFF2-40B4-BE49-F238E27FC236}">
                <a16:creationId xmlns:a16="http://schemas.microsoft.com/office/drawing/2014/main" id="{D0413AC7-0770-4D57-43B8-9CB6F5C81A66}"/>
              </a:ext>
            </a:extLst>
          </p:cNvPr>
          <p:cNvSpPr/>
          <p:nvPr/>
        </p:nvSpPr>
        <p:spPr bwMode="auto">
          <a:xfrm>
            <a:off x="7685416" y="2815805"/>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6" name="Rectangle 125">
            <a:extLst>
              <a:ext uri="{FF2B5EF4-FFF2-40B4-BE49-F238E27FC236}">
                <a16:creationId xmlns:a16="http://schemas.microsoft.com/office/drawing/2014/main" id="{A7E29837-6E90-5BF3-283D-0CE649B66C67}"/>
              </a:ext>
            </a:extLst>
          </p:cNvPr>
          <p:cNvSpPr/>
          <p:nvPr/>
        </p:nvSpPr>
        <p:spPr bwMode="auto">
          <a:xfrm>
            <a:off x="8531768" y="2816679"/>
            <a:ext cx="254057"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7" name="Rectangle 126">
            <a:extLst>
              <a:ext uri="{FF2B5EF4-FFF2-40B4-BE49-F238E27FC236}">
                <a16:creationId xmlns:a16="http://schemas.microsoft.com/office/drawing/2014/main" id="{598D4C22-0FAF-8BD9-4E5E-DDE767694E48}"/>
              </a:ext>
            </a:extLst>
          </p:cNvPr>
          <p:cNvSpPr/>
          <p:nvPr/>
        </p:nvSpPr>
        <p:spPr bwMode="auto">
          <a:xfrm>
            <a:off x="8251696" y="2816679"/>
            <a:ext cx="260297"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8" name="Rounded Rectangle 72">
            <a:extLst>
              <a:ext uri="{FF2B5EF4-FFF2-40B4-BE49-F238E27FC236}">
                <a16:creationId xmlns:a16="http://schemas.microsoft.com/office/drawing/2014/main" id="{4451994D-5326-2E81-2074-5EF7DAA7B9CB}"/>
              </a:ext>
            </a:extLst>
          </p:cNvPr>
          <p:cNvSpPr/>
          <p:nvPr/>
        </p:nvSpPr>
        <p:spPr bwMode="auto">
          <a:xfrm>
            <a:off x="5209640" y="2334369"/>
            <a:ext cx="1692000"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9" name="Rounded Rectangle 73">
            <a:extLst>
              <a:ext uri="{FF2B5EF4-FFF2-40B4-BE49-F238E27FC236}">
                <a16:creationId xmlns:a16="http://schemas.microsoft.com/office/drawing/2014/main" id="{2388E3EC-10D8-AB9F-BC43-708F092CDEF9}"/>
              </a:ext>
            </a:extLst>
          </p:cNvPr>
          <p:cNvSpPr/>
          <p:nvPr/>
        </p:nvSpPr>
        <p:spPr bwMode="auto">
          <a:xfrm>
            <a:off x="7184952" y="2272147"/>
            <a:ext cx="1872000"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0" name="Up-Down Arrow 76">
            <a:extLst>
              <a:ext uri="{FF2B5EF4-FFF2-40B4-BE49-F238E27FC236}">
                <a16:creationId xmlns:a16="http://schemas.microsoft.com/office/drawing/2014/main" id="{81DF7C9A-5E8C-307D-95CE-EC764935A402}"/>
              </a:ext>
            </a:extLst>
          </p:cNvPr>
          <p:cNvSpPr/>
          <p:nvPr/>
        </p:nvSpPr>
        <p:spPr bwMode="auto">
          <a:xfrm>
            <a:off x="6077626" y="3037371"/>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1" name="Up-Down Arrow 77">
            <a:extLst>
              <a:ext uri="{FF2B5EF4-FFF2-40B4-BE49-F238E27FC236}">
                <a16:creationId xmlns:a16="http://schemas.microsoft.com/office/drawing/2014/main" id="{8B691A80-91F0-7370-9CB8-DF6FD2191698}"/>
              </a:ext>
            </a:extLst>
          </p:cNvPr>
          <p:cNvSpPr/>
          <p:nvPr/>
        </p:nvSpPr>
        <p:spPr bwMode="auto">
          <a:xfrm>
            <a:off x="8191334" y="3108501"/>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132" name="Group 131">
            <a:extLst>
              <a:ext uri="{FF2B5EF4-FFF2-40B4-BE49-F238E27FC236}">
                <a16:creationId xmlns:a16="http://schemas.microsoft.com/office/drawing/2014/main" id="{7EDB3A41-9559-EC14-7766-E0462813B54B}"/>
              </a:ext>
            </a:extLst>
          </p:cNvPr>
          <p:cNvGrpSpPr/>
          <p:nvPr/>
        </p:nvGrpSpPr>
        <p:grpSpPr>
          <a:xfrm>
            <a:off x="3239361" y="2317615"/>
            <a:ext cx="1843120" cy="1174635"/>
            <a:chOff x="2502286" y="1965586"/>
            <a:chExt cx="1929955" cy="1174635"/>
          </a:xfrm>
        </p:grpSpPr>
        <p:sp>
          <p:nvSpPr>
            <p:cNvPr id="133" name="Rectangle 132">
              <a:extLst>
                <a:ext uri="{FF2B5EF4-FFF2-40B4-BE49-F238E27FC236}">
                  <a16:creationId xmlns:a16="http://schemas.microsoft.com/office/drawing/2014/main" id="{97ED6DF2-6A32-70A9-C451-62820BCC40B4}"/>
                </a:ext>
              </a:extLst>
            </p:cNvPr>
            <p:cNvSpPr/>
            <p:nvPr/>
          </p:nvSpPr>
          <p:spPr bwMode="auto">
            <a:xfrm>
              <a:off x="2906048" y="209694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4" name="Rectangle 133">
              <a:extLst>
                <a:ext uri="{FF2B5EF4-FFF2-40B4-BE49-F238E27FC236}">
                  <a16:creationId xmlns:a16="http://schemas.microsoft.com/office/drawing/2014/main" id="{E8EA4658-C7E3-8E95-1BDC-028E2F88D1D1}"/>
                </a:ext>
              </a:extLst>
            </p:cNvPr>
            <p:cNvSpPr/>
            <p:nvPr/>
          </p:nvSpPr>
          <p:spPr bwMode="auto">
            <a:xfrm>
              <a:off x="2620525" y="209694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5" name="Rectangle 134">
              <a:extLst>
                <a:ext uri="{FF2B5EF4-FFF2-40B4-BE49-F238E27FC236}">
                  <a16:creationId xmlns:a16="http://schemas.microsoft.com/office/drawing/2014/main" id="{7AB6B4DE-2651-F76E-C2A4-786C04C079EC}"/>
                </a:ext>
              </a:extLst>
            </p:cNvPr>
            <p:cNvSpPr/>
            <p:nvPr/>
          </p:nvSpPr>
          <p:spPr bwMode="auto">
            <a:xfrm>
              <a:off x="3815918"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6" name="Rectangle 135">
              <a:extLst>
                <a:ext uri="{FF2B5EF4-FFF2-40B4-BE49-F238E27FC236}">
                  <a16:creationId xmlns:a16="http://schemas.microsoft.com/office/drawing/2014/main" id="{1472A2C7-6F51-574A-2DD0-CE6F76AF6E09}"/>
                </a:ext>
              </a:extLst>
            </p:cNvPr>
            <p:cNvSpPr/>
            <p:nvPr/>
          </p:nvSpPr>
          <p:spPr bwMode="auto">
            <a:xfrm>
              <a:off x="3429935"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7" name="Rectangle 136">
              <a:extLst>
                <a:ext uri="{FF2B5EF4-FFF2-40B4-BE49-F238E27FC236}">
                  <a16:creationId xmlns:a16="http://schemas.microsoft.com/office/drawing/2014/main" id="{8D8255AC-5DFF-A046-740B-F2C9E5CE8606}"/>
                </a:ext>
              </a:extLst>
            </p:cNvPr>
            <p:cNvSpPr/>
            <p:nvPr/>
          </p:nvSpPr>
          <p:spPr bwMode="auto">
            <a:xfrm>
              <a:off x="2899512" y="234398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8" name="Rectangle 137">
              <a:extLst>
                <a:ext uri="{FF2B5EF4-FFF2-40B4-BE49-F238E27FC236}">
                  <a16:creationId xmlns:a16="http://schemas.microsoft.com/office/drawing/2014/main" id="{A339C258-6169-82EC-6257-92B4AD6A1453}"/>
                </a:ext>
              </a:extLst>
            </p:cNvPr>
            <p:cNvSpPr/>
            <p:nvPr/>
          </p:nvSpPr>
          <p:spPr bwMode="auto">
            <a:xfrm>
              <a:off x="2613989" y="234398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9" name="Rectangle 138">
              <a:extLst>
                <a:ext uri="{FF2B5EF4-FFF2-40B4-BE49-F238E27FC236}">
                  <a16:creationId xmlns:a16="http://schemas.microsoft.com/office/drawing/2014/main" id="{18AF17E6-EEF0-646D-8406-B149C46104C8}"/>
                </a:ext>
              </a:extLst>
            </p:cNvPr>
            <p:cNvSpPr/>
            <p:nvPr/>
          </p:nvSpPr>
          <p:spPr bwMode="auto">
            <a:xfrm>
              <a:off x="3815918"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0" name="Rectangle 139">
              <a:extLst>
                <a:ext uri="{FF2B5EF4-FFF2-40B4-BE49-F238E27FC236}">
                  <a16:creationId xmlns:a16="http://schemas.microsoft.com/office/drawing/2014/main" id="{47F54D45-D37B-C7B4-ADA8-1D06F38942B4}"/>
                </a:ext>
              </a:extLst>
            </p:cNvPr>
            <p:cNvSpPr/>
            <p:nvPr/>
          </p:nvSpPr>
          <p:spPr bwMode="auto">
            <a:xfrm>
              <a:off x="3429935"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1" name="Rectangle 140">
              <a:extLst>
                <a:ext uri="{FF2B5EF4-FFF2-40B4-BE49-F238E27FC236}">
                  <a16:creationId xmlns:a16="http://schemas.microsoft.com/office/drawing/2014/main" id="{DFD42ED7-36A5-90FA-F70F-F3290AA48EC1}"/>
                </a:ext>
              </a:extLst>
            </p:cNvPr>
            <p:cNvSpPr/>
            <p:nvPr/>
          </p:nvSpPr>
          <p:spPr bwMode="auto">
            <a:xfrm>
              <a:off x="2502286" y="292831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2" name="Rounded Rectangle 70">
              <a:extLst>
                <a:ext uri="{FF2B5EF4-FFF2-40B4-BE49-F238E27FC236}">
                  <a16:creationId xmlns:a16="http://schemas.microsoft.com/office/drawing/2014/main" id="{78F62E86-485C-B807-F9FF-24D894D3E696}"/>
                </a:ext>
              </a:extLst>
            </p:cNvPr>
            <p:cNvSpPr/>
            <p:nvPr/>
          </p:nvSpPr>
          <p:spPr bwMode="auto">
            <a:xfrm>
              <a:off x="2524029" y="2030835"/>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3" name="Rounded Rectangle 71">
              <a:extLst>
                <a:ext uri="{FF2B5EF4-FFF2-40B4-BE49-F238E27FC236}">
                  <a16:creationId xmlns:a16="http://schemas.microsoft.com/office/drawing/2014/main" id="{1D26F661-8E97-BA46-953B-1739B65BAB53}"/>
                </a:ext>
              </a:extLst>
            </p:cNvPr>
            <p:cNvSpPr/>
            <p:nvPr/>
          </p:nvSpPr>
          <p:spPr bwMode="auto">
            <a:xfrm>
              <a:off x="3337404" y="1965586"/>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4" name="Up-Down Arrow 74">
              <a:extLst>
                <a:ext uri="{FF2B5EF4-FFF2-40B4-BE49-F238E27FC236}">
                  <a16:creationId xmlns:a16="http://schemas.microsoft.com/office/drawing/2014/main" id="{AD85552F-DE6D-8ADE-8186-70D9563F7428}"/>
                </a:ext>
              </a:extLst>
            </p:cNvPr>
            <p:cNvSpPr/>
            <p:nvPr/>
          </p:nvSpPr>
          <p:spPr bwMode="auto">
            <a:xfrm>
              <a:off x="2847265" y="2637377"/>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5" name="Up-Down Arrow 75">
              <a:extLst>
                <a:ext uri="{FF2B5EF4-FFF2-40B4-BE49-F238E27FC236}">
                  <a16:creationId xmlns:a16="http://schemas.microsoft.com/office/drawing/2014/main" id="{5ED304E5-455D-80E0-EDC2-E36A33AA70FC}"/>
                </a:ext>
              </a:extLst>
            </p:cNvPr>
            <p:cNvSpPr/>
            <p:nvPr/>
          </p:nvSpPr>
          <p:spPr bwMode="auto">
            <a:xfrm>
              <a:off x="3758122" y="2708624"/>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6" name="TextBox 145">
              <a:extLst>
                <a:ext uri="{FF2B5EF4-FFF2-40B4-BE49-F238E27FC236}">
                  <a16:creationId xmlns:a16="http://schemas.microsoft.com/office/drawing/2014/main" id="{C228D06B-97AB-E441-C8F4-2E0F7CBF27C9}"/>
                </a:ext>
              </a:extLst>
            </p:cNvPr>
            <p:cNvSpPr txBox="1"/>
            <p:nvPr/>
          </p:nvSpPr>
          <p:spPr>
            <a:xfrm>
              <a:off x="2587335" y="285552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147" name="TextBox 146">
            <a:extLst>
              <a:ext uri="{FF2B5EF4-FFF2-40B4-BE49-F238E27FC236}">
                <a16:creationId xmlns:a16="http://schemas.microsoft.com/office/drawing/2014/main" id="{7FD13AD9-E6D8-80EE-78CA-D800A1AFFD51}"/>
              </a:ext>
            </a:extLst>
          </p:cNvPr>
          <p:cNvSpPr txBox="1"/>
          <p:nvPr/>
        </p:nvSpPr>
        <p:spPr>
          <a:xfrm>
            <a:off x="7411908" y="3197595"/>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148" name="TextBox 147">
            <a:extLst>
              <a:ext uri="{FF2B5EF4-FFF2-40B4-BE49-F238E27FC236}">
                <a16:creationId xmlns:a16="http://schemas.microsoft.com/office/drawing/2014/main" id="{CB37C6D1-B06F-9789-16A0-8B698876E92E}"/>
              </a:ext>
            </a:extLst>
          </p:cNvPr>
          <p:cNvSpPr txBox="1"/>
          <p:nvPr/>
        </p:nvSpPr>
        <p:spPr>
          <a:xfrm>
            <a:off x="5392886" y="3223392"/>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nvGrpSpPr>
          <p:cNvPr id="149" name="Group 148">
            <a:extLst>
              <a:ext uri="{FF2B5EF4-FFF2-40B4-BE49-F238E27FC236}">
                <a16:creationId xmlns:a16="http://schemas.microsoft.com/office/drawing/2014/main" id="{FCD07E22-564A-6726-6395-8F77EA03EF24}"/>
              </a:ext>
            </a:extLst>
          </p:cNvPr>
          <p:cNvGrpSpPr/>
          <p:nvPr/>
        </p:nvGrpSpPr>
        <p:grpSpPr>
          <a:xfrm>
            <a:off x="1538057" y="2386110"/>
            <a:ext cx="1396468" cy="1112350"/>
            <a:chOff x="354665" y="2034081"/>
            <a:chExt cx="1462260" cy="1112350"/>
          </a:xfrm>
        </p:grpSpPr>
        <p:sp>
          <p:nvSpPr>
            <p:cNvPr id="150" name="Rectangle 149">
              <a:extLst>
                <a:ext uri="{FF2B5EF4-FFF2-40B4-BE49-F238E27FC236}">
                  <a16:creationId xmlns:a16="http://schemas.microsoft.com/office/drawing/2014/main" id="{62545609-6078-7C75-6A85-22AB92EDB725}"/>
                </a:ext>
              </a:extLst>
            </p:cNvPr>
            <p:cNvSpPr/>
            <p:nvPr/>
          </p:nvSpPr>
          <p:spPr bwMode="auto">
            <a:xfrm>
              <a:off x="1195269" y="210019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1" name="Rectangle 150">
              <a:extLst>
                <a:ext uri="{FF2B5EF4-FFF2-40B4-BE49-F238E27FC236}">
                  <a16:creationId xmlns:a16="http://schemas.microsoft.com/office/drawing/2014/main" id="{C4A07153-324D-7E26-6805-4BA29CFBFBDA}"/>
                </a:ext>
              </a:extLst>
            </p:cNvPr>
            <p:cNvSpPr/>
            <p:nvPr/>
          </p:nvSpPr>
          <p:spPr bwMode="auto">
            <a:xfrm>
              <a:off x="895684" y="210019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2" name="Rectangle 151">
              <a:extLst>
                <a:ext uri="{FF2B5EF4-FFF2-40B4-BE49-F238E27FC236}">
                  <a16:creationId xmlns:a16="http://schemas.microsoft.com/office/drawing/2014/main" id="{68688F11-78A7-5871-A898-3DFA3C77E8D8}"/>
                </a:ext>
              </a:extLst>
            </p:cNvPr>
            <p:cNvSpPr/>
            <p:nvPr/>
          </p:nvSpPr>
          <p:spPr bwMode="auto">
            <a:xfrm>
              <a:off x="1188733" y="234722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3" name="Rectangle 152">
              <a:extLst>
                <a:ext uri="{FF2B5EF4-FFF2-40B4-BE49-F238E27FC236}">
                  <a16:creationId xmlns:a16="http://schemas.microsoft.com/office/drawing/2014/main" id="{5F7CB01B-5E9D-296F-CD5D-8044813BCE3D}"/>
                </a:ext>
              </a:extLst>
            </p:cNvPr>
            <p:cNvSpPr/>
            <p:nvPr/>
          </p:nvSpPr>
          <p:spPr bwMode="auto">
            <a:xfrm>
              <a:off x="889148" y="234722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4" name="Rounded Rectangle 85">
              <a:extLst>
                <a:ext uri="{FF2B5EF4-FFF2-40B4-BE49-F238E27FC236}">
                  <a16:creationId xmlns:a16="http://schemas.microsoft.com/office/drawing/2014/main" id="{CD24C0AE-A43A-4919-D07B-882855FC1B92}"/>
                </a:ext>
              </a:extLst>
            </p:cNvPr>
            <p:cNvSpPr/>
            <p:nvPr/>
          </p:nvSpPr>
          <p:spPr bwMode="auto">
            <a:xfrm>
              <a:off x="799188" y="2034081"/>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5" name="Up-Down Arrow 86">
              <a:extLst>
                <a:ext uri="{FF2B5EF4-FFF2-40B4-BE49-F238E27FC236}">
                  <a16:creationId xmlns:a16="http://schemas.microsoft.com/office/drawing/2014/main" id="{B9763926-67F5-25F3-9161-FCCB916A3256}"/>
                </a:ext>
              </a:extLst>
            </p:cNvPr>
            <p:cNvSpPr/>
            <p:nvPr/>
          </p:nvSpPr>
          <p:spPr bwMode="auto">
            <a:xfrm>
              <a:off x="1126861" y="2648318"/>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6" name="Rectangle 155">
              <a:extLst>
                <a:ext uri="{FF2B5EF4-FFF2-40B4-BE49-F238E27FC236}">
                  <a16:creationId xmlns:a16="http://schemas.microsoft.com/office/drawing/2014/main" id="{25DAF084-26BE-67BD-3142-FDE151445C14}"/>
                </a:ext>
              </a:extLst>
            </p:cNvPr>
            <p:cNvSpPr/>
            <p:nvPr/>
          </p:nvSpPr>
          <p:spPr bwMode="auto">
            <a:xfrm>
              <a:off x="356241" y="292489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7" name="TextBox 156">
              <a:extLst>
                <a:ext uri="{FF2B5EF4-FFF2-40B4-BE49-F238E27FC236}">
                  <a16:creationId xmlns:a16="http://schemas.microsoft.com/office/drawing/2014/main" id="{D7FB86EC-5E79-42B7-3B7E-19014BBB55C6}"/>
                </a:ext>
              </a:extLst>
            </p:cNvPr>
            <p:cNvSpPr txBox="1"/>
            <p:nvPr/>
          </p:nvSpPr>
          <p:spPr>
            <a:xfrm>
              <a:off x="354665" y="286173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159" name="Rectangle: Rounded Corners 158">
            <a:extLst>
              <a:ext uri="{FF2B5EF4-FFF2-40B4-BE49-F238E27FC236}">
                <a16:creationId xmlns:a16="http://schemas.microsoft.com/office/drawing/2014/main" id="{53838EE8-8AB4-6A3C-C502-F7AAC761886B}"/>
              </a:ext>
            </a:extLst>
          </p:cNvPr>
          <p:cNvSpPr/>
          <p:nvPr/>
        </p:nvSpPr>
        <p:spPr bwMode="auto">
          <a:xfrm>
            <a:off x="7037012" y="1407686"/>
            <a:ext cx="2052000" cy="3168000"/>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3" name="Right Arrow 36">
            <a:extLst>
              <a:ext uri="{FF2B5EF4-FFF2-40B4-BE49-F238E27FC236}">
                <a16:creationId xmlns:a16="http://schemas.microsoft.com/office/drawing/2014/main" id="{3365BEC3-17D7-AE0C-4895-7C9AE53D9FFA}"/>
              </a:ext>
            </a:extLst>
          </p:cNvPr>
          <p:cNvSpPr/>
          <p:nvPr/>
        </p:nvSpPr>
        <p:spPr bwMode="auto">
          <a:xfrm>
            <a:off x="4912740" y="1790993"/>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36">
            <a:extLst>
              <a:ext uri="{FF2B5EF4-FFF2-40B4-BE49-F238E27FC236}">
                <a16:creationId xmlns:a16="http://schemas.microsoft.com/office/drawing/2014/main" id="{FEB3F46E-11D8-9FBD-A338-78C9CD6678F8}"/>
              </a:ext>
            </a:extLst>
          </p:cNvPr>
          <p:cNvSpPr/>
          <p:nvPr/>
        </p:nvSpPr>
        <p:spPr bwMode="auto">
          <a:xfrm>
            <a:off x="6863460" y="1801153"/>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Right Arrow 36">
            <a:extLst>
              <a:ext uri="{FF2B5EF4-FFF2-40B4-BE49-F238E27FC236}">
                <a16:creationId xmlns:a16="http://schemas.microsoft.com/office/drawing/2014/main" id="{16CB2024-B50A-3791-0D83-E751E8E95CEE}"/>
              </a:ext>
            </a:extLst>
          </p:cNvPr>
          <p:cNvSpPr/>
          <p:nvPr/>
        </p:nvSpPr>
        <p:spPr bwMode="auto">
          <a:xfrm>
            <a:off x="3114420" y="1780833"/>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TextBox 1">
            <a:extLst>
              <a:ext uri="{FF2B5EF4-FFF2-40B4-BE49-F238E27FC236}">
                <a16:creationId xmlns:a16="http://schemas.microsoft.com/office/drawing/2014/main" id="{13C039FE-5A74-4C95-F02E-C52C339135A6}"/>
              </a:ext>
            </a:extLst>
          </p:cNvPr>
          <p:cNvSpPr txBox="1"/>
          <p:nvPr/>
        </p:nvSpPr>
        <p:spPr>
          <a:xfrm>
            <a:off x="7857067" y="4682063"/>
            <a:ext cx="758541" cy="292388"/>
          </a:xfrm>
          <a:prstGeom prst="rect">
            <a:avLst/>
          </a:prstGeom>
          <a:noFill/>
        </p:spPr>
        <p:txBody>
          <a:bodyPr wrap="none" rtlCol="0">
            <a:spAutoFit/>
          </a:bodyPr>
          <a:lstStyle/>
          <a:p>
            <a:r>
              <a:rPr lang="en-US" sz="1300" dirty="0"/>
              <a:t>(2021)</a:t>
            </a:r>
            <a:endParaRPr lang="hu-HU" sz="1300" dirty="0"/>
          </a:p>
        </p:txBody>
      </p:sp>
      <p:sp>
        <p:nvSpPr>
          <p:cNvPr id="4" name="TextBox 3">
            <a:extLst>
              <a:ext uri="{FF2B5EF4-FFF2-40B4-BE49-F238E27FC236}">
                <a16:creationId xmlns:a16="http://schemas.microsoft.com/office/drawing/2014/main" id="{FB729162-0C3C-862D-A9A1-76A4DF7A4BD8}"/>
              </a:ext>
            </a:extLst>
          </p:cNvPr>
          <p:cNvSpPr txBox="1"/>
          <p:nvPr/>
        </p:nvSpPr>
        <p:spPr>
          <a:xfrm>
            <a:off x="5613395" y="4656660"/>
            <a:ext cx="758541" cy="292388"/>
          </a:xfrm>
          <a:prstGeom prst="rect">
            <a:avLst/>
          </a:prstGeom>
          <a:noFill/>
        </p:spPr>
        <p:txBody>
          <a:bodyPr wrap="none" rtlCol="0">
            <a:spAutoFit/>
          </a:bodyPr>
          <a:lstStyle/>
          <a:p>
            <a:r>
              <a:rPr lang="en-US" sz="1300" dirty="0"/>
              <a:t>(2018)</a:t>
            </a:r>
            <a:endParaRPr lang="hu-HU" sz="1300" dirty="0"/>
          </a:p>
        </p:txBody>
      </p:sp>
      <p:sp>
        <p:nvSpPr>
          <p:cNvPr id="7" name="TextBox 6">
            <a:extLst>
              <a:ext uri="{FF2B5EF4-FFF2-40B4-BE49-F238E27FC236}">
                <a16:creationId xmlns:a16="http://schemas.microsoft.com/office/drawing/2014/main" id="{5C3F5BD9-9E99-D081-D50A-C95CD82978C5}"/>
              </a:ext>
            </a:extLst>
          </p:cNvPr>
          <p:cNvSpPr txBox="1"/>
          <p:nvPr/>
        </p:nvSpPr>
        <p:spPr>
          <a:xfrm>
            <a:off x="3572923" y="4656658"/>
            <a:ext cx="758541" cy="292388"/>
          </a:xfrm>
          <a:prstGeom prst="rect">
            <a:avLst/>
          </a:prstGeom>
          <a:noFill/>
        </p:spPr>
        <p:txBody>
          <a:bodyPr wrap="none" rtlCol="0">
            <a:spAutoFit/>
          </a:bodyPr>
          <a:lstStyle/>
          <a:p>
            <a:r>
              <a:rPr lang="en-US" sz="1300" dirty="0"/>
              <a:t>(2013)</a:t>
            </a:r>
            <a:endParaRPr lang="hu-HU" sz="1300" dirty="0"/>
          </a:p>
        </p:txBody>
      </p:sp>
      <p:sp>
        <p:nvSpPr>
          <p:cNvPr id="8" name="TextBox 7">
            <a:extLst>
              <a:ext uri="{FF2B5EF4-FFF2-40B4-BE49-F238E27FC236}">
                <a16:creationId xmlns:a16="http://schemas.microsoft.com/office/drawing/2014/main" id="{250249A1-5D84-7FBE-3CD3-962A5725C2C3}"/>
              </a:ext>
            </a:extLst>
          </p:cNvPr>
          <p:cNvSpPr txBox="1"/>
          <p:nvPr/>
        </p:nvSpPr>
        <p:spPr>
          <a:xfrm>
            <a:off x="1591720" y="4648189"/>
            <a:ext cx="1257075" cy="292388"/>
          </a:xfrm>
          <a:prstGeom prst="rect">
            <a:avLst/>
          </a:prstGeom>
          <a:noFill/>
        </p:spPr>
        <p:txBody>
          <a:bodyPr wrap="none" rtlCol="0">
            <a:spAutoFit/>
          </a:bodyPr>
          <a:lstStyle/>
          <a:p>
            <a:r>
              <a:rPr lang="en-US" sz="1300" dirty="0"/>
              <a:t>(2007-2011)</a:t>
            </a:r>
            <a:endParaRPr lang="hu-HU" sz="1300" dirty="0"/>
          </a:p>
        </p:txBody>
      </p:sp>
      <p:sp>
        <p:nvSpPr>
          <p:cNvPr id="9" name="TextBox 8">
            <a:extLst>
              <a:ext uri="{FF2B5EF4-FFF2-40B4-BE49-F238E27FC236}">
                <a16:creationId xmlns:a16="http://schemas.microsoft.com/office/drawing/2014/main" id="{82A371EA-0582-01C8-F3F3-62D3AF0B18F3}"/>
              </a:ext>
            </a:extLst>
          </p:cNvPr>
          <p:cNvSpPr txBox="1"/>
          <p:nvPr/>
        </p:nvSpPr>
        <p:spPr>
          <a:xfrm>
            <a:off x="151869" y="4631264"/>
            <a:ext cx="1098378" cy="292388"/>
          </a:xfrm>
          <a:prstGeom prst="rect">
            <a:avLst/>
          </a:prstGeom>
          <a:noFill/>
        </p:spPr>
        <p:txBody>
          <a:bodyPr wrap="none" rtlCol="0">
            <a:spAutoFit/>
          </a:bodyPr>
          <a:lstStyle/>
          <a:p>
            <a:r>
              <a:rPr lang="en-US" sz="1300" dirty="0"/>
              <a:t>Introduced</a:t>
            </a:r>
            <a:endParaRPr lang="hu-HU" sz="1300" dirty="0"/>
          </a:p>
        </p:txBody>
      </p:sp>
    </p:spTree>
    <p:extLst>
      <p:ext uri="{BB962C8B-B14F-4D97-AF65-F5344CB8AC3E}">
        <p14:creationId xmlns:p14="http://schemas.microsoft.com/office/powerpoint/2010/main" val="324797593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500" y="447763"/>
            <a:ext cx="48494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Armv9-A based 64-bit Cortex-A CPUs -2</a:t>
            </a:r>
          </a:p>
        </p:txBody>
      </p:sp>
      <p:sp>
        <p:nvSpPr>
          <p:cNvPr id="11" name="TextBox 10"/>
          <p:cNvSpPr txBox="1"/>
          <p:nvPr/>
        </p:nvSpPr>
        <p:spPr>
          <a:xfrm>
            <a:off x="1208439" y="5994471"/>
            <a:ext cx="6138860" cy="338554"/>
          </a:xfrm>
          <a:prstGeom prst="rect">
            <a:avLst/>
          </a:prstGeom>
          <a:noFill/>
        </p:spPr>
        <p:txBody>
          <a:bodyPr wrap="none" rtlCol="0">
            <a:spAutoFit/>
          </a:bodyPr>
          <a:lstStyle/>
          <a:p>
            <a:r>
              <a:rPr lang="en-US" sz="1600" dirty="0"/>
              <a:t>Figure: Evolution of the Arm ISA after the Armv3 release </a:t>
            </a:r>
          </a:p>
        </p:txBody>
      </p:sp>
      <p:sp>
        <p:nvSpPr>
          <p:cNvPr id="12" name="Title 1"/>
          <p:cNvSpPr txBox="1">
            <a:spLocks/>
          </p:cNvSpPr>
          <p:nvPr/>
        </p:nvSpPr>
        <p:spPr>
          <a:xfrm>
            <a:off x="0" y="0"/>
            <a:ext cx="9144000" cy="393700"/>
          </a:xfrm>
          <a:prstGeom prst="rect">
            <a:avLst/>
          </a:prstGeom>
        </p:spPr>
        <p:txBody>
          <a:bodyPr/>
          <a:lst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a:lstStyle>
          <a:p>
            <a:r>
              <a:rPr lang="en-US" sz="1700" kern="1200" dirty="0">
                <a:solidFill>
                  <a:srgbClr val="FFFFFF"/>
                </a:solidFill>
              </a:rPr>
              <a:t>4.5 Armv9-A based </a:t>
            </a:r>
            <a:r>
              <a:rPr lang="en-US" sz="1700" kern="1200" dirty="0" err="1">
                <a:solidFill>
                  <a:srgbClr val="FFFFFF"/>
                </a:solidFill>
              </a:rPr>
              <a:t>DynamIQ</a:t>
            </a:r>
            <a:r>
              <a:rPr lang="en-US" sz="1700" kern="1200" dirty="0">
                <a:solidFill>
                  <a:srgbClr val="FFFFFF"/>
                </a:solidFill>
              </a:rPr>
              <a:t> core clusters-based mobile processors (1)</a:t>
            </a:r>
            <a:endParaRPr lang="en-US" sz="1700" kern="0" dirty="0"/>
          </a:p>
        </p:txBody>
      </p:sp>
      <p:sp>
        <p:nvSpPr>
          <p:cNvPr id="13" name="Title 12"/>
          <p:cNvSpPr>
            <a:spLocks noGrp="1"/>
          </p:cNvSpPr>
          <p:nvPr>
            <p:ph type="title"/>
          </p:nvPr>
        </p:nvSpPr>
        <p:spPr/>
        <p:txBody>
          <a:bodyPr/>
          <a:lstStyle/>
          <a:p>
            <a:r>
              <a:rPr lang="en-US" sz="1700" kern="1200" dirty="0">
                <a:solidFill>
                  <a:srgbClr val="FFFFFF"/>
                </a:solidFill>
              </a:rPr>
              <a:t>3.6 Armv9-A based 64-bit Cortex-A CPUs (2)</a:t>
            </a:r>
            <a:endParaRPr lang="en-US" sz="1700" dirty="0"/>
          </a:p>
        </p:txBody>
      </p:sp>
      <p:sp>
        <p:nvSpPr>
          <p:cNvPr id="14" name="Rounded Rectangle 13"/>
          <p:cNvSpPr/>
          <p:nvPr/>
        </p:nvSpPr>
        <p:spPr bwMode="auto">
          <a:xfrm>
            <a:off x="-31531" y="850640"/>
            <a:ext cx="9144000" cy="1188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5" name="TextBox 14"/>
          <p:cNvSpPr txBox="1"/>
          <p:nvPr/>
        </p:nvSpPr>
        <p:spPr>
          <a:xfrm>
            <a:off x="215900" y="850640"/>
            <a:ext cx="9222390" cy="1154162"/>
          </a:xfrm>
          <a:prstGeom prst="rect">
            <a:avLst/>
          </a:prstGeom>
          <a:noFill/>
        </p:spPr>
        <p:txBody>
          <a:bodyPr wrap="square" rtlCol="0">
            <a:spAutoFit/>
          </a:bodyPr>
          <a:lstStyle/>
          <a:p>
            <a:pPr marL="285750" indent="-285750" defTabSz="457200">
              <a:spcAft>
                <a:spcPts val="600"/>
              </a:spcAft>
              <a:buFont typeface="Arial" panose="020B0604020202020204" pitchFamily="34" charset="0"/>
              <a:buChar char="•"/>
              <a:defRPr/>
            </a:pPr>
            <a:r>
              <a:rPr lang="en-GB" sz="1600" dirty="0">
                <a:solidFill>
                  <a:srgbClr val="000000"/>
                </a:solidFill>
              </a:rPr>
              <a:t>In </a:t>
            </a:r>
            <a:r>
              <a:rPr lang="en-GB" sz="1600" dirty="0">
                <a:solidFill>
                  <a:srgbClr val="0070C0"/>
                </a:solidFill>
              </a:rPr>
              <a:t>03/2021 </a:t>
            </a:r>
            <a:r>
              <a:rPr lang="en-GB" sz="1600" dirty="0">
                <a:solidFill>
                  <a:srgbClr val="000000"/>
                </a:solidFill>
              </a:rPr>
              <a:t>ARM announced the </a:t>
            </a:r>
            <a:r>
              <a:rPr lang="en-GB" sz="1600" dirty="0">
                <a:solidFill>
                  <a:srgbClr val="FF0000"/>
                </a:solidFill>
              </a:rPr>
              <a:t>Armv9-A </a:t>
            </a:r>
            <a:r>
              <a:rPr lang="en-GB" sz="1600" dirty="0">
                <a:solidFill>
                  <a:srgbClr val="000000"/>
                </a:solidFill>
              </a:rPr>
              <a:t>ISA, later renamed </a:t>
            </a:r>
            <a:r>
              <a:rPr lang="en-GB" sz="1600" dirty="0">
                <a:solidFill>
                  <a:srgbClr val="FF0000"/>
                </a:solidFill>
              </a:rPr>
              <a:t>Armv9.0 ISA</a:t>
            </a:r>
            <a:r>
              <a:rPr lang="en-GB" sz="1600" dirty="0">
                <a:solidFill>
                  <a:srgbClr val="000000"/>
                </a:solidFill>
              </a:rPr>
              <a:t>.     </a:t>
            </a:r>
            <a:endParaRPr lang="en-US" sz="1600" dirty="0">
              <a:solidFill>
                <a:srgbClr val="000000"/>
              </a:solidFill>
            </a:endParaRPr>
          </a:p>
          <a:p>
            <a:pPr marL="285750" lvl="0" indent="-285750" defTabSz="457200">
              <a:buFont typeface="Arial" panose="020B0604020202020204" pitchFamily="34" charset="0"/>
              <a:buChar char="•"/>
              <a:defRPr/>
            </a:pPr>
            <a:r>
              <a:rPr lang="en-US" sz="1600" dirty="0">
                <a:solidFill>
                  <a:srgbClr val="000000"/>
                </a:solidFill>
              </a:rPr>
              <a:t>This revision </a:t>
            </a:r>
            <a:r>
              <a:rPr lang="en-US" sz="1600" dirty="0">
                <a:solidFill>
                  <a:srgbClr val="0070C0"/>
                </a:solidFill>
              </a:rPr>
              <a:t>enhanced vector processing, ML, and security </a:t>
            </a:r>
            <a:r>
              <a:rPr lang="en-US" sz="1600" dirty="0"/>
              <a:t>(as indicated below),</a:t>
            </a:r>
          </a:p>
          <a:p>
            <a:pPr lvl="0" defTabSz="457200">
              <a:defRPr/>
            </a:pPr>
            <a:r>
              <a:rPr lang="en-US" sz="1600" dirty="0"/>
              <a:t>       and introduced </a:t>
            </a:r>
            <a:r>
              <a:rPr lang="en-US" sz="1600" dirty="0">
                <a:solidFill>
                  <a:srgbClr val="FF0000"/>
                </a:solidFill>
              </a:rPr>
              <a:t>Armv9-A-based </a:t>
            </a:r>
            <a:r>
              <a:rPr lang="en-US" sz="1600" dirty="0" err="1">
                <a:solidFill>
                  <a:srgbClr val="FF0000"/>
                </a:solidFill>
              </a:rPr>
              <a:t>DynamIQ</a:t>
            </a:r>
            <a:r>
              <a:rPr lang="en-US" sz="1600" dirty="0">
                <a:solidFill>
                  <a:srgbClr val="FF0000"/>
                </a:solidFill>
              </a:rPr>
              <a:t> core clusters</a:t>
            </a:r>
            <a:r>
              <a:rPr lang="en-US" sz="1600" dirty="0">
                <a:solidFill>
                  <a:srgbClr val="0070C0"/>
                </a:solidFill>
              </a:rPr>
              <a:t> </a:t>
            </a:r>
            <a:r>
              <a:rPr lang="en-US" sz="1600" dirty="0">
                <a:solidFill>
                  <a:srgbClr val="000000"/>
                </a:solidFill>
              </a:rPr>
              <a:t>(as detailed in this</a:t>
            </a:r>
          </a:p>
          <a:p>
            <a:pPr lvl="0" defTabSz="457200">
              <a:spcAft>
                <a:spcPts val="600"/>
              </a:spcAft>
              <a:defRPr/>
            </a:pPr>
            <a:r>
              <a:rPr lang="en-US" sz="1600" dirty="0">
                <a:solidFill>
                  <a:srgbClr val="000000"/>
                </a:solidFill>
              </a:rPr>
              <a:t>       Section).  </a:t>
            </a:r>
          </a:p>
        </p:txBody>
      </p:sp>
      <p:grpSp>
        <p:nvGrpSpPr>
          <p:cNvPr id="17" name="Group 16"/>
          <p:cNvGrpSpPr/>
          <p:nvPr/>
        </p:nvGrpSpPr>
        <p:grpSpPr>
          <a:xfrm>
            <a:off x="114300" y="2462883"/>
            <a:ext cx="8915400" cy="3448051"/>
            <a:chOff x="114300" y="2161175"/>
            <a:chExt cx="8915400" cy="3448051"/>
          </a:xfrm>
        </p:grpSpPr>
        <p:grpSp>
          <p:nvGrpSpPr>
            <p:cNvPr id="4" name="Group 3"/>
            <p:cNvGrpSpPr/>
            <p:nvPr/>
          </p:nvGrpSpPr>
          <p:grpSpPr>
            <a:xfrm>
              <a:off x="114300" y="2161175"/>
              <a:ext cx="8915400" cy="3448051"/>
              <a:chOff x="114300" y="1628800"/>
              <a:chExt cx="8915400" cy="3448051"/>
            </a:xfrm>
          </p:grpSpPr>
          <p:pic>
            <p:nvPicPr>
              <p:cNvPr id="5" name="Picture 2" descr="http://3s81si1s5ygj3mzby34dq6qf-wpengine.netdna-ssl.com/wp-content/uploads/2021/03/arm-vision-architecture-road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628800"/>
                <a:ext cx="8915400" cy="34480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images.anandtech.com/doci/16584/car_678x452.png"/>
              <p:cNvPicPr>
                <a:picLocks noChangeAspect="1" noChangeArrowheads="1"/>
              </p:cNvPicPr>
              <p:nvPr/>
            </p:nvPicPr>
            <p:blipFill rotWithShape="1">
              <a:blip r:embed="rId3">
                <a:extLst>
                  <a:ext uri="{28A0092B-C50C-407E-A947-70E740481C1C}">
                    <a14:useLocalDpi xmlns:a14="http://schemas.microsoft.com/office/drawing/2010/main" val="0"/>
                  </a:ext>
                </a:extLst>
              </a:blip>
              <a:srcRect l="58046" t="8650" r="8441" b="1138"/>
              <a:stretch/>
            </p:blipFill>
            <p:spPr bwMode="auto">
              <a:xfrm>
                <a:off x="6355427" y="1651900"/>
                <a:ext cx="2582058" cy="341379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bwMode="auto">
              <a:xfrm>
                <a:off x="115191" y="4949545"/>
                <a:ext cx="1981534" cy="126000"/>
              </a:xfrm>
              <a:prstGeom prst="roundRect">
                <a:avLst/>
              </a:prstGeom>
              <a:solidFill>
                <a:schemeClr val="tx1">
                  <a:lumMod val="75000"/>
                  <a:lumOff val="25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grpSp>
        <p:sp>
          <p:nvSpPr>
            <p:cNvPr id="8" name="Rounded Rectangle 7"/>
            <p:cNvSpPr/>
            <p:nvPr/>
          </p:nvSpPr>
          <p:spPr bwMode="auto">
            <a:xfrm>
              <a:off x="3357563" y="4344592"/>
              <a:ext cx="854397" cy="194062"/>
            </a:xfrm>
            <a:prstGeom prst="roundRect">
              <a:avLst/>
            </a:prstGeom>
            <a:solidFill>
              <a:srgbClr val="3D3D3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sp>
          <p:nvSpPr>
            <p:cNvPr id="9" name="TextBox 8"/>
            <p:cNvSpPr txBox="1"/>
            <p:nvPr/>
          </p:nvSpPr>
          <p:spPr>
            <a:xfrm>
              <a:off x="3186366" y="4326872"/>
              <a:ext cx="1293169" cy="230832"/>
            </a:xfrm>
            <a:prstGeom prst="rect">
              <a:avLst/>
            </a:prstGeom>
            <a:noFill/>
          </p:spPr>
          <p:txBody>
            <a:bodyPr wrap="square" rtlCol="0">
              <a:spAutoFit/>
            </a:bodyPr>
            <a:lstStyle/>
            <a:p>
              <a:r>
                <a:rPr lang="en-GB" sz="900">
                  <a:solidFill>
                    <a:srgbClr val="84AE5A"/>
                  </a:solidFill>
                </a:rPr>
                <a:t>Adv. SIMD (NEON) </a:t>
              </a:r>
            </a:p>
          </p:txBody>
        </p:sp>
        <p:sp>
          <p:nvSpPr>
            <p:cNvPr id="10" name="Rectangle 9"/>
            <p:cNvSpPr/>
            <p:nvPr/>
          </p:nvSpPr>
          <p:spPr bwMode="auto">
            <a:xfrm>
              <a:off x="6355427" y="2221252"/>
              <a:ext cx="2582058" cy="3024000"/>
            </a:xfrm>
            <a:prstGeom prst="rect">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sp>
          <p:nvSpPr>
            <p:cNvPr id="16" name="TextBox 15"/>
            <p:cNvSpPr txBox="1"/>
            <p:nvPr/>
          </p:nvSpPr>
          <p:spPr>
            <a:xfrm>
              <a:off x="6739715" y="3627595"/>
              <a:ext cx="732893" cy="276999"/>
            </a:xfrm>
            <a:prstGeom prst="rect">
              <a:avLst/>
            </a:prstGeom>
            <a:noFill/>
          </p:spPr>
          <p:txBody>
            <a:bodyPr wrap="none" rtlCol="0">
              <a:spAutoFit/>
            </a:bodyPr>
            <a:lstStyle/>
            <a:p>
              <a:r>
                <a:rPr lang="en-US" sz="1200" dirty="0">
                  <a:solidFill>
                    <a:srgbClr val="FFC000"/>
                  </a:solidFill>
                </a:rPr>
                <a:t>(SVE2)</a:t>
              </a:r>
            </a:p>
          </p:txBody>
        </p:sp>
      </p:grpSp>
    </p:spTree>
    <p:extLst>
      <p:ext uri="{BB962C8B-B14F-4D97-AF65-F5344CB8AC3E}">
        <p14:creationId xmlns:p14="http://schemas.microsoft.com/office/powerpoint/2010/main" val="214834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 calcmode="lin" valueType="num">
                                      <p:cBhvr additive="base">
                                        <p:cTn id="7"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anim calcmode="lin" valueType="num">
                                      <p:cBhvr additive="base">
                                        <p:cTn id="11"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anim calcmode="lin" valueType="num">
                                      <p:cBhvr additive="base">
                                        <p:cTn id="1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53691-3C5A-C918-1A14-13DEB3E457D7}"/>
              </a:ext>
            </a:extLst>
          </p:cNvPr>
          <p:cNvSpPr>
            <a:spLocks noGrp="1"/>
          </p:cNvSpPr>
          <p:nvPr>
            <p:ph type="title"/>
          </p:nvPr>
        </p:nvSpPr>
        <p:spPr/>
        <p:txBody>
          <a:bodyPr/>
          <a:lstStyle/>
          <a:p>
            <a:r>
              <a:rPr lang="en-US" sz="1700" kern="1200" dirty="0">
                <a:solidFill>
                  <a:srgbClr val="FFFFFF"/>
                </a:solidFill>
              </a:rPr>
              <a:t>3.6 Armv9-A based 64-bit Cortex-A CPUs (3)</a:t>
            </a:r>
            <a:endParaRPr lang="hu-HU" sz="1700" dirty="0"/>
          </a:p>
        </p:txBody>
      </p:sp>
      <p:sp>
        <p:nvSpPr>
          <p:cNvPr id="5" name="TextBox 4">
            <a:extLst>
              <a:ext uri="{FF2B5EF4-FFF2-40B4-BE49-F238E27FC236}">
                <a16:creationId xmlns:a16="http://schemas.microsoft.com/office/drawing/2014/main" id="{D8648190-4EEC-CA4D-C47D-FA53CB398A82}"/>
              </a:ext>
            </a:extLst>
          </p:cNvPr>
          <p:cNvSpPr txBox="1"/>
          <p:nvPr/>
        </p:nvSpPr>
        <p:spPr>
          <a:xfrm>
            <a:off x="71438" y="447040"/>
            <a:ext cx="610577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Armv9.2-A ISA and CPUs based on the Armv9.2-A </a:t>
            </a:r>
          </a:p>
        </p:txBody>
      </p:sp>
      <p:sp>
        <p:nvSpPr>
          <p:cNvPr id="6" name="TextBox 5">
            <a:extLst>
              <a:ext uri="{FF2B5EF4-FFF2-40B4-BE49-F238E27FC236}">
                <a16:creationId xmlns:a16="http://schemas.microsoft.com/office/drawing/2014/main" id="{A97D4B86-289F-74A2-3240-ADF10616C5F7}"/>
              </a:ext>
            </a:extLst>
          </p:cNvPr>
          <p:cNvSpPr txBox="1"/>
          <p:nvPr/>
        </p:nvSpPr>
        <p:spPr>
          <a:xfrm>
            <a:off x="71438" y="792480"/>
            <a:ext cx="9248301" cy="1154162"/>
          </a:xfrm>
          <a:prstGeom prst="rect">
            <a:avLst/>
          </a:prstGeom>
          <a:noFill/>
        </p:spPr>
        <p:txBody>
          <a:bodyPr wrap="none" rtlCol="0">
            <a:spAutoFit/>
          </a:bodyPr>
          <a:lstStyle/>
          <a:p>
            <a:pPr marL="285750" indent="-285750">
              <a:buFont typeface="Arial" panose="020B0604020202020204" pitchFamily="34" charset="0"/>
              <a:buChar char="•"/>
            </a:pPr>
            <a:r>
              <a:rPr lang="en-US" sz="1600" spc="-20" dirty="0"/>
              <a:t>In </a:t>
            </a:r>
            <a:r>
              <a:rPr lang="en-US" sz="1600" spc="-20" dirty="0">
                <a:solidFill>
                  <a:srgbClr val="0070C0"/>
                </a:solidFill>
              </a:rPr>
              <a:t>05/2023,</a:t>
            </a:r>
            <a:r>
              <a:rPr lang="en-US" sz="1600" spc="-20" dirty="0"/>
              <a:t> ARM released the </a:t>
            </a:r>
            <a:r>
              <a:rPr lang="en-US" sz="1600" spc="-20" dirty="0">
                <a:solidFill>
                  <a:srgbClr val="FF0000"/>
                </a:solidFill>
              </a:rPr>
              <a:t>Armv9.2 ISA update</a:t>
            </a:r>
            <a:r>
              <a:rPr lang="en-US" sz="1600" spc="-20" dirty="0"/>
              <a:t> with several </a:t>
            </a:r>
            <a:r>
              <a:rPr lang="en-US" sz="1600" spc="-20" dirty="0">
                <a:solidFill>
                  <a:srgbClr val="0070C0"/>
                </a:solidFill>
              </a:rPr>
              <a:t>minor enhancements</a:t>
            </a:r>
          </a:p>
          <a:p>
            <a:pPr>
              <a:spcAft>
                <a:spcPts val="600"/>
              </a:spcAft>
            </a:pPr>
            <a:r>
              <a:rPr lang="en-US" sz="1600" dirty="0">
                <a:solidFill>
                  <a:srgbClr val="0070C0"/>
                </a:solidFill>
              </a:rPr>
              <a:t>      </a:t>
            </a:r>
            <a:r>
              <a:rPr lang="en-US" sz="1600" dirty="0"/>
              <a:t>of the </a:t>
            </a:r>
            <a:r>
              <a:rPr lang="en-US" sz="1600" dirty="0">
                <a:solidFill>
                  <a:srgbClr val="0066FF"/>
                </a:solidFill>
              </a:rPr>
              <a:t>Armv9.0</a:t>
            </a:r>
            <a:r>
              <a:rPr lang="en-US" sz="1600" dirty="0"/>
              <a:t> version (not discussed here). </a:t>
            </a:r>
          </a:p>
          <a:p>
            <a:pPr marL="285750" indent="-285750">
              <a:buFont typeface="Arial" panose="020B0604020202020204" pitchFamily="34" charset="0"/>
              <a:buChar char="•"/>
            </a:pPr>
            <a:r>
              <a:rPr lang="en-US" sz="1600" dirty="0"/>
              <a:t>In the following, we will describe </a:t>
            </a:r>
            <a:r>
              <a:rPr lang="en-US" sz="1600" dirty="0">
                <a:solidFill>
                  <a:srgbClr val="0070C0"/>
                </a:solidFill>
              </a:rPr>
              <a:t>Armv9.0-A and Armv9.2-A-based CPUs together </a:t>
            </a:r>
          </a:p>
          <a:p>
            <a:r>
              <a:rPr lang="en-US" sz="1600" dirty="0"/>
              <a:t>      as </a:t>
            </a:r>
            <a:r>
              <a:rPr lang="en-US" sz="1600" dirty="0">
                <a:solidFill>
                  <a:srgbClr val="FF0000"/>
                </a:solidFill>
              </a:rPr>
              <a:t>Armv9-A-based CPUs</a:t>
            </a:r>
            <a:r>
              <a:rPr lang="en-US" sz="1600" dirty="0"/>
              <a:t>.</a:t>
            </a:r>
            <a:endParaRPr lang="hu-HU" sz="1600" dirty="0">
              <a:solidFill>
                <a:srgbClr val="FF0000"/>
              </a:solidFill>
            </a:endParaRPr>
          </a:p>
        </p:txBody>
      </p:sp>
    </p:spTree>
    <p:extLst>
      <p:ext uri="{BB962C8B-B14F-4D97-AF65-F5344CB8AC3E}">
        <p14:creationId xmlns:p14="http://schemas.microsoft.com/office/powerpoint/2010/main" val="12335434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EA81B-7974-A820-EB43-6CA1EC57EF45}"/>
              </a:ext>
            </a:extLst>
          </p:cNvPr>
          <p:cNvSpPr>
            <a:spLocks noGrp="1"/>
          </p:cNvSpPr>
          <p:nvPr>
            <p:ph type="title"/>
          </p:nvPr>
        </p:nvSpPr>
        <p:spPr/>
        <p:txBody>
          <a:bodyPr/>
          <a:lstStyle/>
          <a:p>
            <a:r>
              <a:rPr lang="en-US" sz="1700" kern="1200" dirty="0">
                <a:solidFill>
                  <a:srgbClr val="FFFFFF"/>
                </a:solidFill>
              </a:rPr>
              <a:t>3.6 Armv9-A based 64-bit Cortex-A CPUs (4)</a:t>
            </a:r>
            <a:endParaRPr lang="hu-HU" sz="1700" dirty="0"/>
          </a:p>
        </p:txBody>
      </p:sp>
      <p:sp>
        <p:nvSpPr>
          <p:cNvPr id="3" name="TextBox 2">
            <a:extLst>
              <a:ext uri="{FF2B5EF4-FFF2-40B4-BE49-F238E27FC236}">
                <a16:creationId xmlns:a16="http://schemas.microsoft.com/office/drawing/2014/main" id="{CAA16588-7C31-AAA3-5DB9-BCBC35F27C43}"/>
              </a:ext>
            </a:extLst>
          </p:cNvPr>
          <p:cNvSpPr txBox="1"/>
          <p:nvPr/>
        </p:nvSpPr>
        <p:spPr>
          <a:xfrm>
            <a:off x="208071" y="789680"/>
            <a:ext cx="8974508" cy="1400383"/>
          </a:xfrm>
          <a:prstGeom prst="rect">
            <a:avLst/>
          </a:prstGeom>
          <a:noFill/>
        </p:spPr>
        <p:txBody>
          <a:bodyPr wrap="none" rtlCol="0">
            <a:spAutoFit/>
          </a:bodyPr>
          <a:lstStyle/>
          <a:p>
            <a:pPr marL="285750" lvl="0" indent="-285750" defTabSz="457200">
              <a:buFont typeface="Arial" panose="020B0604020202020204" pitchFamily="34" charset="0"/>
              <a:buChar char="•"/>
              <a:defRPr/>
            </a:pPr>
            <a:r>
              <a:rPr lang="en-US" sz="1600" dirty="0">
                <a:solidFill>
                  <a:srgbClr val="FF0000"/>
                </a:solidFill>
              </a:rPr>
              <a:t> Armv9-A-based </a:t>
            </a:r>
            <a:r>
              <a:rPr lang="en-US" sz="1600" dirty="0" err="1">
                <a:solidFill>
                  <a:srgbClr val="FF0000"/>
                </a:solidFill>
              </a:rPr>
              <a:t>DynamiQ</a:t>
            </a:r>
            <a:r>
              <a:rPr lang="en-US" sz="1600" dirty="0">
                <a:solidFill>
                  <a:srgbClr val="FF0000"/>
                </a:solidFill>
              </a:rPr>
              <a:t> core clusters </a:t>
            </a:r>
            <a:r>
              <a:rPr lang="en-US" sz="1600" dirty="0">
                <a:solidFill>
                  <a:srgbClr val="000000"/>
                </a:solidFill>
              </a:rPr>
              <a:t>are the </a:t>
            </a:r>
            <a:r>
              <a:rPr lang="en-US" sz="1600" dirty="0">
                <a:solidFill>
                  <a:srgbClr val="0070C0"/>
                </a:solidFill>
              </a:rPr>
              <a:t>next step in the evolution of </a:t>
            </a:r>
          </a:p>
          <a:p>
            <a:pPr lvl="0" defTabSz="457200">
              <a:spcAft>
                <a:spcPts val="600"/>
              </a:spcAft>
              <a:defRPr/>
            </a:pPr>
            <a:r>
              <a:rPr lang="en-US" sz="1600" dirty="0">
                <a:solidFill>
                  <a:srgbClr val="0070C0"/>
                </a:solidFill>
              </a:rPr>
              <a:t>      CPU configurations.</a:t>
            </a:r>
          </a:p>
          <a:p>
            <a:pPr marL="285750" lvl="0" indent="-285750" defTabSz="457200">
              <a:buFont typeface="Arial" panose="020B0604020202020204" pitchFamily="34" charset="0"/>
              <a:buChar char="•"/>
              <a:defRPr/>
            </a:pPr>
            <a:r>
              <a:rPr lang="en-US" sz="1600" dirty="0"/>
              <a:t>T</a:t>
            </a:r>
            <a:r>
              <a:rPr lang="en-US" sz="1600" dirty="0">
                <a:solidFill>
                  <a:srgbClr val="000000"/>
                </a:solidFill>
              </a:rPr>
              <a:t>he new core clusters may include </a:t>
            </a:r>
            <a:r>
              <a:rPr lang="en-US" sz="1600" dirty="0">
                <a:solidFill>
                  <a:srgbClr val="FF0000"/>
                </a:solidFill>
              </a:rPr>
              <a:t>three core types </a:t>
            </a:r>
            <a:r>
              <a:rPr lang="en-US" sz="1600" dirty="0"/>
              <a:t>out of 8 cores, instead of only</a:t>
            </a:r>
          </a:p>
          <a:p>
            <a:pPr lvl="0" defTabSz="457200">
              <a:defRPr/>
            </a:pPr>
            <a:r>
              <a:rPr lang="en-US" sz="1600" dirty="0"/>
              <a:t>      two, as in </a:t>
            </a:r>
            <a:r>
              <a:rPr lang="en-US" sz="1600" spc="-50" dirty="0"/>
              <a:t>previous Armv8.2 </a:t>
            </a:r>
            <a:r>
              <a:rPr lang="en-US" sz="1600" spc="-50" dirty="0" err="1"/>
              <a:t>DynamIQ</a:t>
            </a:r>
            <a:r>
              <a:rPr lang="en-US" sz="1600" spc="-50" dirty="0"/>
              <a:t> core clusters, </a:t>
            </a:r>
            <a:r>
              <a:rPr lang="en-US" sz="1600" spc="-50" dirty="0">
                <a:solidFill>
                  <a:srgbClr val="000000"/>
                </a:solidFill>
              </a:rPr>
              <a:t>and provide </a:t>
            </a:r>
            <a:r>
              <a:rPr lang="en-US" sz="1600" spc="-50" dirty="0">
                <a:solidFill>
                  <a:srgbClr val="0070C0"/>
                </a:solidFill>
              </a:rPr>
              <a:t>additional </a:t>
            </a:r>
          </a:p>
          <a:p>
            <a:pPr lvl="0" defTabSz="457200">
              <a:defRPr/>
            </a:pPr>
            <a:r>
              <a:rPr lang="en-US" sz="1600" spc="-50" dirty="0">
                <a:solidFill>
                  <a:srgbClr val="0070C0"/>
                </a:solidFill>
              </a:rPr>
              <a:t>      enhancements</a:t>
            </a:r>
            <a:r>
              <a:rPr lang="en-US" sz="1600" spc="-50" dirty="0">
                <a:solidFill>
                  <a:srgbClr val="000000"/>
                </a:solidFill>
              </a:rPr>
              <a:t>, </a:t>
            </a:r>
            <a:r>
              <a:rPr lang="en-US" sz="1600" dirty="0">
                <a:solidFill>
                  <a:srgbClr val="000000"/>
                </a:solidFill>
              </a:rPr>
              <a:t>as discussed subsequently.</a:t>
            </a:r>
          </a:p>
        </p:txBody>
      </p:sp>
      <p:sp>
        <p:nvSpPr>
          <p:cNvPr id="5" name="TextBox 4">
            <a:extLst>
              <a:ext uri="{FF2B5EF4-FFF2-40B4-BE49-F238E27FC236}">
                <a16:creationId xmlns:a16="http://schemas.microsoft.com/office/drawing/2014/main" id="{D02EAA21-DC55-A092-22B2-6787B2D6884C}"/>
              </a:ext>
            </a:extLst>
          </p:cNvPr>
          <p:cNvSpPr txBox="1"/>
          <p:nvPr/>
        </p:nvSpPr>
        <p:spPr>
          <a:xfrm>
            <a:off x="71437" y="440668"/>
            <a:ext cx="899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Armv9-A based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-1 </a:t>
            </a:r>
          </a:p>
        </p:txBody>
      </p:sp>
    </p:spTree>
    <p:extLst>
      <p:ext uri="{BB962C8B-B14F-4D97-AF65-F5344CB8AC3E}">
        <p14:creationId xmlns:p14="http://schemas.microsoft.com/office/powerpoint/2010/main" val="372778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60"/>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(5)</a:t>
            </a:r>
          </a:p>
        </p:txBody>
      </p:sp>
      <p:sp>
        <p:nvSpPr>
          <p:cNvPr id="29" name="Rounded Rectangle 28"/>
          <p:cNvSpPr/>
          <p:nvPr/>
        </p:nvSpPr>
        <p:spPr bwMode="auto">
          <a:xfrm>
            <a:off x="-36512" y="895501"/>
            <a:ext cx="9162836" cy="5940000"/>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2" name="Rectangle 61"/>
          <p:cNvSpPr/>
          <p:nvPr/>
        </p:nvSpPr>
        <p:spPr bwMode="auto">
          <a:xfrm>
            <a:off x="3538260" y="4293096"/>
            <a:ext cx="5481918" cy="2017059"/>
          </a:xfrm>
          <a:prstGeom prst="rect">
            <a:avLst/>
          </a:prstGeom>
          <a:solidFill>
            <a:schemeClr val="bg1"/>
          </a:solidFill>
          <a:ln w="158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rPr>
              <a:t>To</a:t>
            </a:r>
          </a:p>
        </p:txBody>
      </p:sp>
      <p:pic>
        <p:nvPicPr>
          <p:cNvPr id="64" name="Picture 63"/>
          <p:cNvPicPr>
            <a:picLocks noChangeAspect="1"/>
          </p:cNvPicPr>
          <p:nvPr/>
        </p:nvPicPr>
        <p:blipFill rotWithShape="1">
          <a:blip r:embed="rId2"/>
          <a:srcRect l="8397" t="80380" b="2530"/>
          <a:stretch/>
        </p:blipFill>
        <p:spPr>
          <a:xfrm>
            <a:off x="3676385" y="5336715"/>
            <a:ext cx="5324107" cy="640573"/>
          </a:xfrm>
          <a:prstGeom prst="rect">
            <a:avLst/>
          </a:prstGeom>
        </p:spPr>
      </p:pic>
      <p:pic>
        <p:nvPicPr>
          <p:cNvPr id="65" name="Picture 64"/>
          <p:cNvPicPr>
            <a:picLocks noChangeAspect="1"/>
          </p:cNvPicPr>
          <p:nvPr/>
        </p:nvPicPr>
        <p:blipFill rotWithShape="1">
          <a:blip r:embed="rId2"/>
          <a:srcRect l="3365" t="58032" r="3480" b="20387"/>
          <a:stretch/>
        </p:blipFill>
        <p:spPr>
          <a:xfrm>
            <a:off x="3527884" y="4546872"/>
            <a:ext cx="5414258" cy="808924"/>
          </a:xfrm>
          <a:prstGeom prst="rect">
            <a:avLst/>
          </a:prstGeom>
        </p:spPr>
      </p:pic>
      <p:pic>
        <p:nvPicPr>
          <p:cNvPr id="66" name="Picture 65"/>
          <p:cNvPicPr>
            <a:picLocks noChangeAspect="1"/>
          </p:cNvPicPr>
          <p:nvPr/>
        </p:nvPicPr>
        <p:blipFill rotWithShape="1">
          <a:blip r:embed="rId2"/>
          <a:srcRect b="41705"/>
          <a:stretch/>
        </p:blipFill>
        <p:spPr>
          <a:xfrm>
            <a:off x="3417238" y="1269084"/>
            <a:ext cx="5561847" cy="2916000"/>
          </a:xfrm>
          <a:prstGeom prst="rect">
            <a:avLst/>
          </a:prstGeom>
        </p:spPr>
      </p:pic>
      <p:sp>
        <p:nvSpPr>
          <p:cNvPr id="68" name="TextBox 67"/>
          <p:cNvSpPr txBox="1"/>
          <p:nvPr/>
        </p:nvSpPr>
        <p:spPr>
          <a:xfrm>
            <a:off x="76327" y="452165"/>
            <a:ext cx="74831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From v7-based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to v8.2-based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a:t>
            </a:r>
          </a:p>
        </p:txBody>
      </p:sp>
      <p:sp>
        <p:nvSpPr>
          <p:cNvPr id="70" name="TextBox 69"/>
          <p:cNvSpPr txBox="1"/>
          <p:nvPr/>
        </p:nvSpPr>
        <p:spPr>
          <a:xfrm>
            <a:off x="4481990" y="944724"/>
            <a:ext cx="355539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a:ea typeface="+mn-ea"/>
                <a:cs typeface="+mn-cs"/>
              </a:rPr>
              <a:t>A single </a:t>
            </a:r>
            <a:r>
              <a:rPr kumimoji="0" lang="en-US" sz="1200" b="1"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200" b="1" i="0" u="none" strike="noStrike" kern="1200" cap="none" spc="0" normalizeH="0" baseline="0" noProof="0" dirty="0">
                <a:ln>
                  <a:noFill/>
                </a:ln>
                <a:solidFill>
                  <a:srgbClr val="000000"/>
                </a:solidFill>
                <a:effectLst/>
                <a:uLnTx/>
                <a:uFillTx/>
                <a:latin typeface="Verdana"/>
                <a:ea typeface="+mn-ea"/>
                <a:cs typeface="+mn-cs"/>
              </a:rPr>
              <a:t> core cluster </a:t>
            </a:r>
            <a:r>
              <a:rPr kumimoji="0" lang="hu-HU" sz="1200" b="0" i="0" u="none" strike="noStrike" kern="1200" cap="none" spc="0" normalizeH="0" baseline="0" noProof="0" dirty="0">
                <a:ln>
                  <a:noFill/>
                </a:ln>
                <a:solidFill>
                  <a:srgbClr val="000000"/>
                </a:solidFill>
                <a:effectLst/>
                <a:uLnTx/>
                <a:uFillTx/>
                <a:latin typeface="Verdana"/>
                <a:ea typeface="+mn-ea"/>
                <a:cs typeface="+mn-cs"/>
              </a:rPr>
              <a:t>[</a:t>
            </a:r>
            <a:r>
              <a:rPr lang="hu-HU" sz="1200" dirty="0">
                <a:solidFill>
                  <a:srgbClr val="000000"/>
                </a:solidFill>
                <a:latin typeface="Verdana"/>
              </a:rPr>
              <a:t>205</a:t>
            </a:r>
            <a:r>
              <a:rPr kumimoji="0" lang="hu-HU" sz="1200" b="0" i="0" u="none" strike="noStrike" kern="1200" cap="none" spc="0" normalizeH="0" baseline="0" noProof="0" dirty="0">
                <a:ln>
                  <a:noFill/>
                </a:ln>
                <a:solidFill>
                  <a:srgbClr val="000000"/>
                </a:solidFill>
                <a:effectLst/>
                <a:uLnTx/>
                <a:uFillTx/>
                <a:latin typeface="Verdana"/>
                <a:ea typeface="+mn-ea"/>
                <a:cs typeface="+mn-cs"/>
              </a:rPr>
              <a:t>]</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5" name="TextBox 74"/>
          <p:cNvSpPr txBox="1"/>
          <p:nvPr/>
        </p:nvSpPr>
        <p:spPr>
          <a:xfrm>
            <a:off x="71500" y="5447006"/>
            <a:ext cx="182424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Verdana"/>
                <a:ea typeface="+mn-ea"/>
                <a:cs typeface="+mn-cs"/>
              </a:rPr>
              <a:t>Key features </a:t>
            </a:r>
          </a:p>
        </p:txBody>
      </p:sp>
      <p:sp>
        <p:nvSpPr>
          <p:cNvPr id="76" name="Up-Down Arrow 75"/>
          <p:cNvSpPr/>
          <p:nvPr/>
        </p:nvSpPr>
        <p:spPr bwMode="auto">
          <a:xfrm>
            <a:off x="5904147" y="4077874"/>
            <a:ext cx="108000" cy="219855"/>
          </a:xfrm>
          <a:prstGeom prst="upDownArrow">
            <a:avLst/>
          </a:pr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9" name="TextBox 78"/>
          <p:cNvSpPr txBox="1"/>
          <p:nvPr/>
        </p:nvSpPr>
        <p:spPr>
          <a:xfrm>
            <a:off x="-18836" y="5746321"/>
            <a:ext cx="3438708" cy="54886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Based on Armv7/v8-A (2011)</a:t>
            </a:r>
          </a:p>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Dual clusters, up to 4 cores each</a:t>
            </a:r>
          </a:p>
        </p:txBody>
      </p:sp>
      <p:sp>
        <p:nvSpPr>
          <p:cNvPr id="80" name="Rounded Rectangle 79"/>
          <p:cNvSpPr/>
          <p:nvPr/>
        </p:nvSpPr>
        <p:spPr bwMode="auto">
          <a:xfrm>
            <a:off x="3417238" y="5985284"/>
            <a:ext cx="5709086" cy="887616"/>
          </a:xfrm>
          <a:prstGeom prst="roundRect">
            <a:avLst/>
          </a:prstGeom>
          <a:solidFill>
            <a:srgbClr val="E1F4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1" name="TextBox 80"/>
          <p:cNvSpPr txBox="1"/>
          <p:nvPr/>
        </p:nvSpPr>
        <p:spPr>
          <a:xfrm>
            <a:off x="3383868" y="6059420"/>
            <a:ext cx="5668799" cy="7899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Based on Armv8.2-A (2017)</a:t>
            </a:r>
          </a:p>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Single cluster, up to 8 cores (up to 4b), two core types </a:t>
            </a:r>
          </a:p>
          <a:p>
            <a:pPr marL="0" marR="0" lvl="0" indent="0" algn="ctr" defTabSz="457200" rtl="0" eaLnBrk="1" fontAlgn="auto" latinLnBrk="0" hangingPunct="1">
              <a:lnSpc>
                <a:spcPct val="100000"/>
              </a:lnSpc>
              <a:spcBef>
                <a:spcPts val="0"/>
              </a:spcBef>
              <a:spcAft>
                <a:spcPts val="200"/>
              </a:spcAft>
              <a:buClrTx/>
              <a:buSzTx/>
              <a:buFontTx/>
              <a:buNone/>
              <a:tabLst/>
              <a:defRPr/>
            </a:pPr>
            <a:r>
              <a:rPr lang="en-US" sz="1400" i="1" dirty="0">
                <a:solidFill>
                  <a:srgbClr val="000000"/>
                </a:solidFill>
                <a:latin typeface="Verdana"/>
              </a:rPr>
              <a:t>with different core mixes (but up to 4 big cores)</a:t>
            </a:r>
            <a:endParaRPr kumimoji="0" lang="en-US" sz="14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2" name="Rounded Rectangle 81"/>
          <p:cNvSpPr/>
          <p:nvPr/>
        </p:nvSpPr>
        <p:spPr bwMode="auto">
          <a:xfrm>
            <a:off x="3383868" y="4207789"/>
            <a:ext cx="5735012" cy="337335"/>
          </a:xfrm>
          <a:prstGeom prst="roundRect">
            <a:avLst/>
          </a:prstGeom>
          <a:solidFill>
            <a:srgbClr val="E1F4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3" name="TextBox 82"/>
          <p:cNvSpPr txBox="1"/>
          <p:nvPr/>
        </p:nvSpPr>
        <p:spPr>
          <a:xfrm>
            <a:off x="3671900" y="4220000"/>
            <a:ext cx="49306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To cache coherent interconnect through the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AMBA4</a:t>
            </a:r>
            <a:r>
              <a:rPr kumimoji="0" lang="en-US" sz="1200" b="0" i="0" u="none" strike="noStrike" kern="1200" cap="none" spc="0" normalizeH="0" baseline="0" noProof="0" dirty="0">
                <a:ln>
                  <a:noFill/>
                </a:ln>
                <a:solidFill>
                  <a:srgbClr val="000000"/>
                </a:solidFill>
                <a:effectLst/>
                <a:uLnTx/>
                <a:uFillTx/>
                <a:latin typeface="Verdana"/>
                <a:ea typeface="+mn-ea"/>
                <a:cs typeface="+mn-cs"/>
              </a:rPr>
              <a:t> ACE bus </a:t>
            </a:r>
          </a:p>
        </p:txBody>
      </p:sp>
      <p:sp>
        <p:nvSpPr>
          <p:cNvPr id="38" name="Téglalap 21"/>
          <p:cNvSpPr/>
          <p:nvPr/>
        </p:nvSpPr>
        <p:spPr bwMode="auto">
          <a:xfrm>
            <a:off x="420313" y="1351934"/>
            <a:ext cx="2569582" cy="39960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Téglalap 12"/>
          <p:cNvSpPr/>
          <p:nvPr/>
        </p:nvSpPr>
        <p:spPr bwMode="auto">
          <a:xfrm>
            <a:off x="513389" y="2557019"/>
            <a:ext cx="1135029" cy="158667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Téglalap 13"/>
          <p:cNvSpPr/>
          <p:nvPr/>
        </p:nvSpPr>
        <p:spPr bwMode="auto">
          <a:xfrm>
            <a:off x="556287" y="2673118"/>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41" name="Téglalap 14"/>
          <p:cNvSpPr/>
          <p:nvPr/>
        </p:nvSpPr>
        <p:spPr bwMode="auto">
          <a:xfrm>
            <a:off x="1115758" y="2673118"/>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42" name="Téglalap 15"/>
          <p:cNvSpPr/>
          <p:nvPr/>
        </p:nvSpPr>
        <p:spPr bwMode="auto">
          <a:xfrm>
            <a:off x="556287" y="3424992"/>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43" name="Téglalap 16"/>
          <p:cNvSpPr/>
          <p:nvPr/>
        </p:nvSpPr>
        <p:spPr bwMode="auto">
          <a:xfrm>
            <a:off x="1115758" y="3424992"/>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63" name="Téglalap 17"/>
          <p:cNvSpPr/>
          <p:nvPr/>
        </p:nvSpPr>
        <p:spPr bwMode="auto">
          <a:xfrm>
            <a:off x="597178" y="4801566"/>
            <a:ext cx="2311171" cy="41832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Cache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coherent</a:t>
            </a: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interconnect</a:t>
            </a:r>
            <a:endPar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cxnSp>
        <p:nvCxnSpPr>
          <p:cNvPr id="67" name="Egyenes összekötő nyíllal 20"/>
          <p:cNvCxnSpPr/>
          <p:nvPr/>
        </p:nvCxnSpPr>
        <p:spPr bwMode="auto">
          <a:xfrm>
            <a:off x="1098847" y="4472025"/>
            <a:ext cx="0" cy="3240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Szövegdoboz 23"/>
          <p:cNvSpPr txBox="1">
            <a:spLocks noChangeArrowheads="1"/>
          </p:cNvSpPr>
          <p:nvPr/>
        </p:nvSpPr>
        <p:spPr bwMode="auto">
          <a:xfrm>
            <a:off x="511145" y="2002778"/>
            <a:ext cx="1119402" cy="46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LITTLE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cxnSp>
        <p:nvCxnSpPr>
          <p:cNvPr id="72" name="Egyenes összekötő nyíllal 148"/>
          <p:cNvCxnSpPr/>
          <p:nvPr/>
        </p:nvCxnSpPr>
        <p:spPr bwMode="auto">
          <a:xfrm>
            <a:off x="2357815" y="4484924"/>
            <a:ext cx="0" cy="3240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Szövegdoboz 22"/>
          <p:cNvSpPr txBox="1">
            <a:spLocks noChangeArrowheads="1"/>
          </p:cNvSpPr>
          <p:nvPr/>
        </p:nvSpPr>
        <p:spPr bwMode="auto">
          <a:xfrm>
            <a:off x="1864555" y="1465375"/>
            <a:ext cx="947213" cy="46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big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sp>
        <p:nvSpPr>
          <p:cNvPr id="78" name="Téglalap 11"/>
          <p:cNvSpPr/>
          <p:nvPr/>
        </p:nvSpPr>
        <p:spPr bwMode="auto">
          <a:xfrm>
            <a:off x="1733405" y="2045605"/>
            <a:ext cx="1176141" cy="219112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4" name="Rectangle 83"/>
          <p:cNvSpPr/>
          <p:nvPr/>
        </p:nvSpPr>
        <p:spPr bwMode="auto">
          <a:xfrm>
            <a:off x="1733405" y="2033908"/>
            <a:ext cx="1176141" cy="2180706"/>
          </a:xfrm>
          <a:prstGeom prst="rect">
            <a:avLst/>
          </a:prstGeom>
          <a:solidFill>
            <a:schemeClr val="bg1">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85" name="Téglalap 3"/>
          <p:cNvSpPr/>
          <p:nvPr/>
        </p:nvSpPr>
        <p:spPr bwMode="auto">
          <a:xfrm>
            <a:off x="1795455" y="2132012"/>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86" name="Téglalap 4"/>
          <p:cNvSpPr/>
          <p:nvPr/>
        </p:nvSpPr>
        <p:spPr bwMode="auto">
          <a:xfrm>
            <a:off x="2361147" y="2132012"/>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87" name="Téglalap 5"/>
          <p:cNvSpPr/>
          <p:nvPr/>
        </p:nvSpPr>
        <p:spPr bwMode="auto">
          <a:xfrm>
            <a:off x="1796408" y="3197166"/>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88" name="Téglalap 6"/>
          <p:cNvSpPr/>
          <p:nvPr/>
        </p:nvSpPr>
        <p:spPr bwMode="auto">
          <a:xfrm>
            <a:off x="2361147" y="3197166"/>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89" name="TextBox 88"/>
          <p:cNvSpPr txBox="1"/>
          <p:nvPr/>
        </p:nvSpPr>
        <p:spPr>
          <a:xfrm>
            <a:off x="291425" y="937126"/>
            <a:ext cx="284565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big and LITTLE core clusters</a:t>
            </a:r>
          </a:p>
        </p:txBody>
      </p:sp>
      <p:sp>
        <p:nvSpPr>
          <p:cNvPr id="90" name="TextBox 89"/>
          <p:cNvSpPr txBox="1"/>
          <p:nvPr/>
        </p:nvSpPr>
        <p:spPr>
          <a:xfrm>
            <a:off x="1354134" y="5013376"/>
            <a:ext cx="75854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a:t>
            </a:r>
          </a:p>
        </p:txBody>
      </p:sp>
      <p:sp>
        <p:nvSpPr>
          <p:cNvPr id="91" name="Rounded Rectangle 90"/>
          <p:cNvSpPr/>
          <p:nvPr/>
        </p:nvSpPr>
        <p:spPr bwMode="auto">
          <a:xfrm>
            <a:off x="511145" y="4221317"/>
            <a:ext cx="1137273" cy="252000"/>
          </a:xfrm>
          <a:prstGeom prst="roundRect">
            <a:avLst/>
          </a:prstGeom>
          <a:solidFill>
            <a:srgbClr val="0070C0"/>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2" name="TextBox 91"/>
          <p:cNvSpPr txBox="1"/>
          <p:nvPr/>
        </p:nvSpPr>
        <p:spPr>
          <a:xfrm>
            <a:off x="712737" y="4227527"/>
            <a:ext cx="1050872" cy="246221"/>
          </a:xfrm>
          <a:prstGeom prst="rect">
            <a:avLst/>
          </a:prstGeom>
          <a:noFill/>
        </p:spPr>
        <p:txBody>
          <a:bodyPr wrap="square" rtlCol="0">
            <a:spAutoFit/>
          </a:bodyPr>
          <a:lstStyle/>
          <a:p>
            <a:r>
              <a:rPr lang="en-US" sz="1000" dirty="0">
                <a:solidFill>
                  <a:schemeClr val="bg1"/>
                </a:solidFill>
              </a:rPr>
              <a:t>L2 cache</a:t>
            </a:r>
          </a:p>
        </p:txBody>
      </p:sp>
      <p:sp>
        <p:nvSpPr>
          <p:cNvPr id="93" name="Rounded Rectangle 92"/>
          <p:cNvSpPr/>
          <p:nvPr/>
        </p:nvSpPr>
        <p:spPr bwMode="auto">
          <a:xfrm>
            <a:off x="1757742" y="4224744"/>
            <a:ext cx="1137273" cy="252000"/>
          </a:xfrm>
          <a:prstGeom prst="roundRect">
            <a:avLst/>
          </a:prstGeom>
          <a:solidFill>
            <a:srgbClr val="00B050"/>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4" name="TextBox 93"/>
          <p:cNvSpPr txBox="1"/>
          <p:nvPr/>
        </p:nvSpPr>
        <p:spPr>
          <a:xfrm>
            <a:off x="1959334" y="4230954"/>
            <a:ext cx="1050872" cy="246221"/>
          </a:xfrm>
          <a:prstGeom prst="rect">
            <a:avLst/>
          </a:prstGeom>
          <a:noFill/>
        </p:spPr>
        <p:txBody>
          <a:bodyPr wrap="square" rtlCol="0">
            <a:spAutoFit/>
          </a:bodyPr>
          <a:lstStyle/>
          <a:p>
            <a:r>
              <a:rPr lang="en-US" sz="1000" dirty="0">
                <a:solidFill>
                  <a:schemeClr val="bg1"/>
                </a:solidFill>
              </a:rPr>
              <a:t>L2 cache</a:t>
            </a:r>
          </a:p>
        </p:txBody>
      </p:sp>
      <p:sp>
        <p:nvSpPr>
          <p:cNvPr id="3" name="Oval 2">
            <a:extLst>
              <a:ext uri="{FF2B5EF4-FFF2-40B4-BE49-F238E27FC236}">
                <a16:creationId xmlns:a16="http://schemas.microsoft.com/office/drawing/2014/main" id="{822CFB20-FACB-9193-EEB6-461A30A2B925}"/>
              </a:ext>
            </a:extLst>
          </p:cNvPr>
          <p:cNvSpPr/>
          <p:nvPr/>
        </p:nvSpPr>
        <p:spPr bwMode="auto">
          <a:xfrm>
            <a:off x="3843863" y="2605382"/>
            <a:ext cx="1764000" cy="288000"/>
          </a:xfrm>
          <a:prstGeom prst="ellipse">
            <a:avLst/>
          </a:prstGeom>
          <a:noFill/>
          <a:ln w="1905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dirty="0">
              <a:ln>
                <a:noFill/>
              </a:ln>
              <a:solidFill>
                <a:schemeClr val="tx1"/>
              </a:solidFill>
              <a:effectLst/>
              <a:latin typeface="Verdana" pitchFamily="34" charset="0"/>
            </a:endParaRPr>
          </a:p>
        </p:txBody>
      </p:sp>
      <p:sp>
        <p:nvSpPr>
          <p:cNvPr id="4" name="Oval 3">
            <a:extLst>
              <a:ext uri="{FF2B5EF4-FFF2-40B4-BE49-F238E27FC236}">
                <a16:creationId xmlns:a16="http://schemas.microsoft.com/office/drawing/2014/main" id="{A0865E7D-D32E-D4E9-61F1-B2EECA51309F}"/>
              </a:ext>
            </a:extLst>
          </p:cNvPr>
          <p:cNvSpPr/>
          <p:nvPr/>
        </p:nvSpPr>
        <p:spPr bwMode="auto">
          <a:xfrm>
            <a:off x="6468536" y="2579978"/>
            <a:ext cx="1764000" cy="288000"/>
          </a:xfrm>
          <a:prstGeom prst="ellipse">
            <a:avLst/>
          </a:prstGeom>
          <a:noFill/>
          <a:ln w="1905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5" name="Oval 4">
            <a:extLst>
              <a:ext uri="{FF2B5EF4-FFF2-40B4-BE49-F238E27FC236}">
                <a16:creationId xmlns:a16="http://schemas.microsoft.com/office/drawing/2014/main" id="{16DFBEC7-7101-F0DA-1A26-C18763E30C67}"/>
              </a:ext>
            </a:extLst>
          </p:cNvPr>
          <p:cNvSpPr/>
          <p:nvPr/>
        </p:nvSpPr>
        <p:spPr bwMode="auto">
          <a:xfrm>
            <a:off x="4851397" y="3799183"/>
            <a:ext cx="2448000" cy="288000"/>
          </a:xfrm>
          <a:prstGeom prst="ellipse">
            <a:avLst/>
          </a:prstGeom>
          <a:noFill/>
          <a:ln w="1905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188925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20"/>
            <a:ext cx="9144000" cy="393700"/>
          </a:xfrm>
        </p:spPr>
        <p:txBody>
          <a:bodyPr/>
          <a:lstStyle/>
          <a:p>
            <a:r>
              <a:rPr lang="hu-HU" sz="1700">
                <a:solidFill>
                  <a:srgbClr val="FFFFFF"/>
                </a:solidFill>
              </a:rPr>
              <a:t>1. Introduction to </a:t>
            </a:r>
            <a:r>
              <a:rPr lang="en-US" sz="1700">
                <a:solidFill>
                  <a:srgbClr val="FFFFFF"/>
                </a:solidFill>
              </a:rPr>
              <a:t>ARM </a:t>
            </a:r>
            <a:r>
              <a:rPr lang="en-GB" sz="1700">
                <a:solidFill>
                  <a:srgbClr val="FFFFFF"/>
                </a:solidFill>
              </a:rPr>
              <a:t>(9</a:t>
            </a:r>
            <a:r>
              <a:rPr lang="hu-HU" sz="1700">
                <a:solidFill>
                  <a:srgbClr val="FFFFFF"/>
                </a:solidFill>
              </a:rPr>
              <a:t>)</a:t>
            </a:r>
            <a:endParaRPr lang="en-US" sz="1700"/>
          </a:p>
        </p:txBody>
      </p:sp>
      <p:sp>
        <p:nvSpPr>
          <p:cNvPr id="3" name="TextBox 2"/>
          <p:cNvSpPr txBox="1"/>
          <p:nvPr/>
        </p:nvSpPr>
        <p:spPr>
          <a:xfrm>
            <a:off x="71500" y="440668"/>
            <a:ext cx="37754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ARM’s licensing policy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131</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-1</a:t>
            </a:r>
          </a:p>
        </p:txBody>
      </p:sp>
      <p:pic>
        <p:nvPicPr>
          <p:cNvPr id="6" name="Picture 2" descr="https://images.anandtech.com/doci/10366/1.PNG"/>
          <p:cNvPicPr>
            <a:picLocks noChangeAspect="1" noChangeArrowheads="1"/>
          </p:cNvPicPr>
          <p:nvPr/>
        </p:nvPicPr>
        <p:blipFill rotWithShape="1">
          <a:blip r:embed="rId2">
            <a:extLst>
              <a:ext uri="{28A0092B-C50C-407E-A947-70E740481C1C}">
                <a14:useLocalDpi xmlns:a14="http://schemas.microsoft.com/office/drawing/2010/main" val="0"/>
              </a:ext>
            </a:extLst>
          </a:blip>
          <a:srcRect l="31973" t="13741" r="32520" b="51389"/>
          <a:stretch/>
        </p:blipFill>
        <p:spPr bwMode="auto">
          <a:xfrm>
            <a:off x="2506661" y="1358770"/>
            <a:ext cx="3910544" cy="2153633"/>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bwMode="auto">
          <a:xfrm>
            <a:off x="-2380" y="871842"/>
            <a:ext cx="9144000" cy="396918"/>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260682" y="871842"/>
            <a:ext cx="7157857"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ARM provides either a </a:t>
            </a:r>
            <a:r>
              <a:rPr kumimoji="0" lang="en-US" sz="1600" b="0" i="0" u="none" strike="noStrike" kern="1200" cap="none" spc="0" normalizeH="0" baseline="0" noProof="0" dirty="0">
                <a:ln>
                  <a:noFill/>
                </a:ln>
                <a:solidFill>
                  <a:srgbClr val="FF0000"/>
                </a:solidFill>
                <a:effectLst/>
                <a:uLnTx/>
                <a:uFillTx/>
                <a:latin typeface="Verdana"/>
                <a:ea typeface="+mn-ea"/>
                <a:cs typeface="+mn-cs"/>
              </a:rPr>
              <a:t>Cortex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licence</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or an </a:t>
            </a:r>
            <a:r>
              <a:rPr kumimoji="0" lang="en-US" sz="1600" b="0" i="0" u="none" strike="noStrike" kern="1200" cap="none" spc="0" normalizeH="0" baseline="0" noProof="0" dirty="0">
                <a:ln>
                  <a:noFill/>
                </a:ln>
                <a:solidFill>
                  <a:srgbClr val="FF0000"/>
                </a:solidFill>
                <a:effectLst/>
                <a:uLnTx/>
                <a:uFillTx/>
                <a:latin typeface="Verdana"/>
                <a:ea typeface="+mn-ea"/>
                <a:cs typeface="+mn-cs"/>
              </a:rPr>
              <a:t>Architecture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licence</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0" name="Rounded Rectangle 9"/>
          <p:cNvSpPr/>
          <p:nvPr/>
        </p:nvSpPr>
        <p:spPr bwMode="auto">
          <a:xfrm>
            <a:off x="15985" y="3844495"/>
            <a:ext cx="9114632" cy="196977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TextBox 10"/>
          <p:cNvSpPr txBox="1"/>
          <p:nvPr/>
        </p:nvSpPr>
        <p:spPr>
          <a:xfrm>
            <a:off x="229153" y="3844495"/>
            <a:ext cx="8847102" cy="196977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70" normalizeH="0" baseline="0" noProof="0" dirty="0">
                <a:ln>
                  <a:noFill/>
                </a:ln>
                <a:solidFill>
                  <a:srgbClr val="000000"/>
                </a:solidFill>
                <a:effectLst/>
                <a:uLnTx/>
                <a:uFillTx/>
                <a:latin typeface="Verdana"/>
                <a:ea typeface="+mn-ea"/>
                <a:cs typeface="+mn-cs"/>
              </a:rPr>
              <a:t> In the case of a </a:t>
            </a:r>
            <a:r>
              <a:rPr kumimoji="0" lang="en-US" sz="1600" b="0" i="0" u="none" strike="noStrike" kern="1200" cap="none" spc="-70" normalizeH="0" baseline="0" noProof="0" dirty="0">
                <a:ln>
                  <a:noFill/>
                </a:ln>
                <a:solidFill>
                  <a:srgbClr val="FF0000"/>
                </a:solidFill>
                <a:effectLst/>
                <a:uLnTx/>
                <a:uFillTx/>
                <a:latin typeface="Verdana"/>
                <a:ea typeface="+mn-ea"/>
                <a:cs typeface="+mn-cs"/>
              </a:rPr>
              <a:t>Cortex license, </a:t>
            </a:r>
            <a:r>
              <a:rPr kumimoji="0" lang="en-US" sz="1600" b="0" i="0" u="none" strike="noStrike" kern="1200" cap="none" spc="-70" normalizeH="0" baseline="0" noProof="0" dirty="0">
                <a:ln>
                  <a:noFill/>
                </a:ln>
                <a:solidFill>
                  <a:srgbClr val="000000"/>
                </a:solidFill>
                <a:effectLst/>
                <a:uLnTx/>
                <a:uFillTx/>
                <a:latin typeface="Verdana"/>
                <a:ea typeface="+mn-ea"/>
                <a:cs typeface="+mn-cs"/>
              </a:rPr>
              <a:t>the licensee gets a </a:t>
            </a:r>
            <a:r>
              <a:rPr kumimoji="0" lang="en-US" sz="1600" b="0" i="0" u="none" strike="noStrike" kern="1200" cap="none" spc="-70" normalizeH="0" baseline="0" noProof="0" dirty="0">
                <a:ln>
                  <a:noFill/>
                </a:ln>
                <a:solidFill>
                  <a:srgbClr val="0070C0"/>
                </a:solidFill>
                <a:effectLst/>
                <a:uLnTx/>
                <a:uFillTx/>
                <a:latin typeface="Verdana"/>
                <a:ea typeface="+mn-ea"/>
                <a:cs typeface="+mn-cs"/>
              </a:rPr>
              <a:t>complete standard microarchitecture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design (IP) with </a:t>
            </a:r>
            <a:r>
              <a:rPr kumimoji="0" lang="en-US" sz="1600" b="0" i="0" u="none" strike="noStrike" kern="1200" cap="none" spc="0" normalizeH="0" baseline="0" noProof="0" dirty="0">
                <a:ln>
                  <a:noFill/>
                </a:ln>
                <a:solidFill>
                  <a:srgbClr val="0070C0"/>
                </a:solidFill>
                <a:effectLst/>
                <a:uLnTx/>
                <a:uFillTx/>
                <a:latin typeface="Verdana"/>
                <a:ea typeface="+mn-ea"/>
                <a:cs typeface="+mn-cs"/>
              </a:rPr>
              <a:t>flexible configuration options</a:t>
            </a:r>
            <a:r>
              <a:rPr kumimoji="0" lang="en-US" sz="1600" b="0" i="0" u="none" strike="noStrike" kern="1200" cap="none" spc="0" normalizeH="0" baseline="0" noProof="0" dirty="0">
                <a:ln>
                  <a:noFill/>
                </a:ln>
                <a:solidFill>
                  <a:srgbClr val="000000"/>
                </a:solidFill>
                <a:effectLst/>
                <a:uLnTx/>
                <a:uFillTx/>
                <a:latin typeface="Verdana"/>
                <a:ea typeface="+mn-ea"/>
                <a:cs typeface="+mn-cs"/>
              </a:rPr>
              <a:t>, e.g., for the sizes of the L1 or L2</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caches.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FF0000"/>
                </a:solidFill>
                <a:effectLst/>
                <a:uLnTx/>
                <a:uFillTx/>
                <a:latin typeface="Verdana"/>
                <a:ea typeface="+mn-ea"/>
                <a:cs typeface="+mn-cs"/>
              </a:rPr>
              <a:t>Architecture license </a:t>
            </a:r>
            <a:r>
              <a:rPr kumimoji="0" lang="en-US" sz="1600" b="0" i="0" u="none" strike="noStrike" kern="1200" cap="none" spc="0" normalizeH="0" baseline="0" noProof="0" dirty="0">
                <a:ln>
                  <a:noFill/>
                </a:ln>
                <a:solidFill>
                  <a:srgbClr val="000000"/>
                </a:solidFill>
                <a:effectLst/>
                <a:uLnTx/>
                <a:uFillTx/>
                <a:latin typeface="Verdana"/>
                <a:ea typeface="+mn-ea"/>
                <a:cs typeface="+mn-cs"/>
              </a:rPr>
              <a:t>allows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use of the ARM ISA,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the licensee has to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design their </a:t>
            </a:r>
            <a:r>
              <a:rPr kumimoji="0" lang="en-US" sz="1600" b="0" i="0" u="none" strike="noStrike" kern="1200" cap="none" spc="0" normalizeH="0" baseline="0" noProof="0" dirty="0">
                <a:ln>
                  <a:noFill/>
                </a:ln>
                <a:solidFill>
                  <a:srgbClr val="0070C0"/>
                </a:solidFill>
                <a:effectLst/>
                <a:uLnTx/>
                <a:uFillTx/>
                <a:latin typeface="Verdana"/>
                <a:ea typeface="+mn-ea"/>
                <a:cs typeface="+mn-cs"/>
              </a:rPr>
              <a:t>custom microarchitecture, </a:t>
            </a:r>
            <a:r>
              <a:rPr kumimoji="0" lang="en-US" sz="1600" b="0" i="0" u="none" strike="noStrike" kern="1200" cap="none" spc="0" normalizeH="0" baseline="0" noProof="0" dirty="0">
                <a:ln>
                  <a:noFill/>
                </a:ln>
                <a:solidFill>
                  <a:srgbClr val="000000"/>
                </a:solidFill>
                <a:effectLst/>
                <a:uLnTx/>
                <a:uFillTx/>
                <a:latin typeface="Verdana"/>
                <a:ea typeface="+mn-ea"/>
                <a:cs typeface="+mn-cs"/>
              </a:rPr>
              <a:t>which leads to a </a:t>
            </a:r>
            <a:r>
              <a:rPr kumimoji="0" lang="en-US" sz="1600" b="0" i="0" u="none" strike="noStrike" kern="1200" cap="none" spc="0" normalizeH="0" baseline="0" noProof="0" dirty="0">
                <a:ln>
                  <a:noFill/>
                </a:ln>
                <a:solidFill>
                  <a:srgbClr val="0070C0"/>
                </a:solidFill>
                <a:effectLst/>
                <a:uLnTx/>
                <a:uFillTx/>
                <a:latin typeface="Verdana"/>
                <a:ea typeface="+mn-ea"/>
                <a:cs typeface="+mn-cs"/>
              </a:rPr>
              <a:t>proprietary CPU.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E.g., Apple or Samsung bought Architecture licenses, designed their CPUs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 and named them as they liked.</a:t>
            </a:r>
          </a:p>
        </p:txBody>
      </p:sp>
    </p:spTree>
    <p:extLst>
      <p:ext uri="{BB962C8B-B14F-4D97-AF65-F5344CB8AC3E}">
        <p14:creationId xmlns:p14="http://schemas.microsoft.com/office/powerpoint/2010/main" val="263559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 calcmode="lin" valueType="num">
                                      <p:cBhvr additive="base">
                                        <p:cTn id="2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cBhvr additive="base">
                                        <p:cTn id="3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 calcmode="lin" valueType="num">
                                      <p:cBhvr additive="base">
                                        <p:cTn id="3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anim calcmode="lin" valueType="num">
                                      <p:cBhvr additive="base">
                                        <p:cTn id="3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anim calcmode="lin" valueType="num">
                                      <p:cBhvr additive="base">
                                        <p:cTn id="43"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(6)</a:t>
            </a:r>
          </a:p>
        </p:txBody>
      </p:sp>
      <p:pic>
        <p:nvPicPr>
          <p:cNvPr id="3" name="Picture 2"/>
          <p:cNvPicPr>
            <a:picLocks noChangeAspect="1"/>
          </p:cNvPicPr>
          <p:nvPr/>
        </p:nvPicPr>
        <p:blipFill rotWithShape="1">
          <a:blip r:embed="rId2"/>
          <a:srcRect t="18474"/>
          <a:stretch/>
        </p:blipFill>
        <p:spPr>
          <a:xfrm>
            <a:off x="215900" y="948222"/>
            <a:ext cx="8686110" cy="3491466"/>
          </a:xfrm>
          <a:prstGeom prst="rect">
            <a:avLst/>
          </a:prstGeom>
        </p:spPr>
      </p:pic>
      <p:sp>
        <p:nvSpPr>
          <p:cNvPr id="4" name="TextBox 3"/>
          <p:cNvSpPr txBox="1"/>
          <p:nvPr/>
        </p:nvSpPr>
        <p:spPr>
          <a:xfrm>
            <a:off x="75139" y="440668"/>
            <a:ext cx="68105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90" normalizeH="0" baseline="0" noProof="0" dirty="0">
                <a:ln>
                  <a:noFill/>
                </a:ln>
                <a:solidFill>
                  <a:srgbClr val="2D2D8A"/>
                </a:solidFill>
                <a:effectLst/>
                <a:uLnTx/>
                <a:uFillTx/>
                <a:latin typeface="Verdana"/>
              </a:rPr>
              <a:t>The </a:t>
            </a:r>
            <a:r>
              <a:rPr kumimoji="0" lang="en-US" sz="1800" b="0" i="0" u="none" strike="noStrike" kern="1200" cap="none" spc="-90" normalizeH="0" baseline="0" noProof="0" dirty="0" err="1">
                <a:ln>
                  <a:noFill/>
                </a:ln>
                <a:solidFill>
                  <a:srgbClr val="2D2D8A"/>
                </a:solidFill>
                <a:effectLst/>
                <a:uLnTx/>
                <a:uFillTx/>
                <a:latin typeface="Verdana"/>
              </a:rPr>
              <a:t>DynamIQ</a:t>
            </a:r>
            <a:r>
              <a:rPr kumimoji="0" lang="en-US" sz="1800" b="0" i="0" u="none" strike="noStrike" kern="1200" cap="none" spc="-90" normalizeH="0" noProof="0" dirty="0">
                <a:ln>
                  <a:noFill/>
                </a:ln>
                <a:solidFill>
                  <a:srgbClr val="2D2D8A"/>
                </a:solidFill>
                <a:effectLst/>
                <a:uLnTx/>
                <a:uFillTx/>
                <a:latin typeface="Verdana"/>
              </a:rPr>
              <a:t> Shared Unit</a:t>
            </a:r>
            <a:r>
              <a:rPr kumimoji="0" lang="en-US" sz="1800" b="0" i="0" u="none" strike="noStrike" kern="1200" cap="none" spc="-90" normalizeH="0" baseline="0" noProof="0" dirty="0">
                <a:ln>
                  <a:noFill/>
                </a:ln>
                <a:solidFill>
                  <a:srgbClr val="2D2D8A"/>
                </a:solidFill>
                <a:effectLst/>
                <a:uLnTx/>
                <a:uFillTx/>
                <a:latin typeface="Verdana"/>
              </a:rPr>
              <a:t> of the </a:t>
            </a:r>
            <a:r>
              <a:rPr kumimoji="0" lang="en-US" sz="1800" b="0" i="0" u="none" strike="noStrike" kern="1200" cap="none" spc="-90" normalizeH="0" baseline="0" noProof="0" dirty="0" err="1">
                <a:ln>
                  <a:noFill/>
                </a:ln>
                <a:solidFill>
                  <a:srgbClr val="2D2D8A"/>
                </a:solidFill>
                <a:effectLst/>
                <a:uLnTx/>
                <a:uFillTx/>
                <a:latin typeface="Verdana"/>
              </a:rPr>
              <a:t>DynamIQ</a:t>
            </a:r>
            <a:r>
              <a:rPr kumimoji="0" lang="en-US" sz="1800" b="0" i="0" u="none" strike="noStrike" kern="1200" cap="none" spc="-90" normalizeH="0" baseline="0" noProof="0" dirty="0">
                <a:ln>
                  <a:noFill/>
                </a:ln>
                <a:solidFill>
                  <a:srgbClr val="2D2D8A"/>
                </a:solidFill>
                <a:effectLst/>
                <a:uLnTx/>
                <a:uFillTx/>
                <a:latin typeface="Verdana"/>
              </a:rPr>
              <a:t> core clusters </a:t>
            </a:r>
            <a:r>
              <a:rPr kumimoji="0" lang="en-US" sz="1800" b="0" i="0" u="none" strike="noStrike" kern="1200" cap="none" spc="-90" normalizeH="0" baseline="0" noProof="0" dirty="0">
                <a:ln>
                  <a:noFill/>
                </a:ln>
                <a:solidFill>
                  <a:srgbClr val="000000"/>
                </a:solidFill>
                <a:effectLst/>
                <a:uLnTx/>
                <a:uFillTx/>
                <a:latin typeface="Verdana"/>
              </a:rPr>
              <a:t>[</a:t>
            </a:r>
            <a:r>
              <a:rPr lang="hu-HU" spc="-90" dirty="0">
                <a:solidFill>
                  <a:srgbClr val="000000"/>
                </a:solidFill>
                <a:latin typeface="Verdana"/>
              </a:rPr>
              <a:t>207</a:t>
            </a:r>
            <a:r>
              <a:rPr kumimoji="0" lang="en-US" sz="1800" b="0" i="0" u="none" strike="noStrike" kern="1200" cap="none" spc="-90" normalizeH="0" baseline="0" noProof="0" dirty="0">
                <a:ln>
                  <a:noFill/>
                </a:ln>
                <a:solidFill>
                  <a:srgbClr val="000000"/>
                </a:solidFill>
                <a:effectLst/>
                <a:uLnTx/>
                <a:uFillTx/>
                <a:latin typeface="Verdana"/>
              </a:rPr>
              <a:t>]</a:t>
            </a:r>
          </a:p>
        </p:txBody>
      </p:sp>
      <p:sp>
        <p:nvSpPr>
          <p:cNvPr id="6" name="TextBox 5"/>
          <p:cNvSpPr txBox="1"/>
          <p:nvPr/>
        </p:nvSpPr>
        <p:spPr>
          <a:xfrm>
            <a:off x="6511130" y="3212605"/>
            <a:ext cx="2423420" cy="50270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250" b="0" i="0" u="none" strike="noStrike" kern="1200" cap="none" spc="0" normalizeH="0" baseline="0" noProof="0" dirty="0">
                <a:ln>
                  <a:noFill/>
                </a:ln>
                <a:solidFill>
                  <a:srgbClr val="808080">
                    <a:lumMod val="50000"/>
                  </a:srgbClr>
                </a:solidFill>
                <a:effectLst/>
                <a:uLnTx/>
                <a:uFillTx/>
                <a:latin typeface="Verdana"/>
                <a:ea typeface="+mn-ea"/>
                <a:cs typeface="+mn-cs"/>
              </a:rPr>
              <a:t>    (Per-segment DVFS,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808080">
                    <a:lumMod val="50000"/>
                  </a:srgbClr>
                </a:solidFill>
                <a:effectLst/>
                <a:uLnTx/>
                <a:uFillTx/>
                <a:latin typeface="Verdana"/>
                <a:ea typeface="+mn-ea"/>
                <a:cs typeface="+mn-cs"/>
              </a:rPr>
              <a:t>     Partial L3 power down) </a:t>
            </a:r>
          </a:p>
        </p:txBody>
      </p:sp>
      <p:sp>
        <p:nvSpPr>
          <p:cNvPr id="8" name="TextBox 7"/>
          <p:cNvSpPr txBox="1"/>
          <p:nvPr/>
        </p:nvSpPr>
        <p:spPr>
          <a:xfrm>
            <a:off x="525124" y="1848322"/>
            <a:ext cx="11934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(Partitions)</a:t>
            </a:r>
          </a:p>
        </p:txBody>
      </p:sp>
      <p:sp>
        <p:nvSpPr>
          <p:cNvPr id="9" name="TextBox 8"/>
          <p:cNvSpPr txBox="1"/>
          <p:nvPr/>
        </p:nvSpPr>
        <p:spPr>
          <a:xfrm>
            <a:off x="2971176" y="4439688"/>
            <a:ext cx="316144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808080">
                    <a:lumMod val="50000"/>
                  </a:srgbClr>
                </a:solidFill>
                <a:effectLst/>
                <a:uLnTx/>
                <a:uFillTx/>
                <a:latin typeface="Verdana"/>
                <a:ea typeface="+mn-ea"/>
                <a:cs typeface="+mn-cs"/>
              </a:rPr>
              <a:t>(Up to two 128-bit AMBA 5 ACE,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808080">
                    <a:lumMod val="50000"/>
                  </a:srgbClr>
                </a:solidFill>
                <a:effectLst/>
                <a:uLnTx/>
                <a:uFillTx/>
                <a:latin typeface="Verdana"/>
                <a:ea typeface="+mn-ea"/>
                <a:cs typeface="+mn-cs"/>
              </a:rPr>
              <a:t>up </a:t>
            </a:r>
            <a:r>
              <a:rPr kumimoji="0" lang="en-US" sz="1300" b="0" i="0" u="none" strike="noStrike" kern="1200" cap="none" spc="0" normalizeH="0" baseline="0" noProof="0" dirty="0">
                <a:ln>
                  <a:noFill/>
                </a:ln>
                <a:solidFill>
                  <a:srgbClr val="808080">
                    <a:lumMod val="50000"/>
                  </a:srgbClr>
                </a:solidFill>
                <a:effectLst/>
                <a:uLnTx/>
                <a:uFillTx/>
                <a:latin typeface="Verdana"/>
                <a:ea typeface="+mn-ea"/>
                <a:cs typeface="+mn-cs"/>
              </a:rPr>
              <a:t>to two 256-bit AMBA 5 CHI bus)</a:t>
            </a:r>
          </a:p>
        </p:txBody>
      </p:sp>
      <p:sp>
        <p:nvSpPr>
          <p:cNvPr id="7" name="TextBox 6"/>
          <p:cNvSpPr txBox="1"/>
          <p:nvPr/>
        </p:nvSpPr>
        <p:spPr>
          <a:xfrm>
            <a:off x="108777" y="6038016"/>
            <a:ext cx="9126216" cy="77713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ACP:            </a:t>
            </a:r>
            <a:r>
              <a:rPr kumimoji="0" lang="hu-HU" altLang="en-US" sz="14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Accelerator Coherency Port</a:t>
            </a:r>
            <a:r>
              <a:rPr kumimoji="0" lang="en-US" altLang="en-US" sz="14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port for not cache coherent sensors and accelerators</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Snoop filter: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Kémlelő</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szürő</a:t>
            </a:r>
            <a:r>
              <a:rPr kumimoji="0" lang="en-US" sz="1400" b="0" i="0" u="none" strike="noStrike" kern="1200" cap="none" spc="0" normalizeH="0" baseline="0" noProof="0" dirty="0">
                <a:ln>
                  <a:noFill/>
                </a:ln>
                <a:solidFill>
                  <a:srgbClr val="000000"/>
                </a:solidFill>
                <a:effectLst/>
                <a:uLnTx/>
                <a:uFillTx/>
                <a:latin typeface="Verdana"/>
                <a:ea typeface="+mn-ea"/>
                <a:cs typeface="+mn-cs"/>
              </a:rPr>
              <a:t>) Cores send data request to all other cores, cores snoop all requests,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spc="-150" dirty="0">
                <a:solidFill>
                  <a:srgbClr val="000000"/>
                </a:solidFill>
                <a:latin typeface="Verdana"/>
              </a:rPr>
              <a:t>                            </a:t>
            </a:r>
            <a:r>
              <a:rPr lang="en-US" sz="1400" dirty="0">
                <a:solidFill>
                  <a:srgbClr val="000000"/>
                </a:solidFill>
                <a:latin typeface="Verdana"/>
              </a:rPr>
              <a:t>respond if appropriate, snoop filters u</a:t>
            </a:r>
            <a:r>
              <a:rPr kumimoji="0" lang="en-US" sz="1400" b="0" i="0" u="none" strike="noStrike" kern="1200" cap="none" normalizeH="0" baseline="0" noProof="0" dirty="0">
                <a:ln>
                  <a:noFill/>
                </a:ln>
                <a:solidFill>
                  <a:srgbClr val="000000"/>
                </a:solidFill>
                <a:effectLst/>
                <a:uLnTx/>
                <a:uFillTx/>
                <a:latin typeface="Verdana"/>
                <a:ea typeface="+mn-ea"/>
                <a:cs typeface="+mn-cs"/>
              </a:rPr>
              <a:t>sed to speed up cache coherency management </a:t>
            </a:r>
          </a:p>
        </p:txBody>
      </p:sp>
      <p:sp>
        <p:nvSpPr>
          <p:cNvPr id="5" name="TextBox 4"/>
          <p:cNvSpPr txBox="1"/>
          <p:nvPr/>
        </p:nvSpPr>
        <p:spPr>
          <a:xfrm>
            <a:off x="296525" y="4298416"/>
            <a:ext cx="1250663"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lumMod val="95000"/>
                    <a:lumOff val="5000"/>
                  </a:srgbClr>
                </a:solidFill>
                <a:effectLst/>
                <a:uLnTx/>
                <a:uFillTx/>
                <a:latin typeface="Verdana"/>
                <a:ea typeface="+mn-ea"/>
                <a:cs typeface="+mn-cs"/>
              </a:rPr>
              <a:t>(up to 4 MB)</a:t>
            </a:r>
          </a:p>
        </p:txBody>
      </p:sp>
      <p:sp>
        <p:nvSpPr>
          <p:cNvPr id="12" name="Rounded Rectangle 11"/>
          <p:cNvSpPr/>
          <p:nvPr/>
        </p:nvSpPr>
        <p:spPr>
          <a:xfrm>
            <a:off x="2931101" y="3738779"/>
            <a:ext cx="3241593" cy="1260000"/>
          </a:xfrm>
          <a:prstGeom prst="roundRect">
            <a:avLst/>
          </a:prstGeom>
          <a:ln w="28575">
            <a:solidFill>
              <a:srgbClr val="FF000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Rounded Rectangle 12"/>
          <p:cNvSpPr/>
          <p:nvPr/>
        </p:nvSpPr>
        <p:spPr>
          <a:xfrm>
            <a:off x="130105" y="3723015"/>
            <a:ext cx="2423910" cy="972000"/>
          </a:xfrm>
          <a:prstGeom prst="roundRect">
            <a:avLst/>
          </a:prstGeom>
          <a:ln w="28575">
            <a:solidFill>
              <a:srgbClr val="FF000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Rounded Rectangle 12">
            <a:extLst>
              <a:ext uri="{FF2B5EF4-FFF2-40B4-BE49-F238E27FC236}">
                <a16:creationId xmlns:a16="http://schemas.microsoft.com/office/drawing/2014/main" id="{3488D8AB-01F0-D40B-33C3-61986F52411A}"/>
              </a:ext>
            </a:extLst>
          </p:cNvPr>
          <p:cNvSpPr/>
          <p:nvPr/>
        </p:nvSpPr>
        <p:spPr>
          <a:xfrm>
            <a:off x="33929" y="2401721"/>
            <a:ext cx="1684599" cy="972000"/>
          </a:xfrm>
          <a:prstGeom prst="roundRect">
            <a:avLst/>
          </a:prstGeom>
          <a:ln w="28575">
            <a:solidFill>
              <a:srgbClr val="FF000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3539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0"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51"/>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(7)</a:t>
            </a:r>
            <a:endParaRPr lang="en-GB" sz="1700" kern="1200" dirty="0">
              <a:solidFill>
                <a:srgbClr val="FFFFFF"/>
              </a:solidFill>
            </a:endParaRPr>
          </a:p>
        </p:txBody>
      </p:sp>
      <p:sp>
        <p:nvSpPr>
          <p:cNvPr id="3" name="TextBox 2"/>
          <p:cNvSpPr txBox="1"/>
          <p:nvPr/>
        </p:nvSpPr>
        <p:spPr>
          <a:xfrm>
            <a:off x="71438" y="442408"/>
            <a:ext cx="95399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40" normalizeH="0" noProof="0" dirty="0">
                <a:ln>
                  <a:noFill/>
                </a:ln>
                <a:solidFill>
                  <a:srgbClr val="2D2D8A"/>
                </a:solidFill>
                <a:effectLst/>
                <a:uLnTx/>
                <a:uFillTx/>
                <a:latin typeface="Verdana"/>
                <a:ea typeface="+mn-ea"/>
                <a:cs typeface="+mn-cs"/>
              </a:rPr>
              <a:t>What are the key enhancements of the Armv9-A based </a:t>
            </a:r>
            <a:r>
              <a:rPr kumimoji="0" lang="en-GB" sz="1800" b="0" i="0" u="none" strike="noStrike" kern="1200" cap="none" spc="-40" normalizeH="0" noProof="0" dirty="0" err="1">
                <a:ln>
                  <a:noFill/>
                </a:ln>
                <a:solidFill>
                  <a:srgbClr val="2D2D8A"/>
                </a:solidFill>
                <a:effectLst/>
                <a:uLnTx/>
                <a:uFillTx/>
                <a:latin typeface="Verdana"/>
                <a:ea typeface="+mn-ea"/>
                <a:cs typeface="+mn-cs"/>
              </a:rPr>
              <a:t>DynamIQ</a:t>
            </a:r>
            <a:r>
              <a:rPr kumimoji="0" lang="en-GB" sz="1800" b="0" i="0" u="none" strike="noStrike" kern="1200" cap="none" spc="-40" normalizeH="0" noProof="0" dirty="0">
                <a:ln>
                  <a:noFill/>
                </a:ln>
                <a:solidFill>
                  <a:srgbClr val="2D2D8A"/>
                </a:solidFill>
                <a:effectLst/>
                <a:uLnTx/>
                <a:uFillTx/>
                <a:latin typeface="Verdana"/>
                <a:ea typeface="+mn-ea"/>
                <a:cs typeface="+mn-cs"/>
              </a:rPr>
              <a:t> core clusters?</a:t>
            </a:r>
          </a:p>
        </p:txBody>
      </p:sp>
      <p:sp>
        <p:nvSpPr>
          <p:cNvPr id="5" name="Rounded Rectangle 4"/>
          <p:cNvSpPr/>
          <p:nvPr/>
        </p:nvSpPr>
        <p:spPr>
          <a:xfrm>
            <a:off x="-508" y="861905"/>
            <a:ext cx="9144000" cy="1260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297807" y="861905"/>
            <a:ext cx="8551645" cy="123110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400"/>
              </a:spcAft>
              <a:buClrTx/>
              <a:buSzTx/>
              <a:buFontTx/>
              <a:buAutoNum type="alphaLcParen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Use </a:t>
            </a:r>
            <a:r>
              <a:rPr kumimoji="0" lang="en-GB" sz="1600" b="0" i="0" u="none" strike="noStrike" kern="1200" cap="none" spc="0" normalizeH="0" baseline="0" noProof="0" dirty="0">
                <a:ln>
                  <a:noFill/>
                </a:ln>
                <a:solidFill>
                  <a:srgbClr val="0070C0"/>
                </a:solidFill>
                <a:effectLst/>
                <a:uLnTx/>
                <a:uFillTx/>
                <a:latin typeface="Verdana"/>
                <a:ea typeface="+mn-ea"/>
                <a:cs typeface="+mn-cs"/>
              </a:rPr>
              <a:t>of up to three core types </a:t>
            </a:r>
            <a:r>
              <a:rPr kumimoji="0" lang="en-GB" sz="1600" b="0" i="0" u="none" strike="noStrike" kern="1200" cap="none" spc="0" normalizeH="0" baseline="0" noProof="0" dirty="0">
                <a:ln>
                  <a:noFill/>
                </a:ln>
                <a:solidFill>
                  <a:srgbClr val="000000"/>
                </a:solidFill>
                <a:effectLst/>
                <a:uLnTx/>
                <a:uFillTx/>
                <a:latin typeface="Verdana"/>
                <a:ea typeface="+mn-ea"/>
                <a:cs typeface="+mn-cs"/>
              </a:rPr>
              <a:t>rather than only two, as before.</a:t>
            </a:r>
          </a:p>
          <a:p>
            <a:pPr marL="342900" marR="0" lvl="0" indent="-342900" algn="l" defTabSz="914400" rtl="0" eaLnBrk="1" fontAlgn="auto" latinLnBrk="0" hangingPunct="1">
              <a:lnSpc>
                <a:spcPct val="100000"/>
              </a:lnSpc>
              <a:spcBef>
                <a:spcPts val="0"/>
              </a:spcBef>
              <a:spcAft>
                <a:spcPts val="400"/>
              </a:spcAft>
              <a:buClrTx/>
              <a:buSzTx/>
              <a:buFontTx/>
              <a:buAutoNum type="alphaLcParen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Sliced L3 caches</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snoop filter, </a:t>
            </a:r>
            <a:r>
              <a:rPr kumimoji="0" lang="en-GB" sz="1600" b="0" i="0" u="none" strike="noStrike" kern="1200" cap="none" spc="0" normalizeH="0" baseline="0" noProof="0" dirty="0">
                <a:ln>
                  <a:noFill/>
                </a:ln>
                <a:solidFill>
                  <a:srgbClr val="000000"/>
                </a:solidFill>
                <a:effectLst/>
                <a:uLnTx/>
                <a:uFillTx/>
                <a:latin typeface="Verdana"/>
                <a:ea typeface="+mn-ea"/>
                <a:cs typeface="+mn-cs"/>
              </a:rPr>
              <a:t>and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control logic.</a:t>
            </a:r>
          </a:p>
          <a:p>
            <a:pPr marL="342900" marR="0" lvl="0" indent="-342900" algn="l" defTabSz="914400" rtl="0" eaLnBrk="1" fontAlgn="auto" latinLnBrk="0" hangingPunct="1">
              <a:lnSpc>
                <a:spcPct val="100000"/>
              </a:lnSpc>
              <a:spcBef>
                <a:spcPts val="0"/>
              </a:spcBef>
              <a:spcAft>
                <a:spcPts val="400"/>
              </a:spcAft>
              <a:buClrTx/>
              <a:buSzTx/>
              <a:buFontTx/>
              <a:buAutoNum type="alphaLcParenR"/>
              <a:tabLst/>
              <a:defRPr/>
            </a:pPr>
            <a:r>
              <a:rPr kumimoji="0" lang="en-GB" sz="1600" b="0" i="0" u="none" strike="noStrike" kern="1200" cap="none" spc="0" normalizeH="0" baseline="0" noProof="0" dirty="0">
                <a:ln>
                  <a:noFill/>
                </a:ln>
                <a:effectLst/>
                <a:uLnTx/>
                <a:uFillTx/>
                <a:latin typeface="Verdana"/>
                <a:ea typeface="+mn-ea"/>
                <a:cs typeface="+mn-cs"/>
              </a:rPr>
              <a:t>The</a:t>
            </a:r>
            <a:r>
              <a:rPr kumimoji="0" lang="en-GB" sz="1600" b="0" i="0" u="none" strike="noStrike" kern="1200" cap="none" spc="0" normalizeH="0" baseline="0" noProof="0" dirty="0">
                <a:ln>
                  <a:noFill/>
                </a:ln>
                <a:solidFill>
                  <a:srgbClr val="0070C0"/>
                </a:solidFill>
                <a:effectLst/>
                <a:uLnTx/>
                <a:uFillTx/>
                <a:latin typeface="Verdana"/>
                <a:ea typeface="+mn-ea"/>
                <a:cs typeface="+mn-cs"/>
              </a:rPr>
              <a:t> memory Tagging Extension </a:t>
            </a:r>
            <a:r>
              <a:rPr kumimoji="0" lang="en-GB" sz="1600" b="0" i="0" u="none" strike="noStrike" kern="1200" cap="none" spc="0" normalizeH="0" baseline="0" noProof="0" dirty="0">
                <a:ln>
                  <a:noFill/>
                </a:ln>
                <a:solidFill>
                  <a:srgbClr val="000000"/>
                </a:solidFill>
                <a:effectLst/>
                <a:uLnTx/>
                <a:uFillTx/>
                <a:latin typeface="Verdana"/>
                <a:ea typeface="+mn-ea"/>
                <a:cs typeface="+mn-cs"/>
              </a:rPr>
              <a:t>(MTE).</a:t>
            </a:r>
          </a:p>
          <a:p>
            <a:pPr marL="342900" marR="0" lvl="0" indent="-342900" algn="l" defTabSz="914400" rtl="0" eaLnBrk="1" fontAlgn="auto" latinLnBrk="0" hangingPunct="1">
              <a:lnSpc>
                <a:spcPct val="100000"/>
              </a:lnSpc>
              <a:spcBef>
                <a:spcPts val="0"/>
              </a:spcBef>
              <a:spcAft>
                <a:spcPts val="400"/>
              </a:spcAft>
              <a:buClrTx/>
              <a:buSzTx/>
              <a:buFontTx/>
              <a:buAutoNum type="alphaLcParen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Wider </a:t>
            </a:r>
            <a:r>
              <a:rPr kumimoji="0" lang="en-GB" sz="1600" b="0" i="0" u="none" strike="noStrike" kern="1200" cap="none" spc="0" normalizeH="0" baseline="0" noProof="0" dirty="0">
                <a:ln>
                  <a:noFill/>
                </a:ln>
                <a:solidFill>
                  <a:srgbClr val="000000"/>
                </a:solidFill>
                <a:effectLst/>
                <a:uLnTx/>
                <a:uFillTx/>
                <a:latin typeface="Verdana"/>
                <a:ea typeface="+mn-ea"/>
                <a:cs typeface="+mn-cs"/>
              </a:rPr>
              <a:t>(scalable) </a:t>
            </a:r>
            <a:r>
              <a:rPr kumimoji="0" lang="en-GB" sz="1600" b="0" i="0" u="none" strike="noStrike" kern="1200" cap="none" spc="0" normalizeH="0" baseline="0" noProof="0" dirty="0">
                <a:ln>
                  <a:noFill/>
                </a:ln>
                <a:solidFill>
                  <a:srgbClr val="0070C0"/>
                </a:solidFill>
                <a:effectLst/>
                <a:uLnTx/>
                <a:uFillTx/>
                <a:latin typeface="Verdana"/>
                <a:ea typeface="+mn-ea"/>
                <a:cs typeface="+mn-cs"/>
              </a:rPr>
              <a:t>bus interfaces.</a:t>
            </a:r>
          </a:p>
        </p:txBody>
      </p:sp>
      <p:sp>
        <p:nvSpPr>
          <p:cNvPr id="8" name="TextBox 7"/>
          <p:cNvSpPr txBox="1"/>
          <p:nvPr/>
        </p:nvSpPr>
        <p:spPr>
          <a:xfrm>
            <a:off x="71438" y="2121905"/>
            <a:ext cx="80108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Subsequently, we discuss the enhancements mentioned above.</a:t>
            </a:r>
          </a:p>
        </p:txBody>
      </p:sp>
    </p:spTree>
    <p:extLst>
      <p:ext uri="{BB962C8B-B14F-4D97-AF65-F5344CB8AC3E}">
        <p14:creationId xmlns:p14="http://schemas.microsoft.com/office/powerpoint/2010/main" val="268020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(8)</a:t>
            </a:r>
            <a:endParaRPr lang="en-GB" sz="1700" kern="1200" dirty="0">
              <a:solidFill>
                <a:srgbClr val="FFFFFF"/>
              </a:solidFill>
            </a:endParaRPr>
          </a:p>
        </p:txBody>
      </p:sp>
      <p:sp>
        <p:nvSpPr>
          <p:cNvPr id="4" name="TextBox 3"/>
          <p:cNvSpPr txBox="1"/>
          <p:nvPr/>
        </p:nvSpPr>
        <p:spPr>
          <a:xfrm>
            <a:off x="75250" y="442540"/>
            <a:ext cx="99731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10" normalizeH="0" baseline="0" noProof="0" dirty="0">
                <a:ln>
                  <a:noFill/>
                </a:ln>
                <a:solidFill>
                  <a:srgbClr val="2D2D8A"/>
                </a:solidFill>
                <a:effectLst/>
                <a:uLnTx/>
                <a:uFillTx/>
                <a:latin typeface="Verdana"/>
                <a:ea typeface="+mn-ea"/>
                <a:cs typeface="+mn-cs"/>
              </a:rPr>
              <a:t>a) Possible use of three core types rather than two as in </a:t>
            </a:r>
            <a:r>
              <a:rPr kumimoji="0" lang="en-GB" sz="1800" b="0" i="0" u="none" strike="noStrike" kern="1200" cap="none" spc="-110" normalizeH="0" baseline="0" noProof="0" dirty="0" err="1">
                <a:ln>
                  <a:noFill/>
                </a:ln>
                <a:solidFill>
                  <a:srgbClr val="2D2D8A"/>
                </a:solidFill>
                <a:effectLst/>
                <a:uLnTx/>
                <a:uFillTx/>
                <a:latin typeface="Verdana"/>
                <a:ea typeface="+mn-ea"/>
                <a:cs typeface="+mn-cs"/>
              </a:rPr>
              <a:t>DynamIQ</a:t>
            </a:r>
            <a:r>
              <a:rPr kumimoji="0" lang="en-GB" sz="1800" b="0" i="0" u="none" strike="noStrike" kern="1200" cap="none" spc="-110" normalizeH="0" baseline="0" noProof="0" dirty="0">
                <a:ln>
                  <a:noFill/>
                </a:ln>
                <a:solidFill>
                  <a:srgbClr val="2D2D8A"/>
                </a:solidFill>
                <a:effectLst/>
                <a:uLnTx/>
                <a:uFillTx/>
                <a:latin typeface="Verdana"/>
                <a:ea typeface="+mn-ea"/>
                <a:cs typeface="+mn-cs"/>
              </a:rPr>
              <a:t> core clusters [</a:t>
            </a:r>
            <a:r>
              <a:rPr lang="hu-HU" spc="-110" dirty="0">
                <a:solidFill>
                  <a:srgbClr val="2D2D8A"/>
                </a:solidFill>
                <a:latin typeface="Verdana"/>
              </a:rPr>
              <a:t>210</a:t>
            </a:r>
            <a:r>
              <a:rPr kumimoji="0" lang="en-GB" sz="1800" b="0" i="0" u="none" strike="noStrike" kern="1200" cap="none" spc="-110" normalizeH="0" baseline="0" noProof="0" dirty="0">
                <a:ln>
                  <a:noFill/>
                </a:ln>
                <a:solidFill>
                  <a:srgbClr val="2D2D8A"/>
                </a:solidFill>
                <a:effectLst/>
                <a:uLnTx/>
                <a:uFillTx/>
                <a:latin typeface="Verdana"/>
                <a:ea typeface="+mn-ea"/>
                <a:cs typeface="+mn-cs"/>
              </a:rPr>
              <a:t>]</a:t>
            </a:r>
          </a:p>
        </p:txBody>
      </p:sp>
      <p:sp>
        <p:nvSpPr>
          <p:cNvPr id="7" name="Rounded Rectangle 6"/>
          <p:cNvSpPr/>
          <p:nvPr/>
        </p:nvSpPr>
        <p:spPr>
          <a:xfrm>
            <a:off x="-508" y="1023144"/>
            <a:ext cx="9144000" cy="5651056"/>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10" name="Picture 2" descr="CPU_PU__53.png (1920×1080)"/>
          <p:cNvPicPr>
            <a:picLocks noChangeAspect="1" noChangeArrowheads="1"/>
          </p:cNvPicPr>
          <p:nvPr/>
        </p:nvPicPr>
        <p:blipFill rotWithShape="1">
          <a:blip r:embed="rId2">
            <a:extLst>
              <a:ext uri="{28A0092B-C50C-407E-A947-70E740481C1C}">
                <a14:useLocalDpi xmlns:a14="http://schemas.microsoft.com/office/drawing/2010/main" val="0"/>
              </a:ext>
            </a:extLst>
          </a:blip>
          <a:srcRect l="1589" t="20645" r="3557" b="7214"/>
          <a:stretch/>
        </p:blipFill>
        <p:spPr bwMode="auto">
          <a:xfrm>
            <a:off x="145758" y="1167160"/>
            <a:ext cx="8836732" cy="37804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1499" y="5108350"/>
            <a:ext cx="89566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As seen, the </a:t>
            </a:r>
            <a:r>
              <a:rPr kumimoji="0" lang="en-GB" sz="1600" b="0" i="0" u="none" strike="noStrike" kern="1200" cap="none" spc="0" normalizeH="0" baseline="0" noProof="0" dirty="0">
                <a:ln>
                  <a:noFill/>
                </a:ln>
                <a:solidFill>
                  <a:srgbClr val="FF0000"/>
                </a:solidFill>
                <a:effectLst/>
                <a:uLnTx/>
                <a:uFillTx/>
                <a:latin typeface="Verdana"/>
                <a:ea typeface="+mn-ea"/>
                <a:cs typeface="+mn-cs"/>
              </a:rPr>
              <a:t>new </a:t>
            </a:r>
            <a:r>
              <a:rPr kumimoji="0" lang="en-GB" sz="1600" b="0" i="0" u="none" strike="noStrike" kern="1200" cap="none" spc="0" normalizeH="0" baseline="0" noProof="0" dirty="0" err="1">
                <a:ln>
                  <a:noFill/>
                </a:ln>
                <a:solidFill>
                  <a:srgbClr val="FF0000"/>
                </a:solidFill>
                <a:effectLst/>
                <a:uLnTx/>
                <a:uFillTx/>
                <a:latin typeface="Verdana"/>
                <a:ea typeface="+mn-ea"/>
                <a:cs typeface="+mn-cs"/>
              </a:rPr>
              <a:t>DynamIQ</a:t>
            </a:r>
            <a:r>
              <a:rPr kumimoji="0" lang="en-GB" sz="1600" b="0" i="0" u="none" strike="noStrike" kern="1200" cap="none" spc="0" normalizeH="0" baseline="0" noProof="0" dirty="0">
                <a:ln>
                  <a:noFill/>
                </a:ln>
                <a:solidFill>
                  <a:srgbClr val="FF0000"/>
                </a:solidFill>
                <a:effectLst/>
                <a:uLnTx/>
                <a:uFillTx/>
                <a:latin typeface="Verdana"/>
                <a:ea typeface="+mn-ea"/>
                <a:cs typeface="+mn-cs"/>
              </a:rPr>
              <a:t> core cluster </a:t>
            </a:r>
            <a:r>
              <a:rPr kumimoji="0" lang="en-GB" sz="1600" b="0" i="0" u="none" strike="noStrike" kern="1200" cap="none" spc="0" normalizeH="0" baseline="0" noProof="0" dirty="0">
                <a:ln>
                  <a:noFill/>
                </a:ln>
                <a:solidFill>
                  <a:srgbClr val="000000"/>
                </a:solidFill>
                <a:effectLst/>
                <a:uLnTx/>
                <a:uFillTx/>
                <a:latin typeface="Verdana"/>
                <a:ea typeface="+mn-ea"/>
                <a:cs typeface="+mn-cs"/>
              </a:rPr>
              <a:t>may have </a:t>
            </a:r>
            <a:r>
              <a:rPr kumimoji="0" lang="en-GB" sz="1600" b="0" i="0" u="none" strike="noStrike" kern="1200" cap="none" spc="0" normalizeH="0" baseline="0" noProof="0" dirty="0">
                <a:ln>
                  <a:noFill/>
                </a:ln>
                <a:solidFill>
                  <a:srgbClr val="0070C0"/>
                </a:solidFill>
                <a:effectLst/>
                <a:uLnTx/>
                <a:uFillTx/>
                <a:latin typeface="Verdana"/>
                <a:ea typeface="+mn-ea"/>
                <a:cs typeface="+mn-cs"/>
              </a:rPr>
              <a:t>up to 8 cores out of 3 core types</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13" name="TextBox 12"/>
          <p:cNvSpPr txBox="1"/>
          <p:nvPr/>
        </p:nvSpPr>
        <p:spPr>
          <a:xfrm>
            <a:off x="341530" y="5460442"/>
            <a:ext cx="6665030" cy="88229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high-performance </a:t>
            </a:r>
            <a:r>
              <a:rPr kumimoji="0" lang="en-GB" sz="1600" b="0" i="0" u="none" strike="noStrike" kern="1200" cap="none" spc="0" normalizeH="0" baseline="0" noProof="0" dirty="0">
                <a:ln>
                  <a:noFill/>
                </a:ln>
                <a:solidFill>
                  <a:srgbClr val="0070C0"/>
                </a:solidFill>
                <a:effectLst/>
                <a:uLnTx/>
                <a:uFillTx/>
                <a:latin typeface="Verdana"/>
                <a:ea typeface="+mn-ea"/>
                <a:cs typeface="+mn-cs"/>
              </a:rPr>
              <a:t>Cortex-X2</a:t>
            </a:r>
            <a:r>
              <a:rPr kumimoji="0" lang="en-GB" sz="1600" b="0" i="0" u="none" strike="noStrike" kern="1200" cap="none" spc="0" normalizeH="0" baseline="0" noProof="0" dirty="0">
                <a:ln>
                  <a:noFill/>
                </a:ln>
                <a:solidFill>
                  <a:srgbClr val="000000"/>
                </a:solidFill>
                <a:effectLst/>
                <a:uLnTx/>
                <a:uFillTx/>
                <a:latin typeface="Verdana"/>
                <a:ea typeface="+mn-ea"/>
                <a:cs typeface="+mn-cs"/>
              </a:rPr>
              <a:t> cores (even 8 Cortex-X cores),</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high-efficiency </a:t>
            </a:r>
            <a:r>
              <a:rPr kumimoji="0" lang="en-GB" sz="1600" b="0" i="0" u="none" strike="noStrike" kern="1200" cap="none" spc="0" normalizeH="0" baseline="0" noProof="0" dirty="0">
                <a:ln>
                  <a:noFill/>
                </a:ln>
                <a:solidFill>
                  <a:srgbClr val="0070C0"/>
                </a:solidFill>
                <a:effectLst/>
                <a:uLnTx/>
                <a:uFillTx/>
                <a:latin typeface="Verdana"/>
                <a:ea typeface="+mn-ea"/>
                <a:cs typeface="+mn-cs"/>
              </a:rPr>
              <a:t>Cortex-A710</a:t>
            </a:r>
            <a:r>
              <a:rPr kumimoji="0" lang="en-GB" sz="1600" b="0" i="0" u="none" strike="noStrike" kern="1200" cap="none" spc="0" normalizeH="0" baseline="0" noProof="0" dirty="0">
                <a:ln>
                  <a:noFill/>
                </a:ln>
                <a:solidFill>
                  <a:srgbClr val="000000"/>
                </a:solidFill>
                <a:effectLst/>
                <a:uLnTx/>
                <a:uFillTx/>
                <a:latin typeface="Verdana"/>
                <a:ea typeface="+mn-ea"/>
                <a:cs typeface="+mn-cs"/>
              </a:rPr>
              <a:t> big and</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higher-efficiency </a:t>
            </a:r>
            <a:r>
              <a:rPr kumimoji="0" lang="en-GB" sz="1600" b="0" i="0" u="none" strike="noStrike" kern="1200" cap="none" spc="0" normalizeH="0" baseline="0" noProof="0" dirty="0">
                <a:ln>
                  <a:noFill/>
                </a:ln>
                <a:solidFill>
                  <a:srgbClr val="0070C0"/>
                </a:solidFill>
                <a:effectLst/>
                <a:uLnTx/>
                <a:uFillTx/>
                <a:latin typeface="Verdana"/>
                <a:ea typeface="+mn-ea"/>
                <a:cs typeface="+mn-cs"/>
              </a:rPr>
              <a:t>Cortex-A510</a:t>
            </a:r>
            <a:r>
              <a:rPr kumimoji="0" lang="en-GB" sz="1600" b="0" i="0" u="none" strike="noStrike" kern="1200" cap="none" spc="0" normalizeH="0" baseline="0" noProof="0" dirty="0">
                <a:ln>
                  <a:noFill/>
                </a:ln>
                <a:solidFill>
                  <a:srgbClr val="000000"/>
                </a:solidFill>
                <a:effectLst/>
                <a:uLnTx/>
                <a:uFillTx/>
                <a:latin typeface="Verdana"/>
                <a:ea typeface="+mn-ea"/>
                <a:cs typeface="+mn-cs"/>
              </a:rPr>
              <a:t> LITTLE cores,</a:t>
            </a:r>
          </a:p>
        </p:txBody>
      </p:sp>
      <p:sp>
        <p:nvSpPr>
          <p:cNvPr id="14" name="TextBox 13"/>
          <p:cNvSpPr txBox="1"/>
          <p:nvPr/>
        </p:nvSpPr>
        <p:spPr>
          <a:xfrm>
            <a:off x="116505" y="6342735"/>
            <a:ext cx="845032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while the mix</a:t>
            </a:r>
            <a:r>
              <a:rPr kumimoji="0" lang="en-GB" sz="1600" b="0" i="0" u="none" strike="noStrike" kern="1200" cap="none" spc="0" normalizeH="0" baseline="0" noProof="0" dirty="0">
                <a:ln>
                  <a:noFill/>
                </a:ln>
                <a:solidFill>
                  <a:srgbClr val="0070C0"/>
                </a:solidFill>
                <a:effectLst/>
                <a:uLnTx/>
                <a:uFillTx/>
                <a:latin typeface="Verdana"/>
                <a:ea typeface="+mn-ea"/>
                <a:cs typeface="+mn-cs"/>
              </a:rPr>
              <a:t> </a:t>
            </a:r>
            <a:r>
              <a:rPr kumimoji="0" lang="en-GB" sz="1600" b="0" i="0" u="none" strike="noStrike" kern="1200" cap="none" spc="0" normalizeH="0" baseline="0" noProof="0" dirty="0">
                <a:ln>
                  <a:noFill/>
                </a:ln>
                <a:solidFill>
                  <a:srgbClr val="000000"/>
                </a:solidFill>
                <a:effectLst/>
                <a:uLnTx/>
                <a:uFillTx/>
                <a:latin typeface="Verdana"/>
                <a:ea typeface="+mn-ea"/>
                <a:cs typeface="+mn-cs"/>
              </a:rPr>
              <a:t>of the cores </a:t>
            </a:r>
            <a:r>
              <a:rPr kumimoji="0" lang="en-GB" sz="1600" b="0" i="0" u="none" strike="noStrike" kern="1200" cap="none" spc="0" normalizeH="0" baseline="0" noProof="0" dirty="0">
                <a:ln>
                  <a:noFill/>
                </a:ln>
                <a:solidFill>
                  <a:srgbClr val="0070C0"/>
                </a:solidFill>
                <a:effectLst/>
                <a:uLnTx/>
                <a:uFillTx/>
                <a:latin typeface="Verdana"/>
                <a:ea typeface="+mn-ea"/>
                <a:cs typeface="+mn-cs"/>
              </a:rPr>
              <a:t>depends on the device type </a:t>
            </a:r>
            <a:r>
              <a:rPr kumimoji="0" lang="en-GB" sz="1600" b="0" i="0" u="none" strike="noStrike" kern="1200" cap="none" spc="0" normalizeH="0" baseline="0" noProof="0" dirty="0">
                <a:ln>
                  <a:noFill/>
                </a:ln>
                <a:effectLst/>
                <a:uLnTx/>
                <a:uFillTx/>
                <a:latin typeface="Verdana"/>
                <a:ea typeface="+mn-ea"/>
                <a:cs typeface="+mn-cs"/>
              </a:rPr>
              <a:t>that is being targeted</a:t>
            </a:r>
            <a:r>
              <a:rPr kumimoji="0" lang="en-GB" sz="1600" b="0" i="0" u="none" strike="noStrike" kern="1200" cap="none" spc="0" normalizeH="0" baseline="0" noProof="0" dirty="0">
                <a:ln>
                  <a:noFill/>
                </a:ln>
                <a:solidFill>
                  <a:srgbClr val="0070C0"/>
                </a:solidFill>
                <a:effectLst/>
                <a:uLnTx/>
                <a:uFillTx/>
                <a:latin typeface="Verdana"/>
                <a:ea typeface="+mn-ea"/>
                <a:cs typeface="+mn-cs"/>
              </a:rPr>
              <a:t>.</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09738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 calcmode="lin" valueType="num">
                                      <p:cBhvr additive="base">
                                        <p:cTn id="1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 calcmode="lin" valueType="num">
                                      <p:cBhvr additive="base">
                                        <p:cTn id="2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(9)</a:t>
            </a:r>
            <a:endParaRPr lang="en-GB" sz="1700" kern="1200" dirty="0">
              <a:solidFill>
                <a:srgbClr val="FFFFFF"/>
              </a:solidFill>
            </a:endParaRPr>
          </a:p>
        </p:txBody>
      </p:sp>
      <p:sp>
        <p:nvSpPr>
          <p:cNvPr id="4" name="TextBox 3"/>
          <p:cNvSpPr txBox="1"/>
          <p:nvPr/>
        </p:nvSpPr>
        <p:spPr>
          <a:xfrm>
            <a:off x="71438" y="449378"/>
            <a:ext cx="68675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50" normalizeH="0" baseline="0" noProof="0" dirty="0">
                <a:ln>
                  <a:noFill/>
                </a:ln>
                <a:solidFill>
                  <a:srgbClr val="2D2D8A"/>
                </a:solidFill>
                <a:effectLst/>
                <a:uLnTx/>
                <a:uFillTx/>
                <a:latin typeface="Verdana"/>
                <a:ea typeface="+mn-ea"/>
                <a:cs typeface="+mn-cs"/>
              </a:rPr>
              <a:t>b) Sliced L3 cache, snoop filter and the control logic </a:t>
            </a:r>
            <a:r>
              <a:rPr kumimoji="0" lang="en-GB" sz="1800" b="0" i="0" u="none" strike="noStrike" kern="1200" cap="none" spc="-50" normalizeH="0" baseline="0" noProof="0" dirty="0">
                <a:ln>
                  <a:noFill/>
                </a:ln>
                <a:solidFill>
                  <a:srgbClr val="000000"/>
                </a:solidFill>
                <a:effectLst/>
                <a:uLnTx/>
                <a:uFillTx/>
                <a:latin typeface="Verdana"/>
                <a:ea typeface="+mn-ea"/>
                <a:cs typeface="+mn-cs"/>
              </a:rPr>
              <a:t>[</a:t>
            </a:r>
            <a:r>
              <a:rPr lang="hu-HU" spc="-50" dirty="0">
                <a:solidFill>
                  <a:srgbClr val="000000"/>
                </a:solidFill>
                <a:latin typeface="Verdana"/>
              </a:rPr>
              <a:t>210</a:t>
            </a:r>
            <a:r>
              <a:rPr kumimoji="0" lang="en-GB" sz="1800" b="0" i="0" u="none" strike="noStrike" kern="1200" cap="none" spc="-50" normalizeH="0" baseline="0" noProof="0" dirty="0">
                <a:ln>
                  <a:noFill/>
                </a:ln>
                <a:solidFill>
                  <a:srgbClr val="000000"/>
                </a:solidFill>
                <a:effectLst/>
                <a:uLnTx/>
                <a:uFillTx/>
                <a:latin typeface="Verdana"/>
                <a:ea typeface="+mn-ea"/>
                <a:cs typeface="+mn-cs"/>
              </a:rPr>
              <a:t>] </a:t>
            </a:r>
          </a:p>
        </p:txBody>
      </p:sp>
      <p:sp>
        <p:nvSpPr>
          <p:cNvPr id="3" name="Rounded Rectangle 2"/>
          <p:cNvSpPr/>
          <p:nvPr/>
        </p:nvSpPr>
        <p:spPr>
          <a:xfrm>
            <a:off x="-35496" y="1016732"/>
            <a:ext cx="9144000" cy="5544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12" name="Group 11"/>
          <p:cNvGrpSpPr/>
          <p:nvPr/>
        </p:nvGrpSpPr>
        <p:grpSpPr>
          <a:xfrm>
            <a:off x="3221850" y="1711327"/>
            <a:ext cx="5805645" cy="4539091"/>
            <a:chOff x="3222625" y="1358769"/>
            <a:chExt cx="5628216" cy="4539091"/>
          </a:xfrm>
        </p:grpSpPr>
        <p:pic>
          <p:nvPicPr>
            <p:cNvPr id="13" name="Picture 4" descr="https://images.anandtech.com/doci/16693/CPU_49.png"/>
            <p:cNvPicPr>
              <a:picLocks noChangeAspect="1" noChangeArrowheads="1"/>
            </p:cNvPicPr>
            <p:nvPr/>
          </p:nvPicPr>
          <p:blipFill rotWithShape="1">
            <a:blip r:embed="rId2">
              <a:extLst>
                <a:ext uri="{28A0092B-C50C-407E-A947-70E740481C1C}">
                  <a14:useLocalDpi xmlns:a14="http://schemas.microsoft.com/office/drawing/2010/main" val="0"/>
                </a:ext>
              </a:extLst>
            </a:blip>
            <a:srcRect l="40957" t="7985" b="7362"/>
            <a:stretch/>
          </p:blipFill>
          <p:spPr bwMode="auto">
            <a:xfrm>
              <a:off x="3222625" y="1358769"/>
              <a:ext cx="5628216" cy="453909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222625" y="1358769"/>
              <a:ext cx="3059565" cy="288000"/>
            </a:xfrm>
            <a:prstGeom prst="rect">
              <a:avLst/>
            </a:prstGeom>
            <a:solidFill>
              <a:schemeClr val="tx2">
                <a:lumMod val="75000"/>
                <a:lumOff val="25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grpSp>
      <p:sp>
        <p:nvSpPr>
          <p:cNvPr id="5" name="TextBox 4">
            <a:extLst>
              <a:ext uri="{FF2B5EF4-FFF2-40B4-BE49-F238E27FC236}">
                <a16:creationId xmlns:a16="http://schemas.microsoft.com/office/drawing/2014/main" id="{A971BE05-9F27-E88D-2ECE-2A506CF4C17D}"/>
              </a:ext>
            </a:extLst>
          </p:cNvPr>
          <p:cNvSpPr txBox="1"/>
          <p:nvPr/>
        </p:nvSpPr>
        <p:spPr>
          <a:xfrm>
            <a:off x="208727" y="1113181"/>
            <a:ext cx="8818768"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The L3 cache, snoop filter, and control logic </a:t>
            </a:r>
            <a:r>
              <a:rPr kumimoji="0" lang="en-GB" sz="1600" b="0" i="0" u="none" strike="noStrike" kern="1200" cap="none" spc="0" normalizeH="0" baseline="0" noProof="0" dirty="0">
                <a:ln>
                  <a:noFill/>
                </a:ln>
                <a:solidFill>
                  <a:srgbClr val="000000"/>
                </a:solidFill>
                <a:effectLst/>
                <a:uLnTx/>
                <a:uFillTx/>
                <a:latin typeface="Verdana"/>
                <a:ea typeface="+mn-ea"/>
                <a:cs typeface="+mn-cs"/>
              </a:rPr>
              <a:t>are </a:t>
            </a:r>
            <a:r>
              <a:rPr kumimoji="0" lang="en-GB" sz="1600" b="0" i="0" u="none" strike="noStrike" kern="1200" cap="none" spc="0" normalizeH="0" baseline="0" noProof="0" dirty="0">
                <a:ln>
                  <a:noFill/>
                </a:ln>
                <a:solidFill>
                  <a:srgbClr val="FF0000"/>
                </a:solidFill>
                <a:effectLst/>
                <a:uLnTx/>
                <a:uFillTx/>
                <a:latin typeface="Verdana"/>
                <a:ea typeface="+mn-ea"/>
                <a:cs typeface="+mn-cs"/>
              </a:rPr>
              <a:t>sliced, </a:t>
            </a:r>
            <a:r>
              <a:rPr kumimoji="0" lang="en-GB" sz="1600" b="0" i="0" u="none" strike="noStrike" kern="1200" cap="none" spc="0" normalizeH="0" baseline="0" noProof="0" dirty="0">
                <a:ln>
                  <a:noFill/>
                </a:ln>
                <a:effectLst/>
                <a:uLnTx/>
                <a:uFillTx/>
                <a:latin typeface="Verdana"/>
                <a:ea typeface="+mn-ea"/>
                <a:cs typeface="+mn-cs"/>
              </a:rPr>
              <a:t>as indicated in the Figure</a:t>
            </a:r>
          </a:p>
          <a:p>
            <a:pPr marR="0" lvl="0" algn="l" defTabSz="914400" rtl="0" eaLnBrk="1" fontAlgn="auto" latinLnBrk="0" hangingPunct="1">
              <a:lnSpc>
                <a:spcPct val="100000"/>
              </a:lnSpc>
              <a:spcBef>
                <a:spcPts val="0"/>
              </a:spcBef>
              <a:spcAft>
                <a:spcPts val="0"/>
              </a:spcAft>
              <a:buClrTx/>
              <a:buSzTx/>
              <a:tabLst/>
              <a:defRPr/>
            </a:pPr>
            <a:r>
              <a:rPr lang="en-GB" sz="1600" dirty="0">
                <a:latin typeface="Verdana"/>
              </a:rPr>
              <a:t>       below.</a:t>
            </a:r>
            <a:endParaRPr lang="hu-HU" sz="1600" dirty="0" err="1"/>
          </a:p>
        </p:txBody>
      </p:sp>
      <p:sp>
        <p:nvSpPr>
          <p:cNvPr id="6" name="TextBox 5">
            <a:extLst>
              <a:ext uri="{FF2B5EF4-FFF2-40B4-BE49-F238E27FC236}">
                <a16:creationId xmlns:a16="http://schemas.microsoft.com/office/drawing/2014/main" id="{43D743A1-CB4A-7CBF-CFBC-AC9AE0DBF327}"/>
              </a:ext>
            </a:extLst>
          </p:cNvPr>
          <p:cNvSpPr txBox="1"/>
          <p:nvPr/>
        </p:nvSpPr>
        <p:spPr>
          <a:xfrm>
            <a:off x="129210" y="5438260"/>
            <a:ext cx="2987356" cy="830997"/>
          </a:xfrm>
          <a:prstGeom prst="rect">
            <a:avLst/>
          </a:prstGeom>
          <a:noFill/>
        </p:spPr>
        <p:txBody>
          <a:bodyPr wrap="none" rtlCol="0">
            <a:spAutoFit/>
          </a:bodyPr>
          <a:lstStyle/>
          <a:p>
            <a:pPr algn="ctr"/>
            <a:r>
              <a:rPr lang="en-US" sz="1600" spc="-80" dirty="0"/>
              <a:t>Figure: Sliced implementation</a:t>
            </a:r>
          </a:p>
          <a:p>
            <a:pPr algn="ctr"/>
            <a:r>
              <a:rPr lang="en-US" sz="1600" spc="-80" dirty="0"/>
              <a:t>  of the L3 cache, snoop filter</a:t>
            </a:r>
          </a:p>
          <a:p>
            <a:pPr algn="ctr"/>
            <a:r>
              <a:rPr lang="en-US" sz="1600" spc="-80" dirty="0"/>
              <a:t>  and the control logic</a:t>
            </a:r>
            <a:r>
              <a:rPr lang="en-US" sz="1600" dirty="0"/>
              <a:t>   </a:t>
            </a:r>
            <a:endParaRPr lang="hu-HU" sz="1600" dirty="0" err="1"/>
          </a:p>
        </p:txBody>
      </p:sp>
    </p:spTree>
    <p:extLst>
      <p:ext uri="{BB962C8B-B14F-4D97-AF65-F5344CB8AC3E}">
        <p14:creationId xmlns:p14="http://schemas.microsoft.com/office/powerpoint/2010/main" val="249427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(10)</a:t>
            </a:r>
            <a:endParaRPr lang="en-GB" sz="1700" kern="1200" dirty="0">
              <a:solidFill>
                <a:srgbClr val="FFFFFF"/>
              </a:solidFill>
            </a:endParaRPr>
          </a:p>
        </p:txBody>
      </p:sp>
      <p:sp>
        <p:nvSpPr>
          <p:cNvPr id="7" name="Rounded Rectangle 6"/>
          <p:cNvSpPr/>
          <p:nvPr/>
        </p:nvSpPr>
        <p:spPr>
          <a:xfrm>
            <a:off x="-508" y="969977"/>
            <a:ext cx="9163187" cy="4428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p:cNvSpPr txBox="1"/>
          <p:nvPr/>
        </p:nvSpPr>
        <p:spPr>
          <a:xfrm>
            <a:off x="137200" y="1939973"/>
            <a:ext cx="3796424" cy="196977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Ring-based transport 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connects the cores to the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slices and the bus interface.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There are </a:t>
            </a:r>
            <a:r>
              <a:rPr kumimoji="0" lang="en-GB" sz="1600" b="0" i="0" u="none" strike="noStrike" kern="1200" cap="none" spc="0" normalizeH="0" baseline="0" noProof="0" dirty="0">
                <a:ln>
                  <a:noFill/>
                </a:ln>
                <a:solidFill>
                  <a:srgbClr val="0070C0"/>
                </a:solidFill>
                <a:effectLst/>
                <a:uLnTx/>
                <a:uFillTx/>
                <a:latin typeface="Verdana"/>
                <a:ea typeface="+mn-ea"/>
                <a:cs typeface="+mn-cs"/>
              </a:rPr>
              <a:t>dual bi-directional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rings.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Traffic can take either direction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to shorten the delay. </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2125" t="12375" b="8001"/>
          <a:stretch/>
        </p:blipFill>
        <p:spPr>
          <a:xfrm>
            <a:off x="3871107" y="1164437"/>
            <a:ext cx="5292080" cy="4095455"/>
          </a:xfrm>
          <a:prstGeom prst="rect">
            <a:avLst/>
          </a:prstGeom>
        </p:spPr>
      </p:pic>
      <p:sp>
        <p:nvSpPr>
          <p:cNvPr id="10" name="TextBox 9"/>
          <p:cNvSpPr txBox="1"/>
          <p:nvPr/>
        </p:nvSpPr>
        <p:spPr>
          <a:xfrm>
            <a:off x="71438" y="440668"/>
            <a:ext cx="42066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Interconnection of the slices </a:t>
            </a:r>
            <a:r>
              <a:rPr kumimoji="0" lang="en-GB" sz="1800" b="0" i="0" u="none" strike="noStrike" kern="1200" cap="none" spc="0" normalizeH="0" baseline="0" noProof="0" dirty="0">
                <a:ln>
                  <a:noFill/>
                </a:ln>
                <a:solidFill>
                  <a:srgbClr val="000000"/>
                </a:solidFill>
                <a:effectLst/>
                <a:uLnTx/>
                <a:uFillTx/>
                <a:latin typeface="Verdana"/>
                <a:ea typeface="+mn-ea"/>
                <a:cs typeface="+mn-cs"/>
              </a:rPr>
              <a:t>[</a:t>
            </a:r>
            <a:r>
              <a:rPr lang="hu-HU" dirty="0">
                <a:solidFill>
                  <a:srgbClr val="000000"/>
                </a:solidFill>
                <a:latin typeface="Verdana"/>
              </a:rPr>
              <a:t>210</a:t>
            </a:r>
            <a:r>
              <a:rPr kumimoji="0" lang="en-GB" sz="18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386799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 calcmode="lin" valueType="num">
                                      <p:cBhvr additive="base">
                                        <p:cTn id="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anim calcmode="lin" valueType="num">
                                      <p:cBhvr additive="base">
                                        <p:cTn id="1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anim calcmode="lin" valueType="num">
                                      <p:cBhvr additive="base">
                                        <p:cTn id="1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 calcmode="lin" valueType="num">
                                      <p:cBhvr additive="base">
                                        <p:cTn id="1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(11)</a:t>
            </a:r>
            <a:endParaRPr lang="en-GB" sz="1700" kern="1200" dirty="0">
              <a:solidFill>
                <a:srgbClr val="FFFFFF"/>
              </a:solidFill>
            </a:endParaRPr>
          </a:p>
        </p:txBody>
      </p:sp>
      <p:sp>
        <p:nvSpPr>
          <p:cNvPr id="61" name="Rounded Rectangle 60"/>
          <p:cNvSpPr/>
          <p:nvPr/>
        </p:nvSpPr>
        <p:spPr>
          <a:xfrm>
            <a:off x="-508" y="970952"/>
            <a:ext cx="9144000" cy="5508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4" name="TextBox 63"/>
          <p:cNvSpPr txBox="1"/>
          <p:nvPr/>
        </p:nvSpPr>
        <p:spPr>
          <a:xfrm>
            <a:off x="1318659" y="2140927"/>
            <a:ext cx="1933838"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Uniform</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cache architecture</a:t>
            </a:r>
          </a:p>
        </p:txBody>
      </p:sp>
      <p:sp>
        <p:nvSpPr>
          <p:cNvPr id="65" name="TextBox 64"/>
          <p:cNvSpPr txBox="1"/>
          <p:nvPr/>
        </p:nvSpPr>
        <p:spPr>
          <a:xfrm>
            <a:off x="5619553" y="2139321"/>
            <a:ext cx="1933838"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Non-uniform</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cache architecture</a:t>
            </a:r>
          </a:p>
        </p:txBody>
      </p:sp>
      <p:sp>
        <p:nvSpPr>
          <p:cNvPr id="66" name="TextBox 65"/>
          <p:cNvSpPr txBox="1"/>
          <p:nvPr/>
        </p:nvSpPr>
        <p:spPr>
          <a:xfrm>
            <a:off x="358775" y="2679074"/>
            <a:ext cx="3847465" cy="74379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cache is made up of a </a:t>
            </a:r>
            <a:r>
              <a:rPr kumimoji="0" lang="en-US" sz="1300" b="0" i="0" u="none" strike="noStrike" kern="1200" cap="none" spc="0" normalizeH="0" baseline="0" noProof="0" dirty="0">
                <a:ln>
                  <a:noFill/>
                </a:ln>
                <a:solidFill>
                  <a:srgbClr val="0070C0"/>
                </a:solidFill>
                <a:effectLst/>
                <a:uLnTx/>
                <a:uFillTx/>
                <a:latin typeface="Verdana"/>
                <a:ea typeface="+mn-ea"/>
                <a:cs typeface="+mn-cs"/>
              </a:rPr>
              <a:t>single entity,</a:t>
            </a:r>
            <a:r>
              <a:rPr kumimoji="0" lang="en-US" sz="1300" b="0" i="0" u="none" strike="noStrike" kern="1200" cap="none" spc="0" normalizeH="0" baseline="0" noProof="0" dirty="0">
                <a:ln>
                  <a:noFill/>
                </a:ln>
                <a:solidFill>
                  <a:srgbClr val="000000"/>
                </a:solidFill>
                <a:effectLst/>
                <a:uLnTx/>
                <a:uFillTx/>
                <a:latin typeface="Verdana"/>
                <a:ea typeface="+mn-ea"/>
                <a:cs typeface="+mn-cs"/>
              </a:rPr>
              <a:t> accessible at a </a:t>
            </a:r>
            <a:r>
              <a:rPr kumimoji="0" lang="en-US" sz="1300" b="0" i="0" u="none" strike="noStrike" kern="1200" cap="none" spc="0" normalizeH="0" baseline="0" noProof="0" dirty="0">
                <a:ln>
                  <a:noFill/>
                </a:ln>
                <a:solidFill>
                  <a:srgbClr val="0070C0"/>
                </a:solidFill>
                <a:effectLst/>
                <a:uLnTx/>
                <a:uFillTx/>
                <a:latin typeface="Verdana"/>
                <a:ea typeface="+mn-ea"/>
                <a:cs typeface="+mn-cs"/>
              </a:rPr>
              <a:t>single point.</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All </a:t>
            </a:r>
            <a:r>
              <a:rPr kumimoji="0" lang="en-US" sz="1300" b="0" i="0" u="none" strike="noStrike" kern="1200" cap="none" spc="0" normalizeH="0" baseline="0" noProof="0" dirty="0">
                <a:ln>
                  <a:noFill/>
                </a:ln>
                <a:solidFill>
                  <a:srgbClr val="0070C0"/>
                </a:solidFill>
                <a:effectLst/>
                <a:uLnTx/>
                <a:uFillTx/>
                <a:latin typeface="Verdana"/>
                <a:ea typeface="+mn-ea"/>
                <a:cs typeface="+mn-cs"/>
              </a:rPr>
              <a:t>accesses</a:t>
            </a:r>
            <a:r>
              <a:rPr kumimoji="0" lang="en-US" sz="1300" b="0" i="0" u="none" strike="noStrike" kern="1200" cap="none" spc="0" normalizeH="0" baseline="0" noProof="0" dirty="0">
                <a:ln>
                  <a:noFill/>
                </a:ln>
                <a:solidFill>
                  <a:srgbClr val="000000"/>
                </a:solidFill>
                <a:effectLst/>
                <a:uLnTx/>
                <a:uFillTx/>
                <a:latin typeface="Verdana"/>
                <a:ea typeface="+mn-ea"/>
                <a:cs typeface="+mn-cs"/>
              </a:rPr>
              <a:t> are </a:t>
            </a:r>
            <a:r>
              <a:rPr kumimoji="0" lang="en-US" sz="1300" b="0" i="0" u="none" strike="noStrike" kern="1200" cap="none" spc="0" normalizeH="0" baseline="0" noProof="0" dirty="0">
                <a:ln>
                  <a:noFill/>
                </a:ln>
                <a:solidFill>
                  <a:srgbClr val="0070C0"/>
                </a:solidFill>
                <a:effectLst/>
                <a:uLnTx/>
                <a:uFillTx/>
                <a:latin typeface="Verdana"/>
                <a:ea typeface="+mn-ea"/>
                <a:cs typeface="+mn-cs"/>
              </a:rPr>
              <a:t>equally long </a:t>
            </a:r>
            <a:r>
              <a:rPr kumimoji="0" lang="en-US" sz="1300" b="0" i="0" u="none" strike="noStrike" kern="1200" cap="none" spc="0" normalizeH="0" baseline="0" noProof="0" dirty="0">
                <a:ln>
                  <a:noFill/>
                </a:ln>
                <a:solidFill>
                  <a:srgbClr val="000000"/>
                </a:solidFill>
                <a:effectLst/>
                <a:uLnTx/>
                <a:uFillTx/>
                <a:latin typeface="Verdana"/>
                <a:ea typeface="+mn-ea"/>
                <a:cs typeface="+mn-cs"/>
              </a:rPr>
              <a:t>(uniform).</a:t>
            </a:r>
          </a:p>
        </p:txBody>
      </p:sp>
      <p:sp>
        <p:nvSpPr>
          <p:cNvPr id="67" name="TextBox 66"/>
          <p:cNvSpPr txBox="1"/>
          <p:nvPr/>
        </p:nvSpPr>
        <p:spPr>
          <a:xfrm>
            <a:off x="4012680" y="2675463"/>
            <a:ext cx="5089280" cy="1092607"/>
          </a:xfrm>
          <a:prstGeom prst="rect">
            <a:avLst/>
          </a:prstGeom>
          <a:noFill/>
        </p:spPr>
        <p:txBody>
          <a:bodyPr wrap="square" rtlCol="0">
            <a:spAutoFit/>
          </a:bodyPr>
          <a:lstStyle/>
          <a:p>
            <a:pPr lvl="0" algn="ctr" defTabSz="457200" fontAlgn="base">
              <a:defRPr/>
            </a:pPr>
            <a:r>
              <a:rPr lang="en-US" sz="1300" dirty="0">
                <a:solidFill>
                  <a:srgbClr val="000000"/>
                </a:solidFill>
              </a:rPr>
              <a:t>The cache is made up of </a:t>
            </a:r>
            <a:r>
              <a:rPr lang="en-US" sz="1300" dirty="0">
                <a:solidFill>
                  <a:srgbClr val="0070C0"/>
                </a:solidFill>
              </a:rPr>
              <a:t>multiple interconnected slices </a:t>
            </a:r>
            <a:r>
              <a:rPr lang="en-US" sz="1300" dirty="0">
                <a:solidFill>
                  <a:srgbClr val="000000"/>
                </a:solidFill>
              </a:rPr>
              <a:t>(</a:t>
            </a:r>
            <a:r>
              <a:rPr lang="en-US" sz="1300" dirty="0">
                <a:solidFill>
                  <a:srgbClr val="0070C0"/>
                </a:solidFill>
              </a:rPr>
              <a:t>segments</a:t>
            </a:r>
            <a:r>
              <a:rPr lang="en-US" sz="1300" dirty="0">
                <a:solidFill>
                  <a:srgbClr val="000000"/>
                </a:solidFill>
              </a:rPr>
              <a:t>) that operate </a:t>
            </a:r>
            <a:r>
              <a:rPr lang="en-US" sz="1300" dirty="0">
                <a:solidFill>
                  <a:srgbClr val="0070C0"/>
                </a:solidFill>
              </a:rPr>
              <a:t>independently</a:t>
            </a:r>
            <a:r>
              <a:rPr lang="en-US" sz="1300" dirty="0">
                <a:solidFill>
                  <a:srgbClr val="000000"/>
                </a:solidFill>
              </a:rPr>
              <a:t>, allowing for </a:t>
            </a:r>
            <a:r>
              <a:rPr lang="en-US" sz="1300" dirty="0">
                <a:solidFill>
                  <a:srgbClr val="0070C0"/>
                </a:solidFill>
              </a:rPr>
              <a:t>parallel access.</a:t>
            </a:r>
          </a:p>
          <a:p>
            <a:pPr lvl="0" algn="ctr" defTabSz="457200" fontAlgn="base">
              <a:defRPr/>
            </a:pPr>
            <a:r>
              <a:rPr lang="en-US" sz="1300" dirty="0">
                <a:solidFill>
                  <a:srgbClr val="000000"/>
                </a:solidFill>
              </a:rPr>
              <a:t> However, cache </a:t>
            </a:r>
            <a:r>
              <a:rPr lang="en-US" sz="1300" dirty="0">
                <a:solidFill>
                  <a:srgbClr val="0070C0"/>
                </a:solidFill>
              </a:rPr>
              <a:t>accesses</a:t>
            </a:r>
            <a:r>
              <a:rPr lang="en-US" sz="1300" dirty="0">
                <a:solidFill>
                  <a:srgbClr val="000000"/>
                </a:solidFill>
              </a:rPr>
              <a:t> may be </a:t>
            </a:r>
            <a:r>
              <a:rPr lang="en-US" sz="1300" dirty="0">
                <a:solidFill>
                  <a:srgbClr val="0070C0"/>
                </a:solidFill>
              </a:rPr>
              <a:t>non-uniform</a:t>
            </a:r>
            <a:r>
              <a:rPr lang="en-US" sz="1300" dirty="0">
                <a:solidFill>
                  <a:srgbClr val="000000"/>
                </a:solidFill>
              </a:rPr>
              <a:t>, </a:t>
            </a:r>
          </a:p>
          <a:p>
            <a:pPr lvl="0" algn="ctr" defTabSz="457200" fontAlgn="base">
              <a:defRPr/>
            </a:pPr>
            <a:r>
              <a:rPr lang="en-US" sz="1300" dirty="0">
                <a:solidFill>
                  <a:srgbClr val="000000"/>
                </a:solidFill>
              </a:rPr>
              <a:t>i.e., they may vary in length.</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68" name="Group 67"/>
          <p:cNvGrpSpPr/>
          <p:nvPr/>
        </p:nvGrpSpPr>
        <p:grpSpPr>
          <a:xfrm>
            <a:off x="1213826" y="4124063"/>
            <a:ext cx="2116843" cy="1965611"/>
            <a:chOff x="1329330" y="4319681"/>
            <a:chExt cx="2116843" cy="1965611"/>
          </a:xfrm>
        </p:grpSpPr>
        <p:sp>
          <p:nvSpPr>
            <p:cNvPr id="69" name="Rectangle 68"/>
            <p:cNvSpPr/>
            <p:nvPr/>
          </p:nvSpPr>
          <p:spPr bwMode="auto">
            <a:xfrm>
              <a:off x="1329330" y="5234533"/>
              <a:ext cx="2035212" cy="1050759"/>
            </a:xfrm>
            <a:prstGeom prst="rect">
              <a:avLst/>
            </a:prstGeom>
            <a:solidFill>
              <a:srgbClr val="C5F0FF"/>
            </a:solidFill>
            <a:ln w="15875" cap="flat" cmpd="sng" algn="ctr">
              <a:solidFill>
                <a:srgbClr val="379AD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70" name="Oval 69"/>
            <p:cNvSpPr/>
            <p:nvPr/>
          </p:nvSpPr>
          <p:spPr bwMode="auto">
            <a:xfrm>
              <a:off x="3014173" y="4330597"/>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71" name="Oval 70"/>
            <p:cNvSpPr/>
            <p:nvPr/>
          </p:nvSpPr>
          <p:spPr bwMode="auto">
            <a:xfrm>
              <a:off x="2459901" y="4319681"/>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72" name="Oval 71"/>
            <p:cNvSpPr/>
            <p:nvPr/>
          </p:nvSpPr>
          <p:spPr bwMode="auto">
            <a:xfrm>
              <a:off x="1900030" y="4327385"/>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73" name="Oval 72"/>
            <p:cNvSpPr/>
            <p:nvPr/>
          </p:nvSpPr>
          <p:spPr bwMode="auto">
            <a:xfrm>
              <a:off x="1341766" y="4321787"/>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cxnSp>
          <p:nvCxnSpPr>
            <p:cNvPr id="74" name="Straight Connector 73"/>
            <p:cNvCxnSpPr/>
            <p:nvPr/>
          </p:nvCxnSpPr>
          <p:spPr bwMode="auto">
            <a:xfrm>
              <a:off x="1525958" y="4997327"/>
              <a:ext cx="1718834" cy="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Connector 74"/>
            <p:cNvCxnSpPr/>
            <p:nvPr/>
          </p:nvCxnSpPr>
          <p:spPr bwMode="auto">
            <a:xfrm>
              <a:off x="2379121" y="5012852"/>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a:off x="1559368" y="4770617"/>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a:off x="2098450" y="4771317"/>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Connector 77"/>
            <p:cNvCxnSpPr/>
            <p:nvPr/>
          </p:nvCxnSpPr>
          <p:spPr bwMode="auto">
            <a:xfrm>
              <a:off x="2664318" y="4772639"/>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Straight Connector 78"/>
            <p:cNvCxnSpPr/>
            <p:nvPr/>
          </p:nvCxnSpPr>
          <p:spPr bwMode="auto">
            <a:xfrm>
              <a:off x="3232846" y="4768661"/>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TextBox 79"/>
            <p:cNvSpPr txBox="1"/>
            <p:nvPr/>
          </p:nvSpPr>
          <p:spPr>
            <a:xfrm>
              <a:off x="1394135" y="4379493"/>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81" name="TextBox 80"/>
            <p:cNvSpPr txBox="1"/>
            <p:nvPr/>
          </p:nvSpPr>
          <p:spPr>
            <a:xfrm>
              <a:off x="1960422" y="4387512"/>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82" name="TextBox 81"/>
            <p:cNvSpPr txBox="1"/>
            <p:nvPr/>
          </p:nvSpPr>
          <p:spPr>
            <a:xfrm>
              <a:off x="2519218" y="4376286"/>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83" name="TextBox 82"/>
            <p:cNvSpPr txBox="1"/>
            <p:nvPr/>
          </p:nvSpPr>
          <p:spPr>
            <a:xfrm>
              <a:off x="3083371" y="4384309"/>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84" name="TextBox 83"/>
            <p:cNvSpPr txBox="1"/>
            <p:nvPr/>
          </p:nvSpPr>
          <p:spPr>
            <a:xfrm>
              <a:off x="2088681" y="5573025"/>
              <a:ext cx="574196"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L3 $</a:t>
              </a:r>
            </a:p>
          </p:txBody>
        </p:sp>
      </p:grpSp>
      <p:grpSp>
        <p:nvGrpSpPr>
          <p:cNvPr id="85" name="Group 84"/>
          <p:cNvGrpSpPr/>
          <p:nvPr/>
        </p:nvGrpSpPr>
        <p:grpSpPr>
          <a:xfrm>
            <a:off x="5332106" y="3952103"/>
            <a:ext cx="2538199" cy="2328184"/>
            <a:chOff x="4629461" y="4195846"/>
            <a:chExt cx="2538199" cy="2328184"/>
          </a:xfrm>
        </p:grpSpPr>
        <p:sp>
          <p:nvSpPr>
            <p:cNvPr id="86" name="Rectangle 85"/>
            <p:cNvSpPr/>
            <p:nvPr/>
          </p:nvSpPr>
          <p:spPr bwMode="auto">
            <a:xfrm>
              <a:off x="4629750" y="4873390"/>
              <a:ext cx="1086095" cy="402519"/>
            </a:xfrm>
            <a:prstGeom prst="rect">
              <a:avLst/>
            </a:prstGeom>
            <a:solidFill>
              <a:srgbClr val="C5F0FF"/>
            </a:solidFill>
            <a:ln w="15875" cap="flat" cmpd="sng" algn="ctr">
              <a:solidFill>
                <a:srgbClr val="379AD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87" name="Rectangle 86"/>
            <p:cNvSpPr/>
            <p:nvPr/>
          </p:nvSpPr>
          <p:spPr bwMode="auto">
            <a:xfrm>
              <a:off x="6081565" y="4871785"/>
              <a:ext cx="1086095" cy="404261"/>
            </a:xfrm>
            <a:prstGeom prst="rect">
              <a:avLst/>
            </a:prstGeom>
            <a:solidFill>
              <a:srgbClr val="C5F0FF"/>
            </a:solidFill>
            <a:ln w="15875" cap="flat" cmpd="sng" algn="ctr">
              <a:solidFill>
                <a:srgbClr val="379AD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88" name="Rectangle 87"/>
            <p:cNvSpPr/>
            <p:nvPr/>
          </p:nvSpPr>
          <p:spPr bwMode="auto">
            <a:xfrm>
              <a:off x="4629461" y="5474734"/>
              <a:ext cx="1086095" cy="404261"/>
            </a:xfrm>
            <a:prstGeom prst="rect">
              <a:avLst/>
            </a:prstGeom>
            <a:solidFill>
              <a:srgbClr val="C5F0FF"/>
            </a:solidFill>
            <a:ln w="15875" cap="flat" cmpd="sng" algn="ctr">
              <a:solidFill>
                <a:srgbClr val="379AD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89" name="Rectangle 88"/>
            <p:cNvSpPr/>
            <p:nvPr/>
          </p:nvSpPr>
          <p:spPr bwMode="auto">
            <a:xfrm>
              <a:off x="6060711" y="5473129"/>
              <a:ext cx="1086095" cy="404261"/>
            </a:xfrm>
            <a:prstGeom prst="rect">
              <a:avLst/>
            </a:prstGeom>
            <a:noFill/>
            <a:ln w="15875" cap="flat" cmpd="sng" algn="ctr">
              <a:solidFill>
                <a:srgbClr val="379AD1"/>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90" name="Oval 89"/>
            <p:cNvSpPr/>
            <p:nvPr/>
          </p:nvSpPr>
          <p:spPr bwMode="auto">
            <a:xfrm>
              <a:off x="4956058" y="4197452"/>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cxnSp>
          <p:nvCxnSpPr>
            <p:cNvPr id="91" name="Straight Connector 90"/>
            <p:cNvCxnSpPr>
              <a:stCxn id="90" idx="4"/>
            </p:cNvCxnSpPr>
            <p:nvPr/>
          </p:nvCxnSpPr>
          <p:spPr bwMode="auto">
            <a:xfrm>
              <a:off x="5172058" y="4629452"/>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Oval 91"/>
            <p:cNvSpPr/>
            <p:nvPr/>
          </p:nvSpPr>
          <p:spPr bwMode="auto">
            <a:xfrm>
              <a:off x="6417497" y="4195846"/>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cxnSp>
          <p:nvCxnSpPr>
            <p:cNvPr id="93" name="Straight Connector 92"/>
            <p:cNvCxnSpPr>
              <a:stCxn id="92" idx="4"/>
            </p:cNvCxnSpPr>
            <p:nvPr/>
          </p:nvCxnSpPr>
          <p:spPr bwMode="auto">
            <a:xfrm>
              <a:off x="6633497" y="4627846"/>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 name="Oval 93"/>
            <p:cNvSpPr/>
            <p:nvPr/>
          </p:nvSpPr>
          <p:spPr bwMode="auto">
            <a:xfrm>
              <a:off x="4957312" y="6092030"/>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95" name="Oval 94"/>
            <p:cNvSpPr/>
            <p:nvPr/>
          </p:nvSpPr>
          <p:spPr bwMode="auto">
            <a:xfrm>
              <a:off x="6415087" y="6089619"/>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cxnSp>
          <p:nvCxnSpPr>
            <p:cNvPr id="96" name="Straight Connector 95"/>
            <p:cNvCxnSpPr/>
            <p:nvPr/>
          </p:nvCxnSpPr>
          <p:spPr bwMode="auto">
            <a:xfrm>
              <a:off x="5170456" y="5879132"/>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Straight Connector 96"/>
            <p:cNvCxnSpPr/>
            <p:nvPr/>
          </p:nvCxnSpPr>
          <p:spPr bwMode="auto">
            <a:xfrm>
              <a:off x="6631895" y="5858276"/>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Straight Connector 97"/>
            <p:cNvCxnSpPr>
              <a:stCxn id="86" idx="3"/>
            </p:cNvCxnSpPr>
            <p:nvPr/>
          </p:nvCxnSpPr>
          <p:spPr bwMode="auto">
            <a:xfrm flipV="1">
              <a:off x="5715845" y="5073918"/>
              <a:ext cx="360000" cy="732"/>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Straight Connector 98"/>
            <p:cNvCxnSpPr/>
            <p:nvPr/>
          </p:nvCxnSpPr>
          <p:spPr bwMode="auto">
            <a:xfrm flipV="1">
              <a:off x="5701994" y="5663635"/>
              <a:ext cx="360000" cy="1605"/>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Straight Connector 99"/>
            <p:cNvCxnSpPr/>
            <p:nvPr/>
          </p:nvCxnSpPr>
          <p:spPr bwMode="auto">
            <a:xfrm flipH="1">
              <a:off x="5715845" y="5286339"/>
              <a:ext cx="360000" cy="18679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Straight Connector 100"/>
            <p:cNvCxnSpPr/>
            <p:nvPr/>
          </p:nvCxnSpPr>
          <p:spPr bwMode="auto">
            <a:xfrm>
              <a:off x="5715845" y="5276046"/>
              <a:ext cx="344866" cy="197083"/>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Straight Connector 101"/>
            <p:cNvCxnSpPr>
              <a:stCxn id="86" idx="2"/>
              <a:endCxn id="88" idx="0"/>
            </p:cNvCxnSpPr>
            <p:nvPr/>
          </p:nvCxnSpPr>
          <p:spPr bwMode="auto">
            <a:xfrm flipH="1">
              <a:off x="5172509" y="5275909"/>
              <a:ext cx="289" cy="198825"/>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Straight Connector 102"/>
            <p:cNvCxnSpPr/>
            <p:nvPr/>
          </p:nvCxnSpPr>
          <p:spPr bwMode="auto">
            <a:xfrm flipH="1">
              <a:off x="6628995" y="5278088"/>
              <a:ext cx="289" cy="198825"/>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TextBox 103"/>
            <p:cNvSpPr txBox="1"/>
            <p:nvPr/>
          </p:nvSpPr>
          <p:spPr>
            <a:xfrm>
              <a:off x="5016445" y="4238328"/>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105" name="TextBox 104"/>
            <p:cNvSpPr txBox="1"/>
            <p:nvPr/>
          </p:nvSpPr>
          <p:spPr>
            <a:xfrm>
              <a:off x="6477881" y="4236724"/>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106" name="TextBox 105"/>
            <p:cNvSpPr txBox="1"/>
            <p:nvPr/>
          </p:nvSpPr>
          <p:spPr>
            <a:xfrm>
              <a:off x="6476799" y="6150550"/>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107" name="TextBox 106"/>
            <p:cNvSpPr txBox="1"/>
            <p:nvPr/>
          </p:nvSpPr>
          <p:spPr>
            <a:xfrm>
              <a:off x="5021256" y="6158572"/>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108" name="TextBox 107"/>
            <p:cNvSpPr txBox="1"/>
            <p:nvPr/>
          </p:nvSpPr>
          <p:spPr>
            <a:xfrm>
              <a:off x="4674353" y="4918720"/>
              <a:ext cx="1029449"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L3 slice 0</a:t>
              </a:r>
            </a:p>
          </p:txBody>
        </p:sp>
        <p:sp>
          <p:nvSpPr>
            <p:cNvPr id="109" name="TextBox 108"/>
            <p:cNvSpPr txBox="1"/>
            <p:nvPr/>
          </p:nvSpPr>
          <p:spPr>
            <a:xfrm>
              <a:off x="6106912" y="4926739"/>
              <a:ext cx="1029449"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L3 slice 1</a:t>
              </a:r>
            </a:p>
          </p:txBody>
        </p:sp>
        <p:sp>
          <p:nvSpPr>
            <p:cNvPr id="110" name="TextBox 109"/>
            <p:cNvSpPr txBox="1"/>
            <p:nvPr/>
          </p:nvSpPr>
          <p:spPr>
            <a:xfrm>
              <a:off x="4653502" y="5533130"/>
              <a:ext cx="1029449"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L3 slice 2</a:t>
              </a:r>
            </a:p>
          </p:txBody>
        </p:sp>
        <p:sp>
          <p:nvSpPr>
            <p:cNvPr id="111" name="TextBox 110"/>
            <p:cNvSpPr txBox="1"/>
            <p:nvPr/>
          </p:nvSpPr>
          <p:spPr>
            <a:xfrm>
              <a:off x="6078039" y="5523506"/>
              <a:ext cx="1029449" cy="307777"/>
            </a:xfrm>
            <a:prstGeom prst="rect">
              <a:avLst/>
            </a:prstGeom>
            <a:solidFill>
              <a:srgbClr val="C5F0FF"/>
            </a:solid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L3 slice 0</a:t>
              </a:r>
            </a:p>
          </p:txBody>
        </p:sp>
      </p:grpSp>
      <p:grpSp>
        <p:nvGrpSpPr>
          <p:cNvPr id="112" name="Group 111"/>
          <p:cNvGrpSpPr/>
          <p:nvPr/>
        </p:nvGrpSpPr>
        <p:grpSpPr>
          <a:xfrm>
            <a:off x="749596" y="1058364"/>
            <a:ext cx="7082436" cy="1119574"/>
            <a:chOff x="749596" y="1138994"/>
            <a:chExt cx="7082436" cy="1119574"/>
          </a:xfrm>
        </p:grpSpPr>
        <p:sp>
          <p:nvSpPr>
            <p:cNvPr id="113" name="TextBox 112"/>
            <p:cNvSpPr txBox="1"/>
            <p:nvPr/>
          </p:nvSpPr>
          <p:spPr>
            <a:xfrm>
              <a:off x="749596" y="1138994"/>
              <a:ext cx="7082436" cy="477054"/>
            </a:xfrm>
            <a:prstGeom prst="rect">
              <a:avLst/>
            </a:prstGeom>
            <a:noFill/>
          </p:spPr>
          <p:txBody>
            <a:bodyPr wrap="square" rtlCol="0">
              <a:spAutoFit/>
            </a:bodyPr>
            <a:lstStyle/>
            <a:p>
              <a:pPr marL="0" marR="0" lvl="0" indent="0" algn="ctr" defTabSz="457200" rtl="0" eaLnBrk="1" fontAlgn="base" latinLnBrk="0" hangingPunct="1">
                <a:lnSpc>
                  <a:spcPts val="1400"/>
                </a:lnSpc>
                <a:spcBef>
                  <a:spcPts val="0"/>
                </a:spcBef>
                <a:spcAft>
                  <a:spcPts val="20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L3 caches </a:t>
              </a:r>
            </a:p>
            <a:p>
              <a:pPr marL="0" marR="0" lvl="0" indent="0" algn="ctr" defTabSz="457200" rtl="0" eaLnBrk="1" fontAlgn="base" latinLnBrk="0" hangingPunct="1">
                <a:lnSpc>
                  <a:spcPts val="14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(They are mostly unified (for instructions and data) and shared by all cores)</a:t>
              </a:r>
            </a:p>
          </p:txBody>
        </p:sp>
        <p:sp>
          <p:nvSpPr>
            <p:cNvPr id="114" name="TextBox 113"/>
            <p:cNvSpPr txBox="1"/>
            <p:nvPr/>
          </p:nvSpPr>
          <p:spPr>
            <a:xfrm>
              <a:off x="1725809" y="1966180"/>
              <a:ext cx="1112804" cy="292388"/>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Not sliced</a:t>
              </a:r>
            </a:p>
          </p:txBody>
        </p:sp>
        <p:sp>
          <p:nvSpPr>
            <p:cNvPr id="115" name="TextBox 114"/>
            <p:cNvSpPr txBox="1"/>
            <p:nvPr/>
          </p:nvSpPr>
          <p:spPr>
            <a:xfrm>
              <a:off x="6199024" y="1945324"/>
              <a:ext cx="744113" cy="292388"/>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Sliced</a:t>
              </a:r>
            </a:p>
          </p:txBody>
        </p:sp>
        <p:cxnSp>
          <p:nvCxnSpPr>
            <p:cNvPr id="116" name="Straight Connector 115"/>
            <p:cNvCxnSpPr/>
            <p:nvPr/>
          </p:nvCxnSpPr>
          <p:spPr bwMode="auto">
            <a:xfrm flipH="1">
              <a:off x="3987224" y="1687171"/>
              <a:ext cx="2080" cy="4671"/>
            </a:xfrm>
            <a:prstGeom prst="line">
              <a:avLst/>
            </a:prstGeom>
            <a:noFill/>
            <a:ln w="19050" cap="flat" cmpd="sng" algn="ctr">
              <a:solidFill>
                <a:srgbClr val="FF0000"/>
              </a:solidFill>
              <a:prstDash val="solid"/>
              <a:round/>
              <a:headEnd type="none" w="med" len="med"/>
              <a:tailEnd type="none" w="med" len="med"/>
            </a:ln>
            <a:effectLst/>
          </p:spPr>
        </p:cxnSp>
        <p:cxnSp>
          <p:nvCxnSpPr>
            <p:cNvPr id="117" name="Straight Connector 116"/>
            <p:cNvCxnSpPr>
              <a:cxnSpLocks/>
              <a:stCxn id="113" idx="2"/>
              <a:endCxn id="118" idx="7"/>
            </p:cNvCxnSpPr>
            <p:nvPr/>
          </p:nvCxnSpPr>
          <p:spPr bwMode="auto">
            <a:xfrm flipH="1">
              <a:off x="2291272" y="1616048"/>
              <a:ext cx="1999542" cy="249833"/>
            </a:xfrm>
            <a:prstGeom prst="line">
              <a:avLst/>
            </a:prstGeom>
            <a:noFill/>
            <a:ln w="6350" cap="flat" cmpd="sng" algn="ctr">
              <a:solidFill>
                <a:schemeClr val="tx1"/>
              </a:solidFill>
              <a:prstDash val="solid"/>
              <a:round/>
              <a:headEnd type="none" w="med" len="med"/>
              <a:tailEnd type="none" w="med" len="med"/>
            </a:ln>
            <a:effectLst/>
          </p:spPr>
        </p:cxnSp>
        <p:sp>
          <p:nvSpPr>
            <p:cNvPr id="118" name="Oval 117"/>
            <p:cNvSpPr>
              <a:spLocks noChangeArrowheads="1"/>
            </p:cNvSpPr>
            <p:nvPr/>
          </p:nvSpPr>
          <p:spPr bwMode="auto">
            <a:xfrm>
              <a:off x="2229594" y="1855319"/>
              <a:ext cx="72260" cy="72122"/>
            </a:xfrm>
            <a:prstGeom prst="ellipse">
              <a:avLst/>
            </a:prstGeom>
            <a:solidFill>
              <a:srgbClr val="FFFFFF"/>
            </a:solidFill>
            <a:ln w="0">
              <a:solidFill>
                <a:srgbClr val="000000"/>
              </a:solidFill>
              <a:round/>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Arial"/>
                <a:ea typeface="+mn-ea"/>
                <a:cs typeface="+mn-cs"/>
              </a:endParaRPr>
            </a:p>
          </p:txBody>
        </p:sp>
        <p:cxnSp>
          <p:nvCxnSpPr>
            <p:cNvPr id="119" name="Straight Connector 118"/>
            <p:cNvCxnSpPr>
              <a:cxnSpLocks/>
              <a:stCxn id="120" idx="7"/>
              <a:endCxn id="113" idx="2"/>
            </p:cNvCxnSpPr>
            <p:nvPr/>
          </p:nvCxnSpPr>
          <p:spPr bwMode="auto">
            <a:xfrm flipH="1" flipV="1">
              <a:off x="4290814" y="1616048"/>
              <a:ext cx="2320813" cy="231100"/>
            </a:xfrm>
            <a:prstGeom prst="line">
              <a:avLst/>
            </a:prstGeom>
            <a:noFill/>
            <a:ln w="6350" cap="flat" cmpd="sng" algn="ctr">
              <a:solidFill>
                <a:schemeClr val="tx1"/>
              </a:solidFill>
              <a:prstDash val="solid"/>
              <a:round/>
              <a:headEnd type="none" w="med" len="med"/>
              <a:tailEnd type="none" w="med" len="med"/>
            </a:ln>
            <a:effectLst/>
          </p:spPr>
        </p:cxnSp>
        <p:sp>
          <p:nvSpPr>
            <p:cNvPr id="120" name="Oval 8"/>
            <p:cNvSpPr>
              <a:spLocks noChangeArrowheads="1"/>
            </p:cNvSpPr>
            <p:nvPr/>
          </p:nvSpPr>
          <p:spPr bwMode="auto">
            <a:xfrm>
              <a:off x="6550171" y="1836604"/>
              <a:ext cx="72000" cy="72000"/>
            </a:xfrm>
            <a:prstGeom prst="ellipse">
              <a:avLst/>
            </a:prstGeom>
            <a:solidFill>
              <a:srgbClr val="FFFFFF"/>
            </a:solidFill>
            <a:ln w="0">
              <a:solidFill>
                <a:srgbClr val="000000"/>
              </a:solidFill>
              <a:round/>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Arial"/>
                <a:ea typeface="+mn-ea"/>
                <a:cs typeface="+mn-cs"/>
              </a:endParaRPr>
            </a:p>
          </p:txBody>
        </p:sp>
        <p:sp>
          <p:nvSpPr>
            <p:cNvPr id="121" name="Right Arrow 120"/>
            <p:cNvSpPr/>
            <p:nvPr/>
          </p:nvSpPr>
          <p:spPr bwMode="auto">
            <a:xfrm>
              <a:off x="4077000" y="2161015"/>
              <a:ext cx="504000" cy="90000"/>
            </a:xfrm>
            <a:prstGeom prst="rightArrow">
              <a:avLst/>
            </a:prstGeom>
            <a:solidFill>
              <a:srgbClr val="FF0000"/>
            </a:solidFill>
            <a:ln w="15875" cap="flat" cmpd="sng" algn="ctr">
              <a:solidFill>
                <a:srgbClr val="FF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grpSp>
      <p:sp>
        <p:nvSpPr>
          <p:cNvPr id="123" name="TextBox 122"/>
          <p:cNvSpPr txBox="1"/>
          <p:nvPr/>
        </p:nvSpPr>
        <p:spPr>
          <a:xfrm>
            <a:off x="67379" y="440668"/>
            <a:ext cx="350128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sliced L3 caches </a:t>
            </a:r>
          </a:p>
        </p:txBody>
      </p:sp>
    </p:spTree>
    <p:extLst>
      <p:ext uri="{BB962C8B-B14F-4D97-AF65-F5344CB8AC3E}">
        <p14:creationId xmlns:p14="http://schemas.microsoft.com/office/powerpoint/2010/main" val="1648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ppt_x"/>
                                          </p:val>
                                        </p:tav>
                                        <p:tav tm="100000">
                                          <p:val>
                                            <p:strVal val="#ppt_x"/>
                                          </p:val>
                                        </p:tav>
                                      </p:tavLst>
                                    </p:anim>
                                    <p:anim calcmode="lin" valueType="num">
                                      <p:cBhvr additive="base">
                                        <p:cTn id="12" dur="500" fill="hold"/>
                                        <p:tgtEl>
                                          <p:spTgt spid="6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anim calcmode="lin" valueType="num">
                                      <p:cBhvr additive="base">
                                        <p:cTn id="15" dur="500" fill="hold"/>
                                        <p:tgtEl>
                                          <p:spTgt spid="68"/>
                                        </p:tgtEl>
                                        <p:attrNameLst>
                                          <p:attrName>ppt_x</p:attrName>
                                        </p:attrNameLst>
                                      </p:cBhvr>
                                      <p:tavLst>
                                        <p:tav tm="0">
                                          <p:val>
                                            <p:strVal val="#ppt_x"/>
                                          </p:val>
                                        </p:tav>
                                        <p:tav tm="100000">
                                          <p:val>
                                            <p:strVal val="#ppt_x"/>
                                          </p:val>
                                        </p:tav>
                                      </p:tavLst>
                                    </p:anim>
                                    <p:anim calcmode="lin" valueType="num">
                                      <p:cBhvr additive="base">
                                        <p:cTn id="16"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500" fill="hold"/>
                                        <p:tgtEl>
                                          <p:spTgt spid="65"/>
                                        </p:tgtEl>
                                        <p:attrNameLst>
                                          <p:attrName>ppt_x</p:attrName>
                                        </p:attrNameLst>
                                      </p:cBhvr>
                                      <p:tavLst>
                                        <p:tav tm="0">
                                          <p:val>
                                            <p:strVal val="#ppt_x"/>
                                          </p:val>
                                        </p:tav>
                                        <p:tav tm="100000">
                                          <p:val>
                                            <p:strVal val="#ppt_x"/>
                                          </p:val>
                                        </p:tav>
                                      </p:tavLst>
                                    </p:anim>
                                    <p:anim calcmode="lin" valueType="num">
                                      <p:cBhvr additive="base">
                                        <p:cTn id="22" dur="500" fill="hold"/>
                                        <p:tgtEl>
                                          <p:spTgt spid="6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anim calcmode="lin" valueType="num">
                                      <p:cBhvr additive="base">
                                        <p:cTn id="25" dur="500" fill="hold"/>
                                        <p:tgtEl>
                                          <p:spTgt spid="67"/>
                                        </p:tgtEl>
                                        <p:attrNameLst>
                                          <p:attrName>ppt_x</p:attrName>
                                        </p:attrNameLst>
                                      </p:cBhvr>
                                      <p:tavLst>
                                        <p:tav tm="0">
                                          <p:val>
                                            <p:strVal val="#ppt_x"/>
                                          </p:val>
                                        </p:tav>
                                        <p:tav tm="100000">
                                          <p:val>
                                            <p:strVal val="#ppt_x"/>
                                          </p:val>
                                        </p:tav>
                                      </p:tavLst>
                                    </p:anim>
                                    <p:anim calcmode="lin" valueType="num">
                                      <p:cBhvr additive="base">
                                        <p:cTn id="26" dur="500" fill="hold"/>
                                        <p:tgtEl>
                                          <p:spTgt spid="6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 calcmode="lin" valueType="num">
                                      <p:cBhvr additive="base">
                                        <p:cTn id="29" dur="500" fill="hold"/>
                                        <p:tgtEl>
                                          <p:spTgt spid="85"/>
                                        </p:tgtEl>
                                        <p:attrNameLst>
                                          <p:attrName>ppt_x</p:attrName>
                                        </p:attrNameLst>
                                      </p:cBhvr>
                                      <p:tavLst>
                                        <p:tav tm="0">
                                          <p:val>
                                            <p:strVal val="#ppt_x"/>
                                          </p:val>
                                        </p:tav>
                                        <p:tav tm="100000">
                                          <p:val>
                                            <p:strVal val="#ppt_x"/>
                                          </p:val>
                                        </p:tav>
                                      </p:tavLst>
                                    </p:anim>
                                    <p:anim calcmode="lin" valueType="num">
                                      <p:cBhvr additive="base">
                                        <p:cTn id="30"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500" fill="hold"/>
                                        <p:tgtEl>
                                          <p:spTgt spid="61"/>
                                        </p:tgtEl>
                                        <p:attrNameLst>
                                          <p:attrName>ppt_x</p:attrName>
                                        </p:attrNameLst>
                                      </p:cBhvr>
                                      <p:tavLst>
                                        <p:tav tm="0">
                                          <p:val>
                                            <p:strVal val="#ppt_x"/>
                                          </p:val>
                                        </p:tav>
                                        <p:tav tm="100000">
                                          <p:val>
                                            <p:strVal val="#ppt_x"/>
                                          </p:val>
                                        </p:tav>
                                      </p:tavLst>
                                    </p:anim>
                                    <p:anim calcmode="lin" valueType="num">
                                      <p:cBhvr additive="base">
                                        <p:cTn id="3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4" grpId="0"/>
      <p:bldP spid="65" grpId="0"/>
      <p:bldP spid="66" grpId="0"/>
      <p:bldP spid="67"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(12)</a:t>
            </a:r>
            <a:endParaRPr lang="en-GB" sz="1700" kern="1200" dirty="0">
              <a:solidFill>
                <a:srgbClr val="FFFFFF"/>
              </a:solidFill>
            </a:endParaRPr>
          </a:p>
        </p:txBody>
      </p:sp>
      <p:grpSp>
        <p:nvGrpSpPr>
          <p:cNvPr id="10" name="Group 9"/>
          <p:cNvGrpSpPr/>
          <p:nvPr/>
        </p:nvGrpSpPr>
        <p:grpSpPr>
          <a:xfrm>
            <a:off x="45005" y="2001318"/>
            <a:ext cx="3536885" cy="2520280"/>
            <a:chOff x="6147175" y="1178750"/>
            <a:chExt cx="2353458" cy="1485165"/>
          </a:xfrm>
        </p:grpSpPr>
        <p:grpSp>
          <p:nvGrpSpPr>
            <p:cNvPr id="11" name="Group 10"/>
            <p:cNvGrpSpPr/>
            <p:nvPr/>
          </p:nvGrpSpPr>
          <p:grpSpPr>
            <a:xfrm>
              <a:off x="6147175" y="1178750"/>
              <a:ext cx="2340260" cy="1485165"/>
              <a:chOff x="6147175" y="1178750"/>
              <a:chExt cx="2340260" cy="1485165"/>
            </a:xfrm>
          </p:grpSpPr>
          <p:pic>
            <p:nvPicPr>
              <p:cNvPr id="13" name="Picture 12" descr="CPU_48.png (1920×1080)"/>
              <p:cNvPicPr>
                <a:picLocks noChangeAspect="1" noChangeArrowheads="1"/>
              </p:cNvPicPr>
              <p:nvPr/>
            </p:nvPicPr>
            <p:blipFill rotWithShape="1">
              <a:blip r:embed="rId2">
                <a:extLst>
                  <a:ext uri="{28A0092B-C50C-407E-A947-70E740481C1C}">
                    <a14:useLocalDpi xmlns:a14="http://schemas.microsoft.com/office/drawing/2010/main" val="0"/>
                  </a:ext>
                </a:extLst>
              </a:blip>
              <a:srcRect l="67530" t="17325" r="6601" b="54720"/>
              <a:stretch/>
            </p:blipFill>
            <p:spPr bwMode="auto">
              <a:xfrm>
                <a:off x="6192180" y="1223755"/>
                <a:ext cx="2295255" cy="139515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147175" y="1178750"/>
                <a:ext cx="90010" cy="1485165"/>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grpSp>
        <p:sp>
          <p:nvSpPr>
            <p:cNvPr id="12" name="Rectangle 11"/>
            <p:cNvSpPr/>
            <p:nvPr/>
          </p:nvSpPr>
          <p:spPr>
            <a:xfrm>
              <a:off x="8454914" y="1178750"/>
              <a:ext cx="45719" cy="1485165"/>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grpSp>
      <p:pic>
        <p:nvPicPr>
          <p:cNvPr id="15" name="Picture 2" descr="CPU_48.png (1920×1080)"/>
          <p:cNvPicPr>
            <a:picLocks noChangeAspect="1" noChangeArrowheads="1"/>
          </p:cNvPicPr>
          <p:nvPr/>
        </p:nvPicPr>
        <p:blipFill rotWithShape="1">
          <a:blip r:embed="rId2">
            <a:extLst>
              <a:ext uri="{28A0092B-C50C-407E-A947-70E740481C1C}">
                <a14:useLocalDpi xmlns:a14="http://schemas.microsoft.com/office/drawing/2010/main" val="0"/>
              </a:ext>
            </a:extLst>
          </a:blip>
          <a:srcRect l="55863" t="47985" r="5079" b="10534"/>
          <a:stretch/>
        </p:blipFill>
        <p:spPr bwMode="auto">
          <a:xfrm>
            <a:off x="3710055" y="1821298"/>
            <a:ext cx="5047410" cy="30153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6078" y="5042829"/>
            <a:ext cx="904600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Verdana"/>
                <a:ea typeface="+mn-ea"/>
                <a:cs typeface="+mn-cs"/>
              </a:rPr>
              <a:t>Figure: Raising the L3 cache bandwidth due to parallel operating cache slices [</a:t>
            </a:r>
            <a:r>
              <a:rPr lang="hu-HU" sz="1600" dirty="0">
                <a:latin typeface="Verdana"/>
              </a:rPr>
              <a:t>210</a:t>
            </a:r>
            <a:r>
              <a:rPr kumimoji="0" lang="en-GB" sz="1600" b="0" i="0" u="none" strike="noStrike" kern="1200" cap="none" spc="0" normalizeH="0" baseline="0" noProof="0" dirty="0">
                <a:ln>
                  <a:noFill/>
                </a:ln>
                <a:effectLst/>
                <a:uLnTx/>
                <a:uFillTx/>
                <a:latin typeface="Verdana"/>
                <a:ea typeface="+mn-ea"/>
                <a:cs typeface="+mn-cs"/>
              </a:rPr>
              <a:t>]</a:t>
            </a:r>
          </a:p>
        </p:txBody>
      </p:sp>
      <p:sp>
        <p:nvSpPr>
          <p:cNvPr id="4" name="Rounded Rectangle 3"/>
          <p:cNvSpPr/>
          <p:nvPr/>
        </p:nvSpPr>
        <p:spPr>
          <a:xfrm>
            <a:off x="-508" y="847738"/>
            <a:ext cx="9144000" cy="648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7" name="TextBox 16"/>
          <p:cNvSpPr txBox="1"/>
          <p:nvPr/>
        </p:nvSpPr>
        <p:spPr>
          <a:xfrm>
            <a:off x="77001" y="853489"/>
            <a:ext cx="8811836"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GB" sz="1600" dirty="0">
                <a:solidFill>
                  <a:srgbClr val="000000"/>
                </a:solidFill>
                <a:latin typeface="Verdana"/>
              </a:rPr>
              <a:t>1</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As slices </a:t>
            </a:r>
            <a:r>
              <a:rPr kumimoji="0" lang="en-GB" sz="1600" b="0" i="0" u="none" strike="noStrike" kern="1200" cap="none" spc="0" normalizeH="0" baseline="0" noProof="0" dirty="0">
                <a:ln>
                  <a:noFill/>
                </a:ln>
                <a:solidFill>
                  <a:srgbClr val="000000"/>
                </a:solidFill>
                <a:effectLst/>
                <a:uLnTx/>
                <a:uFillTx/>
                <a:latin typeface="Verdana"/>
                <a:ea typeface="+mn-ea"/>
                <a:cs typeface="+mn-cs"/>
              </a:rPr>
              <a:t>of L3 caches can </a:t>
            </a:r>
            <a:r>
              <a:rPr kumimoji="0" lang="en-GB" sz="1600" b="0" i="0" u="none" strike="noStrike" kern="1200" cap="none" spc="0" normalizeH="0" baseline="0" noProof="0" dirty="0">
                <a:ln>
                  <a:noFill/>
                </a:ln>
                <a:solidFill>
                  <a:srgbClr val="0070C0"/>
                </a:solidFill>
                <a:effectLst/>
                <a:uLnTx/>
                <a:uFillTx/>
                <a:latin typeface="Verdana"/>
                <a:ea typeface="+mn-ea"/>
                <a:cs typeface="+mn-cs"/>
              </a:rPr>
              <a:t>operate in parallel</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FF0000"/>
                </a:solidFill>
                <a:effectLst/>
                <a:uLnTx/>
                <a:uFillTx/>
                <a:latin typeface="Verdana"/>
                <a:ea typeface="+mn-ea"/>
                <a:cs typeface="+mn-cs"/>
              </a:rPr>
              <a:t>sliced caches </a:t>
            </a:r>
            <a:r>
              <a:rPr kumimoji="0" lang="en-GB" sz="1600" b="0" i="0" u="none" strike="noStrike" kern="1200" cap="none" spc="0" normalizeH="0" baseline="0" noProof="0" dirty="0">
                <a:ln>
                  <a:noFill/>
                </a:ln>
                <a:solidFill>
                  <a:srgbClr val="000000"/>
                </a:solidFill>
                <a:effectLst/>
                <a:uLnTx/>
                <a:uFillTx/>
                <a:latin typeface="Verdana"/>
                <a:ea typeface="+mn-ea"/>
                <a:cs typeface="+mn-cs"/>
              </a:rPr>
              <a:t>with n slices,</a:t>
            </a:r>
          </a:p>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have, in principle, an </a:t>
            </a:r>
            <a:r>
              <a:rPr kumimoji="0" lang="en-GB" sz="1600" b="0" i="0" u="none" strike="noStrike" kern="1200" cap="none" spc="0" normalizeH="0" baseline="0" noProof="0" dirty="0">
                <a:ln>
                  <a:noFill/>
                </a:ln>
                <a:solidFill>
                  <a:srgbClr val="0070C0"/>
                </a:solidFill>
                <a:effectLst/>
                <a:uLnTx/>
                <a:uFillTx/>
                <a:latin typeface="Verdana"/>
                <a:ea typeface="+mn-ea"/>
                <a:cs typeface="+mn-cs"/>
              </a:rPr>
              <a:t>n-times higher memory bandwidth </a:t>
            </a:r>
            <a:r>
              <a:rPr kumimoji="0" lang="en-GB" sz="1600" b="0" i="0" u="none" strike="noStrike" kern="1200" cap="none" spc="0" normalizeH="0" baseline="0" noProof="0" dirty="0">
                <a:ln>
                  <a:noFill/>
                </a:ln>
                <a:solidFill>
                  <a:srgbClr val="000000"/>
                </a:solidFill>
                <a:effectLst/>
                <a:uLnTx/>
                <a:uFillTx/>
                <a:latin typeface="Verdana"/>
                <a:ea typeface="+mn-ea"/>
                <a:cs typeface="+mn-cs"/>
              </a:rPr>
              <a:t>than unsliced caches.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8" name="TextBox 17"/>
          <p:cNvSpPr txBox="1"/>
          <p:nvPr/>
        </p:nvSpPr>
        <p:spPr>
          <a:xfrm>
            <a:off x="71438" y="430393"/>
            <a:ext cx="4429418"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Major benefits of sliced L3 caches -1</a:t>
            </a:r>
          </a:p>
        </p:txBody>
      </p:sp>
    </p:spTree>
    <p:extLst>
      <p:ext uri="{BB962C8B-B14F-4D97-AF65-F5344CB8AC3E}">
        <p14:creationId xmlns:p14="http://schemas.microsoft.com/office/powerpoint/2010/main" val="5970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(13)</a:t>
            </a:r>
            <a:endParaRPr lang="en-GB" sz="1700" kern="1200" dirty="0">
              <a:solidFill>
                <a:srgbClr val="FFFFFF"/>
              </a:solidFill>
            </a:endParaRPr>
          </a:p>
        </p:txBody>
      </p:sp>
      <p:sp>
        <p:nvSpPr>
          <p:cNvPr id="6" name="TextBox 5"/>
          <p:cNvSpPr txBox="1"/>
          <p:nvPr/>
        </p:nvSpPr>
        <p:spPr>
          <a:xfrm>
            <a:off x="71438" y="440668"/>
            <a:ext cx="4886274"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Major benefits of the sliced L3 caches -2</a:t>
            </a:r>
          </a:p>
        </p:txBody>
      </p:sp>
      <p:sp>
        <p:nvSpPr>
          <p:cNvPr id="4" name="Rectangle: Rounded Corners 3">
            <a:extLst>
              <a:ext uri="{FF2B5EF4-FFF2-40B4-BE49-F238E27FC236}">
                <a16:creationId xmlns:a16="http://schemas.microsoft.com/office/drawing/2014/main" id="{57D4A331-2E56-CF8E-2255-0D7F7E165423}"/>
              </a:ext>
            </a:extLst>
          </p:cNvPr>
          <p:cNvSpPr/>
          <p:nvPr/>
        </p:nvSpPr>
        <p:spPr>
          <a:xfrm>
            <a:off x="10513" y="803522"/>
            <a:ext cx="9144000" cy="393700"/>
          </a:xfrm>
          <a:prstGeom prst="roundRect">
            <a:avLst/>
          </a:prstGeom>
          <a:solidFill>
            <a:srgbClr val="E1F4FF"/>
          </a:solidFill>
          <a:ln>
            <a:solidFill>
              <a:srgbClr val="B6C8CA"/>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hu-HU" sz="1600" dirty="0"/>
          </a:p>
        </p:txBody>
      </p:sp>
      <p:sp>
        <p:nvSpPr>
          <p:cNvPr id="5" name="TextBox 4">
            <a:extLst>
              <a:ext uri="{FF2B5EF4-FFF2-40B4-BE49-F238E27FC236}">
                <a16:creationId xmlns:a16="http://schemas.microsoft.com/office/drawing/2014/main" id="{BDB1B515-F26F-F443-F841-A951B456B3A0}"/>
              </a:ext>
            </a:extLst>
          </p:cNvPr>
          <p:cNvSpPr txBox="1"/>
          <p:nvPr/>
        </p:nvSpPr>
        <p:spPr>
          <a:xfrm>
            <a:off x="77001" y="803522"/>
            <a:ext cx="7646452"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600" dirty="0">
                <a:solidFill>
                  <a:srgbClr val="000000"/>
                </a:solidFill>
                <a:latin typeface="Verdana"/>
              </a:rPr>
              <a:t>2</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Smaller cache slices </a:t>
            </a:r>
            <a:r>
              <a:rPr kumimoji="0" lang="en-US" sz="1600" b="0" i="0" u="none" strike="noStrike" kern="1200" cap="none" spc="0" normalizeH="0" baseline="0" noProof="0" dirty="0">
                <a:ln>
                  <a:noFill/>
                </a:ln>
                <a:solidFill>
                  <a:srgbClr val="000000"/>
                </a:solidFill>
                <a:effectLst/>
                <a:uLnTx/>
                <a:uFillTx/>
                <a:latin typeface="Verdana"/>
                <a:ea typeface="+mn-ea"/>
                <a:cs typeface="+mn-cs"/>
              </a:rPr>
              <a:t>have a </a:t>
            </a:r>
            <a:r>
              <a:rPr kumimoji="0" lang="en-US" sz="1600" b="0" i="0" u="none" strike="noStrike" kern="1200" cap="none" spc="0" normalizeH="0" baseline="0" noProof="0" dirty="0">
                <a:ln>
                  <a:noFill/>
                </a:ln>
                <a:solidFill>
                  <a:srgbClr val="FF0000"/>
                </a:solidFill>
                <a:effectLst/>
                <a:uLnTx/>
                <a:uFillTx/>
                <a:latin typeface="Verdana"/>
                <a:ea typeface="+mn-ea"/>
                <a:cs typeface="+mn-cs"/>
              </a:rPr>
              <a:t>lower access time </a:t>
            </a:r>
            <a:r>
              <a:rPr kumimoji="0" lang="en-US" sz="1600" b="0" i="0" u="none" strike="noStrike" kern="1200" cap="none" spc="0" normalizeH="0" baseline="0" noProof="0" dirty="0">
                <a:ln>
                  <a:noFill/>
                </a:ln>
                <a:solidFill>
                  <a:srgbClr val="000000"/>
                </a:solidFill>
                <a:effectLst/>
                <a:uLnTx/>
                <a:uFillTx/>
                <a:latin typeface="Verdana"/>
                <a:ea typeface="+mn-ea"/>
                <a:cs typeface="+mn-cs"/>
              </a:rPr>
              <a:t>than a large cache.     </a:t>
            </a:r>
          </a:p>
        </p:txBody>
      </p:sp>
    </p:spTree>
    <p:extLst>
      <p:ext uri="{BB962C8B-B14F-4D97-AF65-F5344CB8AC3E}">
        <p14:creationId xmlns:p14="http://schemas.microsoft.com/office/powerpoint/2010/main" val="158835373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kern="1200" dirty="0">
                <a:solidFill>
                  <a:srgbClr val="FFFFFF"/>
                </a:solidFill>
              </a:rPr>
              <a:t>3.6 Armv9-A based 64-bit Cortex-A CPUs (14)</a:t>
            </a:r>
            <a:endParaRPr lang="en-GB" sz="1700" dirty="0"/>
          </a:p>
        </p:txBody>
      </p:sp>
      <p:sp>
        <p:nvSpPr>
          <p:cNvPr id="3" name="TextBox 2"/>
          <p:cNvSpPr txBox="1"/>
          <p:nvPr/>
        </p:nvSpPr>
        <p:spPr>
          <a:xfrm>
            <a:off x="606636" y="1118599"/>
            <a:ext cx="8094846" cy="1154162"/>
          </a:xfrm>
          <a:prstGeom prst="rect">
            <a:avLst/>
          </a:prstGeom>
          <a:noFill/>
        </p:spPr>
        <p:txBody>
          <a:bodyPr wrap="square" rtlCol="0">
            <a:spAutoFit/>
          </a:bodyPr>
          <a:lstStyle/>
          <a:p>
            <a:pPr marL="342900" marR="0" lvl="0" indent="-342900" algn="l" defTabSz="457200" rtl="0" eaLnBrk="1" fontAlgn="base" latinLnBrk="0" hangingPunct="1">
              <a:lnSpc>
                <a:spcPct val="100000"/>
              </a:lnSpc>
              <a:spcBef>
                <a:spcPts val="0"/>
              </a:spcBef>
              <a:spcAft>
                <a:spcPts val="0"/>
              </a:spcAft>
              <a:buClrTx/>
              <a:buSzTx/>
              <a:buFontTx/>
              <a:buAutoNum type="alphaLcParen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requested data is </a:t>
            </a:r>
            <a:r>
              <a:rPr kumimoji="0" lang="en-US" sz="1600" b="0" i="0" u="none" strike="noStrike" kern="1200" cap="none" spc="0" normalizeH="0" baseline="0" noProof="0" dirty="0">
                <a:ln>
                  <a:noFill/>
                </a:ln>
                <a:solidFill>
                  <a:srgbClr val="0070C0"/>
                </a:solidFill>
                <a:effectLst/>
                <a:uLnTx/>
                <a:uFillTx/>
                <a:latin typeface="Verdana"/>
                <a:ea typeface="+mn-ea"/>
                <a:cs typeface="+mn-cs"/>
              </a:rPr>
              <a:t>held in the accessed slice</a:t>
            </a:r>
            <a:r>
              <a:rPr kumimoji="0" lang="en-US" sz="1600" b="0" i="0" u="none" strike="noStrike" kern="1200" cap="none" spc="0" normalizeH="0" baseline="0" noProof="0" dirty="0">
                <a:ln>
                  <a:noFill/>
                </a:ln>
                <a:solidFill>
                  <a:srgbClr val="000000"/>
                </a:solidFill>
                <a:effectLst/>
                <a:uLnTx/>
                <a:uFillTx/>
                <a:latin typeface="Verdana"/>
                <a:ea typeface="+mn-ea"/>
                <a:cs typeface="+mn-cs"/>
              </a:rPr>
              <a:t>, i.e., it can be accessed </a:t>
            </a:r>
          </a:p>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with a </a:t>
            </a:r>
            <a:r>
              <a:rPr kumimoji="0" lang="en-US" sz="1600" b="0" i="0" u="none" strike="noStrike" kern="1200" cap="none" spc="0" normalizeH="0" baseline="0" noProof="0" dirty="0">
                <a:ln>
                  <a:noFill/>
                </a:ln>
                <a:solidFill>
                  <a:srgbClr val="0070C0"/>
                </a:solidFill>
                <a:effectLst/>
                <a:uLnTx/>
                <a:uFillTx/>
                <a:latin typeface="Verdana"/>
                <a:ea typeface="+mn-ea"/>
                <a:cs typeface="+mn-cs"/>
              </a:rPr>
              <a:t>lower access time</a:t>
            </a:r>
            <a:r>
              <a:rPr kumimoji="0" lang="en-US" sz="1600" b="0" i="0" u="none" strike="noStrike" kern="1200" cap="none" spc="0" normalizeH="0" baseline="0" noProof="0" dirty="0">
                <a:ln>
                  <a:noFill/>
                </a:ln>
                <a:solidFill>
                  <a:srgbClr val="000000"/>
                </a:solidFill>
                <a:effectLst/>
                <a:uLnTx/>
                <a:uFillTx/>
                <a:latin typeface="Verdana"/>
                <a:ea typeface="+mn-ea"/>
                <a:cs typeface="+mn-cs"/>
              </a:rPr>
              <a:t> and</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 the requested data is kept in a </a:t>
            </a:r>
            <a:r>
              <a:rPr kumimoji="0" lang="en-US" sz="1600" b="0" i="0" u="none" strike="noStrike" kern="1200" cap="none" spc="0" normalizeH="0" baseline="0" noProof="0" dirty="0">
                <a:ln>
                  <a:noFill/>
                </a:ln>
                <a:solidFill>
                  <a:srgbClr val="0070C0"/>
                </a:solidFill>
                <a:effectLst/>
                <a:uLnTx/>
                <a:uFillTx/>
                <a:latin typeface="Verdana"/>
                <a:ea typeface="+mn-ea"/>
                <a:cs typeface="+mn-cs"/>
              </a:rPr>
              <a:t>remote slice</a:t>
            </a:r>
            <a:r>
              <a:rPr kumimoji="0" lang="en-US" sz="1600" b="0" i="0" u="none" strike="noStrike" kern="1200" cap="none" spc="0" normalizeH="0" baseline="0" noProof="0" dirty="0">
                <a:ln>
                  <a:noFill/>
                </a:ln>
                <a:solidFill>
                  <a:srgbClr val="000000"/>
                </a:solidFill>
                <a:effectLst/>
                <a:uLnTx/>
                <a:uFillTx/>
                <a:latin typeface="Verdana"/>
                <a:ea typeface="+mn-ea"/>
                <a:cs typeface="+mn-cs"/>
              </a:rPr>
              <a:t>, then the access needs a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longer time</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4" name="TextBox 3"/>
          <p:cNvSpPr txBox="1"/>
          <p:nvPr/>
        </p:nvSpPr>
        <p:spPr>
          <a:xfrm>
            <a:off x="254000" y="2233141"/>
            <a:ext cx="8784584" cy="584775"/>
          </a:xfrm>
          <a:prstGeom prst="rect">
            <a:avLst/>
          </a:prstGeom>
          <a:noFill/>
        </p:spPr>
        <p:txBody>
          <a:bodyPr wrap="none" rtlCol="0">
            <a:spAutoFit/>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follows that </a:t>
            </a:r>
            <a:r>
              <a:rPr kumimoji="0" lang="en-US" sz="1600" b="0" i="0" u="none" strike="noStrike" kern="1200" cap="none" spc="0" normalizeH="0" baseline="0" noProof="0" dirty="0">
                <a:ln>
                  <a:noFill/>
                </a:ln>
                <a:solidFill>
                  <a:srgbClr val="0070C0"/>
                </a:solidFill>
                <a:effectLst/>
                <a:uLnTx/>
                <a:uFillTx/>
                <a:latin typeface="Verdana"/>
                <a:ea typeface="+mn-ea"/>
                <a:cs typeface="+mn-cs"/>
              </a:rPr>
              <a:t>cache access times are now non-uniform; a</a:t>
            </a:r>
            <a:r>
              <a:rPr kumimoji="0" lang="en-US" sz="1600" b="0" i="0" u="none" strike="noStrike" kern="1200" cap="none" spc="0" normalizeH="0" baseline="0" noProof="0" dirty="0">
                <a:ln>
                  <a:noFill/>
                </a:ln>
                <a:solidFill>
                  <a:srgbClr val="000000"/>
                </a:solidFill>
                <a:effectLst/>
                <a:uLnTx/>
                <a:uFillTx/>
                <a:latin typeface="Verdana"/>
                <a:ea typeface="+mn-ea"/>
                <a:cs typeface="+mn-cs"/>
              </a:rPr>
              <a:t> sliced cache behaves</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as a </a:t>
            </a:r>
            <a:r>
              <a:rPr kumimoji="0" lang="en-US" sz="1600" b="0" i="0" u="none" strike="noStrike" kern="1200" cap="none" spc="0" normalizeH="0" baseline="0" noProof="0" dirty="0">
                <a:ln>
                  <a:noFill/>
                </a:ln>
                <a:solidFill>
                  <a:srgbClr val="0070C0"/>
                </a:solidFill>
                <a:effectLst/>
                <a:uLnTx/>
                <a:uFillTx/>
                <a:latin typeface="Verdana"/>
                <a:ea typeface="+mn-ea"/>
                <a:cs typeface="+mn-cs"/>
              </a:rPr>
              <a:t>NUCA </a:t>
            </a:r>
            <a:r>
              <a:rPr kumimoji="0" lang="en-US" sz="1600" b="0" i="0" u="none" strike="noStrike" kern="1200" cap="none" spc="0" normalizeH="0" baseline="0" noProof="0" dirty="0">
                <a:ln>
                  <a:noFill/>
                </a:ln>
                <a:effectLst/>
                <a:uLnTx/>
                <a:uFillTx/>
                <a:latin typeface="Verdana"/>
                <a:ea typeface="+mn-ea"/>
                <a:cs typeface="+mn-cs"/>
              </a:rPr>
              <a:t>(</a:t>
            </a:r>
            <a:r>
              <a:rPr kumimoji="0" lang="en-US" sz="1600" b="0" i="0" u="none" strike="noStrike" kern="1200" cap="none" spc="0" normalizeH="0" baseline="0" noProof="0" dirty="0">
                <a:ln>
                  <a:noFill/>
                </a:ln>
                <a:solidFill>
                  <a:srgbClr val="0070C0"/>
                </a:solidFill>
                <a:effectLst/>
                <a:uLnTx/>
                <a:uFillTx/>
                <a:latin typeface="Verdana"/>
                <a:ea typeface="+mn-ea"/>
                <a:cs typeface="+mn-cs"/>
              </a:rPr>
              <a:t>Non-Uniform Cache Architecture</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5" name="TextBox 4"/>
          <p:cNvSpPr txBox="1"/>
          <p:nvPr/>
        </p:nvSpPr>
        <p:spPr>
          <a:xfrm>
            <a:off x="268645" y="815425"/>
            <a:ext cx="8661955" cy="338554"/>
          </a:xfrm>
          <a:prstGeom prst="rect">
            <a:avLst/>
          </a:prstGeom>
          <a:noFill/>
        </p:spPr>
        <p:txBody>
          <a:bodyPr wrap="square" rtlCol="0">
            <a:spAutoFit/>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While accessing sliced caches there are </a:t>
            </a:r>
            <a:r>
              <a:rPr kumimoji="0" lang="en-US" sz="1600" b="0" i="0" u="none" strike="noStrike" kern="1200" cap="none" spc="0" normalizeH="0" baseline="0" noProof="0" dirty="0">
                <a:ln>
                  <a:noFill/>
                </a:ln>
                <a:solidFill>
                  <a:srgbClr val="FF0000"/>
                </a:solidFill>
                <a:effectLst/>
                <a:uLnTx/>
                <a:uFillTx/>
                <a:latin typeface="Verdana"/>
                <a:ea typeface="+mn-ea"/>
                <a:cs typeface="+mn-cs"/>
              </a:rPr>
              <a:t>two access patterns: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6" name="TextBox 5"/>
          <p:cNvSpPr txBox="1"/>
          <p:nvPr/>
        </p:nvSpPr>
        <p:spPr>
          <a:xfrm>
            <a:off x="71500" y="448294"/>
            <a:ext cx="79736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Consequence of slicing the L3 cache – non-uniform cache accesses</a:t>
            </a:r>
          </a:p>
        </p:txBody>
      </p:sp>
    </p:spTree>
    <p:extLst>
      <p:ext uri="{BB962C8B-B14F-4D97-AF65-F5344CB8AC3E}">
        <p14:creationId xmlns:p14="http://schemas.microsoft.com/office/powerpoint/2010/main" val="207723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(15)</a:t>
            </a:r>
            <a:endParaRPr lang="en-GB" sz="1700" kern="1200" dirty="0">
              <a:solidFill>
                <a:srgbClr val="FFFFFF"/>
              </a:solidFill>
            </a:endParaRPr>
          </a:p>
        </p:txBody>
      </p:sp>
      <p:sp>
        <p:nvSpPr>
          <p:cNvPr id="3" name="TextBox 2"/>
          <p:cNvSpPr txBox="1"/>
          <p:nvPr/>
        </p:nvSpPr>
        <p:spPr>
          <a:xfrm>
            <a:off x="71500" y="452165"/>
            <a:ext cx="94145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Additional improvements: Increasing the L3 cache size and clock frequency  </a:t>
            </a:r>
          </a:p>
        </p:txBody>
      </p:sp>
      <p:sp>
        <p:nvSpPr>
          <p:cNvPr id="4" name="TextBox 3"/>
          <p:cNvSpPr txBox="1"/>
          <p:nvPr/>
        </p:nvSpPr>
        <p:spPr>
          <a:xfrm>
            <a:off x="286373" y="834678"/>
            <a:ext cx="9451050" cy="14003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In addition,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size of the L3 cache is raised from up to 4 MBs </a:t>
            </a:r>
            <a:r>
              <a:rPr kumimoji="0" lang="en-GB" sz="1600" b="0" i="0" u="none" strike="noStrike" kern="1200" cap="none" spc="0" normalizeH="0" baseline="0" noProof="0" dirty="0">
                <a:ln>
                  <a:noFill/>
                </a:ln>
                <a:solidFill>
                  <a:srgbClr val="000000"/>
                </a:solidFill>
                <a:effectLst/>
                <a:uLnTx/>
                <a:uFillTx/>
                <a:latin typeface="Verdana"/>
                <a:ea typeface="+mn-ea"/>
                <a:cs typeface="+mn-cs"/>
              </a:rPr>
              <a:t>(in the previous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generation)</a:t>
            </a:r>
            <a:r>
              <a:rPr kumimoji="0" lang="en-GB" sz="1600" b="0" i="0" u="none" strike="noStrike" kern="1200" cap="none" spc="0" normalizeH="0" baseline="0" noProof="0" dirty="0">
                <a:ln>
                  <a:noFill/>
                </a:ln>
                <a:solidFill>
                  <a:srgbClr val="0070C0"/>
                </a:solidFill>
                <a:effectLst/>
                <a:uLnTx/>
                <a:uFillTx/>
                <a:latin typeface="Verdana"/>
                <a:ea typeface="+mn-ea"/>
                <a:cs typeface="+mn-cs"/>
              </a:rPr>
              <a:t> to up to 16 MB</a:t>
            </a:r>
            <a:r>
              <a:rPr kumimoji="0" lang="en-GB" sz="1600" b="0" i="0" u="none" strike="noStrike" kern="1200" cap="none" spc="0" normalizeH="0" baseline="0" noProof="0" dirty="0">
                <a:ln>
                  <a:noFill/>
                </a:ln>
                <a:solidFill>
                  <a:srgbClr val="000000"/>
                </a:solidFill>
                <a:effectLst/>
                <a:uLnTx/>
                <a:uFillTx/>
                <a:latin typeface="Verdana"/>
                <a:ea typeface="+mn-ea"/>
                <a:cs typeface="+mn-cs"/>
              </a:rPr>
              <a:t> to achieve higher performance and lower power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consumption.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Also, the operation frequency of the L3 cache has been increased</a:t>
            </a:r>
            <a:r>
              <a:rPr kumimoji="0" lang="en-GB" sz="1600" b="0" i="0" u="none" strike="noStrike" kern="1200" cap="none" spc="0" normalizeH="0" baseline="0" noProof="0" dirty="0">
                <a:ln>
                  <a:noFill/>
                </a:ln>
                <a:solidFill>
                  <a:srgbClr val="000000"/>
                </a:solidFill>
                <a:effectLst/>
                <a:uLnTx/>
                <a:uFillTx/>
                <a:latin typeface="Verdana"/>
                <a:ea typeface="+mn-ea"/>
                <a:cs typeface="+mn-cs"/>
              </a:rPr>
              <a:t> to achieve</a:t>
            </a:r>
          </a:p>
          <a:p>
            <a:pPr marR="0" lvl="0" algn="l" defTabSz="914400" rtl="0" eaLnBrk="1" fontAlgn="auto" latinLnBrk="0" hangingPunct="1">
              <a:lnSpc>
                <a:spcPct val="100000"/>
              </a:lnSpc>
              <a:spcBef>
                <a:spcPts val="0"/>
              </a:spcBef>
              <a:spcAft>
                <a:spcPts val="0"/>
              </a:spcAft>
              <a:buClrTx/>
              <a:buSzTx/>
              <a:tabLst/>
              <a:defRPr/>
            </a:pPr>
            <a:r>
              <a:rPr lang="en-GB" sz="1600" dirty="0">
                <a:solidFill>
                  <a:srgbClr val="000000"/>
                </a:solidFill>
                <a:latin typeface="Verdana"/>
              </a:rPr>
              <a:t>     </a:t>
            </a:r>
            <a:r>
              <a:rPr kumimoji="0" lang="en-GB" sz="1600" b="0" i="0" u="none" strike="noStrike" kern="1200" cap="none" spc="0" normalizeH="0" baseline="0" noProof="0" dirty="0">
                <a:ln>
                  <a:noFill/>
                </a:ln>
                <a:solidFill>
                  <a:srgbClr val="000000"/>
                </a:solidFill>
                <a:effectLst/>
                <a:uLnTx/>
                <a:uFillTx/>
                <a:latin typeface="Verdana"/>
                <a:ea typeface="+mn-ea"/>
                <a:cs typeface="+mn-cs"/>
              </a:rPr>
              <a:t> higher bandwidth and lower latencies.</a:t>
            </a:r>
          </a:p>
        </p:txBody>
      </p:sp>
    </p:spTree>
    <p:extLst>
      <p:ext uri="{BB962C8B-B14F-4D97-AF65-F5344CB8AC3E}">
        <p14:creationId xmlns:p14="http://schemas.microsoft.com/office/powerpoint/2010/main" val="53279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Chart 38">
            <a:extLst>
              <a:ext uri="{FF2B5EF4-FFF2-40B4-BE49-F238E27FC236}">
                <a16:creationId xmlns:a16="http://schemas.microsoft.com/office/drawing/2014/main" id="{9149F62D-11B4-85C8-5513-F8EA56F932AB}"/>
              </a:ext>
            </a:extLst>
          </p:cNvPr>
          <p:cNvGraphicFramePr>
            <a:graphicFrameLocks noGrp="1"/>
          </p:cNvGraphicFramePr>
          <p:nvPr/>
        </p:nvGraphicFramePr>
        <p:xfrm>
          <a:off x="-70862" y="405848"/>
          <a:ext cx="9285725" cy="60463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11138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8003" y="440668"/>
            <a:ext cx="85808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8A"/>
                </a:solidFill>
                <a:effectLst/>
                <a:uLnTx/>
                <a:uFillTx/>
                <a:latin typeface="Verdana"/>
                <a:ea typeface="+mn-ea"/>
                <a:cs typeface="+mn-cs"/>
              </a:rPr>
              <a:t>ARM’s advanced “Built on ARM Cortex Technology” licensing model </a:t>
            </a:r>
            <a:r>
              <a:rPr kumimoji="0" lang="en-US" sz="1800" b="0" i="0" u="none" strike="noStrike" kern="1200" cap="none" spc="0" normalizeH="0" baseline="0" noProof="0">
                <a:ln>
                  <a:noFill/>
                </a:ln>
                <a:solidFill>
                  <a:srgbClr val="000000"/>
                </a:solidFill>
                <a:effectLst/>
                <a:uLnTx/>
                <a:uFillTx/>
                <a:latin typeface="Verdana"/>
                <a:ea typeface="+mn-ea"/>
                <a:cs typeface="+mn-cs"/>
              </a:rPr>
              <a:t>[</a:t>
            </a:r>
            <a:r>
              <a:rPr kumimoji="0" lang="hu-HU" sz="1800" b="0" i="0" u="none" strike="noStrike" kern="1200" cap="none" spc="0" normalizeH="0" baseline="0" noProof="0">
                <a:ln>
                  <a:noFill/>
                </a:ln>
                <a:solidFill>
                  <a:srgbClr val="000000"/>
                </a:solidFill>
                <a:effectLst/>
                <a:uLnTx/>
                <a:uFillTx/>
                <a:latin typeface="Verdana"/>
                <a:ea typeface="+mn-ea"/>
                <a:cs typeface="+mn-cs"/>
              </a:rPr>
              <a:t>131</a:t>
            </a:r>
            <a:r>
              <a:rPr kumimoji="0" lang="en-US" sz="1800" b="0" i="0" u="none" strike="noStrike" kern="1200" cap="none" spc="0" normalizeH="0" baseline="0" noProof="0">
                <a:ln>
                  <a:noFill/>
                </a:ln>
                <a:solidFill>
                  <a:srgbClr val="000000"/>
                </a:solidFill>
                <a:effectLst/>
                <a:uLnTx/>
                <a:uFillTx/>
                <a:latin typeface="Verdana"/>
                <a:ea typeface="+mn-ea"/>
                <a:cs typeface="+mn-cs"/>
              </a:rPr>
              <a:t>]</a:t>
            </a:r>
          </a:p>
        </p:txBody>
      </p:sp>
      <p:sp>
        <p:nvSpPr>
          <p:cNvPr id="7" name="TextBox 6"/>
          <p:cNvSpPr txBox="1"/>
          <p:nvPr/>
        </p:nvSpPr>
        <p:spPr>
          <a:xfrm>
            <a:off x="288650" y="804232"/>
            <a:ext cx="8945077" cy="350865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Introduced in </a:t>
            </a:r>
            <a:r>
              <a:rPr kumimoji="0" lang="en-US" sz="1600" b="0" i="0" u="none" strike="noStrike" kern="1200" cap="none" spc="0" normalizeH="0" baseline="0" noProof="0" dirty="0">
                <a:ln>
                  <a:noFill/>
                </a:ln>
                <a:solidFill>
                  <a:srgbClr val="0070C0"/>
                </a:solidFill>
                <a:effectLst/>
                <a:uLnTx/>
                <a:uFillTx/>
                <a:latin typeface="Verdana"/>
                <a:ea typeface="+mn-ea"/>
                <a:cs typeface="+mn-cs"/>
              </a:rPr>
              <a:t>02/2016.</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is available only </a:t>
            </a:r>
            <a:r>
              <a:rPr kumimoji="0" lang="en-US" sz="1600" b="0" i="0" u="none" strike="noStrike" kern="1200" cap="none" spc="0" normalizeH="0" baseline="0" noProof="0" dirty="0">
                <a:ln>
                  <a:noFill/>
                </a:ln>
                <a:solidFill>
                  <a:srgbClr val="0070C0"/>
                </a:solidFill>
                <a:effectLst/>
                <a:uLnTx/>
                <a:uFillTx/>
                <a:latin typeface="Verdana"/>
                <a:ea typeface="+mn-ea"/>
                <a:cs typeface="+mn-cs"/>
              </a:rPr>
              <a:t>for lead partners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new license agreement allows licensees </a:t>
            </a:r>
            <a:r>
              <a:rPr kumimoji="0" lang="en-US" sz="1600" b="0" i="0" u="none" strike="noStrike" kern="1200" cap="none" spc="0" normalizeH="0" baseline="0" noProof="0" dirty="0">
                <a:ln>
                  <a:noFill/>
                </a:ln>
                <a:solidFill>
                  <a:srgbClr val="0070C0"/>
                </a:solidFill>
                <a:effectLst/>
                <a:uLnTx/>
                <a:uFillTx/>
                <a:latin typeface="Verdana"/>
                <a:ea typeface="+mn-ea"/>
                <a:cs typeface="+mn-cs"/>
              </a:rPr>
              <a:t>to request microarchitecture changes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use this customized design in their products.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ARM provides engineering and design services </a:t>
            </a:r>
            <a:r>
              <a:rPr kumimoji="0" lang="en-US" sz="1600" b="0" i="0" u="none" strike="noStrike" kern="1200" cap="none" spc="0" normalizeH="0" baseline="0" noProof="0" dirty="0">
                <a:ln>
                  <a:noFill/>
                </a:ln>
                <a:solidFill>
                  <a:srgbClr val="000000"/>
                </a:solidFill>
                <a:effectLst/>
                <a:uLnTx/>
                <a:uFillTx/>
                <a:latin typeface="Verdana"/>
                <a:ea typeface="+mn-ea"/>
                <a:cs typeface="+mn-cs"/>
              </a:rPr>
              <a:t>for implementing the requested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modifications for additional costs.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Under the license’s terms, </a:t>
            </a:r>
            <a:r>
              <a:rPr kumimoji="0" lang="en-US" sz="1600" b="0" i="0" u="none" strike="noStrike" kern="1200" cap="none" spc="0" normalizeH="0" baseline="0" noProof="0" dirty="0">
                <a:ln>
                  <a:noFill/>
                </a:ln>
                <a:solidFill>
                  <a:srgbClr val="0070C0"/>
                </a:solidFill>
                <a:effectLst/>
                <a:uLnTx/>
                <a:uFillTx/>
                <a:latin typeface="Verdana"/>
                <a:ea typeface="+mn-ea"/>
                <a:cs typeface="+mn-cs"/>
              </a:rPr>
              <a:t>ARM still owns the IP</a:t>
            </a:r>
            <a:r>
              <a:rPr kumimoji="0" lang="en-US" sz="1600" b="0" i="0" u="none" strike="noStrike" kern="1200" cap="none" spc="0" normalizeH="0" baseline="0" noProof="0" dirty="0">
                <a:ln>
                  <a:noFill/>
                </a:ln>
                <a:solidFill>
                  <a:srgbClr val="000000"/>
                </a:solidFill>
                <a:effectLst/>
                <a:uLnTx/>
                <a:uFillTx/>
                <a:latin typeface="Verdana"/>
                <a:ea typeface="+mn-ea"/>
                <a:cs typeface="+mn-cs"/>
              </a:rPr>
              <a:t>, however, the modified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microarchitecture is </a:t>
            </a:r>
            <a:r>
              <a:rPr kumimoji="0" lang="en-US" sz="1600" b="0" i="0" u="none" strike="noStrike" kern="1200" cap="none" spc="0" normalizeH="0" baseline="0" noProof="0" dirty="0">
                <a:ln>
                  <a:noFill/>
                </a:ln>
                <a:solidFill>
                  <a:srgbClr val="0070C0"/>
                </a:solidFill>
                <a:effectLst/>
                <a:uLnTx/>
                <a:uFillTx/>
                <a:latin typeface="Verdana"/>
                <a:ea typeface="+mn-ea"/>
                <a:cs typeface="+mn-cs"/>
              </a:rPr>
              <a:t>not shared or made available to other licensees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Licensees</a:t>
            </a:r>
            <a:r>
              <a:rPr kumimoji="0" lang="en-US" sz="1600" b="0" i="0" u="none" strike="noStrike" kern="1200" cap="none" spc="0" normalizeH="0" baseline="0" noProof="0" dirty="0">
                <a:ln>
                  <a:noFill/>
                </a:ln>
                <a:solidFill>
                  <a:srgbClr val="000000"/>
                </a:solidFill>
                <a:effectLst/>
                <a:uLnTx/>
                <a:uFillTx/>
                <a:latin typeface="Verdana"/>
                <a:ea typeface="+mn-ea"/>
                <a:cs typeface="+mn-cs"/>
              </a:rPr>
              <a:t> have </a:t>
            </a:r>
            <a:r>
              <a:rPr kumimoji="0" lang="en-US" sz="1600" b="0" i="0" u="none" strike="noStrike" kern="1200" cap="none" spc="0" normalizeH="0" baseline="0" noProof="0" dirty="0">
                <a:ln>
                  <a:noFill/>
                </a:ln>
                <a:solidFill>
                  <a:srgbClr val="0070C0"/>
                </a:solidFill>
                <a:effectLst/>
                <a:uLnTx/>
                <a:uFillTx/>
                <a:latin typeface="Verdana"/>
                <a:ea typeface="+mn-ea"/>
                <a:cs typeface="+mn-cs"/>
              </a:rPr>
              <a:t>branding freedom</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An example is Qualcomm’s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Kryo</a:t>
            </a:r>
            <a:r>
              <a:rPr kumimoji="0" lang="en-US" sz="1600" b="0" i="0" u="none" strike="noStrike" kern="1200" cap="none" spc="0" normalizeH="0" baseline="0" noProof="0" dirty="0">
                <a:ln>
                  <a:noFill/>
                </a:ln>
                <a:solidFill>
                  <a:srgbClr val="000000"/>
                </a:solidFill>
                <a:effectLst/>
                <a:uLnTx/>
                <a:uFillTx/>
                <a:latin typeface="Verdana"/>
                <a:ea typeface="+mn-ea"/>
                <a:cs typeface="+mn-cs"/>
              </a:rPr>
              <a:t> 280 CPU, which is based on ARM’s Cortex-A73,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whereas earlier Qualcomm CPUs were custom-designed based on 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Architecture license.</a:t>
            </a:r>
          </a:p>
        </p:txBody>
      </p:sp>
      <p:sp>
        <p:nvSpPr>
          <p:cNvPr id="8"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10</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396633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 calcmode="lin" valueType="num">
                                      <p:cBhvr additive="base">
                                        <p:cTn id="2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 calcmode="lin" valueType="num">
                                      <p:cBhvr additive="base">
                                        <p:cTn id="3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anim calcmode="lin" valueType="num">
                                      <p:cBhvr additive="base">
                                        <p:cTn id="3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8" end="8"/>
                                            </p:txEl>
                                          </p:spTgt>
                                        </p:tgtEl>
                                        <p:attrNameLst>
                                          <p:attrName>style.visibility</p:attrName>
                                        </p:attrNameLst>
                                      </p:cBhvr>
                                      <p:to>
                                        <p:strVal val="visible"/>
                                      </p:to>
                                    </p:set>
                                    <p:anim calcmode="lin" valueType="num">
                                      <p:cBhvr additive="base">
                                        <p:cTn id="4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xEl>
                                              <p:pRg st="9" end="9"/>
                                            </p:txEl>
                                          </p:spTgt>
                                        </p:tgtEl>
                                        <p:attrNameLst>
                                          <p:attrName>style.visibility</p:attrName>
                                        </p:attrNameLst>
                                      </p:cBhvr>
                                      <p:to>
                                        <p:strVal val="visible"/>
                                      </p:to>
                                    </p:set>
                                    <p:anim calcmode="lin" valueType="num">
                                      <p:cBhvr additive="base">
                                        <p:cTn id="49"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
                                            <p:txEl>
                                              <p:pRg st="10" end="10"/>
                                            </p:txEl>
                                          </p:spTgt>
                                        </p:tgtEl>
                                        <p:attrNameLst>
                                          <p:attrName>style.visibility</p:attrName>
                                        </p:attrNameLst>
                                      </p:cBhvr>
                                      <p:to>
                                        <p:strVal val="visible"/>
                                      </p:to>
                                    </p:set>
                                    <p:anim calcmode="lin" valueType="num">
                                      <p:cBhvr additive="base">
                                        <p:cTn id="53"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7">
                                            <p:txEl>
                                              <p:pRg st="11" end="11"/>
                                            </p:txEl>
                                          </p:spTgt>
                                        </p:tgtEl>
                                        <p:attrNameLst>
                                          <p:attrName>style.visibility</p:attrName>
                                        </p:attrNameLst>
                                      </p:cBhvr>
                                      <p:to>
                                        <p:strVal val="visible"/>
                                      </p:to>
                                    </p:set>
                                    <p:anim calcmode="lin" valueType="num">
                                      <p:cBhvr additive="base">
                                        <p:cTn id="57"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(16)</a:t>
            </a:r>
          </a:p>
        </p:txBody>
      </p:sp>
      <p:sp>
        <p:nvSpPr>
          <p:cNvPr id="37" name="Rounded Rectangle 36"/>
          <p:cNvSpPr/>
          <p:nvPr/>
        </p:nvSpPr>
        <p:spPr bwMode="auto">
          <a:xfrm>
            <a:off x="-508" y="2416955"/>
            <a:ext cx="9180000" cy="1944000"/>
          </a:xfrm>
          <a:prstGeom prst="roundRect">
            <a:avLst/>
          </a:prstGeom>
          <a:solidFill>
            <a:srgbClr val="DDEEFF"/>
          </a:solidFill>
          <a:ln w="15875" cap="flat" cmpd="sng" algn="ctr">
            <a:solidFill>
              <a:srgbClr val="86A4A7"/>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38" name="TextBox 37"/>
          <p:cNvSpPr txBox="1"/>
          <p:nvPr/>
        </p:nvSpPr>
        <p:spPr>
          <a:xfrm>
            <a:off x="3608181" y="2624795"/>
            <a:ext cx="2719014" cy="292388"/>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3-level cache architectures</a:t>
            </a:r>
          </a:p>
        </p:txBody>
      </p:sp>
      <p:sp>
        <p:nvSpPr>
          <p:cNvPr id="41" name="TextBox 40"/>
          <p:cNvSpPr txBox="1"/>
          <p:nvPr/>
        </p:nvSpPr>
        <p:spPr>
          <a:xfrm>
            <a:off x="4192849" y="2944449"/>
            <a:ext cx="1570430" cy="451406"/>
          </a:xfrm>
          <a:prstGeom prst="rect">
            <a:avLst/>
          </a:prstGeom>
          <a:noFill/>
        </p:spPr>
        <p:txBody>
          <a:bodyPr wrap="none" rtlCol="0">
            <a:spAutoFit/>
          </a:bodyPr>
          <a:lstStyle/>
          <a:p>
            <a:pPr marL="0" marR="0" lvl="0" indent="0" algn="ctr" defTabSz="457200" rtl="0" eaLnBrk="1" fontAlgn="base" latinLnBrk="0" hangingPunct="1">
              <a:lnSpc>
                <a:spcPts val="14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Per-core, unified</a:t>
            </a:r>
          </a:p>
          <a:p>
            <a:pPr marL="0" marR="0" lvl="0" indent="0" algn="ctr" defTabSz="457200" rtl="0" eaLnBrk="1" fontAlgn="base" latinLnBrk="0" hangingPunct="1">
              <a:lnSpc>
                <a:spcPts val="14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L2 cache</a:t>
            </a:r>
          </a:p>
        </p:txBody>
      </p:sp>
      <p:sp>
        <p:nvSpPr>
          <p:cNvPr id="43" name="TextBox 42"/>
          <p:cNvSpPr txBox="1"/>
          <p:nvPr/>
        </p:nvSpPr>
        <p:spPr>
          <a:xfrm>
            <a:off x="4121950" y="3402720"/>
            <a:ext cx="1733535" cy="451406"/>
          </a:xfrm>
          <a:prstGeom prst="rect">
            <a:avLst/>
          </a:prstGeom>
          <a:noFill/>
        </p:spPr>
        <p:txBody>
          <a:bodyPr wrap="square" rtlCol="0">
            <a:spAutoFit/>
          </a:bodyPr>
          <a:lstStyle/>
          <a:p>
            <a:pPr marL="0" marR="0" lvl="0" indent="0" algn="ctr" defTabSz="457200" rtl="0" eaLnBrk="1" fontAlgn="base" latinLnBrk="0" hangingPunct="1">
              <a:lnSpc>
                <a:spcPts val="14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Shared, unified</a:t>
            </a:r>
          </a:p>
          <a:p>
            <a:pPr marL="0" marR="0" lvl="0" indent="0" algn="ctr" defTabSz="457200" rtl="0" eaLnBrk="1" fontAlgn="base" latinLnBrk="0" hangingPunct="1">
              <a:lnSpc>
                <a:spcPts val="14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L3 cache</a:t>
            </a:r>
          </a:p>
        </p:txBody>
      </p:sp>
      <p:sp>
        <p:nvSpPr>
          <p:cNvPr id="46" name="TextBox 45"/>
          <p:cNvSpPr txBox="1"/>
          <p:nvPr/>
        </p:nvSpPr>
        <p:spPr>
          <a:xfrm>
            <a:off x="3161552" y="3990397"/>
            <a:ext cx="1005403"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Not sliced</a:t>
            </a: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7" name="TextBox 46"/>
          <p:cNvSpPr txBox="1"/>
          <p:nvPr/>
        </p:nvSpPr>
        <p:spPr>
          <a:xfrm>
            <a:off x="5960904" y="3969541"/>
            <a:ext cx="681597" cy="292388"/>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Sliced</a:t>
            </a:r>
          </a:p>
        </p:txBody>
      </p:sp>
      <p:cxnSp>
        <p:nvCxnSpPr>
          <p:cNvPr id="48" name="Straight Connector 47"/>
          <p:cNvCxnSpPr/>
          <p:nvPr/>
        </p:nvCxnSpPr>
        <p:spPr bwMode="auto">
          <a:xfrm flipH="1">
            <a:off x="4444838" y="3806696"/>
            <a:ext cx="2080" cy="4671"/>
          </a:xfrm>
          <a:prstGeom prst="line">
            <a:avLst/>
          </a:prstGeom>
          <a:noFill/>
          <a:ln w="19050" cap="flat" cmpd="sng" algn="ctr">
            <a:solidFill>
              <a:srgbClr val="FF0000"/>
            </a:solidFill>
            <a:prstDash val="solid"/>
            <a:round/>
            <a:headEnd type="none" w="med" len="med"/>
            <a:tailEnd type="none" w="med" len="med"/>
          </a:ln>
          <a:effectLst/>
        </p:spPr>
      </p:cxnSp>
      <p:cxnSp>
        <p:nvCxnSpPr>
          <p:cNvPr id="49" name="Straight Connector 48"/>
          <p:cNvCxnSpPr>
            <a:stCxn id="43" idx="2"/>
          </p:cNvCxnSpPr>
          <p:nvPr/>
        </p:nvCxnSpPr>
        <p:spPr bwMode="auto">
          <a:xfrm flipH="1">
            <a:off x="3657484" y="3854126"/>
            <a:ext cx="1331234" cy="103534"/>
          </a:xfrm>
          <a:prstGeom prst="line">
            <a:avLst/>
          </a:prstGeom>
          <a:noFill/>
          <a:ln w="6350" cap="flat" cmpd="sng" algn="ctr">
            <a:solidFill>
              <a:schemeClr val="tx1"/>
            </a:solidFill>
            <a:prstDash val="solid"/>
            <a:round/>
            <a:headEnd type="none" w="med" len="med"/>
            <a:tailEnd type="none" w="med" len="med"/>
          </a:ln>
          <a:effectLst/>
        </p:spPr>
      </p:cxnSp>
      <p:sp>
        <p:nvSpPr>
          <p:cNvPr id="50" name="Oval 8"/>
          <p:cNvSpPr>
            <a:spLocks noChangeArrowheads="1"/>
          </p:cNvSpPr>
          <p:nvPr/>
        </p:nvSpPr>
        <p:spPr bwMode="auto">
          <a:xfrm>
            <a:off x="3626970" y="3921631"/>
            <a:ext cx="72260" cy="72122"/>
          </a:xfrm>
          <a:prstGeom prst="ellipse">
            <a:avLst/>
          </a:prstGeom>
          <a:solidFill>
            <a:srgbClr val="FFFFFF"/>
          </a:solidFill>
          <a:ln w="0">
            <a:solidFill>
              <a:srgbClr val="000000"/>
            </a:solidFill>
            <a:round/>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mn-ea"/>
              <a:cs typeface="+mn-cs"/>
            </a:endParaRPr>
          </a:p>
        </p:txBody>
      </p:sp>
      <p:cxnSp>
        <p:nvCxnSpPr>
          <p:cNvPr id="53" name="Straight Connector 52"/>
          <p:cNvCxnSpPr/>
          <p:nvPr/>
        </p:nvCxnSpPr>
        <p:spPr bwMode="auto">
          <a:xfrm flipH="1" flipV="1">
            <a:off x="4977318" y="3853015"/>
            <a:ext cx="1321797" cy="114693"/>
          </a:xfrm>
          <a:prstGeom prst="line">
            <a:avLst/>
          </a:prstGeom>
          <a:noFill/>
          <a:ln w="6350" cap="flat" cmpd="sng" algn="ctr">
            <a:solidFill>
              <a:schemeClr val="tx1"/>
            </a:solidFill>
            <a:prstDash val="solid"/>
            <a:round/>
            <a:headEnd type="none" w="med" len="med"/>
            <a:tailEnd type="none" w="med" len="med"/>
          </a:ln>
          <a:effectLst/>
        </p:spPr>
      </p:cxnSp>
      <p:sp>
        <p:nvSpPr>
          <p:cNvPr id="54" name="Oval 8"/>
          <p:cNvSpPr>
            <a:spLocks noChangeArrowheads="1"/>
          </p:cNvSpPr>
          <p:nvPr/>
        </p:nvSpPr>
        <p:spPr bwMode="auto">
          <a:xfrm>
            <a:off x="6262530" y="3927254"/>
            <a:ext cx="72000" cy="72000"/>
          </a:xfrm>
          <a:prstGeom prst="ellipse">
            <a:avLst/>
          </a:prstGeom>
          <a:solidFill>
            <a:srgbClr val="FFFFFF"/>
          </a:solidFill>
          <a:ln w="0">
            <a:solidFill>
              <a:srgbClr val="000000"/>
            </a:solidFill>
            <a:round/>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mn-ea"/>
              <a:cs typeface="+mn-cs"/>
            </a:endParaRPr>
          </a:p>
        </p:txBody>
      </p:sp>
      <p:sp>
        <p:nvSpPr>
          <p:cNvPr id="60" name="Rounded Rectangle 59"/>
          <p:cNvSpPr/>
          <p:nvPr/>
        </p:nvSpPr>
        <p:spPr bwMode="auto">
          <a:xfrm>
            <a:off x="3582436" y="2616776"/>
            <a:ext cx="2789764" cy="1209817"/>
          </a:xfrm>
          <a:prstGeom prst="round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62" name="TextBox 61"/>
          <p:cNvSpPr txBox="1"/>
          <p:nvPr/>
        </p:nvSpPr>
        <p:spPr>
          <a:xfrm>
            <a:off x="3041766" y="4540246"/>
            <a:ext cx="1290738" cy="692497"/>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Core 2 based</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 Nehalem 4C</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(2008)</a:t>
            </a:r>
          </a:p>
        </p:txBody>
      </p:sp>
      <p:sp>
        <p:nvSpPr>
          <p:cNvPr id="63" name="TextBox 62"/>
          <p:cNvSpPr txBox="1"/>
          <p:nvPr/>
        </p:nvSpPr>
        <p:spPr>
          <a:xfrm>
            <a:off x="5254046" y="4538644"/>
            <a:ext cx="1999265" cy="931024"/>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Core 2 based</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 Sandy Bridge 4C</a:t>
            </a:r>
          </a:p>
          <a:p>
            <a:pPr marL="0" marR="0" lvl="0" indent="0" algn="ctr" defTabSz="457200" rtl="0" eaLnBrk="1" fontAlgn="base"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(2011),</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and subsequent proc.</a:t>
            </a:r>
          </a:p>
        </p:txBody>
      </p:sp>
      <p:sp>
        <p:nvSpPr>
          <p:cNvPr id="64" name="TextBox 63"/>
          <p:cNvSpPr txBox="1"/>
          <p:nvPr/>
        </p:nvSpPr>
        <p:spPr>
          <a:xfrm>
            <a:off x="2897387" y="5469057"/>
            <a:ext cx="1600953"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K10 Barcelona</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(2007)</a:t>
            </a:r>
          </a:p>
        </p:txBody>
      </p:sp>
      <p:sp>
        <p:nvSpPr>
          <p:cNvPr id="65" name="TextBox 64"/>
          <p:cNvSpPr txBox="1"/>
          <p:nvPr/>
        </p:nvSpPr>
        <p:spPr>
          <a:xfrm>
            <a:off x="1601670" y="4416515"/>
            <a:ext cx="638316" cy="292388"/>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Intel</a:t>
            </a:r>
          </a:p>
        </p:txBody>
      </p:sp>
      <p:sp>
        <p:nvSpPr>
          <p:cNvPr id="66" name="TextBox 65"/>
          <p:cNvSpPr txBox="1"/>
          <p:nvPr/>
        </p:nvSpPr>
        <p:spPr>
          <a:xfrm>
            <a:off x="1646675" y="5297194"/>
            <a:ext cx="611065" cy="292388"/>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AMD</a:t>
            </a:r>
          </a:p>
        </p:txBody>
      </p:sp>
      <p:sp>
        <p:nvSpPr>
          <p:cNvPr id="67" name="Right Arrow 66"/>
          <p:cNvSpPr/>
          <p:nvPr/>
        </p:nvSpPr>
        <p:spPr bwMode="auto">
          <a:xfrm>
            <a:off x="4574136" y="4651919"/>
            <a:ext cx="239607" cy="110097"/>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8" name="TextBox 67"/>
          <p:cNvSpPr txBox="1"/>
          <p:nvPr/>
        </p:nvSpPr>
        <p:spPr>
          <a:xfrm>
            <a:off x="5067055" y="5475562"/>
            <a:ext cx="2430270"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K17 Zen core-based lines</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(2017)</a:t>
            </a:r>
          </a:p>
        </p:txBody>
      </p:sp>
      <p:sp>
        <p:nvSpPr>
          <p:cNvPr id="69" name="TextBox 68"/>
          <p:cNvSpPr txBox="1"/>
          <p:nvPr/>
        </p:nvSpPr>
        <p:spPr>
          <a:xfrm>
            <a:off x="2501770" y="6049858"/>
            <a:ext cx="2372454"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v8.2-A based cores</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(2016)</a:t>
            </a:r>
          </a:p>
        </p:txBody>
      </p:sp>
      <p:sp>
        <p:nvSpPr>
          <p:cNvPr id="71" name="TextBox 70"/>
          <p:cNvSpPr txBox="1"/>
          <p:nvPr/>
        </p:nvSpPr>
        <p:spPr>
          <a:xfrm>
            <a:off x="1626355" y="5877995"/>
            <a:ext cx="603050" cy="292388"/>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ARM</a:t>
            </a:r>
          </a:p>
        </p:txBody>
      </p:sp>
      <p:sp>
        <p:nvSpPr>
          <p:cNvPr id="73" name="TextBox 72"/>
          <p:cNvSpPr txBox="1"/>
          <p:nvPr/>
        </p:nvSpPr>
        <p:spPr>
          <a:xfrm>
            <a:off x="5067055" y="6056363"/>
            <a:ext cx="2430270"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v9-A based cores</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(2021)</a:t>
            </a:r>
          </a:p>
        </p:txBody>
      </p:sp>
      <p:sp>
        <p:nvSpPr>
          <p:cNvPr id="3" name="Rounded Rectangle 2"/>
          <p:cNvSpPr/>
          <p:nvPr/>
        </p:nvSpPr>
        <p:spPr>
          <a:xfrm>
            <a:off x="-36512" y="880433"/>
            <a:ext cx="9180000" cy="1404000"/>
          </a:xfrm>
          <a:prstGeom prst="roundRect">
            <a:avLst/>
          </a:prstGeom>
          <a:solidFill>
            <a:srgbClr val="F2F2F2"/>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9" name="TextBox 28"/>
          <p:cNvSpPr txBox="1"/>
          <p:nvPr/>
        </p:nvSpPr>
        <p:spPr>
          <a:xfrm>
            <a:off x="88363" y="877401"/>
            <a:ext cx="8760603" cy="1400383"/>
          </a:xfrm>
          <a:prstGeom prst="rect">
            <a:avLst/>
          </a:prstGeom>
          <a:noFill/>
        </p:spPr>
        <p:txBody>
          <a:bodyPr wrap="non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It is worth noting that </a:t>
            </a:r>
            <a:r>
              <a:rPr kumimoji="0" lang="en-GB" sz="1600" b="0" i="0" u="none" strike="noStrike" kern="1200" cap="none" spc="0" normalizeH="0" baseline="0" noProof="0" dirty="0">
                <a:ln>
                  <a:noFill/>
                </a:ln>
                <a:solidFill>
                  <a:srgbClr val="FF0000"/>
                </a:solidFill>
                <a:effectLst/>
                <a:uLnTx/>
                <a:uFillTx/>
                <a:latin typeface="Verdana"/>
                <a:ea typeface="+mn-ea"/>
                <a:cs typeface="+mn-cs"/>
              </a:rPr>
              <a:t>L3 caches in Intel’s or AMD’s client </a:t>
            </a:r>
            <a:r>
              <a:rPr kumimoji="0" lang="en-GB" sz="1600" b="0" i="0" u="none" strike="noStrike" kern="1200" cap="none" spc="0" normalizeH="0" baseline="0" noProof="0" dirty="0">
                <a:ln>
                  <a:noFill/>
                </a:ln>
                <a:effectLst/>
                <a:uLnTx/>
                <a:uFillTx/>
                <a:latin typeface="Verdana"/>
                <a:ea typeface="+mn-ea"/>
                <a:cs typeface="+mn-cs"/>
              </a:rPr>
              <a:t>and</a:t>
            </a:r>
            <a:r>
              <a:rPr kumimoji="0" lang="en-GB" sz="1600" b="0" i="0" u="none" strike="noStrike" kern="1200" cap="none" spc="0" normalizeH="0" baseline="0" noProof="0" dirty="0">
                <a:ln>
                  <a:noFill/>
                </a:ln>
                <a:solidFill>
                  <a:srgbClr val="FF0000"/>
                </a:solidFill>
                <a:effectLst/>
                <a:uLnTx/>
                <a:uFillTx/>
                <a:latin typeface="Verdana"/>
                <a:ea typeface="+mn-ea"/>
                <a:cs typeface="+mn-cs"/>
              </a:rPr>
              <a:t> ARM’s mobile Cortex</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   cores followed the same evolution </a:t>
            </a:r>
            <a:r>
              <a:rPr kumimoji="0" lang="en-GB" sz="1600" b="0" i="0" u="none" strike="noStrike" kern="1200" cap="none" spc="-30" normalizeH="0" baseline="0" noProof="0" dirty="0">
                <a:ln>
                  <a:noFill/>
                </a:ln>
                <a:solidFill>
                  <a:srgbClr val="FF0000"/>
                </a:solidFill>
                <a:effectLst/>
                <a:uLnTx/>
                <a:uFillTx/>
                <a:latin typeface="Verdana"/>
                <a:ea typeface="+mn-ea"/>
                <a:cs typeface="+mn-cs"/>
              </a:rPr>
              <a:t>paths,</a:t>
            </a:r>
            <a:r>
              <a:rPr kumimoji="0" lang="en-GB" sz="1600" b="0" i="0" u="none" strike="noStrike" kern="1200" cap="none" spc="-30" normalizeH="0" baseline="0" noProof="0" dirty="0">
                <a:ln>
                  <a:noFill/>
                </a:ln>
                <a:solidFill>
                  <a:srgbClr val="000000"/>
                </a:solidFill>
                <a:effectLst/>
                <a:uLnTx/>
                <a:uFillTx/>
                <a:latin typeface="Verdana"/>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30" normalizeH="0" baseline="0" noProof="0" dirty="0">
                <a:ln>
                  <a:noFill/>
                </a:ln>
                <a:solidFill>
                  <a:srgbClr val="000000"/>
                </a:solidFill>
                <a:effectLst/>
                <a:uLnTx/>
                <a:uFillTx/>
                <a:latin typeface="Verdana"/>
                <a:ea typeface="+mn-ea"/>
                <a:cs typeface="+mn-cs"/>
              </a:rPr>
              <a:t>namely, all firms mentioned </a:t>
            </a:r>
            <a:r>
              <a:rPr kumimoji="0" lang="en-GB" sz="1600" b="0" i="0" u="none" strike="noStrike" kern="1200" cap="none" spc="-30" normalizeH="0" baseline="0" noProof="0" dirty="0">
                <a:ln>
                  <a:noFill/>
                </a:ln>
                <a:solidFill>
                  <a:srgbClr val="0070C0"/>
                </a:solidFill>
                <a:effectLst/>
                <a:uLnTx/>
                <a:uFillTx/>
                <a:latin typeface="Verdana"/>
                <a:ea typeface="+mn-ea"/>
                <a:cs typeface="+mn-cs"/>
              </a:rPr>
              <a:t>initially </a:t>
            </a:r>
            <a:r>
              <a:rPr kumimoji="0" lang="en-GB" sz="1600" b="0" i="0" u="none" strike="noStrike" kern="1200" cap="none" spc="-30" normalizeH="0" baseline="0" noProof="0" dirty="0">
                <a:ln>
                  <a:noFill/>
                </a:ln>
                <a:solidFill>
                  <a:srgbClr val="000000"/>
                </a:solidFill>
                <a:effectLst/>
                <a:uLnTx/>
                <a:uFillTx/>
                <a:latin typeface="Verdana"/>
                <a:ea typeface="+mn-ea"/>
                <a:cs typeface="+mn-cs"/>
              </a:rPr>
              <a:t>used </a:t>
            </a:r>
            <a:r>
              <a:rPr kumimoji="0" lang="en-GB" sz="1600" b="0" i="0" u="none" strike="noStrike" kern="1200" cap="none" spc="-30" normalizeH="0" baseline="0" noProof="0" dirty="0">
                <a:ln>
                  <a:noFill/>
                </a:ln>
                <a:solidFill>
                  <a:srgbClr val="0070C0"/>
                </a:solidFill>
                <a:effectLst/>
                <a:uLnTx/>
                <a:uFillTx/>
                <a:latin typeface="Verdana"/>
                <a:ea typeface="+mn-ea"/>
                <a:cs typeface="+mn-cs"/>
              </a:rPr>
              <a:t>homogeneous (not sliced) L3 caches but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30" normalizeH="0" baseline="0" noProof="0" dirty="0">
                <a:ln>
                  <a:noFill/>
                </a:ln>
                <a:solidFill>
                  <a:srgbClr val="0070C0"/>
                </a:solidFill>
                <a:effectLst/>
                <a:uLnTx/>
                <a:uFillTx/>
                <a:latin typeface="Verdana"/>
                <a:ea typeface="+mn-ea"/>
                <a:cs typeface="+mn-cs"/>
              </a:rPr>
              <a:t>  later</a:t>
            </a:r>
            <a:r>
              <a:rPr kumimoji="0" lang="en-GB" sz="1600" b="0" i="0" u="none" strike="noStrike" kern="1200" cap="none" spc="-30" normalizeH="0" noProof="0" dirty="0">
                <a:ln>
                  <a:noFill/>
                </a:ln>
                <a:solidFill>
                  <a:srgbClr val="0070C0"/>
                </a:solidFill>
                <a:effectLst/>
                <a:uLnTx/>
                <a:uFillTx/>
                <a:latin typeface="Verdana"/>
                <a:ea typeface="+mn-ea"/>
                <a:cs typeface="+mn-cs"/>
              </a:rPr>
              <a:t> shifted to sliced ones</a:t>
            </a:r>
            <a:r>
              <a:rPr kumimoji="0" lang="en-GB" sz="1600" b="0" i="0" u="none" strike="noStrike" kern="1200" cap="none" spc="0" normalizeH="0" baseline="0" noProof="0" dirty="0">
                <a:ln>
                  <a:noFill/>
                </a:ln>
                <a:solidFill>
                  <a:srgbClr val="000000"/>
                </a:solidFill>
                <a:effectLst/>
                <a:uLnTx/>
                <a:uFillTx/>
                <a:latin typeface="Verdana"/>
                <a:ea typeface="+mn-ea"/>
                <a:cs typeface="+mn-cs"/>
              </a:rPr>
              <a:t> (as indicated below), </a:t>
            </a:r>
            <a:r>
              <a:rPr kumimoji="0" lang="en-GB" sz="1600" b="0" i="0" u="none" strike="noStrike" kern="1200" cap="none" spc="-60" normalizeH="0" noProof="0" dirty="0">
                <a:ln>
                  <a:noFill/>
                </a:ln>
                <a:solidFill>
                  <a:srgbClr val="000000"/>
                </a:solidFill>
                <a:effectLst/>
                <a:uLnTx/>
                <a:uFillTx/>
                <a:latin typeface="Verdana"/>
                <a:ea typeface="+mn-ea"/>
                <a:cs typeface="+mn-cs"/>
              </a:rPr>
              <a:t>primarily for higher performance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600" spc="-60" dirty="0">
                <a:solidFill>
                  <a:srgbClr val="000000"/>
                </a:solidFill>
                <a:latin typeface="Verdana"/>
              </a:rPr>
              <a:t>  </a:t>
            </a:r>
            <a:r>
              <a:rPr kumimoji="0" lang="en-GB" sz="1600" b="0" i="0" u="none" strike="noStrike" kern="1200" cap="none" spc="-60" normalizeH="0" noProof="0" dirty="0">
                <a:ln>
                  <a:noFill/>
                </a:ln>
                <a:solidFill>
                  <a:srgbClr val="000000"/>
                </a:solidFill>
                <a:effectLst/>
                <a:uLnTx/>
                <a:uFillTx/>
                <a:latin typeface="Verdana"/>
                <a:ea typeface="+mn-ea"/>
                <a:cs typeface="+mn-cs"/>
              </a:rPr>
              <a:t>(cache bandwidth) due to parallel operating slices. </a:t>
            </a:r>
          </a:p>
        </p:txBody>
      </p:sp>
      <p:sp>
        <p:nvSpPr>
          <p:cNvPr id="30" name="TextBox 29"/>
          <p:cNvSpPr txBox="1"/>
          <p:nvPr/>
        </p:nvSpPr>
        <p:spPr>
          <a:xfrm>
            <a:off x="85261" y="451485"/>
            <a:ext cx="9577925"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Remarks to the emergence of sliced L3 caches</a:t>
            </a:r>
          </a:p>
        </p:txBody>
      </p:sp>
    </p:spTree>
    <p:extLst>
      <p:ext uri="{BB962C8B-B14F-4D97-AF65-F5344CB8AC3E}">
        <p14:creationId xmlns:p14="http://schemas.microsoft.com/office/powerpoint/2010/main" val="18490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anim calcmode="lin" valueType="num">
                                      <p:cBhvr additive="base">
                                        <p:cTn id="11"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 calcmode="lin" valueType="num">
                                      <p:cBhvr additive="base">
                                        <p:cTn id="17"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9">
                                            <p:txEl>
                                              <p:pRg st="3" end="3"/>
                                            </p:txEl>
                                          </p:spTgt>
                                        </p:tgtEl>
                                        <p:attrNameLst>
                                          <p:attrName>style.visibility</p:attrName>
                                        </p:attrNameLst>
                                      </p:cBhvr>
                                      <p:to>
                                        <p:strVal val="visible"/>
                                      </p:to>
                                    </p:set>
                                    <p:anim calcmode="lin" valueType="num">
                                      <p:cBhvr additive="base">
                                        <p:cTn id="21"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9">
                                            <p:txEl>
                                              <p:pRg st="4" end="4"/>
                                            </p:txEl>
                                          </p:spTgt>
                                        </p:tgtEl>
                                        <p:attrNameLst>
                                          <p:attrName>style.visibility</p:attrName>
                                        </p:attrNameLst>
                                      </p:cBhvr>
                                      <p:to>
                                        <p:strVal val="visible"/>
                                      </p:to>
                                    </p:set>
                                    <p:anim calcmode="lin" valueType="num">
                                      <p:cBhvr additive="base">
                                        <p:cTn id="25" dur="5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ppt_x"/>
                                          </p:val>
                                        </p:tav>
                                        <p:tav tm="100000">
                                          <p:val>
                                            <p:strVal val="#ppt_x"/>
                                          </p:val>
                                        </p:tav>
                                      </p:tavLst>
                                    </p:anim>
                                    <p:anim calcmode="lin" valueType="num">
                                      <p:cBhvr additive="base">
                                        <p:cTn id="40" dur="500" fill="hold"/>
                                        <p:tgtEl>
                                          <p:spTgt spid="4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500" fill="hold"/>
                                        <p:tgtEl>
                                          <p:spTgt spid="46"/>
                                        </p:tgtEl>
                                        <p:attrNameLst>
                                          <p:attrName>ppt_x</p:attrName>
                                        </p:attrNameLst>
                                      </p:cBhvr>
                                      <p:tavLst>
                                        <p:tav tm="0">
                                          <p:val>
                                            <p:strVal val="#ppt_x"/>
                                          </p:val>
                                        </p:tav>
                                        <p:tav tm="100000">
                                          <p:val>
                                            <p:strVal val="#ppt_x"/>
                                          </p:val>
                                        </p:tav>
                                      </p:tavLst>
                                    </p:anim>
                                    <p:anim calcmode="lin" valueType="num">
                                      <p:cBhvr additive="base">
                                        <p:cTn id="44" dur="500" fill="hold"/>
                                        <p:tgtEl>
                                          <p:spTgt spid="4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additive="base">
                                        <p:cTn id="47" dur="500" fill="hold"/>
                                        <p:tgtEl>
                                          <p:spTgt spid="47"/>
                                        </p:tgtEl>
                                        <p:attrNameLst>
                                          <p:attrName>ppt_x</p:attrName>
                                        </p:attrNameLst>
                                      </p:cBhvr>
                                      <p:tavLst>
                                        <p:tav tm="0">
                                          <p:val>
                                            <p:strVal val="#ppt_x"/>
                                          </p:val>
                                        </p:tav>
                                        <p:tav tm="100000">
                                          <p:val>
                                            <p:strVal val="#ppt_x"/>
                                          </p:val>
                                        </p:tav>
                                      </p:tavLst>
                                    </p:anim>
                                    <p:anim calcmode="lin" valueType="num">
                                      <p:cBhvr additive="base">
                                        <p:cTn id="48" dur="500" fill="hold"/>
                                        <p:tgtEl>
                                          <p:spTgt spid="4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additive="base">
                                        <p:cTn id="51" dur="500" fill="hold"/>
                                        <p:tgtEl>
                                          <p:spTgt spid="48"/>
                                        </p:tgtEl>
                                        <p:attrNameLst>
                                          <p:attrName>ppt_x</p:attrName>
                                        </p:attrNameLst>
                                      </p:cBhvr>
                                      <p:tavLst>
                                        <p:tav tm="0">
                                          <p:val>
                                            <p:strVal val="#ppt_x"/>
                                          </p:val>
                                        </p:tav>
                                        <p:tav tm="100000">
                                          <p:val>
                                            <p:strVal val="#ppt_x"/>
                                          </p:val>
                                        </p:tav>
                                      </p:tavLst>
                                    </p:anim>
                                    <p:anim calcmode="lin" valueType="num">
                                      <p:cBhvr additive="base">
                                        <p:cTn id="52" dur="500" fill="hold"/>
                                        <p:tgtEl>
                                          <p:spTgt spid="4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additive="base">
                                        <p:cTn id="55" dur="500" fill="hold"/>
                                        <p:tgtEl>
                                          <p:spTgt spid="49"/>
                                        </p:tgtEl>
                                        <p:attrNameLst>
                                          <p:attrName>ppt_x</p:attrName>
                                        </p:attrNameLst>
                                      </p:cBhvr>
                                      <p:tavLst>
                                        <p:tav tm="0">
                                          <p:val>
                                            <p:strVal val="#ppt_x"/>
                                          </p:val>
                                        </p:tav>
                                        <p:tav tm="100000">
                                          <p:val>
                                            <p:strVal val="#ppt_x"/>
                                          </p:val>
                                        </p:tav>
                                      </p:tavLst>
                                    </p:anim>
                                    <p:anim calcmode="lin" valueType="num">
                                      <p:cBhvr additive="base">
                                        <p:cTn id="56" dur="500" fill="hold"/>
                                        <p:tgtEl>
                                          <p:spTgt spid="4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additive="base">
                                        <p:cTn id="59" dur="500" fill="hold"/>
                                        <p:tgtEl>
                                          <p:spTgt spid="50"/>
                                        </p:tgtEl>
                                        <p:attrNameLst>
                                          <p:attrName>ppt_x</p:attrName>
                                        </p:attrNameLst>
                                      </p:cBhvr>
                                      <p:tavLst>
                                        <p:tav tm="0">
                                          <p:val>
                                            <p:strVal val="#ppt_x"/>
                                          </p:val>
                                        </p:tav>
                                        <p:tav tm="100000">
                                          <p:val>
                                            <p:strVal val="#ppt_x"/>
                                          </p:val>
                                        </p:tav>
                                      </p:tavLst>
                                    </p:anim>
                                    <p:anim calcmode="lin" valueType="num">
                                      <p:cBhvr additive="base">
                                        <p:cTn id="60" dur="500" fill="hold"/>
                                        <p:tgtEl>
                                          <p:spTgt spid="5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3"/>
                                        </p:tgtEl>
                                        <p:attrNameLst>
                                          <p:attrName>style.visibility</p:attrName>
                                        </p:attrNameLst>
                                      </p:cBhvr>
                                      <p:to>
                                        <p:strVal val="visible"/>
                                      </p:to>
                                    </p:set>
                                    <p:anim calcmode="lin" valueType="num">
                                      <p:cBhvr additive="base">
                                        <p:cTn id="63" dur="500" fill="hold"/>
                                        <p:tgtEl>
                                          <p:spTgt spid="53"/>
                                        </p:tgtEl>
                                        <p:attrNameLst>
                                          <p:attrName>ppt_x</p:attrName>
                                        </p:attrNameLst>
                                      </p:cBhvr>
                                      <p:tavLst>
                                        <p:tav tm="0">
                                          <p:val>
                                            <p:strVal val="#ppt_x"/>
                                          </p:val>
                                        </p:tav>
                                        <p:tav tm="100000">
                                          <p:val>
                                            <p:strVal val="#ppt_x"/>
                                          </p:val>
                                        </p:tav>
                                      </p:tavLst>
                                    </p:anim>
                                    <p:anim calcmode="lin" valueType="num">
                                      <p:cBhvr additive="base">
                                        <p:cTn id="64" dur="500" fill="hold"/>
                                        <p:tgtEl>
                                          <p:spTgt spid="5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anim calcmode="lin" valueType="num">
                                      <p:cBhvr additive="base">
                                        <p:cTn id="67" dur="500" fill="hold"/>
                                        <p:tgtEl>
                                          <p:spTgt spid="54"/>
                                        </p:tgtEl>
                                        <p:attrNameLst>
                                          <p:attrName>ppt_x</p:attrName>
                                        </p:attrNameLst>
                                      </p:cBhvr>
                                      <p:tavLst>
                                        <p:tav tm="0">
                                          <p:val>
                                            <p:strVal val="#ppt_x"/>
                                          </p:val>
                                        </p:tav>
                                        <p:tav tm="100000">
                                          <p:val>
                                            <p:strVal val="#ppt_x"/>
                                          </p:val>
                                        </p:tav>
                                      </p:tavLst>
                                    </p:anim>
                                    <p:anim calcmode="lin" valueType="num">
                                      <p:cBhvr additive="base">
                                        <p:cTn id="68" dur="500" fill="hold"/>
                                        <p:tgtEl>
                                          <p:spTgt spid="5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anim calcmode="lin" valueType="num">
                                      <p:cBhvr additive="base">
                                        <p:cTn id="71" dur="500" fill="hold"/>
                                        <p:tgtEl>
                                          <p:spTgt spid="60"/>
                                        </p:tgtEl>
                                        <p:attrNameLst>
                                          <p:attrName>ppt_x</p:attrName>
                                        </p:attrNameLst>
                                      </p:cBhvr>
                                      <p:tavLst>
                                        <p:tav tm="0">
                                          <p:val>
                                            <p:strVal val="#ppt_x"/>
                                          </p:val>
                                        </p:tav>
                                        <p:tav tm="100000">
                                          <p:val>
                                            <p:strVal val="#ppt_x"/>
                                          </p:val>
                                        </p:tav>
                                      </p:tavLst>
                                    </p:anim>
                                    <p:anim calcmode="lin" valueType="num">
                                      <p:cBhvr additive="base">
                                        <p:cTn id="72" dur="500" fill="hold"/>
                                        <p:tgtEl>
                                          <p:spTgt spid="6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2"/>
                                        </p:tgtEl>
                                        <p:attrNameLst>
                                          <p:attrName>style.visibility</p:attrName>
                                        </p:attrNameLst>
                                      </p:cBhvr>
                                      <p:to>
                                        <p:strVal val="visible"/>
                                      </p:to>
                                    </p:set>
                                    <p:anim calcmode="lin" valueType="num">
                                      <p:cBhvr additive="base">
                                        <p:cTn id="75" dur="500" fill="hold"/>
                                        <p:tgtEl>
                                          <p:spTgt spid="62"/>
                                        </p:tgtEl>
                                        <p:attrNameLst>
                                          <p:attrName>ppt_x</p:attrName>
                                        </p:attrNameLst>
                                      </p:cBhvr>
                                      <p:tavLst>
                                        <p:tav tm="0">
                                          <p:val>
                                            <p:strVal val="#ppt_x"/>
                                          </p:val>
                                        </p:tav>
                                        <p:tav tm="100000">
                                          <p:val>
                                            <p:strVal val="#ppt_x"/>
                                          </p:val>
                                        </p:tav>
                                      </p:tavLst>
                                    </p:anim>
                                    <p:anim calcmode="lin" valueType="num">
                                      <p:cBhvr additive="base">
                                        <p:cTn id="76" dur="500" fill="hold"/>
                                        <p:tgtEl>
                                          <p:spTgt spid="6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3"/>
                                        </p:tgtEl>
                                        <p:attrNameLst>
                                          <p:attrName>style.visibility</p:attrName>
                                        </p:attrNameLst>
                                      </p:cBhvr>
                                      <p:to>
                                        <p:strVal val="visible"/>
                                      </p:to>
                                    </p:set>
                                    <p:anim calcmode="lin" valueType="num">
                                      <p:cBhvr additive="base">
                                        <p:cTn id="79" dur="500" fill="hold"/>
                                        <p:tgtEl>
                                          <p:spTgt spid="63"/>
                                        </p:tgtEl>
                                        <p:attrNameLst>
                                          <p:attrName>ppt_x</p:attrName>
                                        </p:attrNameLst>
                                      </p:cBhvr>
                                      <p:tavLst>
                                        <p:tav tm="0">
                                          <p:val>
                                            <p:strVal val="#ppt_x"/>
                                          </p:val>
                                        </p:tav>
                                        <p:tav tm="100000">
                                          <p:val>
                                            <p:strVal val="#ppt_x"/>
                                          </p:val>
                                        </p:tav>
                                      </p:tavLst>
                                    </p:anim>
                                    <p:anim calcmode="lin" valueType="num">
                                      <p:cBhvr additive="base">
                                        <p:cTn id="80" dur="500" fill="hold"/>
                                        <p:tgtEl>
                                          <p:spTgt spid="6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4"/>
                                        </p:tgtEl>
                                        <p:attrNameLst>
                                          <p:attrName>style.visibility</p:attrName>
                                        </p:attrNameLst>
                                      </p:cBhvr>
                                      <p:to>
                                        <p:strVal val="visible"/>
                                      </p:to>
                                    </p:set>
                                    <p:anim calcmode="lin" valueType="num">
                                      <p:cBhvr additive="base">
                                        <p:cTn id="83" dur="500" fill="hold"/>
                                        <p:tgtEl>
                                          <p:spTgt spid="64"/>
                                        </p:tgtEl>
                                        <p:attrNameLst>
                                          <p:attrName>ppt_x</p:attrName>
                                        </p:attrNameLst>
                                      </p:cBhvr>
                                      <p:tavLst>
                                        <p:tav tm="0">
                                          <p:val>
                                            <p:strVal val="#ppt_x"/>
                                          </p:val>
                                        </p:tav>
                                        <p:tav tm="100000">
                                          <p:val>
                                            <p:strVal val="#ppt_x"/>
                                          </p:val>
                                        </p:tav>
                                      </p:tavLst>
                                    </p:anim>
                                    <p:anim calcmode="lin" valueType="num">
                                      <p:cBhvr additive="base">
                                        <p:cTn id="84" dur="500" fill="hold"/>
                                        <p:tgtEl>
                                          <p:spTgt spid="6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5"/>
                                        </p:tgtEl>
                                        <p:attrNameLst>
                                          <p:attrName>style.visibility</p:attrName>
                                        </p:attrNameLst>
                                      </p:cBhvr>
                                      <p:to>
                                        <p:strVal val="visible"/>
                                      </p:to>
                                    </p:set>
                                    <p:anim calcmode="lin" valueType="num">
                                      <p:cBhvr additive="base">
                                        <p:cTn id="87" dur="500" fill="hold"/>
                                        <p:tgtEl>
                                          <p:spTgt spid="65"/>
                                        </p:tgtEl>
                                        <p:attrNameLst>
                                          <p:attrName>ppt_x</p:attrName>
                                        </p:attrNameLst>
                                      </p:cBhvr>
                                      <p:tavLst>
                                        <p:tav tm="0">
                                          <p:val>
                                            <p:strVal val="#ppt_x"/>
                                          </p:val>
                                        </p:tav>
                                        <p:tav tm="100000">
                                          <p:val>
                                            <p:strVal val="#ppt_x"/>
                                          </p:val>
                                        </p:tav>
                                      </p:tavLst>
                                    </p:anim>
                                    <p:anim calcmode="lin" valueType="num">
                                      <p:cBhvr additive="base">
                                        <p:cTn id="88" dur="500" fill="hold"/>
                                        <p:tgtEl>
                                          <p:spTgt spid="6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anim calcmode="lin" valueType="num">
                                      <p:cBhvr additive="base">
                                        <p:cTn id="91" dur="500" fill="hold"/>
                                        <p:tgtEl>
                                          <p:spTgt spid="66"/>
                                        </p:tgtEl>
                                        <p:attrNameLst>
                                          <p:attrName>ppt_x</p:attrName>
                                        </p:attrNameLst>
                                      </p:cBhvr>
                                      <p:tavLst>
                                        <p:tav tm="0">
                                          <p:val>
                                            <p:strVal val="#ppt_x"/>
                                          </p:val>
                                        </p:tav>
                                        <p:tav tm="100000">
                                          <p:val>
                                            <p:strVal val="#ppt_x"/>
                                          </p:val>
                                        </p:tav>
                                      </p:tavLst>
                                    </p:anim>
                                    <p:anim calcmode="lin" valueType="num">
                                      <p:cBhvr additive="base">
                                        <p:cTn id="92" dur="500" fill="hold"/>
                                        <p:tgtEl>
                                          <p:spTgt spid="6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67"/>
                                        </p:tgtEl>
                                        <p:attrNameLst>
                                          <p:attrName>style.visibility</p:attrName>
                                        </p:attrNameLst>
                                      </p:cBhvr>
                                      <p:to>
                                        <p:strVal val="visible"/>
                                      </p:to>
                                    </p:set>
                                    <p:anim calcmode="lin" valueType="num">
                                      <p:cBhvr additive="base">
                                        <p:cTn id="95" dur="500" fill="hold"/>
                                        <p:tgtEl>
                                          <p:spTgt spid="67"/>
                                        </p:tgtEl>
                                        <p:attrNameLst>
                                          <p:attrName>ppt_x</p:attrName>
                                        </p:attrNameLst>
                                      </p:cBhvr>
                                      <p:tavLst>
                                        <p:tav tm="0">
                                          <p:val>
                                            <p:strVal val="#ppt_x"/>
                                          </p:val>
                                        </p:tav>
                                        <p:tav tm="100000">
                                          <p:val>
                                            <p:strVal val="#ppt_x"/>
                                          </p:val>
                                        </p:tav>
                                      </p:tavLst>
                                    </p:anim>
                                    <p:anim calcmode="lin" valueType="num">
                                      <p:cBhvr additive="base">
                                        <p:cTn id="96" dur="500" fill="hold"/>
                                        <p:tgtEl>
                                          <p:spTgt spid="6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68"/>
                                        </p:tgtEl>
                                        <p:attrNameLst>
                                          <p:attrName>style.visibility</p:attrName>
                                        </p:attrNameLst>
                                      </p:cBhvr>
                                      <p:to>
                                        <p:strVal val="visible"/>
                                      </p:to>
                                    </p:set>
                                    <p:anim calcmode="lin" valueType="num">
                                      <p:cBhvr additive="base">
                                        <p:cTn id="99" dur="500" fill="hold"/>
                                        <p:tgtEl>
                                          <p:spTgt spid="68"/>
                                        </p:tgtEl>
                                        <p:attrNameLst>
                                          <p:attrName>ppt_x</p:attrName>
                                        </p:attrNameLst>
                                      </p:cBhvr>
                                      <p:tavLst>
                                        <p:tav tm="0">
                                          <p:val>
                                            <p:strVal val="#ppt_x"/>
                                          </p:val>
                                        </p:tav>
                                        <p:tav tm="100000">
                                          <p:val>
                                            <p:strVal val="#ppt_x"/>
                                          </p:val>
                                        </p:tav>
                                      </p:tavLst>
                                    </p:anim>
                                    <p:anim calcmode="lin" valueType="num">
                                      <p:cBhvr additive="base">
                                        <p:cTn id="100" dur="500" fill="hold"/>
                                        <p:tgtEl>
                                          <p:spTgt spid="68"/>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69"/>
                                        </p:tgtEl>
                                        <p:attrNameLst>
                                          <p:attrName>style.visibility</p:attrName>
                                        </p:attrNameLst>
                                      </p:cBhvr>
                                      <p:to>
                                        <p:strVal val="visible"/>
                                      </p:to>
                                    </p:set>
                                    <p:anim calcmode="lin" valueType="num">
                                      <p:cBhvr additive="base">
                                        <p:cTn id="103" dur="500" fill="hold"/>
                                        <p:tgtEl>
                                          <p:spTgt spid="69"/>
                                        </p:tgtEl>
                                        <p:attrNameLst>
                                          <p:attrName>ppt_x</p:attrName>
                                        </p:attrNameLst>
                                      </p:cBhvr>
                                      <p:tavLst>
                                        <p:tav tm="0">
                                          <p:val>
                                            <p:strVal val="#ppt_x"/>
                                          </p:val>
                                        </p:tav>
                                        <p:tav tm="100000">
                                          <p:val>
                                            <p:strVal val="#ppt_x"/>
                                          </p:val>
                                        </p:tav>
                                      </p:tavLst>
                                    </p:anim>
                                    <p:anim calcmode="lin" valueType="num">
                                      <p:cBhvr additive="base">
                                        <p:cTn id="104" dur="500" fill="hold"/>
                                        <p:tgtEl>
                                          <p:spTgt spid="69"/>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71"/>
                                        </p:tgtEl>
                                        <p:attrNameLst>
                                          <p:attrName>style.visibility</p:attrName>
                                        </p:attrNameLst>
                                      </p:cBhvr>
                                      <p:to>
                                        <p:strVal val="visible"/>
                                      </p:to>
                                    </p:set>
                                    <p:anim calcmode="lin" valueType="num">
                                      <p:cBhvr additive="base">
                                        <p:cTn id="107" dur="500" fill="hold"/>
                                        <p:tgtEl>
                                          <p:spTgt spid="71"/>
                                        </p:tgtEl>
                                        <p:attrNameLst>
                                          <p:attrName>ppt_x</p:attrName>
                                        </p:attrNameLst>
                                      </p:cBhvr>
                                      <p:tavLst>
                                        <p:tav tm="0">
                                          <p:val>
                                            <p:strVal val="#ppt_x"/>
                                          </p:val>
                                        </p:tav>
                                        <p:tav tm="100000">
                                          <p:val>
                                            <p:strVal val="#ppt_x"/>
                                          </p:val>
                                        </p:tav>
                                      </p:tavLst>
                                    </p:anim>
                                    <p:anim calcmode="lin" valueType="num">
                                      <p:cBhvr additive="base">
                                        <p:cTn id="108" dur="500" fill="hold"/>
                                        <p:tgtEl>
                                          <p:spTgt spid="7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73"/>
                                        </p:tgtEl>
                                        <p:attrNameLst>
                                          <p:attrName>style.visibility</p:attrName>
                                        </p:attrNameLst>
                                      </p:cBhvr>
                                      <p:to>
                                        <p:strVal val="visible"/>
                                      </p:to>
                                    </p:set>
                                    <p:anim calcmode="lin" valueType="num">
                                      <p:cBhvr additive="base">
                                        <p:cTn id="111" dur="500" fill="hold"/>
                                        <p:tgtEl>
                                          <p:spTgt spid="73"/>
                                        </p:tgtEl>
                                        <p:attrNameLst>
                                          <p:attrName>ppt_x</p:attrName>
                                        </p:attrNameLst>
                                      </p:cBhvr>
                                      <p:tavLst>
                                        <p:tav tm="0">
                                          <p:val>
                                            <p:strVal val="#ppt_x"/>
                                          </p:val>
                                        </p:tav>
                                        <p:tav tm="100000">
                                          <p:val>
                                            <p:strVal val="#ppt_x"/>
                                          </p:val>
                                        </p:tav>
                                      </p:tavLst>
                                    </p:anim>
                                    <p:anim calcmode="lin" valueType="num">
                                      <p:cBhvr additive="base">
                                        <p:cTn id="112"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37"/>
                                        </p:tgtEl>
                                        <p:attrNameLst>
                                          <p:attrName>style.visibility</p:attrName>
                                        </p:attrNameLst>
                                      </p:cBhvr>
                                      <p:to>
                                        <p:strVal val="visible"/>
                                      </p:to>
                                    </p:set>
                                    <p:anim calcmode="lin" valueType="num">
                                      <p:cBhvr additive="base">
                                        <p:cTn id="117" dur="500" fill="hold"/>
                                        <p:tgtEl>
                                          <p:spTgt spid="37"/>
                                        </p:tgtEl>
                                        <p:attrNameLst>
                                          <p:attrName>ppt_x</p:attrName>
                                        </p:attrNameLst>
                                      </p:cBhvr>
                                      <p:tavLst>
                                        <p:tav tm="0">
                                          <p:val>
                                            <p:strVal val="#ppt_x"/>
                                          </p:val>
                                        </p:tav>
                                        <p:tav tm="100000">
                                          <p:val>
                                            <p:strVal val="#ppt_x"/>
                                          </p:val>
                                        </p:tav>
                                      </p:tavLst>
                                    </p:anim>
                                    <p:anim calcmode="lin" valueType="num">
                                      <p:cBhvr additive="base">
                                        <p:cTn id="118" dur="500" fill="hold"/>
                                        <p:tgtEl>
                                          <p:spTgt spid="37"/>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
                                        </p:tgtEl>
                                        <p:attrNameLst>
                                          <p:attrName>style.visibility</p:attrName>
                                        </p:attrNameLst>
                                      </p:cBhvr>
                                      <p:to>
                                        <p:strVal val="visible"/>
                                      </p:to>
                                    </p:set>
                                    <p:anim calcmode="lin" valueType="num">
                                      <p:cBhvr additive="base">
                                        <p:cTn id="121" dur="500" fill="hold"/>
                                        <p:tgtEl>
                                          <p:spTgt spid="3"/>
                                        </p:tgtEl>
                                        <p:attrNameLst>
                                          <p:attrName>ppt_x</p:attrName>
                                        </p:attrNameLst>
                                      </p:cBhvr>
                                      <p:tavLst>
                                        <p:tav tm="0">
                                          <p:val>
                                            <p:strVal val="#ppt_x"/>
                                          </p:val>
                                        </p:tav>
                                        <p:tav tm="100000">
                                          <p:val>
                                            <p:strVal val="#ppt_x"/>
                                          </p:val>
                                        </p:tav>
                                      </p:tavLst>
                                    </p:anim>
                                    <p:anim calcmode="lin" valueType="num">
                                      <p:cBhvr additive="base">
                                        <p:cTn id="1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41" grpId="0"/>
      <p:bldP spid="43" grpId="0"/>
      <p:bldP spid="46" grpId="0"/>
      <p:bldP spid="47" grpId="0"/>
      <p:bldP spid="50" grpId="0" animBg="1"/>
      <p:bldP spid="54" grpId="0" animBg="1"/>
      <p:bldP spid="60" grpId="0" animBg="1"/>
      <p:bldP spid="62" grpId="0"/>
      <p:bldP spid="63" grpId="0"/>
      <p:bldP spid="64" grpId="0"/>
      <p:bldP spid="65" grpId="0"/>
      <p:bldP spid="66" grpId="0"/>
      <p:bldP spid="67" grpId="0" animBg="1"/>
      <p:bldP spid="68" grpId="0"/>
      <p:bldP spid="69" grpId="0"/>
      <p:bldP spid="71" grpId="0"/>
      <p:bldP spid="73" grpId="0"/>
      <p:bldP spid="3"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ím 1"/>
          <p:cNvSpPr>
            <a:spLocks noGrp="1"/>
          </p:cNvSpPr>
          <p:nvPr>
            <p:ph type="title"/>
          </p:nvPr>
        </p:nvSpPr>
        <p:spPr>
          <a:xfrm>
            <a:off x="0" y="0"/>
            <a:ext cx="9144000" cy="393700"/>
          </a:xfrm>
          <a:solidFill>
            <a:srgbClr val="0066FF"/>
          </a:solidFill>
        </p:spPr>
        <p:txBody>
          <a:bodyPr/>
          <a:lstStyle/>
          <a:p>
            <a:r>
              <a:rPr lang="en-US" sz="1700" kern="1200" dirty="0">
                <a:solidFill>
                  <a:srgbClr val="FFFFFF"/>
                </a:solidFill>
              </a:rPr>
              <a:t>3.6 Armv9-A based 64-bit Cortex-A CPUs (17)</a:t>
            </a:r>
            <a:endParaRPr lang="en-US" sz="1700" dirty="0"/>
          </a:p>
        </p:txBody>
      </p:sp>
      <p:sp>
        <p:nvSpPr>
          <p:cNvPr id="2" name="Rounded Rectangle 1"/>
          <p:cNvSpPr/>
          <p:nvPr/>
        </p:nvSpPr>
        <p:spPr>
          <a:xfrm>
            <a:off x="-36512" y="899529"/>
            <a:ext cx="9135070" cy="1476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Szövegdoboz 4"/>
          <p:cNvSpPr txBox="1"/>
          <p:nvPr/>
        </p:nvSpPr>
        <p:spPr>
          <a:xfrm>
            <a:off x="71438" y="857310"/>
            <a:ext cx="531065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Security issues concerning memory accesses</a:t>
            </a:r>
          </a:p>
        </p:txBody>
      </p:sp>
      <p:sp>
        <p:nvSpPr>
          <p:cNvPr id="12" name="TextBox 11"/>
          <p:cNvSpPr txBox="1"/>
          <p:nvPr/>
        </p:nvSpPr>
        <p:spPr>
          <a:xfrm>
            <a:off x="260521" y="1990857"/>
            <a:ext cx="8775975"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Memory Tagging Extension </a:t>
            </a:r>
            <a:r>
              <a:rPr kumimoji="0" lang="en-GB" sz="1600" b="0" i="0" u="none" strike="noStrike" kern="1200" cap="none" spc="0" normalizeH="0" baseline="0" noProof="0" dirty="0">
                <a:ln>
                  <a:noFill/>
                </a:ln>
                <a:solidFill>
                  <a:srgbClr val="000000"/>
                </a:solidFill>
                <a:effectLst/>
                <a:uLnTx/>
                <a:uFillTx/>
                <a:latin typeface="Verdana"/>
                <a:ea typeface="+mn-ea"/>
                <a:cs typeface="+mn-cs"/>
              </a:rPr>
              <a:t>aims at </a:t>
            </a:r>
            <a:r>
              <a:rPr kumimoji="0" lang="en-GB" sz="1600" b="0" i="0" u="none" strike="noStrike" kern="1200" cap="none" spc="0" normalizeH="0" baseline="0" noProof="0" dirty="0">
                <a:ln>
                  <a:noFill/>
                </a:ln>
                <a:solidFill>
                  <a:srgbClr val="0070C0"/>
                </a:solidFill>
                <a:effectLst/>
                <a:uLnTx/>
                <a:uFillTx/>
                <a:latin typeface="Verdana"/>
                <a:ea typeface="+mn-ea"/>
                <a:cs typeface="+mn-cs"/>
              </a:rPr>
              <a:t>amending memory vulnerability. </a:t>
            </a:r>
          </a:p>
        </p:txBody>
      </p:sp>
      <p:sp>
        <p:nvSpPr>
          <p:cNvPr id="13" name="Szövegdoboz 5"/>
          <p:cNvSpPr txBox="1"/>
          <p:nvPr/>
        </p:nvSpPr>
        <p:spPr>
          <a:xfrm>
            <a:off x="241895" y="1195864"/>
            <a:ext cx="8893175"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According to published figures of Microsoft and Google, </a:t>
            </a:r>
            <a:r>
              <a:rPr kumimoji="0" lang="en-US" sz="1600" b="0" i="0" u="none" strike="noStrike" kern="1200" cap="none" spc="0" normalizeH="0" baseline="0" noProof="0" dirty="0">
                <a:ln>
                  <a:noFill/>
                </a:ln>
                <a:solidFill>
                  <a:srgbClr val="0070C0"/>
                </a:solidFill>
                <a:effectLst/>
                <a:uLnTx/>
                <a:uFillTx/>
                <a:latin typeface="Verdana"/>
                <a:ea typeface="+mn-ea"/>
                <a:cs typeface="+mn-cs"/>
              </a:rPr>
              <a:t>over 70-75 %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vulnerabilities come from memory safety issues </a:t>
            </a:r>
            <a:r>
              <a:rPr kumimoji="0" lang="en-US" sz="1600" b="0" i="0" u="none" strike="noStrike" kern="1200" cap="none" spc="0" normalizeH="0" baseline="0" noProof="0" dirty="0">
                <a:ln>
                  <a:noFill/>
                </a:ln>
                <a:solidFill>
                  <a:srgbClr val="000000"/>
                </a:solidFill>
                <a:effectLst/>
                <a:uLnTx/>
                <a:uFillTx/>
                <a:latin typeface="Verdana"/>
                <a:ea typeface="+mn-ea"/>
                <a:cs typeface="+mn-cs"/>
              </a:rPr>
              <a:t>(like buffer overflow-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based threats) [</a:t>
            </a:r>
            <a:r>
              <a:rPr lang="hu-HU" sz="1600" dirty="0">
                <a:solidFill>
                  <a:srgbClr val="000000"/>
                </a:solidFill>
                <a:latin typeface="Verdana"/>
              </a:rPr>
              <a:t>211</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0" name="Szövegdoboz 3"/>
          <p:cNvSpPr txBox="1"/>
          <p:nvPr/>
        </p:nvSpPr>
        <p:spPr>
          <a:xfrm>
            <a:off x="71438" y="440668"/>
            <a:ext cx="63907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c) The Memory Tagging Extension (MTE) </a:t>
            </a:r>
          </a:p>
        </p:txBody>
      </p:sp>
    </p:spTree>
    <p:extLst>
      <p:ext uri="{BB962C8B-B14F-4D97-AF65-F5344CB8AC3E}">
        <p14:creationId xmlns:p14="http://schemas.microsoft.com/office/powerpoint/2010/main" val="358114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 calcmode="lin" valueType="num">
                                      <p:cBhvr additive="base">
                                        <p:cTn id="1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 calcmode="lin" valueType="num">
                                      <p:cBhvr additive="base">
                                        <p:cTn id="21"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 calcmode="lin" valueType="num">
                                      <p:cBhvr additive="base">
                                        <p:cTn id="2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en-US" sz="1700" kern="1200" dirty="0">
                <a:solidFill>
                  <a:srgbClr val="FFFFFF"/>
                </a:solidFill>
              </a:rPr>
              <a:t>3.6 Armv9-A based 64-bit Cortex-A CPUs (18)</a:t>
            </a:r>
            <a:endParaRPr lang="en-US" sz="1700" dirty="0"/>
          </a:p>
        </p:txBody>
      </p:sp>
      <p:sp>
        <p:nvSpPr>
          <p:cNvPr id="4" name="Rounded Rectangle 3"/>
          <p:cNvSpPr/>
          <p:nvPr/>
        </p:nvSpPr>
        <p:spPr>
          <a:xfrm>
            <a:off x="-508" y="857900"/>
            <a:ext cx="9109075" cy="1260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Szövegdoboz 5"/>
          <p:cNvSpPr txBox="1"/>
          <p:nvPr/>
        </p:nvSpPr>
        <p:spPr>
          <a:xfrm>
            <a:off x="206515" y="847798"/>
            <a:ext cx="9072562" cy="123110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Memory tagging </a:t>
            </a:r>
            <a:r>
              <a:rPr kumimoji="0" lang="en-US" sz="1600" b="0" i="0" u="none" strike="noStrike" kern="1200" cap="none" spc="0" normalizeH="0" baseline="0" noProof="0" dirty="0">
                <a:ln>
                  <a:noFill/>
                </a:ln>
                <a:solidFill>
                  <a:srgbClr val="000000"/>
                </a:solidFill>
                <a:effectLst/>
                <a:uLnTx/>
                <a:uFillTx/>
                <a:latin typeface="Verdana"/>
                <a:ea typeface="+mn-ea"/>
                <a:cs typeface="+mn-cs"/>
              </a:rPr>
              <a:t>is implemented by </a:t>
            </a:r>
            <a:r>
              <a:rPr kumimoji="0" lang="en-US" sz="1600" b="0" i="0" u="none" strike="noStrike" kern="1200" cap="none" spc="0" normalizeH="0" baseline="0" noProof="0" dirty="0">
                <a:ln>
                  <a:noFill/>
                </a:ln>
                <a:solidFill>
                  <a:srgbClr val="0070C0"/>
                </a:solidFill>
                <a:effectLst/>
                <a:uLnTx/>
                <a:uFillTx/>
                <a:latin typeface="Verdana"/>
                <a:ea typeface="+mn-ea"/>
                <a:cs typeface="+mn-cs"/>
              </a:rPr>
              <a:t>locks</a:t>
            </a:r>
            <a:r>
              <a:rPr kumimoji="0" lang="en-US" sz="1600" b="0" i="0" u="none" strike="noStrike" kern="1200" cap="none" spc="0" normalizeH="0" baseline="0" noProof="0" dirty="0">
                <a:ln>
                  <a:noFill/>
                </a:ln>
                <a:solidFill>
                  <a:srgbClr val="000000"/>
                </a:solidFill>
                <a:effectLst/>
                <a:uLnTx/>
                <a:uFillTx/>
                <a:latin typeface="Verdana"/>
                <a:ea typeface="+mn-ea"/>
                <a:cs typeface="+mn-cs"/>
              </a:rPr>
              <a:t> and </a:t>
            </a:r>
            <a:r>
              <a:rPr kumimoji="0" lang="en-US" sz="1600" b="0" i="0" u="none" strike="noStrike" kern="1200" cap="none" spc="0" normalizeH="0" baseline="0" noProof="0" dirty="0">
                <a:ln>
                  <a:noFill/>
                </a:ln>
                <a:solidFill>
                  <a:srgbClr val="0070C0"/>
                </a:solidFill>
                <a:effectLst/>
                <a:uLnTx/>
                <a:uFillTx/>
                <a:latin typeface="Verdana"/>
                <a:ea typeface="+mn-ea"/>
                <a:cs typeface="+mn-cs"/>
              </a:rPr>
              <a:t>keys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Locks</a:t>
            </a:r>
            <a:r>
              <a:rPr kumimoji="0" lang="en-US" sz="1600" b="0" i="0" u="none" strike="noStrike" kern="1200" cap="none" spc="0" normalizeH="0" baseline="0" noProof="0" dirty="0">
                <a:ln>
                  <a:noFill/>
                </a:ln>
                <a:solidFill>
                  <a:srgbClr val="000000"/>
                </a:solidFill>
                <a:effectLst/>
                <a:uLnTx/>
                <a:uFillTx/>
                <a:latin typeface="Verdana"/>
                <a:ea typeface="+mn-ea"/>
                <a:cs typeface="+mn-cs"/>
              </a:rPr>
              <a:t> are set </a:t>
            </a:r>
            <a:r>
              <a:rPr kumimoji="0" lang="en-US" sz="1600" b="0" i="0" u="none" strike="noStrike" kern="1200" cap="none" spc="0" normalizeH="0" baseline="0" noProof="0" dirty="0">
                <a:ln>
                  <a:noFill/>
                </a:ln>
                <a:solidFill>
                  <a:srgbClr val="0070C0"/>
                </a:solidFill>
                <a:effectLst/>
                <a:uLnTx/>
                <a:uFillTx/>
                <a:latin typeface="Verdana"/>
                <a:ea typeface="+mn-ea"/>
                <a:cs typeface="+mn-cs"/>
              </a:rPr>
              <a:t>in the memory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a:t>
            </a:r>
            <a:r>
              <a:rPr kumimoji="0" lang="en-US" sz="1600" b="0" i="0" u="none" strike="noStrike" kern="1200" cap="none" spc="0" normalizeH="0" baseline="0" noProof="0" dirty="0">
                <a:ln>
                  <a:noFill/>
                </a:ln>
                <a:solidFill>
                  <a:srgbClr val="FF0000"/>
                </a:solidFill>
                <a:effectLst/>
                <a:uLnTx/>
                <a:uFillTx/>
                <a:latin typeface="Verdana"/>
                <a:ea typeface="+mn-ea"/>
                <a:cs typeface="+mn-cs"/>
              </a:rPr>
              <a:t>keys</a:t>
            </a:r>
            <a:r>
              <a:rPr kumimoji="0" lang="en-US" sz="1600" b="0" i="0" u="none" strike="noStrike" kern="1200" cap="none" spc="0" normalizeH="0" baseline="0" noProof="0" dirty="0">
                <a:ln>
                  <a:noFill/>
                </a:ln>
                <a:solidFill>
                  <a:srgbClr val="000000"/>
                </a:solidFill>
                <a:effectLst/>
                <a:uLnTx/>
                <a:uFillTx/>
                <a:latin typeface="Verdana"/>
                <a:ea typeface="+mn-ea"/>
                <a:cs typeface="+mn-cs"/>
              </a:rPr>
              <a:t> are attached to </a:t>
            </a:r>
            <a:r>
              <a:rPr kumimoji="0" lang="en-US" sz="1600" b="0" i="0" u="none" strike="noStrike" kern="1200" cap="none" spc="0" normalizeH="0" baseline="0" noProof="0" dirty="0">
                <a:ln>
                  <a:noFill/>
                </a:ln>
                <a:solidFill>
                  <a:srgbClr val="0070C0"/>
                </a:solidFill>
                <a:effectLst/>
                <a:uLnTx/>
                <a:uFillTx/>
                <a:latin typeface="Verdana"/>
                <a:ea typeface="+mn-ea"/>
                <a:cs typeface="+mn-cs"/>
              </a:rPr>
              <a:t>virtual memory addresses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If the key matches the lock, the access is permitted, if not, an error occurs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an exception is generated.</a:t>
            </a:r>
          </a:p>
        </p:txBody>
      </p:sp>
      <p:sp>
        <p:nvSpPr>
          <p:cNvPr id="10" name="Rounded Rectangle 9"/>
          <p:cNvSpPr/>
          <p:nvPr/>
        </p:nvSpPr>
        <p:spPr>
          <a:xfrm>
            <a:off x="508" y="2231449"/>
            <a:ext cx="9144000" cy="4488825"/>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Szövegdoboz 6"/>
          <p:cNvSpPr txBox="1"/>
          <p:nvPr/>
        </p:nvSpPr>
        <p:spPr>
          <a:xfrm>
            <a:off x="96821" y="5674885"/>
            <a:ext cx="37361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Using memory locks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access keys to protect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against safety violations. </a:t>
            </a:r>
          </a:p>
        </p:txBody>
      </p:sp>
      <p:pic>
        <p:nvPicPr>
          <p:cNvPr id="12" name="Kép 4"/>
          <p:cNvPicPr>
            <a:picLocks noChangeAspect="1"/>
          </p:cNvPicPr>
          <p:nvPr/>
        </p:nvPicPr>
        <p:blipFill rotWithShape="1">
          <a:blip r:embed="rId2">
            <a:extLst>
              <a:ext uri="{28A0092B-C50C-407E-A947-70E740481C1C}">
                <a14:useLocalDpi xmlns:a14="http://schemas.microsoft.com/office/drawing/2010/main" val="0"/>
              </a:ext>
            </a:extLst>
          </a:blip>
          <a:srcRect l="1766" t="19376" r="51477"/>
          <a:stretch/>
        </p:blipFill>
        <p:spPr>
          <a:xfrm>
            <a:off x="4391980" y="2428060"/>
            <a:ext cx="4275475" cy="4146925"/>
          </a:xfrm>
          <a:prstGeom prst="rect">
            <a:avLst/>
          </a:prstGeom>
        </p:spPr>
      </p:pic>
      <p:sp>
        <p:nvSpPr>
          <p:cNvPr id="13" name="Szövegdoboz 2"/>
          <p:cNvSpPr txBox="1"/>
          <p:nvPr/>
        </p:nvSpPr>
        <p:spPr>
          <a:xfrm>
            <a:off x="71438" y="440668"/>
            <a:ext cx="56256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memory tagging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lang="hu-HU" dirty="0">
                <a:solidFill>
                  <a:srgbClr val="000000"/>
                </a:solidFill>
                <a:latin typeface="Verdana"/>
              </a:rPr>
              <a:t>202</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282695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 calcmode="lin" valueType="num">
                                      <p:cBhvr additive="base">
                                        <p:cTn id="1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kern="1200" dirty="0">
                <a:solidFill>
                  <a:srgbClr val="FFFFFF"/>
                </a:solidFill>
              </a:rPr>
              <a:t>3.6 Armv9-A based 64-bit Cortex-A CPUs (19)</a:t>
            </a:r>
            <a:endParaRPr lang="en-US" sz="1700" dirty="0"/>
          </a:p>
        </p:txBody>
      </p:sp>
      <p:sp>
        <p:nvSpPr>
          <p:cNvPr id="3" name="Szövegdoboz 2"/>
          <p:cNvSpPr txBox="1"/>
          <p:nvPr/>
        </p:nvSpPr>
        <p:spPr>
          <a:xfrm>
            <a:off x="71438" y="440668"/>
            <a:ext cx="88057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the implementation of memory tagging in ARM’s MTE -1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lang="hu-HU" dirty="0">
                <a:solidFill>
                  <a:srgbClr val="000000"/>
                </a:solidFill>
                <a:latin typeface="Verdana"/>
              </a:rPr>
              <a:t>212</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pic>
        <p:nvPicPr>
          <p:cNvPr id="5" name="Picture 2" descr="https://images.anandtech.com/doci/16693/SystemIP_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857505"/>
            <a:ext cx="8810978" cy="495617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521550" y="2499707"/>
            <a:ext cx="7199756" cy="1439916"/>
            <a:chOff x="521550" y="2448907"/>
            <a:chExt cx="7199756" cy="1439916"/>
          </a:xfrm>
        </p:grpSpPr>
        <p:sp>
          <p:nvSpPr>
            <p:cNvPr id="6" name="TextBox 5"/>
            <p:cNvSpPr txBox="1"/>
            <p:nvPr/>
          </p:nvSpPr>
          <p:spPr>
            <a:xfrm>
              <a:off x="521550" y="2622420"/>
              <a:ext cx="17828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Top byte of the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adress</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7" name="Straight Arrow Connector 6"/>
            <p:cNvCxnSpPr/>
            <p:nvPr/>
          </p:nvCxnSpPr>
          <p:spPr bwMode="auto">
            <a:xfrm>
              <a:off x="1376363" y="2884030"/>
              <a:ext cx="1035397" cy="188440"/>
            </a:xfrm>
            <a:prstGeom prst="straightConnector1">
              <a:avLst/>
            </a:prstGeom>
            <a:noFill/>
            <a:ln w="9525"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Oval 7"/>
            <p:cNvSpPr/>
            <p:nvPr/>
          </p:nvSpPr>
          <p:spPr>
            <a:xfrm>
              <a:off x="3815255" y="3195140"/>
              <a:ext cx="1608083" cy="693683"/>
            </a:xfrm>
            <a:prstGeom prst="ellipse">
              <a:avLst/>
            </a:prstGeom>
            <a:ln w="28575">
              <a:solidFill>
                <a:srgbClr val="FF000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1600" dirty="0"/>
            </a:p>
          </p:txBody>
        </p:sp>
        <p:sp>
          <p:nvSpPr>
            <p:cNvPr id="11" name="TextBox 10"/>
            <p:cNvSpPr txBox="1"/>
            <p:nvPr/>
          </p:nvSpPr>
          <p:spPr>
            <a:xfrm>
              <a:off x="4561467" y="2448907"/>
              <a:ext cx="3159839" cy="338554"/>
            </a:xfrm>
            <a:prstGeom prst="rect">
              <a:avLst/>
            </a:prstGeom>
            <a:noFill/>
          </p:spPr>
          <p:txBody>
            <a:bodyPr wrap="none" rtlCol="0">
              <a:spAutoFit/>
            </a:bodyPr>
            <a:lstStyle/>
            <a:p>
              <a:r>
                <a:rPr lang="en-US" sz="1600" dirty="0">
                  <a:solidFill>
                    <a:srgbClr val="00B0F0"/>
                  </a:solidFill>
                </a:rPr>
                <a:t>(CI: Coherent Interconnect)</a:t>
              </a:r>
            </a:p>
          </p:txBody>
        </p:sp>
      </p:grpSp>
      <p:sp>
        <p:nvSpPr>
          <p:cNvPr id="13" name="Rounded Rectangle 12"/>
          <p:cNvSpPr/>
          <p:nvPr/>
        </p:nvSpPr>
        <p:spPr>
          <a:xfrm>
            <a:off x="-3" y="860800"/>
            <a:ext cx="9144000" cy="608897"/>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1600" dirty="0"/>
          </a:p>
        </p:txBody>
      </p:sp>
      <p:sp>
        <p:nvSpPr>
          <p:cNvPr id="14" name="TextBox 13"/>
          <p:cNvSpPr txBox="1"/>
          <p:nvPr/>
        </p:nvSpPr>
        <p:spPr>
          <a:xfrm>
            <a:off x="215900" y="881117"/>
            <a:ext cx="9053569" cy="907941"/>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a:solidFill>
                  <a:srgbClr val="000000"/>
                </a:solidFill>
              </a:rPr>
              <a:t>MTE provides </a:t>
            </a:r>
            <a:r>
              <a:rPr lang="en-US" sz="1600" dirty="0">
                <a:solidFill>
                  <a:srgbClr val="FF0000"/>
                </a:solidFill>
              </a:rPr>
              <a:t>locks</a:t>
            </a:r>
            <a:r>
              <a:rPr lang="en-US" sz="1600" dirty="0">
                <a:solidFill>
                  <a:srgbClr val="000000"/>
                </a:solidFill>
              </a:rPr>
              <a:t> to memory locations by adding a </a:t>
            </a:r>
            <a:r>
              <a:rPr lang="en-US" sz="1600" dirty="0">
                <a:solidFill>
                  <a:srgbClr val="0070C0"/>
                </a:solidFill>
              </a:rPr>
              <a:t>four bit tag to each 16 bytes</a:t>
            </a:r>
          </a:p>
          <a:p>
            <a:pPr lvl="0">
              <a:spcAft>
                <a:spcPts val="600"/>
              </a:spcAft>
              <a:defRPr/>
            </a:pPr>
            <a:r>
              <a:rPr lang="en-US" sz="1600" dirty="0">
                <a:solidFill>
                  <a:srgbClr val="0070C0"/>
                </a:solidFill>
              </a:rPr>
              <a:t>      of the physical memory.</a:t>
            </a:r>
          </a:p>
          <a:p>
            <a:pPr marL="285750" lvl="0" indent="-285750">
              <a:spcAft>
                <a:spcPts val="600"/>
              </a:spcAft>
              <a:buFont typeface="Arial" panose="020B0604020202020204" pitchFamily="34" charset="0"/>
              <a:buChar char="•"/>
              <a:defRPr/>
            </a:pPr>
            <a:r>
              <a:rPr lang="en-US" sz="1600" spc="-70" dirty="0">
                <a:solidFill>
                  <a:srgbClr val="0070C0"/>
                </a:solidFill>
              </a:rPr>
              <a:t>The tags are implemented in the System Level Cache (SLC) of the CI-700 (not discussed).</a:t>
            </a:r>
          </a:p>
        </p:txBody>
      </p:sp>
    </p:spTree>
    <p:extLst>
      <p:ext uri="{BB962C8B-B14F-4D97-AF65-F5344CB8AC3E}">
        <p14:creationId xmlns:p14="http://schemas.microsoft.com/office/powerpoint/2010/main" val="276596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en-US" sz="1700" kern="1200" dirty="0">
                <a:solidFill>
                  <a:srgbClr val="FFFFFF"/>
                </a:solidFill>
              </a:rPr>
              <a:t>3.6 Armv9-A based 64-bit Cortex-A CPUs (20)</a:t>
            </a:r>
            <a:endParaRPr lang="en-US" sz="1700" dirty="0"/>
          </a:p>
        </p:txBody>
      </p:sp>
      <p:sp>
        <p:nvSpPr>
          <p:cNvPr id="5" name="Szövegdoboz 4"/>
          <p:cNvSpPr txBox="1"/>
          <p:nvPr/>
        </p:nvSpPr>
        <p:spPr>
          <a:xfrm>
            <a:off x="161510" y="6220660"/>
            <a:ext cx="1847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Rounded Rectangle 7"/>
          <p:cNvSpPr/>
          <p:nvPr/>
        </p:nvSpPr>
        <p:spPr>
          <a:xfrm>
            <a:off x="0" y="808657"/>
            <a:ext cx="9144000" cy="1152000"/>
          </a:xfrm>
          <a:prstGeom prst="roundRect">
            <a:avLst/>
          </a:prstGeom>
          <a:solidFill>
            <a:srgbClr val="E1F4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Szövegdoboz 2"/>
          <p:cNvSpPr txBox="1"/>
          <p:nvPr/>
        </p:nvSpPr>
        <p:spPr>
          <a:xfrm>
            <a:off x="71438" y="440668"/>
            <a:ext cx="88057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the implementation of memory tagging in ARM’s MTE -2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lang="hu-HU" dirty="0">
                <a:solidFill>
                  <a:srgbClr val="000000"/>
                </a:solidFill>
                <a:latin typeface="Verdana"/>
              </a:rPr>
              <a:t>212</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0" name="Szövegdoboz 6"/>
          <p:cNvSpPr txBox="1"/>
          <p:nvPr/>
        </p:nvSpPr>
        <p:spPr>
          <a:xfrm>
            <a:off x="224963" y="796346"/>
            <a:ext cx="9072562" cy="115416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Keys</a:t>
            </a:r>
            <a:r>
              <a:rPr kumimoji="0" lang="en-US" sz="1600" b="0" i="0" u="none" strike="noStrike" kern="1200" cap="none" spc="0" normalizeH="0" baseline="0" noProof="0" dirty="0">
                <a:ln>
                  <a:noFill/>
                </a:ln>
                <a:solidFill>
                  <a:srgbClr val="000000"/>
                </a:solidFill>
                <a:effectLst/>
                <a:uLnTx/>
                <a:uFillTx/>
                <a:latin typeface="Verdana"/>
                <a:ea typeface="+mn-ea"/>
                <a:cs typeface="+mn-cs"/>
              </a:rPr>
              <a:t>, on the other hand are </a:t>
            </a:r>
            <a:r>
              <a:rPr kumimoji="0" lang="en-US" sz="1600" b="0" i="0" u="none" strike="noStrike" kern="1200" cap="none" spc="0" normalizeH="0" baseline="0" noProof="0" dirty="0">
                <a:ln>
                  <a:noFill/>
                </a:ln>
                <a:solidFill>
                  <a:srgbClr val="0070C0"/>
                </a:solidFill>
                <a:effectLst/>
                <a:uLnTx/>
                <a:uFillTx/>
                <a:latin typeface="Verdana"/>
                <a:ea typeface="+mn-ea"/>
                <a:cs typeface="+mn-cs"/>
              </a:rPr>
              <a:t>attached to pointers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thus to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virtual addresses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Concerning this point, MTE utilizes the fact that </a:t>
            </a:r>
            <a:r>
              <a:rPr kumimoji="0" lang="en-US" sz="1600" b="0" i="0" u="none" strike="noStrike" kern="1200" cap="none" spc="0" normalizeH="0" baseline="0" noProof="0" dirty="0">
                <a:ln>
                  <a:noFill/>
                </a:ln>
                <a:solidFill>
                  <a:srgbClr val="0070C0"/>
                </a:solidFill>
                <a:effectLst/>
                <a:uLnTx/>
                <a:uFillTx/>
                <a:latin typeface="Verdana"/>
                <a:ea typeface="+mn-ea"/>
                <a:cs typeface="+mn-cs"/>
              </a:rPr>
              <a:t>Armv8-A architectures do not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make use of the top byte of pointers (virtual addresses).</a:t>
            </a:r>
          </a:p>
        </p:txBody>
      </p:sp>
      <p:pic>
        <p:nvPicPr>
          <p:cNvPr id="7" name="Picture 2" descr="https://images.anandtech.com/doci/16693/SystemIP_8.png"/>
          <p:cNvPicPr>
            <a:picLocks noChangeAspect="1" noChangeArrowheads="1"/>
          </p:cNvPicPr>
          <p:nvPr/>
        </p:nvPicPr>
        <p:blipFill rotWithShape="1">
          <a:blip r:embed="rId2">
            <a:extLst>
              <a:ext uri="{28A0092B-C50C-407E-A947-70E740481C1C}">
                <a14:useLocalDpi xmlns:a14="http://schemas.microsoft.com/office/drawing/2010/main" val="0"/>
              </a:ext>
            </a:extLst>
          </a:blip>
          <a:srcRect t="4263"/>
          <a:stretch/>
        </p:blipFill>
        <p:spPr bwMode="auto">
          <a:xfrm>
            <a:off x="155575" y="2070544"/>
            <a:ext cx="8810978" cy="47448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21550" y="2674983"/>
            <a:ext cx="17828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Top byte of the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adress</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12" name="Straight Arrow Connector 11"/>
          <p:cNvCxnSpPr/>
          <p:nvPr/>
        </p:nvCxnSpPr>
        <p:spPr bwMode="auto">
          <a:xfrm>
            <a:off x="1376363" y="2936593"/>
            <a:ext cx="1035397" cy="188440"/>
          </a:xfrm>
          <a:prstGeom prst="straightConnector1">
            <a:avLst/>
          </a:prstGeom>
          <a:noFill/>
          <a:ln w="9525"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Oval 2"/>
          <p:cNvSpPr/>
          <p:nvPr/>
        </p:nvSpPr>
        <p:spPr>
          <a:xfrm>
            <a:off x="2659875" y="2590901"/>
            <a:ext cx="432000" cy="688327"/>
          </a:xfrm>
          <a:prstGeom prst="ellipse">
            <a:avLst/>
          </a:prstGeom>
          <a:ln w="28575">
            <a:solidFill>
              <a:srgbClr val="FF000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1600" dirty="0"/>
          </a:p>
        </p:txBody>
      </p:sp>
    </p:spTree>
    <p:extLst>
      <p:ext uri="{BB962C8B-B14F-4D97-AF65-F5344CB8AC3E}">
        <p14:creationId xmlns:p14="http://schemas.microsoft.com/office/powerpoint/2010/main" val="114423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 calcmode="lin" valueType="num">
                                      <p:cBhvr additive="base">
                                        <p:cTn id="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anim calcmode="lin" valueType="num">
                                      <p:cBhvr additive="base">
                                        <p:cTn id="1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(21)</a:t>
            </a:r>
            <a:endParaRPr lang="en-GB" sz="1700" kern="1200" dirty="0">
              <a:solidFill>
                <a:srgbClr val="FFFFFF"/>
              </a:solidFill>
            </a:endParaRPr>
          </a:p>
        </p:txBody>
      </p:sp>
      <p:sp>
        <p:nvSpPr>
          <p:cNvPr id="3" name="TextBox 2"/>
          <p:cNvSpPr txBox="1"/>
          <p:nvPr/>
        </p:nvSpPr>
        <p:spPr>
          <a:xfrm>
            <a:off x="71438" y="440668"/>
            <a:ext cx="47243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d) Wider (scalable) bus interface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a:t>
            </a:r>
            <a:r>
              <a:rPr lang="hu-HU" dirty="0">
                <a:solidFill>
                  <a:srgbClr val="000000"/>
                </a:solidFill>
                <a:latin typeface="Verdana"/>
              </a:rPr>
              <a:t>210</a:t>
            </a:r>
            <a:r>
              <a:rPr kumimoji="0" lang="hu-HU" sz="1800" b="0" i="0" u="none" strike="noStrike" kern="1200" cap="none" spc="0" normalizeH="0" baseline="0" noProof="0" dirty="0">
                <a:ln>
                  <a:noFill/>
                </a:ln>
                <a:solidFill>
                  <a:srgbClr val="000000"/>
                </a:solidFill>
                <a:effectLst/>
                <a:uLnTx/>
                <a:uFillTx/>
                <a:latin typeface="Verdana"/>
                <a:ea typeface="+mn-ea"/>
                <a:cs typeface="+mn-cs"/>
              </a:rPr>
              <a:t>]</a:t>
            </a: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4" name="Picture 2" descr="https://images.anandtech.com/doci/16693/CPU_51.png"/>
          <p:cNvPicPr>
            <a:picLocks noChangeAspect="1" noChangeArrowheads="1"/>
          </p:cNvPicPr>
          <p:nvPr/>
        </p:nvPicPr>
        <p:blipFill rotWithShape="1">
          <a:blip r:embed="rId2">
            <a:extLst>
              <a:ext uri="{28A0092B-C50C-407E-A947-70E740481C1C}">
                <a14:useLocalDpi xmlns:a14="http://schemas.microsoft.com/office/drawing/2010/main" val="0"/>
              </a:ext>
            </a:extLst>
          </a:blip>
          <a:srcRect l="28513" t="12880" r="28905" b="7068"/>
          <a:stretch/>
        </p:blipFill>
        <p:spPr bwMode="auto">
          <a:xfrm>
            <a:off x="4399926" y="1952836"/>
            <a:ext cx="3915435" cy="41404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114" y="797803"/>
            <a:ext cx="91360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The </a:t>
            </a:r>
            <a:r>
              <a:rPr kumimoji="0" lang="en-GB" sz="1600" b="0" i="0" u="none" strike="noStrike" kern="1200" cap="none" spc="0" normalizeH="0" baseline="0" noProof="0" dirty="0">
                <a:ln>
                  <a:noFill/>
                </a:ln>
                <a:solidFill>
                  <a:srgbClr val="FF0000"/>
                </a:solidFill>
                <a:effectLst/>
                <a:uLnTx/>
                <a:uFillTx/>
                <a:latin typeface="Verdana"/>
                <a:ea typeface="+mn-ea"/>
                <a:cs typeface="+mn-cs"/>
              </a:rPr>
              <a:t>Scalable bus interface to the </a:t>
            </a:r>
            <a:r>
              <a:rPr kumimoji="0" lang="en-GB" sz="1600" b="0" i="0" u="none" strike="noStrike" kern="1200" cap="none" spc="0" normalizeH="0" baseline="0" noProof="0" dirty="0" err="1">
                <a:ln>
                  <a:noFill/>
                </a:ln>
                <a:solidFill>
                  <a:srgbClr val="FF0000"/>
                </a:solidFill>
                <a:effectLst/>
                <a:uLnTx/>
                <a:uFillTx/>
                <a:latin typeface="Verdana"/>
                <a:ea typeface="+mn-ea"/>
                <a:cs typeface="+mn-cs"/>
              </a:rPr>
              <a:t>Cach</a:t>
            </a:r>
            <a:r>
              <a:rPr kumimoji="0" lang="en-GB" sz="1600" b="0" i="0" u="none" strike="noStrike" kern="1200" cap="none" spc="0" normalizeH="0" baseline="0" noProof="0" dirty="0">
                <a:ln>
                  <a:noFill/>
                </a:ln>
                <a:solidFill>
                  <a:srgbClr val="FF0000"/>
                </a:solidFill>
                <a:effectLst/>
                <a:uLnTx/>
                <a:uFillTx/>
                <a:latin typeface="Verdana"/>
                <a:ea typeface="+mn-ea"/>
                <a:cs typeface="+mn-cs"/>
              </a:rPr>
              <a:t>e Coherent Interconnect (CI-700) </a:t>
            </a:r>
            <a:r>
              <a:rPr kumimoji="0" lang="en-GB" sz="1600" b="0" i="0" u="none" strike="noStrike" kern="1200" cap="none" spc="0" normalizeH="0" baseline="0" noProof="0" dirty="0">
                <a:ln>
                  <a:noFill/>
                </a:ln>
                <a:solidFill>
                  <a:srgbClr val="000000"/>
                </a:solidFill>
                <a:effectLst/>
                <a:uLnTx/>
                <a:uFillTx/>
                <a:latin typeface="Verdana"/>
                <a:ea typeface="+mn-ea"/>
                <a:cs typeface="+mn-cs"/>
              </a:rPr>
              <a:t>is vastly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enhanced by providing </a:t>
            </a:r>
            <a:r>
              <a:rPr kumimoji="0" lang="en-GB" sz="1600" b="0" i="0" u="none" strike="noStrike" kern="1200" cap="none" spc="0" normalizeH="0" baseline="0" noProof="0" dirty="0">
                <a:ln>
                  <a:noFill/>
                </a:ln>
                <a:solidFill>
                  <a:srgbClr val="0070C0"/>
                </a:solidFill>
                <a:effectLst/>
                <a:uLnTx/>
                <a:uFillTx/>
                <a:latin typeface="Verdana"/>
                <a:ea typeface="+mn-ea"/>
                <a:cs typeface="+mn-cs"/>
              </a:rPr>
              <a:t>now 1, 2, or 4 256-bit wide </a:t>
            </a:r>
            <a:r>
              <a:rPr kumimoji="0" lang="en-GB" sz="1600" b="0" i="0" u="none" strike="noStrike" kern="1200" cap="none" spc="0" normalizeH="0" baseline="0" noProof="0" dirty="0">
                <a:ln>
                  <a:noFill/>
                </a:ln>
                <a:solidFill>
                  <a:srgbClr val="000000"/>
                </a:solidFill>
                <a:effectLst/>
                <a:uLnTx/>
                <a:uFillTx/>
                <a:latin typeface="Verdana"/>
                <a:ea typeface="+mn-ea"/>
                <a:cs typeface="+mn-cs"/>
              </a:rPr>
              <a:t>bus interfaces while an updated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AMBA CHI bus protocol is used for </a:t>
            </a:r>
            <a:r>
              <a:rPr kumimoji="0" lang="en-GB" sz="1600" b="0" i="0" u="none" strike="noStrike" kern="1200" cap="none" spc="0" normalizeH="0" baseline="0" noProof="0" dirty="0">
                <a:ln>
                  <a:noFill/>
                </a:ln>
                <a:solidFill>
                  <a:srgbClr val="0070C0"/>
                </a:solidFill>
                <a:effectLst/>
                <a:uLnTx/>
                <a:uFillTx/>
                <a:latin typeface="Verdana"/>
                <a:ea typeface="+mn-ea"/>
                <a:cs typeface="+mn-cs"/>
              </a:rPr>
              <a:t>more bandwidth and MTE support</a:t>
            </a:r>
            <a:r>
              <a:rPr kumimoji="0" lang="en-GB"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6" name="Rectangle 5"/>
          <p:cNvSpPr/>
          <p:nvPr/>
        </p:nvSpPr>
        <p:spPr>
          <a:xfrm>
            <a:off x="5120006" y="4374161"/>
            <a:ext cx="828000" cy="504000"/>
          </a:xfrm>
          <a:prstGeom prst="rect">
            <a:avLst/>
          </a:prstGeom>
          <a:noFill/>
          <a:ln w="28575">
            <a:solidFill>
              <a:srgbClr val="FF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8"/>
          <p:cNvSpPr txBox="1"/>
          <p:nvPr/>
        </p:nvSpPr>
        <p:spPr>
          <a:xfrm>
            <a:off x="206515" y="3440903"/>
            <a:ext cx="378836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By comparison,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previous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Armv8.2-A based </a:t>
            </a:r>
            <a:r>
              <a:rPr kumimoji="0" lang="en-GB" sz="16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GB" sz="1600" b="0" i="0" u="none" strike="noStrike" kern="1200" cap="none" spc="0" normalizeH="0" baseline="0" noProof="0" dirty="0">
                <a:ln>
                  <a:noFill/>
                </a:ln>
                <a:solidFill>
                  <a:srgbClr val="000000"/>
                </a:solidFill>
                <a:effectLst/>
                <a:uLnTx/>
                <a:uFillTx/>
                <a:latin typeface="Verdana"/>
                <a:ea typeface="+mn-ea"/>
                <a:cs typeface="+mn-cs"/>
              </a:rPr>
              <a:t> 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cluster provided a </a:t>
            </a:r>
            <a:r>
              <a:rPr kumimoji="0" lang="en-GB" sz="1600" b="0" i="0" u="none" strike="noStrike" kern="1200" cap="none" spc="0" normalizeH="0" baseline="0" noProof="0" dirty="0">
                <a:ln>
                  <a:noFill/>
                </a:ln>
                <a:solidFill>
                  <a:srgbClr val="0070C0"/>
                </a:solidFill>
                <a:effectLst/>
                <a:uLnTx/>
                <a:uFillTx/>
                <a:latin typeface="Verdana"/>
                <a:ea typeface="+mn-ea"/>
                <a:cs typeface="+mn-cs"/>
              </a:rPr>
              <a:t>2x256-bit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2x128-bit </a:t>
            </a:r>
            <a:r>
              <a:rPr kumimoji="0" lang="en-GB" sz="1600" b="0" i="0" u="none" strike="noStrike" kern="1200" cap="none" spc="0" normalizeH="0" baseline="0" noProof="0" dirty="0">
                <a:ln>
                  <a:noFill/>
                </a:ln>
                <a:solidFill>
                  <a:srgbClr val="000000"/>
                </a:solidFill>
                <a:effectLst/>
                <a:uLnTx/>
                <a:uFillTx/>
                <a:latin typeface="Verdana"/>
                <a:ea typeface="+mn-ea"/>
                <a:cs typeface="+mn-cs"/>
              </a:rPr>
              <a:t>wide bus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(implementation dependent).</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51122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B8946-0A7F-7AF9-3555-E572BBBE2436}"/>
              </a:ext>
            </a:extLst>
          </p:cNvPr>
          <p:cNvSpPr>
            <a:spLocks noGrp="1"/>
          </p:cNvSpPr>
          <p:nvPr>
            <p:ph type="title"/>
          </p:nvPr>
        </p:nvSpPr>
        <p:spPr/>
        <p:txBody>
          <a:bodyPr/>
          <a:lstStyle/>
          <a:p>
            <a:r>
              <a:rPr lang="en-US" sz="1700" kern="1200" dirty="0">
                <a:solidFill>
                  <a:srgbClr val="FFFFFF"/>
                </a:solidFill>
              </a:rPr>
              <a:t>3.6 Armv9-A based 64-bit Cortex-A CPUs (22)</a:t>
            </a:r>
            <a:endParaRPr lang="hu-HU" sz="1700" dirty="0"/>
          </a:p>
        </p:txBody>
      </p:sp>
      <p:sp>
        <p:nvSpPr>
          <p:cNvPr id="3" name="TextBox 2">
            <a:extLst>
              <a:ext uri="{FF2B5EF4-FFF2-40B4-BE49-F238E27FC236}">
                <a16:creationId xmlns:a16="http://schemas.microsoft.com/office/drawing/2014/main" id="{F0583E0A-15BB-A1CC-4941-18182079A7C7}"/>
              </a:ext>
            </a:extLst>
          </p:cNvPr>
          <p:cNvSpPr txBox="1"/>
          <p:nvPr/>
        </p:nvSpPr>
        <p:spPr>
          <a:xfrm>
            <a:off x="73620" y="444145"/>
            <a:ext cx="35021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Armv9-based Cortex-A CPUs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TextBox 3">
            <a:extLst>
              <a:ext uri="{FF2B5EF4-FFF2-40B4-BE49-F238E27FC236}">
                <a16:creationId xmlns:a16="http://schemas.microsoft.com/office/drawing/2014/main" id="{E34168D3-78B4-017E-CEDA-1AAA345F1B6E}"/>
              </a:ext>
            </a:extLst>
          </p:cNvPr>
          <p:cNvSpPr txBox="1"/>
          <p:nvPr/>
        </p:nvSpPr>
        <p:spPr>
          <a:xfrm>
            <a:off x="243840" y="792480"/>
            <a:ext cx="8749575" cy="907941"/>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FF0000"/>
                </a:solidFill>
              </a:rPr>
              <a:t>Armv9-based Cortex-A CPUs </a:t>
            </a:r>
            <a:r>
              <a:rPr lang="en-US" sz="1600" dirty="0"/>
              <a:t>are the </a:t>
            </a:r>
            <a:r>
              <a:rPr lang="en-US" sz="1600" dirty="0">
                <a:solidFill>
                  <a:srgbClr val="FF0000"/>
                </a:solidFill>
              </a:rPr>
              <a:t>Armv9.0-A and Arm9.2-A based </a:t>
            </a:r>
            <a:r>
              <a:rPr lang="en-US" sz="1600" dirty="0" err="1">
                <a:solidFill>
                  <a:srgbClr val="FF0000"/>
                </a:solidFill>
              </a:rPr>
              <a:t>DynamIQ</a:t>
            </a:r>
            <a:r>
              <a:rPr lang="en-US" sz="1600" dirty="0">
                <a:solidFill>
                  <a:srgbClr val="FF0000"/>
                </a:solidFill>
              </a:rPr>
              <a:t> </a:t>
            </a:r>
          </a:p>
          <a:p>
            <a:pPr>
              <a:spcAft>
                <a:spcPts val="600"/>
              </a:spcAft>
            </a:pPr>
            <a:r>
              <a:rPr lang="en-US" sz="1600" dirty="0">
                <a:solidFill>
                  <a:srgbClr val="FF0000"/>
                </a:solidFill>
              </a:rPr>
              <a:t>      Core Complexes.</a:t>
            </a:r>
          </a:p>
          <a:p>
            <a:pPr marL="285750" indent="-285750">
              <a:buFont typeface="Arial" panose="020B0604020202020204" pitchFamily="34" charset="0"/>
              <a:buChar char="•"/>
            </a:pPr>
            <a:r>
              <a:rPr lang="en-US" sz="1600" dirty="0"/>
              <a:t>They include </a:t>
            </a:r>
            <a:r>
              <a:rPr lang="en-US" sz="1600" dirty="0">
                <a:solidFill>
                  <a:srgbClr val="0070C0"/>
                </a:solidFill>
              </a:rPr>
              <a:t>up to three core types</a:t>
            </a:r>
            <a:r>
              <a:rPr lang="en-US" sz="1600" dirty="0"/>
              <a:t>, called the </a:t>
            </a:r>
            <a:endParaRPr lang="hu-HU" sz="1600" dirty="0" err="1"/>
          </a:p>
        </p:txBody>
      </p:sp>
      <p:sp>
        <p:nvSpPr>
          <p:cNvPr id="5" name="TextBox 4">
            <a:extLst>
              <a:ext uri="{FF2B5EF4-FFF2-40B4-BE49-F238E27FC236}">
                <a16:creationId xmlns:a16="http://schemas.microsoft.com/office/drawing/2014/main" id="{DE108546-4D68-295C-64CE-D1FDD5E8E7F0}"/>
              </a:ext>
            </a:extLst>
          </p:cNvPr>
          <p:cNvSpPr txBox="1"/>
          <p:nvPr/>
        </p:nvSpPr>
        <p:spPr>
          <a:xfrm flipH="1">
            <a:off x="720817" y="1669941"/>
            <a:ext cx="3086364" cy="907941"/>
          </a:xfrm>
          <a:prstGeom prst="rect">
            <a:avLst/>
          </a:prstGeom>
          <a:noFill/>
        </p:spPr>
        <p:txBody>
          <a:bodyPr wrap="square" rtlCol="0">
            <a:spAutoFit/>
          </a:bodyPr>
          <a:lstStyle/>
          <a:p>
            <a:pPr marL="285750" indent="-285750">
              <a:spcAft>
                <a:spcPts val="200"/>
              </a:spcAft>
              <a:buFont typeface="Arial" panose="020B0604020202020204" pitchFamily="34" charset="0"/>
              <a:buChar char="•"/>
            </a:pPr>
            <a:r>
              <a:rPr lang="en-US" sz="1600" dirty="0"/>
              <a:t>big</a:t>
            </a:r>
          </a:p>
          <a:p>
            <a:pPr marL="285750" indent="-285750">
              <a:spcAft>
                <a:spcPts val="200"/>
              </a:spcAft>
              <a:buFont typeface="Arial" panose="020B0604020202020204" pitchFamily="34" charset="0"/>
              <a:buChar char="•"/>
            </a:pPr>
            <a:r>
              <a:rPr lang="en-US" sz="1600" dirty="0"/>
              <a:t>middle and</a:t>
            </a:r>
          </a:p>
          <a:p>
            <a:pPr marL="285750" indent="-285750">
              <a:spcAft>
                <a:spcPts val="200"/>
              </a:spcAft>
              <a:buFont typeface="Arial" panose="020B0604020202020204" pitchFamily="34" charset="0"/>
              <a:buChar char="•"/>
            </a:pPr>
            <a:r>
              <a:rPr lang="en-US" sz="1600" dirty="0"/>
              <a:t>little</a:t>
            </a:r>
            <a:endParaRPr lang="hu-HU" sz="1600" dirty="0" err="1"/>
          </a:p>
        </p:txBody>
      </p:sp>
      <p:sp>
        <p:nvSpPr>
          <p:cNvPr id="6" name="TextBox 5">
            <a:extLst>
              <a:ext uri="{FF2B5EF4-FFF2-40B4-BE49-F238E27FC236}">
                <a16:creationId xmlns:a16="http://schemas.microsoft.com/office/drawing/2014/main" id="{CFD50E50-5900-E69B-2672-5AECA51E16B3}"/>
              </a:ext>
            </a:extLst>
          </p:cNvPr>
          <p:cNvSpPr txBox="1"/>
          <p:nvPr/>
        </p:nvSpPr>
        <p:spPr>
          <a:xfrm>
            <a:off x="474017" y="2418665"/>
            <a:ext cx="1608082" cy="338554"/>
          </a:xfrm>
          <a:prstGeom prst="rect">
            <a:avLst/>
          </a:prstGeom>
          <a:noFill/>
        </p:spPr>
        <p:txBody>
          <a:bodyPr wrap="square" rtlCol="0">
            <a:spAutoFit/>
          </a:bodyPr>
          <a:lstStyle/>
          <a:p>
            <a:r>
              <a:rPr lang="en-US" sz="1600" dirty="0"/>
              <a:t>cores.</a:t>
            </a:r>
            <a:endParaRPr lang="hu-HU" sz="1600" dirty="0" err="1"/>
          </a:p>
        </p:txBody>
      </p:sp>
      <p:sp>
        <p:nvSpPr>
          <p:cNvPr id="7" name="TextBox 6">
            <a:extLst>
              <a:ext uri="{FF2B5EF4-FFF2-40B4-BE49-F238E27FC236}">
                <a16:creationId xmlns:a16="http://schemas.microsoft.com/office/drawing/2014/main" id="{E4137BDC-DE5D-DE82-0690-BCB2A52DDE1C}"/>
              </a:ext>
            </a:extLst>
          </p:cNvPr>
          <p:cNvSpPr txBox="1"/>
          <p:nvPr/>
        </p:nvSpPr>
        <p:spPr>
          <a:xfrm>
            <a:off x="243840" y="2733040"/>
            <a:ext cx="4782591"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t>Above core types are </a:t>
            </a:r>
            <a:r>
              <a:rPr lang="en-US" sz="1600" dirty="0">
                <a:solidFill>
                  <a:srgbClr val="0070C0"/>
                </a:solidFill>
              </a:rPr>
              <a:t>implemented as </a:t>
            </a:r>
            <a:r>
              <a:rPr lang="en-US" sz="1600" dirty="0"/>
              <a:t>the</a:t>
            </a:r>
            <a:endParaRPr lang="hu-HU" sz="1600" dirty="0" err="1"/>
          </a:p>
        </p:txBody>
      </p:sp>
      <p:sp>
        <p:nvSpPr>
          <p:cNvPr id="8" name="TextBox 7">
            <a:extLst>
              <a:ext uri="{FF2B5EF4-FFF2-40B4-BE49-F238E27FC236}">
                <a16:creationId xmlns:a16="http://schemas.microsoft.com/office/drawing/2014/main" id="{3C8D4E2E-D70D-7B31-A393-8A8B6473A5AE}"/>
              </a:ext>
            </a:extLst>
          </p:cNvPr>
          <p:cNvSpPr txBox="1"/>
          <p:nvPr/>
        </p:nvSpPr>
        <p:spPr>
          <a:xfrm>
            <a:off x="700497" y="3072710"/>
            <a:ext cx="4494051" cy="882293"/>
          </a:xfrm>
          <a:prstGeom prst="rect">
            <a:avLst/>
          </a:prstGeom>
          <a:noFill/>
        </p:spPr>
        <p:txBody>
          <a:bodyPr wrap="square" rtlCol="0">
            <a:spAutoFit/>
          </a:bodyPr>
          <a:lstStyle/>
          <a:p>
            <a:pPr marL="285750" indent="-285750">
              <a:spcAft>
                <a:spcPts val="200"/>
              </a:spcAft>
              <a:buFont typeface="Arial" panose="020B0604020202020204" pitchFamily="34" charset="0"/>
              <a:buChar char="•"/>
            </a:pPr>
            <a:r>
              <a:rPr lang="en-US" sz="1600" dirty="0"/>
              <a:t>Cortex-X series cores </a:t>
            </a:r>
          </a:p>
          <a:p>
            <a:pPr marL="285750" indent="-285750">
              <a:spcAft>
                <a:spcPts val="200"/>
              </a:spcAft>
              <a:buFont typeface="Arial" panose="020B0604020202020204" pitchFamily="34" charset="0"/>
              <a:buChar char="•"/>
            </a:pPr>
            <a:r>
              <a:rPr lang="en-US" sz="1600" dirty="0"/>
              <a:t>Cortex-A700 series cores and the</a:t>
            </a:r>
          </a:p>
          <a:p>
            <a:pPr marL="285750" indent="-285750">
              <a:spcAft>
                <a:spcPts val="200"/>
              </a:spcAft>
              <a:buFont typeface="Arial" panose="020B0604020202020204" pitchFamily="34" charset="0"/>
              <a:buChar char="•"/>
            </a:pPr>
            <a:r>
              <a:rPr lang="en-US" sz="1600" dirty="0"/>
              <a:t>Cortex-A500 series cores,</a:t>
            </a:r>
            <a:endParaRPr lang="hu-HU" sz="1600" dirty="0" err="1"/>
          </a:p>
        </p:txBody>
      </p:sp>
      <p:sp>
        <p:nvSpPr>
          <p:cNvPr id="9" name="TextBox 8">
            <a:extLst>
              <a:ext uri="{FF2B5EF4-FFF2-40B4-BE49-F238E27FC236}">
                <a16:creationId xmlns:a16="http://schemas.microsoft.com/office/drawing/2014/main" id="{1580F0CE-5664-869C-423D-D04B8D6EAD86}"/>
              </a:ext>
            </a:extLst>
          </p:cNvPr>
          <p:cNvSpPr txBox="1"/>
          <p:nvPr/>
        </p:nvSpPr>
        <p:spPr>
          <a:xfrm>
            <a:off x="545137" y="3921333"/>
            <a:ext cx="3860352" cy="338554"/>
          </a:xfrm>
          <a:prstGeom prst="rect">
            <a:avLst/>
          </a:prstGeom>
          <a:noFill/>
        </p:spPr>
        <p:txBody>
          <a:bodyPr wrap="none" rtlCol="0">
            <a:spAutoFit/>
          </a:bodyPr>
          <a:lstStyle/>
          <a:p>
            <a:r>
              <a:rPr lang="en-US" sz="1600" dirty="0"/>
              <a:t>as indicated in the following Figure.</a:t>
            </a:r>
            <a:endParaRPr lang="hu-HU" sz="1600" dirty="0" err="1"/>
          </a:p>
        </p:txBody>
      </p:sp>
    </p:spTree>
    <p:extLst>
      <p:ext uri="{BB962C8B-B14F-4D97-AF65-F5344CB8AC3E}">
        <p14:creationId xmlns:p14="http://schemas.microsoft.com/office/powerpoint/2010/main" val="179083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 calcmode="lin" valueType="num">
                                      <p:cBhvr additive="base">
                                        <p:cTn id="3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252AB-82CB-72C2-07A5-FAA5DF792C99}"/>
              </a:ext>
            </a:extLst>
          </p:cNvPr>
          <p:cNvSpPr>
            <a:spLocks noGrp="1"/>
          </p:cNvSpPr>
          <p:nvPr>
            <p:ph type="title"/>
          </p:nvPr>
        </p:nvSpPr>
        <p:spPr/>
        <p:txBody>
          <a:bodyPr/>
          <a:lstStyle/>
          <a:p>
            <a:r>
              <a:rPr lang="en-US" sz="1700" kern="1200" dirty="0">
                <a:solidFill>
                  <a:srgbClr val="FFFFFF"/>
                </a:solidFill>
              </a:rPr>
              <a:t>3.6 Armv9-A based 64-bit Cortex-A CPUs (23)</a:t>
            </a:r>
            <a:endParaRPr lang="hu-HU" sz="1700" dirty="0"/>
          </a:p>
        </p:txBody>
      </p:sp>
      <p:sp>
        <p:nvSpPr>
          <p:cNvPr id="4" name="TextBox 3">
            <a:extLst>
              <a:ext uri="{FF2B5EF4-FFF2-40B4-BE49-F238E27FC236}">
                <a16:creationId xmlns:a16="http://schemas.microsoft.com/office/drawing/2014/main" id="{D35DA04E-E6F0-34C3-0EE1-4057C08E03C2}"/>
              </a:ext>
            </a:extLst>
          </p:cNvPr>
          <p:cNvSpPr txBox="1"/>
          <p:nvPr/>
        </p:nvSpPr>
        <p:spPr>
          <a:xfrm>
            <a:off x="71438" y="497840"/>
            <a:ext cx="7206845" cy="369332"/>
          </a:xfrm>
          <a:prstGeom prst="rect">
            <a:avLst/>
          </a:prstGeom>
          <a:noFill/>
        </p:spPr>
        <p:txBody>
          <a:bodyPr wrap="none" rtlCol="0">
            <a:spAutoFit/>
          </a:bodyPr>
          <a:lstStyle/>
          <a:p>
            <a:r>
              <a:rPr lang="en-US" dirty="0">
                <a:solidFill>
                  <a:schemeClr val="accent6"/>
                </a:solidFill>
              </a:rPr>
              <a:t>Three series of Armv9-A ISA based Cortex-A cores -1 [</a:t>
            </a:r>
            <a:r>
              <a:rPr lang="hu-HU" dirty="0">
                <a:solidFill>
                  <a:schemeClr val="accent6"/>
                </a:solidFill>
              </a:rPr>
              <a:t>217</a:t>
            </a:r>
            <a:r>
              <a:rPr lang="en-US" dirty="0">
                <a:solidFill>
                  <a:schemeClr val="accent6"/>
                </a:solidFill>
              </a:rPr>
              <a:t>] </a:t>
            </a:r>
            <a:endParaRPr lang="hu-HU" dirty="0" err="1">
              <a:solidFill>
                <a:schemeClr val="accent6"/>
              </a:solidFill>
            </a:endParaRPr>
          </a:p>
        </p:txBody>
      </p:sp>
      <p:sp>
        <p:nvSpPr>
          <p:cNvPr id="5" name="TextBox 4">
            <a:extLst>
              <a:ext uri="{FF2B5EF4-FFF2-40B4-BE49-F238E27FC236}">
                <a16:creationId xmlns:a16="http://schemas.microsoft.com/office/drawing/2014/main" id="{FF174D47-18D1-9A7B-6A55-9A1C42C6522D}"/>
              </a:ext>
            </a:extLst>
          </p:cNvPr>
          <p:cNvSpPr txBox="1"/>
          <p:nvPr/>
        </p:nvSpPr>
        <p:spPr>
          <a:xfrm>
            <a:off x="81598" y="5450523"/>
            <a:ext cx="9132565" cy="1179810"/>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spc="-70" dirty="0"/>
              <a:t>The </a:t>
            </a:r>
            <a:r>
              <a:rPr lang="en-US" sz="1600" spc="-70" dirty="0">
                <a:solidFill>
                  <a:srgbClr val="FF0000"/>
                </a:solidFill>
              </a:rPr>
              <a:t>Cortex-X</a:t>
            </a:r>
            <a:r>
              <a:rPr lang="en-US" sz="1600" spc="-70" dirty="0"/>
              <a:t> series are </a:t>
            </a:r>
            <a:r>
              <a:rPr lang="en-US" sz="1600" spc="-70" dirty="0">
                <a:solidFill>
                  <a:srgbClr val="0070C0"/>
                </a:solidFill>
              </a:rPr>
              <a:t>maximum performance big cores </a:t>
            </a:r>
            <a:r>
              <a:rPr lang="en-US" sz="1600" spc="-70" dirty="0"/>
              <a:t>for </a:t>
            </a:r>
            <a:r>
              <a:rPr lang="en-US" sz="1600" spc="-70" dirty="0">
                <a:solidFill>
                  <a:srgbClr val="0070C0"/>
                </a:solidFill>
              </a:rPr>
              <a:t>single thread </a:t>
            </a:r>
            <a:r>
              <a:rPr lang="en-US" sz="1600" spc="-70" dirty="0"/>
              <a:t>burst workloads.</a:t>
            </a:r>
          </a:p>
          <a:p>
            <a:pPr marL="285750" indent="-285750">
              <a:buFont typeface="Arial" panose="020B0604020202020204" pitchFamily="34" charset="0"/>
              <a:buChar char="•"/>
            </a:pPr>
            <a:r>
              <a:rPr lang="en-US" sz="1600" spc="-70" dirty="0"/>
              <a:t>The </a:t>
            </a:r>
            <a:r>
              <a:rPr lang="en-US" sz="1600" spc="-70" dirty="0">
                <a:solidFill>
                  <a:srgbClr val="FF0000"/>
                </a:solidFill>
              </a:rPr>
              <a:t>Cortex-A700</a:t>
            </a:r>
            <a:r>
              <a:rPr lang="en-US" sz="1600" spc="-70" dirty="0"/>
              <a:t> series are </a:t>
            </a:r>
            <a:r>
              <a:rPr lang="en-US" sz="1600" spc="-70" dirty="0">
                <a:solidFill>
                  <a:srgbClr val="0070C0"/>
                </a:solidFill>
              </a:rPr>
              <a:t>middle cores, balanced for efficiency and performance</a:t>
            </a:r>
            <a:r>
              <a:rPr lang="en-US" sz="1600" spc="-70" dirty="0"/>
              <a:t>, for</a:t>
            </a:r>
          </a:p>
          <a:p>
            <a:pPr>
              <a:spcAft>
                <a:spcPts val="400"/>
              </a:spcAft>
            </a:pPr>
            <a:r>
              <a:rPr lang="en-US" sz="1600" spc="-70" dirty="0"/>
              <a:t>       </a:t>
            </a:r>
            <a:r>
              <a:rPr lang="en-US" sz="1600" spc="-70" dirty="0">
                <a:solidFill>
                  <a:srgbClr val="0070C0"/>
                </a:solidFill>
              </a:rPr>
              <a:t>multi-core </a:t>
            </a:r>
            <a:r>
              <a:rPr lang="en-US" sz="1600" spc="-70" dirty="0"/>
              <a:t>workloads. </a:t>
            </a:r>
          </a:p>
          <a:p>
            <a:pPr marL="285750" indent="-285750">
              <a:spcAft>
                <a:spcPts val="400"/>
              </a:spcAft>
              <a:buFont typeface="Arial" panose="020B0604020202020204" pitchFamily="34" charset="0"/>
              <a:buChar char="•"/>
            </a:pPr>
            <a:r>
              <a:rPr lang="en-US" sz="1600" spc="-70" dirty="0"/>
              <a:t>The </a:t>
            </a:r>
            <a:r>
              <a:rPr lang="en-US" sz="1600" spc="-70" dirty="0">
                <a:solidFill>
                  <a:srgbClr val="FF0000"/>
                </a:solidFill>
              </a:rPr>
              <a:t>Cortex-A500</a:t>
            </a:r>
            <a:r>
              <a:rPr lang="en-US" sz="1600" spc="-70" dirty="0"/>
              <a:t> series are </a:t>
            </a:r>
            <a:r>
              <a:rPr lang="en-US" sz="1600" spc="-70" dirty="0">
                <a:solidFill>
                  <a:srgbClr val="0070C0"/>
                </a:solidFill>
              </a:rPr>
              <a:t>efficient little cores</a:t>
            </a:r>
            <a:r>
              <a:rPr lang="en-US" sz="1600" spc="-70" dirty="0"/>
              <a:t>, for </a:t>
            </a:r>
            <a:r>
              <a:rPr lang="en-US" sz="1600" spc="-70" dirty="0">
                <a:solidFill>
                  <a:srgbClr val="0070C0"/>
                </a:solidFill>
              </a:rPr>
              <a:t>background</a:t>
            </a:r>
            <a:r>
              <a:rPr lang="en-US" sz="1600" spc="-70" dirty="0"/>
              <a:t> and </a:t>
            </a:r>
            <a:r>
              <a:rPr lang="en-US" sz="1600" spc="-70" dirty="0">
                <a:solidFill>
                  <a:srgbClr val="0070C0"/>
                </a:solidFill>
              </a:rPr>
              <a:t>lightweight</a:t>
            </a:r>
            <a:r>
              <a:rPr lang="en-US" sz="1600" spc="-70" dirty="0"/>
              <a:t> workloads.  </a:t>
            </a:r>
            <a:endParaRPr lang="hu-HU" sz="1600" spc="-70" dirty="0" err="1"/>
          </a:p>
        </p:txBody>
      </p:sp>
      <p:grpSp>
        <p:nvGrpSpPr>
          <p:cNvPr id="7" name="Group 6">
            <a:extLst>
              <a:ext uri="{FF2B5EF4-FFF2-40B4-BE49-F238E27FC236}">
                <a16:creationId xmlns:a16="http://schemas.microsoft.com/office/drawing/2014/main" id="{8E7A94B3-73D3-0262-B6EA-9ACB46744EAC}"/>
              </a:ext>
            </a:extLst>
          </p:cNvPr>
          <p:cNvGrpSpPr/>
          <p:nvPr/>
        </p:nvGrpSpPr>
        <p:grpSpPr>
          <a:xfrm>
            <a:off x="0" y="1316037"/>
            <a:ext cx="9144000" cy="3875723"/>
            <a:chOff x="0" y="1326197"/>
            <a:chExt cx="9144000" cy="3875723"/>
          </a:xfrm>
        </p:grpSpPr>
        <p:pic>
          <p:nvPicPr>
            <p:cNvPr id="2050" name="Picture 2" descr="CPU design philosophies">
              <a:extLst>
                <a:ext uri="{FF2B5EF4-FFF2-40B4-BE49-F238E27FC236}">
                  <a16:creationId xmlns:a16="http://schemas.microsoft.com/office/drawing/2014/main" id="{FDB4C4CB-3888-A27F-F99C-41E1377DAC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601"/>
            <a:stretch/>
          </p:blipFill>
          <p:spPr bwMode="auto">
            <a:xfrm>
              <a:off x="0" y="1326197"/>
              <a:ext cx="9144000" cy="38757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A51DD72-4903-01B1-BA35-3209C70B4A8A}"/>
                </a:ext>
              </a:extLst>
            </p:cNvPr>
            <p:cNvSpPr/>
            <p:nvPr/>
          </p:nvSpPr>
          <p:spPr>
            <a:xfrm>
              <a:off x="94298" y="2001520"/>
              <a:ext cx="3898582" cy="382905"/>
            </a:xfrm>
            <a:prstGeom prst="rect">
              <a:avLst/>
            </a:prstGeom>
            <a:solidFill>
              <a:schemeClr val="bg2">
                <a:lumMod val="50000"/>
              </a:schemeClr>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hu-HU" sz="1600" dirty="0"/>
            </a:p>
          </p:txBody>
        </p:sp>
      </p:grpSp>
    </p:spTree>
    <p:extLst>
      <p:ext uri="{BB962C8B-B14F-4D97-AF65-F5344CB8AC3E}">
        <p14:creationId xmlns:p14="http://schemas.microsoft.com/office/powerpoint/2010/main" val="212483083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BE9BE-30C3-FADF-6A5D-6CB95449582A}"/>
              </a:ext>
            </a:extLst>
          </p:cNvPr>
          <p:cNvSpPr>
            <a:spLocks noGrp="1"/>
          </p:cNvSpPr>
          <p:nvPr>
            <p:ph type="title"/>
          </p:nvPr>
        </p:nvSpPr>
        <p:spPr/>
        <p:txBody>
          <a:bodyPr/>
          <a:lstStyle/>
          <a:p>
            <a:r>
              <a:rPr lang="en-US" sz="1700" kern="1200" dirty="0">
                <a:solidFill>
                  <a:srgbClr val="FFFFFF"/>
                </a:solidFill>
              </a:rPr>
              <a:t>3.6 Armv9-A based 64-bit Cortex-A CPUs (24)</a:t>
            </a:r>
            <a:endParaRPr lang="hu-HU" sz="1700" dirty="0"/>
          </a:p>
        </p:txBody>
      </p:sp>
      <p:sp>
        <p:nvSpPr>
          <p:cNvPr id="3" name="TextBox 2">
            <a:extLst>
              <a:ext uri="{FF2B5EF4-FFF2-40B4-BE49-F238E27FC236}">
                <a16:creationId xmlns:a16="http://schemas.microsoft.com/office/drawing/2014/main" id="{BCD6D725-0AE6-1501-6912-94E5B5D6F80C}"/>
              </a:ext>
            </a:extLst>
          </p:cNvPr>
          <p:cNvSpPr txBox="1"/>
          <p:nvPr/>
        </p:nvSpPr>
        <p:spPr>
          <a:xfrm>
            <a:off x="71438" y="447040"/>
            <a:ext cx="7206845" cy="369332"/>
          </a:xfrm>
          <a:prstGeom prst="rect">
            <a:avLst/>
          </a:prstGeom>
          <a:noFill/>
        </p:spPr>
        <p:txBody>
          <a:bodyPr wrap="none" rtlCol="0">
            <a:spAutoFit/>
          </a:bodyPr>
          <a:lstStyle/>
          <a:p>
            <a:r>
              <a:rPr lang="en-US" dirty="0">
                <a:solidFill>
                  <a:schemeClr val="accent6"/>
                </a:solidFill>
              </a:rPr>
              <a:t>Three series of Armv9-A ISA based Cortex-A cores -2 [</a:t>
            </a:r>
            <a:r>
              <a:rPr lang="hu-HU" dirty="0">
                <a:solidFill>
                  <a:schemeClr val="accent6"/>
                </a:solidFill>
              </a:rPr>
              <a:t>217</a:t>
            </a:r>
            <a:r>
              <a:rPr lang="en-US" dirty="0">
                <a:solidFill>
                  <a:schemeClr val="accent6"/>
                </a:solidFill>
              </a:rPr>
              <a:t>] </a:t>
            </a:r>
            <a:endParaRPr lang="hu-HU" dirty="0" err="1">
              <a:solidFill>
                <a:schemeClr val="accent6"/>
              </a:solidFill>
            </a:endParaRPr>
          </a:p>
        </p:txBody>
      </p:sp>
      <p:sp>
        <p:nvSpPr>
          <p:cNvPr id="4" name="TextBox 3">
            <a:extLst>
              <a:ext uri="{FF2B5EF4-FFF2-40B4-BE49-F238E27FC236}">
                <a16:creationId xmlns:a16="http://schemas.microsoft.com/office/drawing/2014/main" id="{CAB5B62D-2F3B-B0B6-4A22-0F15C4F74E29}"/>
              </a:ext>
            </a:extLst>
          </p:cNvPr>
          <p:cNvSpPr txBox="1"/>
          <p:nvPr/>
        </p:nvSpPr>
        <p:spPr>
          <a:xfrm>
            <a:off x="71436" y="800735"/>
            <a:ext cx="9478964" cy="1077218"/>
          </a:xfrm>
          <a:prstGeom prst="rect">
            <a:avLst/>
          </a:prstGeom>
          <a:noFill/>
        </p:spPr>
        <p:txBody>
          <a:bodyPr wrap="square" rtlCol="0">
            <a:spAutoFit/>
          </a:bodyPr>
          <a:lstStyle/>
          <a:p>
            <a:r>
              <a:rPr lang="en-US" sz="1600" dirty="0"/>
              <a:t>The </a:t>
            </a:r>
            <a:r>
              <a:rPr lang="en-US" sz="1600" dirty="0">
                <a:solidFill>
                  <a:srgbClr val="0070C0"/>
                </a:solidFill>
              </a:rPr>
              <a:t>Cortex-X</a:t>
            </a:r>
            <a:r>
              <a:rPr lang="en-US" sz="1600" dirty="0"/>
              <a:t> and </a:t>
            </a:r>
            <a:r>
              <a:rPr lang="en-US" sz="1600" dirty="0">
                <a:solidFill>
                  <a:srgbClr val="0070C0"/>
                </a:solidFill>
              </a:rPr>
              <a:t>Cortex-A700 </a:t>
            </a:r>
            <a:r>
              <a:rPr lang="en-US" sz="1600" dirty="0"/>
              <a:t>series cores are </a:t>
            </a:r>
            <a:r>
              <a:rPr lang="en-US" sz="1600" dirty="0">
                <a:solidFill>
                  <a:srgbClr val="FF0000"/>
                </a:solidFill>
              </a:rPr>
              <a:t>traditional single-core CPUs, </a:t>
            </a:r>
            <a:r>
              <a:rPr lang="en-US" sz="1600" dirty="0"/>
              <a:t>whereas</a:t>
            </a:r>
          </a:p>
          <a:p>
            <a:r>
              <a:rPr lang="en-US" sz="1600" dirty="0"/>
              <a:t>  </a:t>
            </a:r>
            <a:r>
              <a:rPr lang="en-US" sz="1600" spc="-30" dirty="0"/>
              <a:t>the </a:t>
            </a:r>
            <a:r>
              <a:rPr lang="en-US" sz="1600" spc="-30" dirty="0">
                <a:solidFill>
                  <a:srgbClr val="0070C0"/>
                </a:solidFill>
              </a:rPr>
              <a:t>Cortex-500</a:t>
            </a:r>
            <a:r>
              <a:rPr lang="en-US" sz="1600" spc="-30" dirty="0"/>
              <a:t> series are </a:t>
            </a:r>
            <a:r>
              <a:rPr lang="en-US" sz="1600" spc="-30" dirty="0">
                <a:solidFill>
                  <a:srgbClr val="FF0000"/>
                </a:solidFill>
              </a:rPr>
              <a:t>dual-core core complexes (modules), </a:t>
            </a:r>
            <a:r>
              <a:rPr lang="en-US" sz="1600" spc="-30" dirty="0"/>
              <a:t>including dual FX cores</a:t>
            </a:r>
          </a:p>
          <a:p>
            <a:r>
              <a:rPr lang="en-US" sz="1600" spc="-30" dirty="0"/>
              <a:t>  and double, </a:t>
            </a:r>
            <a:r>
              <a:rPr kumimoji="0" lang="en-GB" sz="1600" b="0" i="0" u="none" strike="noStrike" kern="1200" cap="none" spc="-30" normalizeH="0" baseline="0" noProof="0" dirty="0">
                <a:ln>
                  <a:noFill/>
                </a:ln>
                <a:effectLst/>
                <a:uLnTx/>
                <a:uFillTx/>
                <a:latin typeface="Verdana"/>
                <a:ea typeface="+mn-ea"/>
                <a:cs typeface="+mn-cs"/>
              </a:rPr>
              <a:t>shared NEON/SVE2 SIMD units with an L2 cache, as shown in the following</a:t>
            </a:r>
          </a:p>
          <a:p>
            <a:r>
              <a:rPr lang="en-GB" sz="1600" spc="-30" dirty="0">
                <a:latin typeface="Verdana"/>
              </a:rPr>
              <a:t> </a:t>
            </a:r>
            <a:r>
              <a:rPr kumimoji="0" lang="en-GB" sz="1600" b="0" i="0" u="none" strike="noStrike" kern="1200" cap="none" spc="-30" normalizeH="0" baseline="0" noProof="0" dirty="0">
                <a:ln>
                  <a:noFill/>
                </a:ln>
                <a:effectLst/>
                <a:uLnTx/>
                <a:uFillTx/>
                <a:latin typeface="Verdana"/>
                <a:ea typeface="+mn-ea"/>
                <a:cs typeface="+mn-cs"/>
              </a:rPr>
              <a:t> Figure.,</a:t>
            </a:r>
            <a:endParaRPr lang="hu-HU" sz="1600" spc="-30" dirty="0" err="1"/>
          </a:p>
        </p:txBody>
      </p:sp>
    </p:spTree>
    <p:extLst>
      <p:ext uri="{BB962C8B-B14F-4D97-AF65-F5344CB8AC3E}">
        <p14:creationId xmlns:p14="http://schemas.microsoft.com/office/powerpoint/2010/main" val="314586078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D11D0-4F42-8628-AA35-EFA100027C58}"/>
              </a:ext>
            </a:extLst>
          </p:cNvPr>
          <p:cNvSpPr>
            <a:spLocks noGrp="1"/>
          </p:cNvSpPr>
          <p:nvPr>
            <p:ph type="title"/>
          </p:nvPr>
        </p:nvSpPr>
        <p:spPr/>
        <p:txBody>
          <a:bodyPr/>
          <a:lstStyle/>
          <a:p>
            <a:r>
              <a:rPr lang="en-US" sz="1700" kern="1200" dirty="0">
                <a:solidFill>
                  <a:srgbClr val="FFFFFF"/>
                </a:solidFill>
              </a:rPr>
              <a:t>3.6 Armv9-A based 64-bit Cortex-A CPUs (25)</a:t>
            </a:r>
            <a:endParaRPr lang="hu-HU" sz="1700" dirty="0"/>
          </a:p>
        </p:txBody>
      </p:sp>
      <p:grpSp>
        <p:nvGrpSpPr>
          <p:cNvPr id="15" name="Group 14">
            <a:extLst>
              <a:ext uri="{FF2B5EF4-FFF2-40B4-BE49-F238E27FC236}">
                <a16:creationId xmlns:a16="http://schemas.microsoft.com/office/drawing/2014/main" id="{0AD1656A-B412-83A4-E3E3-100D2BFE73E0}"/>
              </a:ext>
            </a:extLst>
          </p:cNvPr>
          <p:cNvGrpSpPr/>
          <p:nvPr/>
        </p:nvGrpSpPr>
        <p:grpSpPr>
          <a:xfrm>
            <a:off x="36210" y="1573747"/>
            <a:ext cx="9046830" cy="4014279"/>
            <a:chOff x="15889" y="2095818"/>
            <a:chExt cx="9328121" cy="4265421"/>
          </a:xfrm>
        </p:grpSpPr>
        <p:grpSp>
          <p:nvGrpSpPr>
            <p:cNvPr id="3" name="Group 2">
              <a:extLst>
                <a:ext uri="{FF2B5EF4-FFF2-40B4-BE49-F238E27FC236}">
                  <a16:creationId xmlns:a16="http://schemas.microsoft.com/office/drawing/2014/main" id="{E4C6CCCD-B988-47B5-93C8-D3215182757D}"/>
                </a:ext>
              </a:extLst>
            </p:cNvPr>
            <p:cNvGrpSpPr/>
            <p:nvPr/>
          </p:nvGrpSpPr>
          <p:grpSpPr>
            <a:xfrm>
              <a:off x="15889" y="2105244"/>
              <a:ext cx="4320481" cy="4255995"/>
              <a:chOff x="2456765" y="2548380"/>
              <a:chExt cx="4320481" cy="4255995"/>
            </a:xfrm>
          </p:grpSpPr>
          <p:pic>
            <p:nvPicPr>
              <p:cNvPr id="4" name="Kép 2">
                <a:extLst>
                  <a:ext uri="{FF2B5EF4-FFF2-40B4-BE49-F238E27FC236}">
                    <a16:creationId xmlns:a16="http://schemas.microsoft.com/office/drawing/2014/main" id="{638911B0-07DB-A48D-E914-17F29CB4F7CF}"/>
                  </a:ext>
                </a:extLst>
              </p:cNvPr>
              <p:cNvPicPr>
                <a:picLocks noChangeAspect="1"/>
              </p:cNvPicPr>
              <p:nvPr/>
            </p:nvPicPr>
            <p:blipFill rotWithShape="1">
              <a:blip r:embed="rId2">
                <a:extLst>
                  <a:ext uri="{28A0092B-C50C-407E-A947-70E740481C1C}">
                    <a14:useLocalDpi xmlns:a14="http://schemas.microsoft.com/office/drawing/2010/main" val="0"/>
                  </a:ext>
                </a:extLst>
              </a:blip>
              <a:srcRect l="62305" t="24625" r="4719" b="17626"/>
              <a:stretch/>
            </p:blipFill>
            <p:spPr>
              <a:xfrm>
                <a:off x="2456765" y="2548380"/>
                <a:ext cx="4320481" cy="4255995"/>
              </a:xfrm>
              <a:prstGeom prst="rect">
                <a:avLst/>
              </a:prstGeom>
            </p:spPr>
          </p:pic>
          <p:sp>
            <p:nvSpPr>
              <p:cNvPr id="5" name="TextBox 4">
                <a:extLst>
                  <a:ext uri="{FF2B5EF4-FFF2-40B4-BE49-F238E27FC236}">
                    <a16:creationId xmlns:a16="http://schemas.microsoft.com/office/drawing/2014/main" id="{80D2F64E-67DB-08CB-B214-D42AF89847CA}"/>
                  </a:ext>
                </a:extLst>
              </p:cNvPr>
              <p:cNvSpPr txBox="1"/>
              <p:nvPr/>
            </p:nvSpPr>
            <p:spPr>
              <a:xfrm>
                <a:off x="3880795" y="2570785"/>
                <a:ext cx="10631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Cortex-X2</a:t>
                </a:r>
              </a:p>
            </p:txBody>
          </p:sp>
          <p:sp>
            <p:nvSpPr>
              <p:cNvPr id="6" name="Rectangle 5">
                <a:extLst>
                  <a:ext uri="{FF2B5EF4-FFF2-40B4-BE49-F238E27FC236}">
                    <a16:creationId xmlns:a16="http://schemas.microsoft.com/office/drawing/2014/main" id="{1079B8FC-011B-AE2F-6745-3D794D3A035B}"/>
                  </a:ext>
                </a:extLst>
              </p:cNvPr>
              <p:cNvSpPr/>
              <p:nvPr/>
            </p:nvSpPr>
            <p:spPr bwMode="auto">
              <a:xfrm>
                <a:off x="2734959" y="5004175"/>
                <a:ext cx="405045" cy="349297"/>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6">
                <a:extLst>
                  <a:ext uri="{FF2B5EF4-FFF2-40B4-BE49-F238E27FC236}">
                    <a16:creationId xmlns:a16="http://schemas.microsoft.com/office/drawing/2014/main" id="{679651BA-7DEB-6484-7DB7-1D5D62FFD5D3}"/>
                  </a:ext>
                </a:extLst>
              </p:cNvPr>
              <p:cNvSpPr/>
              <p:nvPr/>
            </p:nvSpPr>
            <p:spPr bwMode="auto">
              <a:xfrm>
                <a:off x="4752020" y="5014918"/>
                <a:ext cx="405045" cy="349297"/>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702FECA7-808C-433C-5A06-70221407B06A}"/>
                  </a:ext>
                </a:extLst>
              </p:cNvPr>
              <p:cNvSpPr/>
              <p:nvPr/>
            </p:nvSpPr>
            <p:spPr bwMode="auto">
              <a:xfrm>
                <a:off x="3716905" y="5599983"/>
                <a:ext cx="855095" cy="349297"/>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CB6C07EA-C5CE-AE8D-6490-B2B7B20B2A6B}"/>
                  </a:ext>
                </a:extLst>
              </p:cNvPr>
              <p:cNvSpPr/>
              <p:nvPr/>
            </p:nvSpPr>
            <p:spPr bwMode="auto">
              <a:xfrm>
                <a:off x="3917335" y="5649070"/>
                <a:ext cx="405045" cy="349297"/>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Verdana"/>
                    <a:ea typeface="+mn-ea"/>
                    <a:cs typeface="Arial" panose="020B0604020202020204" pitchFamily="34" charset="0"/>
                  </a:rPr>
                  <a:t>512 KB/1 MB</a:t>
                </a:r>
              </a:p>
            </p:txBody>
          </p:sp>
        </p:grpSp>
        <p:pic>
          <p:nvPicPr>
            <p:cNvPr id="11" name="Kép 2">
              <a:extLst>
                <a:ext uri="{FF2B5EF4-FFF2-40B4-BE49-F238E27FC236}">
                  <a16:creationId xmlns:a16="http://schemas.microsoft.com/office/drawing/2014/main" id="{38E24766-D247-ECAC-91AC-32B09F4FF6DE}"/>
                </a:ext>
              </a:extLst>
            </p:cNvPr>
            <p:cNvPicPr>
              <a:picLocks noChangeAspect="1"/>
            </p:cNvPicPr>
            <p:nvPr/>
          </p:nvPicPr>
          <p:blipFill rotWithShape="1">
            <a:blip r:embed="rId2">
              <a:extLst>
                <a:ext uri="{28A0092B-C50C-407E-A947-70E740481C1C}">
                  <a14:useLocalDpi xmlns:a14="http://schemas.microsoft.com/office/drawing/2010/main" val="0"/>
                </a:ext>
              </a:extLst>
            </a:blip>
            <a:srcRect l="62305" t="24625" r="4719" b="17626"/>
            <a:stretch/>
          </p:blipFill>
          <p:spPr>
            <a:xfrm>
              <a:off x="4424109" y="2095818"/>
              <a:ext cx="4919901" cy="4255995"/>
            </a:xfrm>
            <a:prstGeom prst="rect">
              <a:avLst/>
            </a:prstGeom>
          </p:spPr>
        </p:pic>
      </p:grpSp>
      <p:sp>
        <p:nvSpPr>
          <p:cNvPr id="16" name="TextBox 15">
            <a:extLst>
              <a:ext uri="{FF2B5EF4-FFF2-40B4-BE49-F238E27FC236}">
                <a16:creationId xmlns:a16="http://schemas.microsoft.com/office/drawing/2014/main" id="{3AFED29F-1A0F-06E3-7401-5366056FCC79}"/>
              </a:ext>
            </a:extLst>
          </p:cNvPr>
          <p:cNvSpPr txBox="1"/>
          <p:nvPr/>
        </p:nvSpPr>
        <p:spPr>
          <a:xfrm>
            <a:off x="5847058" y="1593544"/>
            <a:ext cx="126829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Cortex-A710</a:t>
            </a:r>
          </a:p>
        </p:txBody>
      </p:sp>
      <p:sp>
        <p:nvSpPr>
          <p:cNvPr id="17" name="TextBox 16">
            <a:extLst>
              <a:ext uri="{FF2B5EF4-FFF2-40B4-BE49-F238E27FC236}">
                <a16:creationId xmlns:a16="http://schemas.microsoft.com/office/drawing/2014/main" id="{D1442BC6-25CA-973D-333A-1C55F9DBEFAD}"/>
              </a:ext>
            </a:extLst>
          </p:cNvPr>
          <p:cNvSpPr txBox="1"/>
          <p:nvPr/>
        </p:nvSpPr>
        <p:spPr>
          <a:xfrm>
            <a:off x="71438" y="446584"/>
            <a:ext cx="9038436" cy="646331"/>
          </a:xfrm>
          <a:prstGeom prst="rect">
            <a:avLst/>
          </a:prstGeom>
          <a:noFill/>
        </p:spPr>
        <p:txBody>
          <a:bodyPr wrap="none" rtlCol="0">
            <a:spAutoFit/>
          </a:bodyPr>
          <a:lstStyle/>
          <a:p>
            <a:r>
              <a:rPr lang="en-US" dirty="0">
                <a:solidFill>
                  <a:schemeClr val="accent6"/>
                </a:solidFill>
              </a:rPr>
              <a:t>First Armv9.0-based Cortex-X and Cortex-A700 series cores: the Cortex-X2 </a:t>
            </a:r>
          </a:p>
          <a:p>
            <a:r>
              <a:rPr lang="en-US" dirty="0">
                <a:solidFill>
                  <a:schemeClr val="accent6"/>
                </a:solidFill>
              </a:rPr>
              <a:t>  and the Cortex-A710 cores (2021) [</a:t>
            </a:r>
            <a:r>
              <a:rPr lang="hu-HU" dirty="0">
                <a:solidFill>
                  <a:schemeClr val="accent6"/>
                </a:solidFill>
              </a:rPr>
              <a:t>217</a:t>
            </a:r>
            <a:r>
              <a:rPr lang="en-US" dirty="0">
                <a:solidFill>
                  <a:schemeClr val="accent6"/>
                </a:solidFill>
              </a:rPr>
              <a:t>] </a:t>
            </a:r>
            <a:endParaRPr lang="hu-HU" dirty="0">
              <a:solidFill>
                <a:schemeClr val="accent6"/>
              </a:solidFill>
            </a:endParaRPr>
          </a:p>
        </p:txBody>
      </p:sp>
    </p:spTree>
    <p:extLst>
      <p:ext uri="{BB962C8B-B14F-4D97-AF65-F5344CB8AC3E}">
        <p14:creationId xmlns:p14="http://schemas.microsoft.com/office/powerpoint/2010/main" val="1941796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5" r="3219"/>
          <a:stretch/>
        </p:blipFill>
        <p:spPr bwMode="auto">
          <a:xfrm>
            <a:off x="34307" y="1223754"/>
            <a:ext cx="9078163" cy="4365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4679" y="440668"/>
            <a:ext cx="92525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70" normalizeH="0" baseline="0" noProof="0" dirty="0">
                <a:ln>
                  <a:noFill/>
                </a:ln>
                <a:solidFill>
                  <a:srgbClr val="2D2D8A"/>
                </a:solidFill>
                <a:effectLst/>
                <a:uLnTx/>
                <a:uFillTx/>
                <a:latin typeface="Verdana"/>
                <a:ea typeface="+mn-ea"/>
                <a:cs typeface="+mn-cs"/>
              </a:rPr>
              <a:t>Evolution of ARM’s products and the total number of ARM based chips shipped </a:t>
            </a:r>
            <a:r>
              <a:rPr kumimoji="0" lang="en-US" sz="1800" b="0" i="0" u="none" strike="noStrike" kern="1200" cap="none" spc="-70" normalizeH="0" baseline="0" noProof="0" dirty="0">
                <a:ln>
                  <a:noFill/>
                </a:ln>
                <a:solidFill>
                  <a:srgbClr val="000000"/>
                </a:solidFill>
                <a:effectLst/>
                <a:uLnTx/>
                <a:uFillTx/>
                <a:latin typeface="Verdana"/>
                <a:ea typeface="+mn-ea"/>
                <a:cs typeface="+mn-cs"/>
              </a:rPr>
              <a:t>[</a:t>
            </a:r>
            <a:r>
              <a:rPr kumimoji="0" lang="hu-HU" sz="1800" b="0" i="0" u="none" strike="noStrike" kern="1200" cap="none" spc="-70" normalizeH="0" baseline="0" noProof="0" dirty="0">
                <a:ln>
                  <a:noFill/>
                </a:ln>
                <a:solidFill>
                  <a:srgbClr val="000000"/>
                </a:solidFill>
                <a:effectLst/>
                <a:uLnTx/>
                <a:uFillTx/>
                <a:latin typeface="Verdana"/>
                <a:ea typeface="+mn-ea"/>
                <a:cs typeface="+mn-cs"/>
              </a:rPr>
              <a:t>19</a:t>
            </a:r>
            <a:r>
              <a:rPr kumimoji="0" lang="en-US" sz="1800" b="0" i="0" u="none" strike="noStrike" kern="1200" cap="none" spc="-70" normalizeH="0" baseline="0" noProof="0" dirty="0">
                <a:ln>
                  <a:noFill/>
                </a:ln>
                <a:solidFill>
                  <a:srgbClr val="000000"/>
                </a:solidFill>
                <a:effectLst/>
                <a:uLnTx/>
                <a:uFillTx/>
                <a:latin typeface="Verdana"/>
                <a:ea typeface="+mn-ea"/>
                <a:cs typeface="+mn-cs"/>
              </a:rPr>
              <a:t>]</a:t>
            </a:r>
          </a:p>
        </p:txBody>
      </p:sp>
      <p:sp>
        <p:nvSpPr>
          <p:cNvPr id="5" name="TextBox 4"/>
          <p:cNvSpPr txBox="1"/>
          <p:nvPr/>
        </p:nvSpPr>
        <p:spPr>
          <a:xfrm>
            <a:off x="116505" y="5705671"/>
            <a:ext cx="9136015" cy="12464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a:ea typeface="+mn-ea"/>
                <a:cs typeface="+mn-cs"/>
              </a:rPr>
              <a:t>Keil: Software development tool for embedded processors</a:t>
            </a:r>
            <a:r>
              <a:rPr kumimoji="0" lang="en-GB" sz="1400" b="0" i="0" u="none" strike="noStrike" kern="1200" cap="none" spc="0" normalizeH="0" baseline="0" noProof="0">
                <a:ln>
                  <a:noFill/>
                </a:ln>
                <a:solidFill>
                  <a:srgbClr val="000000"/>
                </a:solidFill>
                <a:effectLst/>
                <a:uLnTx/>
                <a:uFillTx/>
                <a:latin typeface="Verdana"/>
                <a:ea typeface="+mn-ea"/>
                <a:cs typeface="+mn-cs"/>
              </a:rPr>
              <a:t>   Cortex R: Real time   M: Embedded</a:t>
            </a:r>
            <a:endParaRPr kumimoji="0" lang="hu-HU" sz="14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FF0000"/>
                </a:solidFill>
                <a:effectLst/>
                <a:uLnTx/>
                <a:uFillTx/>
                <a:latin typeface="Verdana"/>
                <a:ea typeface="+mn-ea"/>
                <a:cs typeface="+mn-cs"/>
              </a:rPr>
              <a:t>Linaro</a:t>
            </a:r>
            <a:r>
              <a:rPr kumimoji="0" lang="hu-HU" sz="1400" b="0" i="0" u="none" strike="noStrike" kern="1200" cap="none" spc="0" normalizeH="0" baseline="0" noProof="0">
                <a:ln>
                  <a:noFill/>
                </a:ln>
                <a:solidFill>
                  <a:srgbClr val="000000"/>
                </a:solidFill>
                <a:effectLst/>
                <a:uLnTx/>
                <a:uFillTx/>
                <a:latin typeface="Verdana"/>
                <a:ea typeface="+mn-ea"/>
                <a:cs typeface="+mn-cs"/>
              </a:rPr>
              <a:t>: Nonprofit company, established by </a:t>
            </a:r>
            <a:r>
              <a:rPr kumimoji="0" lang="en-US" sz="1400" b="0" i="0" u="none" strike="noStrike" kern="1200" cap="none" spc="0" normalizeH="0" baseline="0" noProof="0">
                <a:ln>
                  <a:noFill/>
                </a:ln>
                <a:solidFill>
                  <a:srgbClr val="000000"/>
                </a:solidFill>
                <a:effectLst/>
                <a:uLnTx/>
                <a:uFillTx/>
                <a:latin typeface="Verdana"/>
                <a:ea typeface="+mn-ea"/>
                <a:cs typeface="+mn-cs"/>
              </a:rPr>
              <a:t>ARM, Freescale, IBM, Samsung, ST-Ericsson and </a:t>
            </a:r>
            <a:r>
              <a:rPr kumimoji="0" lang="hu-HU" sz="1400" b="0" i="0" u="none" strike="noStrike" kern="1200" cap="none" spc="0" normalizeH="0" baseline="0" noProof="0">
                <a:ln>
                  <a:noFill/>
                </a:ln>
                <a:solidFill>
                  <a:srgbClr val="000000"/>
                </a:solidFill>
                <a:effectLst/>
                <a:uLnTx/>
                <a:uFillTx/>
                <a:latin typeface="Verdana"/>
                <a:ea typeface="+mn-ea"/>
                <a:cs typeface="+mn-cs"/>
              </a:rPr>
              <a:t>TI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a:ea typeface="+mn-ea"/>
                <a:cs typeface="+mn-cs"/>
              </a:rPr>
              <a:t>            to support </a:t>
            </a:r>
            <a:r>
              <a:rPr kumimoji="0" lang="en-US" sz="1400" b="0" i="0" u="none" strike="noStrike" kern="1200" cap="none" spc="0" normalizeH="0" baseline="0" noProof="0">
                <a:ln>
                  <a:noFill/>
                </a:ln>
                <a:solidFill>
                  <a:srgbClr val="000000"/>
                </a:solidFill>
                <a:effectLst/>
                <a:uLnTx/>
                <a:uFillTx/>
                <a:latin typeface="Verdana"/>
                <a:ea typeface="+mn-ea"/>
                <a:cs typeface="+mn-cs"/>
              </a:rPr>
              <a:t>open source software developers using Linux on</a:t>
            </a:r>
            <a:r>
              <a:rPr kumimoji="0" lang="hu-HU" sz="1400" b="0" i="0" u="none" strike="noStrike" kern="1200" cap="none" spc="0" normalizeH="0" baseline="0" noProof="0">
                <a:ln>
                  <a:noFill/>
                </a:ln>
                <a:solidFill>
                  <a:srgbClr val="000000"/>
                </a:solidFill>
                <a:effectLst/>
                <a:uLnTx/>
                <a:uFillTx/>
                <a:latin typeface="Verdana"/>
                <a:ea typeface="+mn-ea"/>
                <a:cs typeface="+mn-cs"/>
              </a:rPr>
              <a:t> </a:t>
            </a:r>
            <a:r>
              <a:rPr kumimoji="0" lang="en-US" sz="1400" b="0" i="0" u="none" strike="noStrike" kern="1200" cap="none" spc="0" normalizeH="0" baseline="0" noProof="0" err="1">
                <a:ln>
                  <a:noFill/>
                </a:ln>
                <a:solidFill>
                  <a:srgbClr val="000000"/>
                </a:solidFill>
                <a:effectLst/>
                <a:uLnTx/>
                <a:uFillTx/>
                <a:latin typeface="Verdana"/>
                <a:ea typeface="+mn-ea"/>
                <a:cs typeface="+mn-cs"/>
              </a:rPr>
              <a:t>SoCs</a:t>
            </a:r>
            <a:r>
              <a:rPr kumimoji="0" lang="en-US" sz="1400" b="0" i="0" u="none" strike="noStrike" kern="1200" cap="none" spc="0" normalizeH="0" baseline="0" noProof="0">
                <a:ln>
                  <a:noFill/>
                </a:ln>
                <a:solidFill>
                  <a:srgbClr val="000000"/>
                </a:solidFill>
                <a:effectLst/>
                <a:uLnTx/>
                <a:uFillTx/>
                <a:latin typeface="Verdana"/>
                <a:ea typeface="+mn-ea"/>
                <a:cs typeface="+mn-cs"/>
              </a:rPr>
              <a:t>.</a:t>
            </a:r>
            <a:endParaRPr kumimoji="0" lang="hu-HU" sz="14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SBSA: Server Base System Architecture, a standardized </a:t>
            </a:r>
            <a:r>
              <a:rPr kumimoji="0" lang="hu-HU" sz="1400" b="0" i="0" u="none" strike="noStrike" kern="1200" cap="none" spc="0" normalizeH="0" baseline="0" noProof="0">
                <a:ln>
                  <a:noFill/>
                </a:ln>
                <a:solidFill>
                  <a:srgbClr val="000000"/>
                </a:solidFill>
                <a:effectLst/>
                <a:uLnTx/>
                <a:uFillTx/>
                <a:latin typeface="Verdana"/>
                <a:ea typeface="+mn-ea"/>
                <a:cs typeface="+mn-cs"/>
              </a:rPr>
              <a:t>server platform for</a:t>
            </a:r>
            <a:r>
              <a:rPr kumimoji="0" lang="en-US" sz="1400" b="0" i="0" u="none" strike="noStrike" kern="1200" cap="none" spc="0" normalizeH="0" baseline="0" noProof="0">
                <a:ln>
                  <a:noFill/>
                </a:ln>
                <a:solidFill>
                  <a:srgbClr val="000000"/>
                </a:solidFill>
                <a:effectLst/>
                <a:uLnTx/>
                <a:uFillTx/>
                <a:latin typeface="Verdana"/>
                <a:ea typeface="+mn-ea"/>
                <a:cs typeface="+mn-cs"/>
              </a:rPr>
              <a:t> 64-bit ARM</a:t>
            </a:r>
            <a:r>
              <a:rPr kumimoji="0" lang="hu-HU" sz="1400" b="0" i="0" u="none" strike="noStrike" kern="1200" cap="none" spc="0" normalizeH="0" baseline="0" noProof="0">
                <a:ln>
                  <a:noFill/>
                </a:ln>
                <a:solidFill>
                  <a:srgbClr val="000000"/>
                </a:solidFill>
                <a:effectLst/>
                <a:uLnTx/>
                <a:uFillTx/>
                <a:latin typeface="Verdana"/>
                <a:ea typeface="+mn-ea"/>
                <a:cs typeface="+mn-cs"/>
              </a:rPr>
              <a:t> processors.         </a:t>
            </a:r>
            <a:r>
              <a:rPr kumimoji="0" lang="en-US" sz="1400" b="0" i="0" u="none" strike="noStrike" kern="1200" cap="none" spc="0" normalizeH="0" baseline="0" noProof="0">
                <a:ln>
                  <a:noFill/>
                </a:ln>
                <a:solidFill>
                  <a:srgbClr val="000000"/>
                </a:solidFill>
                <a:effectLst/>
                <a:uLnTx/>
                <a:uFillTx/>
                <a:latin typeface="Verdana"/>
                <a:ea typeface="+mn-ea"/>
                <a:cs typeface="+mn-cs"/>
              </a:rPr>
              <a:t> </a:t>
            </a:r>
            <a:r>
              <a:rPr kumimoji="0" lang="hu-HU" sz="1400" b="0" i="0" u="none" strike="noStrike" kern="1200" cap="none" spc="0" normalizeH="0" baseline="0" noProof="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7"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11</a:t>
            </a:r>
            <a:r>
              <a:rPr lang="hu-HU" sz="1700">
                <a:solidFill>
                  <a:srgbClr val="FFFFFF"/>
                </a:solidFill>
              </a:rPr>
              <a:t>)</a:t>
            </a:r>
            <a:endParaRPr lang="en-US" sz="1700">
              <a:solidFill>
                <a:srgbClr val="FFFFFF"/>
              </a:solidFill>
            </a:endParaRPr>
          </a:p>
        </p:txBody>
      </p:sp>
      <p:sp>
        <p:nvSpPr>
          <p:cNvPr id="2" name="TextBox 1">
            <a:extLst>
              <a:ext uri="{FF2B5EF4-FFF2-40B4-BE49-F238E27FC236}">
                <a16:creationId xmlns:a16="http://schemas.microsoft.com/office/drawing/2014/main" id="{DFF62A9B-CD34-AC7B-F0AD-1266A0B5DEF7}"/>
              </a:ext>
            </a:extLst>
          </p:cNvPr>
          <p:cNvSpPr txBox="1"/>
          <p:nvPr/>
        </p:nvSpPr>
        <p:spPr>
          <a:xfrm>
            <a:off x="704200" y="4761190"/>
            <a:ext cx="1140056" cy="261610"/>
          </a:xfrm>
          <a:prstGeom prst="rect">
            <a:avLst/>
          </a:prstGeom>
          <a:noFill/>
        </p:spPr>
        <p:txBody>
          <a:bodyPr wrap="none" rtlCol="0">
            <a:spAutoFit/>
          </a:bodyPr>
          <a:lstStyle/>
          <a:p>
            <a:r>
              <a:rPr lang="en-US" sz="1100" dirty="0">
                <a:solidFill>
                  <a:schemeClr val="bg1"/>
                </a:solidFill>
              </a:rPr>
              <a:t>(FF/FP SIMD)</a:t>
            </a:r>
            <a:endParaRPr lang="hu-HU" sz="1100" dirty="0">
              <a:solidFill>
                <a:schemeClr val="bg1"/>
              </a:solidFill>
            </a:endParaRPr>
          </a:p>
        </p:txBody>
      </p:sp>
      <p:sp>
        <p:nvSpPr>
          <p:cNvPr id="4" name="TextBox 3">
            <a:extLst>
              <a:ext uri="{FF2B5EF4-FFF2-40B4-BE49-F238E27FC236}">
                <a16:creationId xmlns:a16="http://schemas.microsoft.com/office/drawing/2014/main" id="{9BCA6A88-3462-FEE2-47CE-31D814C69DAC}"/>
              </a:ext>
            </a:extLst>
          </p:cNvPr>
          <p:cNvSpPr txBox="1"/>
          <p:nvPr/>
        </p:nvSpPr>
        <p:spPr>
          <a:xfrm>
            <a:off x="5754400" y="3788984"/>
            <a:ext cx="675185" cy="261610"/>
          </a:xfrm>
          <a:prstGeom prst="rect">
            <a:avLst/>
          </a:prstGeom>
          <a:noFill/>
        </p:spPr>
        <p:txBody>
          <a:bodyPr wrap="none" rtlCol="0">
            <a:spAutoFit/>
          </a:bodyPr>
          <a:lstStyle/>
          <a:p>
            <a:r>
              <a:rPr lang="en-US" sz="1100" dirty="0">
                <a:solidFill>
                  <a:schemeClr val="bg1"/>
                </a:solidFill>
              </a:rPr>
              <a:t>64-bit)</a:t>
            </a:r>
            <a:endParaRPr lang="hu-HU" sz="1100" dirty="0">
              <a:solidFill>
                <a:schemeClr val="bg1"/>
              </a:solidFill>
            </a:endParaRPr>
          </a:p>
        </p:txBody>
      </p:sp>
      <p:sp>
        <p:nvSpPr>
          <p:cNvPr id="6" name="TextBox 5">
            <a:extLst>
              <a:ext uri="{FF2B5EF4-FFF2-40B4-BE49-F238E27FC236}">
                <a16:creationId xmlns:a16="http://schemas.microsoft.com/office/drawing/2014/main" id="{A33C05E3-10B8-AAE6-06D8-B841B0DEC650}"/>
              </a:ext>
            </a:extLst>
          </p:cNvPr>
          <p:cNvSpPr txBox="1"/>
          <p:nvPr/>
        </p:nvSpPr>
        <p:spPr>
          <a:xfrm>
            <a:off x="1399048" y="1652962"/>
            <a:ext cx="928459" cy="230832"/>
          </a:xfrm>
          <a:prstGeom prst="rect">
            <a:avLst/>
          </a:prstGeom>
          <a:noFill/>
        </p:spPr>
        <p:txBody>
          <a:bodyPr wrap="none" rtlCol="0">
            <a:spAutoFit/>
          </a:bodyPr>
          <a:lstStyle/>
          <a:p>
            <a:r>
              <a:rPr lang="en-US" sz="900" dirty="0">
                <a:solidFill>
                  <a:schemeClr val="bg1"/>
                </a:solidFill>
              </a:rPr>
              <a:t>(Application)</a:t>
            </a:r>
            <a:endParaRPr lang="hu-HU" sz="900" dirty="0">
              <a:solidFill>
                <a:schemeClr val="bg1"/>
              </a:solidFill>
            </a:endParaRPr>
          </a:p>
        </p:txBody>
      </p:sp>
    </p:spTree>
    <p:extLst>
      <p:ext uri="{BB962C8B-B14F-4D97-AF65-F5344CB8AC3E}">
        <p14:creationId xmlns:p14="http://schemas.microsoft.com/office/powerpoint/2010/main" val="157472521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013F5-B662-E0B3-72E3-491FE45EAE28}"/>
              </a:ext>
            </a:extLst>
          </p:cNvPr>
          <p:cNvSpPr>
            <a:spLocks noGrp="1"/>
          </p:cNvSpPr>
          <p:nvPr>
            <p:ph type="title"/>
          </p:nvPr>
        </p:nvSpPr>
        <p:spPr/>
        <p:txBody>
          <a:bodyPr/>
          <a:lstStyle/>
          <a:p>
            <a:r>
              <a:rPr lang="en-US" sz="1700" kern="1200" dirty="0">
                <a:solidFill>
                  <a:srgbClr val="FFFFFF"/>
                </a:solidFill>
              </a:rPr>
              <a:t>3.6 Armv9-A based 64-bit Cortex-A CPUs (26)</a:t>
            </a:r>
            <a:endParaRPr lang="hu-HU" sz="1700" dirty="0"/>
          </a:p>
        </p:txBody>
      </p:sp>
      <p:sp>
        <p:nvSpPr>
          <p:cNvPr id="3" name="TextBox 2">
            <a:extLst>
              <a:ext uri="{FF2B5EF4-FFF2-40B4-BE49-F238E27FC236}">
                <a16:creationId xmlns:a16="http://schemas.microsoft.com/office/drawing/2014/main" id="{02AB1037-3F8C-814B-DAB6-CCC112C39085}"/>
              </a:ext>
            </a:extLst>
          </p:cNvPr>
          <p:cNvSpPr txBox="1"/>
          <p:nvPr/>
        </p:nvSpPr>
        <p:spPr>
          <a:xfrm>
            <a:off x="71438" y="443766"/>
            <a:ext cx="3306931" cy="338554"/>
          </a:xfrm>
          <a:prstGeom prst="rect">
            <a:avLst/>
          </a:prstGeom>
          <a:noFill/>
        </p:spPr>
        <p:txBody>
          <a:bodyPr wrap="none" rtlCol="0">
            <a:spAutoFit/>
          </a:bodyPr>
          <a:lstStyle/>
          <a:p>
            <a:r>
              <a:rPr lang="en-US" sz="1600" dirty="0">
                <a:solidFill>
                  <a:srgbClr val="FF0000"/>
                </a:solidFill>
              </a:rPr>
              <a:t>Remark to the Cortex-X series</a:t>
            </a:r>
            <a:endParaRPr lang="hu-HU" sz="1600" dirty="0">
              <a:solidFill>
                <a:srgbClr val="FF0000"/>
              </a:solidFill>
            </a:endParaRPr>
          </a:p>
        </p:txBody>
      </p:sp>
      <p:sp>
        <p:nvSpPr>
          <p:cNvPr id="4" name="TextBox 3">
            <a:extLst>
              <a:ext uri="{FF2B5EF4-FFF2-40B4-BE49-F238E27FC236}">
                <a16:creationId xmlns:a16="http://schemas.microsoft.com/office/drawing/2014/main" id="{1959881B-25B9-BCD5-9D7B-72FCCFAC1589}"/>
              </a:ext>
            </a:extLst>
          </p:cNvPr>
          <p:cNvSpPr txBox="1"/>
          <p:nvPr/>
        </p:nvSpPr>
        <p:spPr>
          <a:xfrm>
            <a:off x="71438" y="756635"/>
            <a:ext cx="9170524" cy="584775"/>
          </a:xfrm>
          <a:prstGeom prst="rect">
            <a:avLst/>
          </a:prstGeom>
          <a:noFill/>
        </p:spPr>
        <p:txBody>
          <a:bodyPr wrap="none" rtlCol="0">
            <a:spAutoFit/>
          </a:bodyPr>
          <a:lstStyle/>
          <a:p>
            <a:r>
              <a:rPr lang="en-US" sz="1600" dirty="0"/>
              <a:t>The Cortex-X series was introduced in 2020 as a series of extremely high-performance</a:t>
            </a:r>
          </a:p>
          <a:p>
            <a:r>
              <a:rPr lang="en-US" sz="1600" dirty="0"/>
              <a:t>  cores, </a:t>
            </a:r>
            <a:r>
              <a:rPr lang="en-US" sz="1600" dirty="0">
                <a:solidFill>
                  <a:srgbClr val="0070C0"/>
                </a:solidFill>
              </a:rPr>
              <a:t>along with the Cortex-X Custom Program</a:t>
            </a:r>
            <a:r>
              <a:rPr lang="en-US" sz="1600" dirty="0"/>
              <a:t>, to be described next.</a:t>
            </a:r>
            <a:endParaRPr lang="hu-HU" sz="1600" dirty="0"/>
          </a:p>
        </p:txBody>
      </p:sp>
    </p:spTree>
    <p:extLst>
      <p:ext uri="{BB962C8B-B14F-4D97-AF65-F5344CB8AC3E}">
        <p14:creationId xmlns:p14="http://schemas.microsoft.com/office/powerpoint/2010/main" val="384745452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(27)</a:t>
            </a:r>
            <a:endParaRPr lang="en-US" sz="1700" kern="1200" spc="-40" dirty="0">
              <a:solidFill>
                <a:srgbClr val="FFFFFF"/>
              </a:solidFill>
            </a:endParaRPr>
          </a:p>
        </p:txBody>
      </p:sp>
      <p:sp>
        <p:nvSpPr>
          <p:cNvPr id="3" name="TextBox 2"/>
          <p:cNvSpPr txBox="1"/>
          <p:nvPr/>
        </p:nvSpPr>
        <p:spPr>
          <a:xfrm>
            <a:off x="71438" y="442852"/>
            <a:ext cx="56018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ARM’s Cortex-X Custom Program (2020)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127</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4" name="Rounded Rectangle 3"/>
          <p:cNvSpPr/>
          <p:nvPr/>
        </p:nvSpPr>
        <p:spPr bwMode="auto">
          <a:xfrm>
            <a:off x="-508" y="1152236"/>
            <a:ext cx="9144000" cy="3492000"/>
          </a:xfrm>
          <a:prstGeom prst="roundRect">
            <a:avLst/>
          </a:prstGeom>
          <a:solidFill>
            <a:srgbClr val="F2F2F2"/>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257365" y="799826"/>
            <a:ext cx="8977842" cy="390876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It is an enhancement of the former </a:t>
            </a:r>
            <a:r>
              <a:rPr kumimoji="0" lang="en-US" sz="1600" b="0" i="0" u="none" strike="noStrike" kern="1200" cap="none" spc="-40" normalizeH="0" baseline="0" noProof="0" dirty="0">
                <a:ln>
                  <a:noFill/>
                </a:ln>
                <a:solidFill>
                  <a:srgbClr val="2D2D8A"/>
                </a:solidFill>
                <a:effectLst/>
                <a:uLnTx/>
                <a:uFillTx/>
                <a:latin typeface="Verdana"/>
                <a:ea typeface="+mn-ea"/>
                <a:cs typeface="+mn-cs"/>
              </a:rPr>
              <a:t>“</a:t>
            </a:r>
            <a:r>
              <a:rPr kumimoji="0" lang="en-US" sz="1600" b="0" i="0" u="none" strike="noStrike" kern="1200" cap="none" spc="-40" normalizeH="0" baseline="0" noProof="0" dirty="0">
                <a:ln>
                  <a:noFill/>
                </a:ln>
                <a:solidFill>
                  <a:srgbClr val="0070C0"/>
                </a:solidFill>
                <a:effectLst/>
                <a:uLnTx/>
                <a:uFillTx/>
                <a:latin typeface="Verdana"/>
                <a:ea typeface="+mn-ea"/>
                <a:cs typeface="+mn-cs"/>
              </a:rPr>
              <a:t>Built on ARM Cortex Technology” licensing model.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licensee is enabled </a:t>
            </a:r>
            <a:r>
              <a:rPr kumimoji="0" lang="en-US" sz="1600" b="0" i="0" u="none" strike="noStrike" kern="1200" cap="none" spc="0" normalizeH="0" baseline="0" noProof="0" dirty="0">
                <a:ln>
                  <a:noFill/>
                </a:ln>
                <a:solidFill>
                  <a:srgbClr val="FF0000"/>
                </a:solidFill>
                <a:effectLst/>
                <a:uLnTx/>
                <a:uFillTx/>
                <a:latin typeface="Verdana"/>
                <a:ea typeface="+mn-ea"/>
                <a:cs typeface="+mn-cs"/>
              </a:rPr>
              <a:t>to customize standard ARM Cortex products for</a:t>
            </a:r>
          </a:p>
          <a:p>
            <a:pPr marR="0" lvl="0" algn="l" defTabSz="914400" rtl="0" eaLnBrk="1" fontAlgn="auto" latinLnBrk="0" hangingPunct="1">
              <a:lnSpc>
                <a:spcPct val="100000"/>
              </a:lnSpc>
              <a:spcBef>
                <a:spcPts val="0"/>
              </a:spcBef>
              <a:spcAft>
                <a:spcPts val="600"/>
              </a:spcAft>
              <a:buClrTx/>
              <a:buSzTx/>
              <a:tabLst/>
              <a:defRPr/>
            </a:pPr>
            <a:r>
              <a:rPr lang="en-US" sz="1600" dirty="0">
                <a:solidFill>
                  <a:srgbClr val="FF0000"/>
                </a:solidFill>
                <a:latin typeface="Verdana"/>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 performance-first designs.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 </a:t>
            </a:r>
            <a:r>
              <a:rPr kumimoji="0" lang="en-US" sz="1600" b="0" i="0" u="none" strike="noStrike" kern="1200" cap="none" spc="0" normalizeH="0" baseline="0" noProof="0" dirty="0">
                <a:ln>
                  <a:noFill/>
                </a:ln>
                <a:solidFill>
                  <a:srgbClr val="0070C0"/>
                </a:solidFill>
                <a:effectLst/>
                <a:uLnTx/>
                <a:uFillTx/>
                <a:latin typeface="Verdana"/>
                <a:ea typeface="+mn-ea"/>
                <a:cs typeface="+mn-cs"/>
              </a:rPr>
              <a:t>possible customization </a:t>
            </a:r>
            <a:r>
              <a:rPr kumimoji="0" lang="en-US" sz="1600" b="0" i="0" u="none" strike="noStrike" kern="1200" cap="none" spc="0" normalizeH="0" baseline="0" noProof="0" dirty="0">
                <a:ln>
                  <a:noFill/>
                </a:ln>
                <a:solidFill>
                  <a:srgbClr val="000000"/>
                </a:solidFill>
                <a:effectLst/>
                <a:uLnTx/>
                <a:uFillTx/>
                <a:latin typeface="Verdana"/>
                <a:ea typeface="+mn-ea"/>
                <a:cs typeface="+mn-cs"/>
              </a:rPr>
              <a:t>is, e.g., increasing the ROB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ReOrder</a:t>
            </a:r>
            <a:r>
              <a:rPr kumimoji="0" lang="en-US" sz="1600" b="0" i="0" u="none" strike="noStrike" kern="1200" cap="none" spc="0" normalizeH="0" baseline="0" noProof="0" dirty="0">
                <a:ln>
                  <a:noFill/>
                </a:ln>
                <a:solidFill>
                  <a:srgbClr val="000000"/>
                </a:solidFill>
                <a:effectLst/>
                <a:uLnTx/>
                <a:uFillTx/>
                <a:latin typeface="Verdana"/>
                <a:ea typeface="+mn-ea"/>
                <a:cs typeface="+mn-cs"/>
              </a:rPr>
              <a:t> Buffer)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Larger ROBs result in higher performance but need more power and larger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Si-area.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customization requires </a:t>
            </a:r>
            <a:r>
              <a:rPr kumimoji="0" lang="en-US" sz="1600" b="0" i="0" u="none" strike="noStrike" kern="1200" cap="none" spc="0" normalizeH="0" baseline="0" noProof="0" dirty="0">
                <a:ln>
                  <a:noFill/>
                </a:ln>
                <a:solidFill>
                  <a:srgbClr val="0070C0"/>
                </a:solidFill>
                <a:effectLst/>
                <a:uLnTx/>
                <a:uFillTx/>
                <a:latin typeface="Verdana"/>
                <a:ea typeface="+mn-ea"/>
                <a:cs typeface="+mn-cs"/>
              </a:rPr>
              <a:t>early engineering collaboration </a:t>
            </a:r>
            <a:r>
              <a:rPr kumimoji="0" lang="en-US" sz="1600" b="0" i="0" u="none" strike="noStrike" kern="1200" cap="none" spc="0" normalizeH="0" baseline="0" noProof="0" dirty="0">
                <a:ln>
                  <a:noFill/>
                </a:ln>
                <a:solidFill>
                  <a:srgbClr val="000000"/>
                </a:solidFill>
                <a:effectLst/>
                <a:uLnTx/>
                <a:uFillTx/>
                <a:latin typeface="Verdana"/>
                <a:ea typeface="+mn-ea"/>
                <a:cs typeface="+mn-cs"/>
              </a:rPr>
              <a:t>between ARM and the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licensee and is done by ARM.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Under the new scheme, </a:t>
            </a:r>
            <a:r>
              <a:rPr kumimoji="0" lang="en-US" sz="1600" b="0" i="0" u="none" strike="noStrike" kern="1200" cap="none" spc="0" normalizeH="0" baseline="0" noProof="0" dirty="0">
                <a:ln>
                  <a:noFill/>
                </a:ln>
                <a:solidFill>
                  <a:srgbClr val="FF0000"/>
                </a:solidFill>
                <a:effectLst/>
                <a:uLnTx/>
                <a:uFillTx/>
                <a:latin typeface="Verdana"/>
                <a:ea typeface="+mn-ea"/>
                <a:cs typeface="+mn-cs"/>
              </a:rPr>
              <a:t>ARM maintains the ARM Cortex branding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cores;</a:t>
            </a:r>
          </a:p>
          <a:p>
            <a:pPr marR="0" lvl="0" algn="l" defTabSz="914400" rtl="0" eaLnBrk="1" fontAlgn="auto" latinLnBrk="0" hangingPunct="1">
              <a:lnSpc>
                <a:spcPct val="100000"/>
              </a:lnSpc>
              <a:spcBef>
                <a:spcPts val="0"/>
              </a:spcBef>
              <a:spcAft>
                <a:spcPts val="60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no licensee-specific core names are allowed.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new, extra high-performance </a:t>
            </a:r>
            <a:r>
              <a:rPr kumimoji="0" lang="en-US" sz="1600" b="0" i="0" u="none" strike="noStrike" kern="1200" cap="none" spc="0" normalizeH="0" baseline="0" noProof="0" dirty="0">
                <a:ln>
                  <a:noFill/>
                </a:ln>
                <a:solidFill>
                  <a:srgbClr val="0070C0"/>
                </a:solidFill>
                <a:effectLst/>
                <a:uLnTx/>
                <a:uFillTx/>
                <a:latin typeface="Verdana"/>
                <a:ea typeface="+mn-ea"/>
                <a:cs typeface="+mn-cs"/>
              </a:rPr>
              <a:t>Cortex-X series CPUs are available only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to Cortex-X Custom Program licensees.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70C0"/>
                </a:solidFill>
                <a:latin typeface="Verdana"/>
              </a:rPr>
              <a:t>The first member </a:t>
            </a:r>
            <a:r>
              <a:rPr lang="en-US" sz="1600" dirty="0">
                <a:latin typeface="Verdana"/>
              </a:rPr>
              <a:t>of the Cortex-X series is the </a:t>
            </a:r>
            <a:r>
              <a:rPr lang="en-US" sz="1600" dirty="0">
                <a:solidFill>
                  <a:srgbClr val="FF0000"/>
                </a:solidFill>
                <a:latin typeface="Verdana"/>
              </a:rPr>
              <a:t>Armv8.2-based Cortex-X core </a:t>
            </a:r>
            <a:r>
              <a:rPr lang="en-US" sz="1600" dirty="0">
                <a:solidFill>
                  <a:srgbClr val="0070C0"/>
                </a:solidFill>
                <a:latin typeface="Verdana"/>
              </a:rPr>
              <a:t>(2020).</a:t>
            </a:r>
            <a:endParaRPr kumimoji="0" lang="en-US" sz="1600" b="0" i="0" u="none" strike="noStrike" kern="1200" cap="none" spc="0" normalizeH="0" baseline="0" noProof="0" dirty="0">
              <a:ln>
                <a:noFill/>
              </a:ln>
              <a:solidFill>
                <a:srgbClr val="0070C0"/>
              </a:solidFill>
              <a:effectLst/>
              <a:uLnTx/>
              <a:uFillTx/>
              <a:latin typeface="Verdana"/>
            </a:endParaRPr>
          </a:p>
        </p:txBody>
      </p:sp>
      <p:sp>
        <p:nvSpPr>
          <p:cNvPr id="5" name="TextBox 4">
            <a:extLst>
              <a:ext uri="{FF2B5EF4-FFF2-40B4-BE49-F238E27FC236}">
                <a16:creationId xmlns:a16="http://schemas.microsoft.com/office/drawing/2014/main" id="{41A270BF-1CBD-4168-567A-C6EEA84F7F7B}"/>
              </a:ext>
            </a:extLst>
          </p:cNvPr>
          <p:cNvSpPr txBox="1"/>
          <p:nvPr/>
        </p:nvSpPr>
        <p:spPr>
          <a:xfrm>
            <a:off x="99483" y="6392332"/>
            <a:ext cx="3203121" cy="338554"/>
          </a:xfrm>
          <a:prstGeom prst="rect">
            <a:avLst/>
          </a:prstGeom>
          <a:noFill/>
        </p:spPr>
        <p:txBody>
          <a:bodyPr wrap="none" rtlCol="0">
            <a:spAutoFit/>
          </a:bodyPr>
          <a:lstStyle/>
          <a:p>
            <a:r>
              <a:rPr lang="en-US" sz="1600" dirty="0"/>
              <a:t>Customization: </a:t>
            </a:r>
            <a:r>
              <a:rPr lang="en-US" sz="1600" dirty="0" err="1"/>
              <a:t>testre-szabás</a:t>
            </a:r>
            <a:endParaRPr lang="hu-HU" sz="1600" dirty="0"/>
          </a:p>
        </p:txBody>
      </p:sp>
    </p:spTree>
    <p:extLst>
      <p:ext uri="{BB962C8B-B14F-4D97-AF65-F5344CB8AC3E}">
        <p14:creationId xmlns:p14="http://schemas.microsoft.com/office/powerpoint/2010/main" val="409340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 calcmode="lin" valueType="num">
                                      <p:cBhvr additive="base">
                                        <p:cTn id="2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 calcmode="lin" valueType="num">
                                      <p:cBhvr additive="base">
                                        <p:cTn id="3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anim calcmode="lin" valueType="num">
                                      <p:cBhvr additive="base">
                                        <p:cTn id="3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8" end="8"/>
                                            </p:txEl>
                                          </p:spTgt>
                                        </p:tgtEl>
                                        <p:attrNameLst>
                                          <p:attrName>style.visibility</p:attrName>
                                        </p:attrNameLst>
                                      </p:cBhvr>
                                      <p:to>
                                        <p:strVal val="visible"/>
                                      </p:to>
                                    </p:set>
                                    <p:anim calcmode="lin" valueType="num">
                                      <p:cBhvr additive="base">
                                        <p:cTn id="4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7">
                                            <p:txEl>
                                              <p:pRg st="9" end="9"/>
                                            </p:txEl>
                                          </p:spTgt>
                                        </p:tgtEl>
                                        <p:attrNameLst>
                                          <p:attrName>style.visibility</p:attrName>
                                        </p:attrNameLst>
                                      </p:cBhvr>
                                      <p:to>
                                        <p:strVal val="visible"/>
                                      </p:to>
                                    </p:set>
                                    <p:anim calcmode="lin" valueType="num">
                                      <p:cBhvr additive="base">
                                        <p:cTn id="5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anim calcmode="lin" valueType="num">
                                      <p:cBhvr additive="base">
                                        <p:cTn id="5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7">
                                            <p:txEl>
                                              <p:pRg st="11" end="11"/>
                                            </p:txEl>
                                          </p:spTgt>
                                        </p:tgtEl>
                                        <p:attrNameLst>
                                          <p:attrName>style.visibility</p:attrName>
                                        </p:attrNameLst>
                                      </p:cBhvr>
                                      <p:to>
                                        <p:strVal val="visible"/>
                                      </p:to>
                                    </p:set>
                                    <p:anim calcmode="lin" valueType="num">
                                      <p:cBhvr additive="base">
                                        <p:cTn id="6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7">
                                            <p:txEl>
                                              <p:pRg st="12" end="12"/>
                                            </p:txEl>
                                          </p:spTgt>
                                        </p:tgtEl>
                                        <p:attrNameLst>
                                          <p:attrName>style.visibility</p:attrName>
                                        </p:attrNameLst>
                                      </p:cBhvr>
                                      <p:to>
                                        <p:strVal val="visible"/>
                                      </p:to>
                                    </p:set>
                                    <p:anim calcmode="lin" valueType="num">
                                      <p:cBhvr additive="base">
                                        <p:cTn id="65"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anim calcmode="lin" valueType="num">
                                      <p:cBhvr additive="base">
                                        <p:cTn id="71" dur="500" fill="hold"/>
                                        <p:tgtEl>
                                          <p:spTgt spid="4"/>
                                        </p:tgtEl>
                                        <p:attrNameLst>
                                          <p:attrName>ppt_x</p:attrName>
                                        </p:attrNameLst>
                                      </p:cBhvr>
                                      <p:tavLst>
                                        <p:tav tm="0">
                                          <p:val>
                                            <p:strVal val="#ppt_x"/>
                                          </p:val>
                                        </p:tav>
                                        <p:tav tm="100000">
                                          <p:val>
                                            <p:strVal val="#ppt_x"/>
                                          </p:val>
                                        </p:tav>
                                      </p:tavLst>
                                    </p:anim>
                                    <p:anim calcmode="lin" valueType="num">
                                      <p:cBhvr additive="base">
                                        <p:cTn id="7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8242-D573-4E41-C396-3E173E00C4A0}"/>
              </a:ext>
            </a:extLst>
          </p:cNvPr>
          <p:cNvSpPr>
            <a:spLocks noGrp="1"/>
          </p:cNvSpPr>
          <p:nvPr>
            <p:ph type="title"/>
          </p:nvPr>
        </p:nvSpPr>
        <p:spPr/>
        <p:txBody>
          <a:bodyPr/>
          <a:lstStyle/>
          <a:p>
            <a:r>
              <a:rPr lang="en-US" sz="1700" kern="1200" dirty="0">
                <a:solidFill>
                  <a:srgbClr val="FFFFFF"/>
                </a:solidFill>
              </a:rPr>
              <a:t>3.6 Armv9-A based 64-bit Cortex-A CPUs (28)</a:t>
            </a:r>
            <a:endParaRPr lang="hu-HU" sz="1700" dirty="0"/>
          </a:p>
        </p:txBody>
      </p:sp>
      <p:pic>
        <p:nvPicPr>
          <p:cNvPr id="5" name="Kép 2">
            <a:extLst>
              <a:ext uri="{FF2B5EF4-FFF2-40B4-BE49-F238E27FC236}">
                <a16:creationId xmlns:a16="http://schemas.microsoft.com/office/drawing/2014/main" id="{D9D19A19-19B3-3391-BD15-4F9F5D487CA0}"/>
              </a:ext>
            </a:extLst>
          </p:cNvPr>
          <p:cNvPicPr>
            <a:picLocks noChangeAspect="1"/>
          </p:cNvPicPr>
          <p:nvPr/>
        </p:nvPicPr>
        <p:blipFill rotWithShape="1">
          <a:blip r:embed="rId2">
            <a:extLst>
              <a:ext uri="{28A0092B-C50C-407E-A947-70E740481C1C}">
                <a14:useLocalDpi xmlns:a14="http://schemas.microsoft.com/office/drawing/2010/main" val="0"/>
              </a:ext>
            </a:extLst>
          </a:blip>
          <a:srcRect l="55414" t="27251" r="7673" b="19376"/>
          <a:stretch/>
        </p:blipFill>
        <p:spPr>
          <a:xfrm>
            <a:off x="2670650" y="1461875"/>
            <a:ext cx="4320480" cy="3690410"/>
          </a:xfrm>
          <a:prstGeom prst="rect">
            <a:avLst/>
          </a:prstGeom>
        </p:spPr>
      </p:pic>
      <p:sp>
        <p:nvSpPr>
          <p:cNvPr id="6" name="TextBox 5">
            <a:extLst>
              <a:ext uri="{FF2B5EF4-FFF2-40B4-BE49-F238E27FC236}">
                <a16:creationId xmlns:a16="http://schemas.microsoft.com/office/drawing/2014/main" id="{F5DB6088-0AB9-F04B-17B3-1E386423BA17}"/>
              </a:ext>
            </a:extLst>
          </p:cNvPr>
          <p:cNvSpPr txBox="1"/>
          <p:nvPr/>
        </p:nvSpPr>
        <p:spPr>
          <a:xfrm>
            <a:off x="1524143" y="1598680"/>
            <a:ext cx="2340260"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Cortex-A710</a:t>
            </a:r>
          </a:p>
        </p:txBody>
      </p:sp>
      <p:sp>
        <p:nvSpPr>
          <p:cNvPr id="8" name="TextBox 7">
            <a:extLst>
              <a:ext uri="{FF2B5EF4-FFF2-40B4-BE49-F238E27FC236}">
                <a16:creationId xmlns:a16="http://schemas.microsoft.com/office/drawing/2014/main" id="{4253BE7E-7BA7-B0E4-92B4-B6FDB2D833FA}"/>
              </a:ext>
            </a:extLst>
          </p:cNvPr>
          <p:cNvSpPr txBox="1"/>
          <p:nvPr/>
        </p:nvSpPr>
        <p:spPr>
          <a:xfrm>
            <a:off x="287338" y="5370010"/>
            <a:ext cx="9222422"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ARM’s </a:t>
            </a:r>
            <a:r>
              <a:rPr kumimoji="0" lang="en-GB" sz="1600" b="0" i="0" u="none" strike="noStrike" kern="1200" cap="none" spc="0" normalizeH="0" baseline="0" noProof="0" dirty="0">
                <a:ln>
                  <a:noFill/>
                </a:ln>
                <a:solidFill>
                  <a:srgbClr val="FF0000"/>
                </a:solidFill>
                <a:effectLst/>
                <a:uLnTx/>
                <a:uFillTx/>
                <a:latin typeface="Verdana"/>
                <a:ea typeface="+mn-ea"/>
                <a:cs typeface="+mn-cs"/>
              </a:rPr>
              <a:t>Cortex-A510 core complex (or core module) </a:t>
            </a:r>
            <a:r>
              <a:rPr kumimoji="0" lang="en-GB" sz="1600" b="0" i="0" u="none" strike="noStrike" kern="1200" cap="none" spc="0" normalizeH="0" baseline="0" noProof="0" dirty="0">
                <a:ln>
                  <a:noFill/>
                </a:ln>
                <a:effectLst/>
                <a:uLnTx/>
                <a:uFillTx/>
                <a:latin typeface="Verdana"/>
                <a:ea typeface="+mn-ea"/>
                <a:cs typeface="+mn-cs"/>
              </a:rPr>
              <a:t>includes </a:t>
            </a:r>
            <a:r>
              <a:rPr kumimoji="0" lang="en-GB" sz="1600" b="0" i="0" u="none" strike="noStrike" kern="1200" cap="none" spc="0" normalizeH="0" baseline="0" noProof="0" dirty="0">
                <a:ln>
                  <a:noFill/>
                </a:ln>
                <a:solidFill>
                  <a:srgbClr val="0070C0"/>
                </a:solidFill>
                <a:effectLst/>
                <a:uLnTx/>
                <a:uFillTx/>
                <a:latin typeface="Verdana"/>
                <a:ea typeface="+mn-ea"/>
                <a:cs typeface="+mn-cs"/>
              </a:rPr>
              <a:t>dual FX cores </a:t>
            </a:r>
            <a:r>
              <a:rPr kumimoji="0" lang="en-GB" sz="1600" b="0" i="0" u="none" strike="noStrike" kern="1200" cap="none" spc="0" normalizeH="0" baseline="0" noProof="0" dirty="0">
                <a:ln>
                  <a:noFill/>
                </a:ln>
                <a:solidFill>
                  <a:srgbClr val="000000"/>
                </a:solidFill>
                <a:effectLst/>
                <a:uLnTx/>
                <a:uFillTx/>
                <a:latin typeface="Verdana"/>
                <a:ea typeface="+mn-ea"/>
                <a:cs typeface="+mn-cs"/>
              </a:rPr>
              <a:t>with</a:t>
            </a:r>
          </a:p>
          <a:p>
            <a:pPr marL="0" marR="0" lvl="0" indent="0"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latin typeface="Verdana"/>
              </a:rPr>
              <a:t>  per core </a:t>
            </a:r>
            <a:r>
              <a:rPr kumimoji="0" lang="en-GB" sz="1600" b="0" i="0" u="none" strike="noStrike" kern="1200" cap="none" spc="0" normalizeH="0" baseline="0" noProof="0" dirty="0">
                <a:ln>
                  <a:noFill/>
                </a:ln>
                <a:solidFill>
                  <a:srgbClr val="000000"/>
                </a:solidFill>
                <a:effectLst/>
                <a:uLnTx/>
                <a:uFillTx/>
                <a:latin typeface="Verdana"/>
                <a:ea typeface="+mn-ea"/>
                <a:cs typeface="+mn-cs"/>
              </a:rPr>
              <a:t>front-ends and execution units, but with shared dual, 64-bit or 128-bit</a:t>
            </a:r>
          </a:p>
          <a:p>
            <a:pPr marL="0" marR="0" lvl="0" indent="0"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latin typeface="Verdana"/>
              </a:rPr>
              <a:t>  wide</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shared NEON/SVE2</a:t>
            </a:r>
            <a:r>
              <a:rPr lang="en-GB" sz="1600" dirty="0">
                <a:solidFill>
                  <a:srgbClr val="0070C0"/>
                </a:solidFill>
                <a:latin typeface="Verdana"/>
              </a:rPr>
              <a:t> execution units, </a:t>
            </a:r>
            <a:r>
              <a:rPr lang="en-GB" sz="1600" dirty="0">
                <a:latin typeface="Verdana"/>
              </a:rPr>
              <a:t>further on, up to </a:t>
            </a:r>
            <a:r>
              <a:rPr lang="en-GB" sz="1600" dirty="0">
                <a:solidFill>
                  <a:srgbClr val="0070C0"/>
                </a:solidFill>
                <a:latin typeface="Verdana"/>
              </a:rPr>
              <a:t>512 KB </a:t>
            </a:r>
            <a:r>
              <a:rPr kumimoji="0" lang="en-GB" sz="1600" b="0" i="0" u="none" strike="noStrike" kern="1200" cap="none" spc="0" normalizeH="0" baseline="0" noProof="0" dirty="0">
                <a:ln>
                  <a:noFill/>
                </a:ln>
                <a:solidFill>
                  <a:srgbClr val="0070C0"/>
                </a:solidFill>
                <a:effectLst/>
                <a:uLnTx/>
                <a:uFillTx/>
                <a:latin typeface="Verdana"/>
                <a:ea typeface="+mn-ea"/>
                <a:cs typeface="+mn-cs"/>
              </a:rPr>
              <a:t>L2 cache, </a:t>
            </a:r>
          </a:p>
          <a:p>
            <a:pPr marL="0" marR="0" lvl="0" indent="0" defTabSz="914400" rtl="0" eaLnBrk="1" fontAlgn="auto" latinLnBrk="0" hangingPunct="1">
              <a:lnSpc>
                <a:spcPct val="100000"/>
              </a:lnSpc>
              <a:spcBef>
                <a:spcPts val="0"/>
              </a:spcBef>
              <a:spcAft>
                <a:spcPts val="0"/>
              </a:spcAft>
              <a:buClrTx/>
              <a:buSzTx/>
              <a:buFontTx/>
              <a:buNone/>
              <a:tabLst/>
              <a:defRPr/>
            </a:pPr>
            <a:r>
              <a:rPr lang="en-GB" sz="1600" dirty="0">
                <a:solidFill>
                  <a:srgbClr val="0070C0"/>
                </a:solidFill>
                <a:latin typeface="Verdana"/>
              </a:rPr>
              <a:t>  </a:t>
            </a:r>
            <a:r>
              <a:rPr kumimoji="0" lang="en-GB" sz="1600" b="0" i="0" u="none" strike="noStrike" kern="1200" cap="none" spc="0" normalizeH="0" baseline="0" noProof="0" dirty="0">
                <a:ln>
                  <a:noFill/>
                </a:ln>
                <a:effectLst/>
                <a:uLnTx/>
                <a:uFillTx/>
                <a:latin typeface="Verdana"/>
                <a:ea typeface="+mn-ea"/>
                <a:cs typeface="+mn-cs"/>
              </a:rPr>
              <a:t>as indicated </a:t>
            </a:r>
            <a:r>
              <a:rPr lang="en-GB" sz="1600" dirty="0">
                <a:latin typeface="Verdana"/>
              </a:rPr>
              <a:t>in the Figure above.</a:t>
            </a:r>
            <a:endParaRPr kumimoji="0" lang="en-GB" sz="1600" b="0" i="0" u="none" strike="noStrike" kern="1200" cap="none" spc="0" normalizeH="0" baseline="0" noProof="0" dirty="0">
              <a:ln>
                <a:noFill/>
              </a:ln>
              <a:effectLst/>
              <a:uLnTx/>
              <a:uFillTx/>
              <a:latin typeface="Verdana"/>
              <a:ea typeface="+mn-ea"/>
              <a:cs typeface="+mn-cs"/>
            </a:endParaRPr>
          </a:p>
        </p:txBody>
      </p:sp>
      <p:sp>
        <p:nvSpPr>
          <p:cNvPr id="9" name="TextBox 8">
            <a:extLst>
              <a:ext uri="{FF2B5EF4-FFF2-40B4-BE49-F238E27FC236}">
                <a16:creationId xmlns:a16="http://schemas.microsoft.com/office/drawing/2014/main" id="{AF5006ED-2D80-FF64-FF23-EA8766CD125C}"/>
              </a:ext>
            </a:extLst>
          </p:cNvPr>
          <p:cNvSpPr txBox="1"/>
          <p:nvPr/>
        </p:nvSpPr>
        <p:spPr>
          <a:xfrm>
            <a:off x="71438" y="441325"/>
            <a:ext cx="8184548" cy="646331"/>
          </a:xfrm>
          <a:prstGeom prst="rect">
            <a:avLst/>
          </a:prstGeom>
          <a:noFill/>
        </p:spPr>
        <p:txBody>
          <a:bodyPr wrap="none" rtlCol="0">
            <a:spAutoFit/>
          </a:bodyPr>
          <a:lstStyle/>
          <a:p>
            <a:r>
              <a:rPr lang="en-US" dirty="0">
                <a:solidFill>
                  <a:schemeClr val="accent6"/>
                </a:solidFill>
              </a:rPr>
              <a:t>First Armv9.0-based Cortex-A500 series core complex (module): the</a:t>
            </a:r>
          </a:p>
          <a:p>
            <a:r>
              <a:rPr lang="en-US" dirty="0">
                <a:solidFill>
                  <a:schemeClr val="accent6"/>
                </a:solidFill>
              </a:rPr>
              <a:t>  Cortex-A510 (2021) [</a:t>
            </a:r>
            <a:r>
              <a:rPr lang="hu-HU" dirty="0">
                <a:solidFill>
                  <a:schemeClr val="accent6"/>
                </a:solidFill>
              </a:rPr>
              <a:t>217</a:t>
            </a:r>
            <a:r>
              <a:rPr lang="en-US" dirty="0">
                <a:solidFill>
                  <a:schemeClr val="accent6"/>
                </a:solidFill>
              </a:rPr>
              <a:t>] </a:t>
            </a:r>
            <a:endParaRPr lang="hu-HU" dirty="0">
              <a:solidFill>
                <a:schemeClr val="accent6"/>
              </a:solidFill>
            </a:endParaRPr>
          </a:p>
        </p:txBody>
      </p:sp>
    </p:spTree>
    <p:extLst>
      <p:ext uri="{BB962C8B-B14F-4D97-AF65-F5344CB8AC3E}">
        <p14:creationId xmlns:p14="http://schemas.microsoft.com/office/powerpoint/2010/main" val="210465055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kern="1200" dirty="0">
                <a:solidFill>
                  <a:srgbClr val="FFFFFF"/>
                </a:solidFill>
              </a:rPr>
              <a:t>3.6 Armv9-A based 64-bit Cortex-A CPUs (29)</a:t>
            </a:r>
            <a:endParaRPr lang="en-GB" sz="1700" dirty="0"/>
          </a:p>
        </p:txBody>
      </p:sp>
      <p:sp>
        <p:nvSpPr>
          <p:cNvPr id="4" name="TextBox 3"/>
          <p:cNvSpPr txBox="1"/>
          <p:nvPr/>
        </p:nvSpPr>
        <p:spPr>
          <a:xfrm flipH="1">
            <a:off x="71499" y="425485"/>
            <a:ext cx="83613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Remark to ARM’s Cortex-500 series core modules </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6596" y="3388555"/>
            <a:ext cx="3685794" cy="3372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flipH="1">
            <a:off x="479480" y="5591881"/>
            <a:ext cx="36979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Figure: AMD’s module concept introduced in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0000"/>
                </a:solidFill>
                <a:effectLst/>
                <a:uLnTx/>
                <a:uFillTx/>
                <a:latin typeface="Verdana"/>
                <a:ea typeface="+mn-ea"/>
                <a:cs typeface="+mn-cs"/>
              </a:rPr>
              <a:t>Buldozer</a:t>
            </a:r>
            <a:r>
              <a:rPr kumimoji="0" lang="en-GB" sz="1600" b="0" i="0" u="none" strike="noStrike" kern="1200" cap="none" spc="0" normalizeH="0" baseline="0" noProof="0" dirty="0">
                <a:ln>
                  <a:noFill/>
                </a:ln>
                <a:solidFill>
                  <a:srgbClr val="000000"/>
                </a:solidFill>
                <a:effectLst/>
                <a:uLnTx/>
                <a:uFillTx/>
                <a:latin typeface="Verdana"/>
                <a:ea typeface="+mn-ea"/>
                <a:cs typeface="+mn-cs"/>
              </a:rPr>
              <a:t> line in 2011 [</a:t>
            </a:r>
            <a:r>
              <a:rPr kumimoji="0" lang="hu-HU" sz="1600" b="0" i="0" u="none" strike="noStrike" kern="1200" cap="none" spc="0" normalizeH="0" baseline="0" noProof="0" dirty="0">
                <a:ln>
                  <a:noFill/>
                </a:ln>
                <a:solidFill>
                  <a:srgbClr val="000000"/>
                </a:solidFill>
                <a:effectLst/>
                <a:uLnTx/>
                <a:uFillTx/>
                <a:latin typeface="Verdana"/>
                <a:ea typeface="+mn-ea"/>
                <a:cs typeface="+mn-cs"/>
              </a:rPr>
              <a:t>161</a:t>
            </a:r>
            <a:r>
              <a:rPr kumimoji="0" lang="en-GB"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7" name="Rounded Rectangle 6"/>
          <p:cNvSpPr/>
          <p:nvPr/>
        </p:nvSpPr>
        <p:spPr>
          <a:xfrm>
            <a:off x="0" y="2430692"/>
            <a:ext cx="9144000" cy="830318"/>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3"/>
          <p:cNvSpPr txBox="1"/>
          <p:nvPr/>
        </p:nvSpPr>
        <p:spPr>
          <a:xfrm>
            <a:off x="206514" y="789660"/>
            <a:ext cx="9766085" cy="253915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ARM’s Cortex-500 core modules reflect basically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same concept as AMD’s </a:t>
            </a:r>
          </a:p>
          <a:p>
            <a:pPr marR="0" lvl="0" algn="l" defTabSz="914400" rtl="0" eaLnBrk="1" fontAlgn="auto" latinLnBrk="0" hangingPunct="1">
              <a:lnSpc>
                <a:spcPct val="100000"/>
              </a:lnSpc>
              <a:spcBef>
                <a:spcPts val="0"/>
              </a:spcBef>
              <a:spcAft>
                <a:spcPts val="600"/>
              </a:spcAft>
              <a:buClrTx/>
              <a:buSzTx/>
              <a:tabLs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Bulldozer modules from 2011.</a:t>
            </a:r>
          </a:p>
          <a:p>
            <a:pPr marL="285750" lvl="0" indent="-285750">
              <a:buFont typeface="Arial" panose="020B0604020202020204" pitchFamily="34" charset="0"/>
              <a:buChar char="•"/>
              <a:defRPr/>
            </a:pPr>
            <a:r>
              <a:rPr kumimoji="0" lang="en-US" sz="1600" b="0" i="0" u="none" strike="noStrike" kern="1200" cap="none" spc="-30" normalizeH="0" baseline="0" noProof="0" dirty="0">
                <a:ln>
                  <a:noFill/>
                </a:ln>
                <a:solidFill>
                  <a:srgbClr val="0070C0"/>
                </a:solidFill>
                <a:effectLst/>
                <a:uLnTx/>
                <a:uFillTx/>
                <a:latin typeface="Verdana"/>
                <a:ea typeface="+mn-ea"/>
                <a:cs typeface="+mn-cs"/>
              </a:rPr>
              <a:t>There is </a:t>
            </a:r>
            <a:r>
              <a:rPr lang="en-US" sz="1600" spc="-30" dirty="0">
                <a:solidFill>
                  <a:srgbClr val="0070C0"/>
                </a:solidFill>
              </a:rPr>
              <a:t>a notable difference in both concepts, because the A510 has separate</a:t>
            </a:r>
          </a:p>
          <a:p>
            <a:pPr marL="285750" lvl="0" indent="-285750">
              <a:spcAft>
                <a:spcPts val="400"/>
              </a:spcAft>
              <a:buFont typeface="Arial" panose="020B0604020202020204" pitchFamily="34" charset="0"/>
              <a:buChar char="•"/>
              <a:defRPr/>
            </a:pPr>
            <a:r>
              <a:rPr lang="en-US" sz="1600" spc="-30" dirty="0">
                <a:solidFill>
                  <a:srgbClr val="0070C0"/>
                </a:solidFill>
              </a:rPr>
              <a:t>      front-ends, but AMD’s modules do </a:t>
            </a:r>
            <a:r>
              <a:rPr lang="en-US" sz="1600" spc="-30" dirty="0"/>
              <a:t>n</a:t>
            </a:r>
            <a:r>
              <a:rPr kumimoji="0" lang="en-US" sz="1600" b="0" i="0" u="none" strike="noStrike" kern="1200" cap="none" spc="-30" normalizeH="0" baseline="0" noProof="0" dirty="0" err="1">
                <a:ln>
                  <a:noFill/>
                </a:ln>
                <a:solidFill>
                  <a:srgbClr val="000000"/>
                </a:solidFill>
                <a:effectLst/>
                <a:uLnTx/>
                <a:uFillTx/>
                <a:latin typeface="Verdana"/>
                <a:ea typeface="+mn-ea"/>
                <a:cs typeface="+mn-cs"/>
              </a:rPr>
              <a:t>ot</a:t>
            </a:r>
            <a:r>
              <a:rPr kumimoji="0" lang="en-US" sz="1600" b="0" i="0" u="none" strike="noStrike" kern="1200" cap="none" spc="-3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AMD’s </a:t>
            </a:r>
            <a:r>
              <a:rPr kumimoji="0" lang="en-US" sz="1600" b="0" i="0" u="none" strike="noStrike" kern="1200" cap="none" spc="0" normalizeH="0" baseline="0" noProof="0" dirty="0">
                <a:ln>
                  <a:noFill/>
                </a:ln>
                <a:solidFill>
                  <a:srgbClr val="000000"/>
                </a:solidFill>
                <a:effectLst/>
                <a:uLnTx/>
                <a:uFillTx/>
                <a:latin typeface="Verdana"/>
                <a:ea typeface="+mn-ea"/>
                <a:cs typeface="+mn-cs"/>
              </a:rPr>
              <a:t>design style has the drawback of </a:t>
            </a:r>
            <a:r>
              <a:rPr kumimoji="0" lang="en-US" sz="1600" b="0" i="0" u="none" strike="noStrike" kern="1200" cap="none" spc="0" normalizeH="0" baseline="0" noProof="0" dirty="0">
                <a:ln>
                  <a:noFill/>
                </a:ln>
                <a:solidFill>
                  <a:srgbClr val="0070C0"/>
                </a:solidFill>
                <a:effectLst/>
                <a:uLnTx/>
                <a:uFillTx/>
                <a:latin typeface="Verdana"/>
                <a:ea typeface="+mn-ea"/>
                <a:cs typeface="+mn-cs"/>
              </a:rPr>
              <a:t>lowering FP and SIMD performance, </a:t>
            </a:r>
            <a:r>
              <a:rPr kumimoji="0" lang="en-US" sz="1600" b="0" i="0" u="none" strike="noStrike" kern="1200" cap="none" spc="0" normalizeH="0" baseline="0" noProof="0" dirty="0">
                <a:ln>
                  <a:noFill/>
                </a:ln>
                <a:effectLst/>
                <a:uLnTx/>
                <a:uFillTx/>
                <a:latin typeface="Verdana"/>
                <a:ea typeface="+mn-ea"/>
                <a:cs typeface="+mn-cs"/>
              </a:rPr>
              <a:t>which</a:t>
            </a:r>
          </a:p>
          <a:p>
            <a:pPr marR="0" lvl="0" algn="l" defTabSz="914400" rtl="0" eaLnBrk="1" fontAlgn="auto" latinLnBrk="0" hangingPunct="1">
              <a:lnSpc>
                <a:spcPct val="100000"/>
              </a:lnSpc>
              <a:spcBef>
                <a:spcPts val="0"/>
              </a:spcBef>
              <a:spcAft>
                <a:spcPts val="600"/>
              </a:spcAft>
              <a:buClrTx/>
              <a:buSzTx/>
              <a:tabLst/>
              <a:defRPr/>
            </a:pPr>
            <a:r>
              <a:rPr lang="en-US" sz="1600" dirty="0">
                <a:latin typeface="Verdana"/>
              </a:rPr>
              <a:t>     </a:t>
            </a:r>
            <a:r>
              <a:rPr kumimoji="0" lang="en-US" sz="1600" b="0" i="0" u="none" strike="noStrike" kern="1200" cap="none" spc="0" normalizeH="0" baseline="0" noProof="0" dirty="0">
                <a:ln>
                  <a:noFill/>
                </a:ln>
                <a:effectLst/>
                <a:uLnTx/>
                <a:uFillTx/>
                <a:latin typeface="Verdana"/>
                <a:ea typeface="+mn-ea"/>
                <a:cs typeface="+mn-cs"/>
              </a:rPr>
              <a:t> became </a:t>
            </a:r>
            <a:r>
              <a:rPr kumimoji="0" lang="en-US" sz="1600" b="0" i="0" u="none" strike="noStrike" kern="1200" cap="none" spc="-20" normalizeH="0" baseline="0" noProof="0" dirty="0">
                <a:ln>
                  <a:noFill/>
                </a:ln>
                <a:solidFill>
                  <a:srgbClr val="000000"/>
                </a:solidFill>
                <a:effectLst/>
                <a:uLnTx/>
                <a:uFillTx/>
                <a:latin typeface="Verdana"/>
                <a:ea typeface="+mn-ea"/>
                <a:cs typeface="+mn-cs"/>
              </a:rPr>
              <a:t>detrimental to the fate of the Bulldozer line of processors.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70" normalizeH="0" noProof="0" dirty="0">
                <a:ln>
                  <a:noFill/>
                </a:ln>
                <a:solidFill>
                  <a:srgbClr val="000000"/>
                </a:solidFill>
                <a:effectLst/>
                <a:uLnTx/>
                <a:uFillTx/>
                <a:latin typeface="Verdana"/>
                <a:ea typeface="+mn-ea"/>
                <a:cs typeface="+mn-cs"/>
              </a:rPr>
              <a:t>ARM justifies its module concept by pointing out that reducing FP- and SIMD performance</a:t>
            </a:r>
          </a:p>
          <a:p>
            <a:pPr lvl="0">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a:t>
            </a:r>
            <a:r>
              <a:rPr lang="en-US" sz="1600" spc="-30" dirty="0">
                <a:solidFill>
                  <a:srgbClr val="000000"/>
                </a:solidFill>
              </a:rPr>
              <a:t>seems </a:t>
            </a:r>
            <a:r>
              <a:rPr lang="en-US" sz="1600" spc="-30" dirty="0">
                <a:solidFill>
                  <a:srgbClr val="0070C0"/>
                </a:solidFill>
              </a:rPr>
              <a:t>not so unfavorable </a:t>
            </a:r>
            <a:r>
              <a:rPr kumimoji="0" lang="en-US" sz="1600" b="0" i="0" u="none" strike="noStrike" kern="1200" cap="none" spc="-30" normalizeH="0" baseline="0" noProof="0" dirty="0">
                <a:ln>
                  <a:noFill/>
                </a:ln>
                <a:solidFill>
                  <a:srgbClr val="000000"/>
                </a:solidFill>
                <a:effectLst/>
                <a:uLnTx/>
                <a:uFillTx/>
                <a:latin typeface="Verdana"/>
                <a:ea typeface="+mn-ea"/>
                <a:cs typeface="+mn-cs"/>
              </a:rPr>
              <a:t>for the little cores since </a:t>
            </a:r>
            <a:r>
              <a:rPr kumimoji="0" lang="en-US" sz="1600" b="0" i="0" u="none" strike="noStrike" kern="1200" cap="none" spc="0" normalizeH="0" baseline="0" noProof="0" dirty="0">
                <a:ln>
                  <a:noFill/>
                </a:ln>
                <a:solidFill>
                  <a:srgbClr val="0070C0"/>
                </a:solidFill>
                <a:effectLst/>
                <a:uLnTx/>
                <a:uFillTx/>
                <a:latin typeface="Verdana"/>
                <a:ea typeface="+mn-ea"/>
                <a:cs typeface="+mn-cs"/>
              </a:rPr>
              <a:t>FP and vector workloads </a:t>
            </a:r>
          </a:p>
          <a:p>
            <a:pPr marR="0" lvl="0" algn="l" defTabSz="914400" rtl="0" eaLnBrk="1" fontAlgn="auto" latinLnBrk="0" hangingPunct="1">
              <a:lnSpc>
                <a:spcPct val="100000"/>
              </a:lnSpc>
              <a:spcBef>
                <a:spcPts val="0"/>
              </a:spcBef>
              <a:spcAft>
                <a:spcPts val="0"/>
              </a:spcAft>
              <a:buClrTx/>
              <a:buSzTx/>
              <a:tabLs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are expected to run on big CPU 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rather than on little cores. </a:t>
            </a:r>
          </a:p>
        </p:txBody>
      </p:sp>
    </p:spTree>
    <p:extLst>
      <p:ext uri="{BB962C8B-B14F-4D97-AF65-F5344CB8AC3E}">
        <p14:creationId xmlns:p14="http://schemas.microsoft.com/office/powerpoint/2010/main" val="420726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 calcmode="lin" valueType="num">
                                      <p:cBhvr additive="base">
                                        <p:cTn id="2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 calcmode="lin" valueType="num">
                                      <p:cBhvr additive="base">
                                        <p:cTn id="3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anim calcmode="lin" valueType="num">
                                      <p:cBhvr additive="base">
                                        <p:cTn id="3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xEl>
                                              <p:pRg st="6" end="6"/>
                                            </p:txEl>
                                          </p:spTgt>
                                        </p:tgtEl>
                                        <p:attrNameLst>
                                          <p:attrName>style.visibility</p:attrName>
                                        </p:attrNameLst>
                                      </p:cBhvr>
                                      <p:to>
                                        <p:strVal val="visible"/>
                                      </p:to>
                                    </p:set>
                                    <p:anim calcmode="lin" valueType="num">
                                      <p:cBhvr additive="base">
                                        <p:cTn id="4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 calcmode="lin" valueType="num">
                                      <p:cBhvr additive="base">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7" end="7"/>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8">
                                            <p:txEl>
                                              <p:pRg st="8" end="8"/>
                                            </p:txEl>
                                          </p:spTgt>
                                        </p:tgtEl>
                                        <p:attrNameLst>
                                          <p:attrName>style.visibility</p:attrName>
                                        </p:attrNameLst>
                                      </p:cBhvr>
                                      <p:to>
                                        <p:strVal val="visible"/>
                                      </p:to>
                                    </p:set>
                                    <p:anim calcmode="lin" valueType="num">
                                      <p:cBhvr additive="base">
                                        <p:cTn id="53"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kern="1200" dirty="0">
                <a:solidFill>
                  <a:srgbClr val="FFFFFF"/>
                </a:solidFill>
              </a:rPr>
              <a:t>3.6 Armv9-A based 64-bit Cortex-A CPUs (30)</a:t>
            </a:r>
            <a:endParaRPr lang="en-US" sz="1700" dirty="0"/>
          </a:p>
        </p:txBody>
      </p:sp>
      <p:sp>
        <p:nvSpPr>
          <p:cNvPr id="6" name="TextBox 5"/>
          <p:cNvSpPr txBox="1"/>
          <p:nvPr/>
        </p:nvSpPr>
        <p:spPr>
          <a:xfrm>
            <a:off x="71438" y="451950"/>
            <a:ext cx="90725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How may three core types be utilized for efficient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processing?</a:t>
            </a:r>
          </a:p>
        </p:txBody>
      </p:sp>
      <p:grpSp>
        <p:nvGrpSpPr>
          <p:cNvPr id="11" name="Group 10"/>
          <p:cNvGrpSpPr/>
          <p:nvPr/>
        </p:nvGrpSpPr>
        <p:grpSpPr>
          <a:xfrm>
            <a:off x="493987" y="1449713"/>
            <a:ext cx="7893269" cy="4422767"/>
            <a:chOff x="493987" y="1398913"/>
            <a:chExt cx="7893269" cy="4770657"/>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4253" t="21606" r="2989" b="9112"/>
            <a:stretch/>
          </p:blipFill>
          <p:spPr>
            <a:xfrm>
              <a:off x="493987" y="1398913"/>
              <a:ext cx="7893269" cy="4770657"/>
            </a:xfrm>
            <a:prstGeom prst="rect">
              <a:avLst/>
            </a:prstGeom>
          </p:spPr>
        </p:pic>
        <p:sp>
          <p:nvSpPr>
            <p:cNvPr id="7" name="TextBox 6"/>
            <p:cNvSpPr txBox="1"/>
            <p:nvPr/>
          </p:nvSpPr>
          <p:spPr>
            <a:xfrm>
              <a:off x="4004445" y="4025462"/>
              <a:ext cx="139519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Verdana"/>
                  <a:ea typeface="+mn-ea"/>
                  <a:cs typeface="+mn-cs"/>
                </a:rPr>
                <a:t>Cortex-A715</a:t>
              </a:r>
            </a:p>
          </p:txBody>
        </p:sp>
        <p:sp>
          <p:nvSpPr>
            <p:cNvPr id="8" name="TextBox 7"/>
            <p:cNvSpPr txBox="1"/>
            <p:nvPr/>
          </p:nvSpPr>
          <p:spPr>
            <a:xfrm>
              <a:off x="6132784" y="2748457"/>
              <a:ext cx="114871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Verdana"/>
                  <a:ea typeface="+mn-ea"/>
                  <a:cs typeface="+mn-cs"/>
                </a:rPr>
                <a:t>Cortex-X3</a:t>
              </a:r>
            </a:p>
          </p:txBody>
        </p:sp>
        <p:sp>
          <p:nvSpPr>
            <p:cNvPr id="9" name="Rounded Rectangle 8"/>
            <p:cNvSpPr/>
            <p:nvPr/>
          </p:nvSpPr>
          <p:spPr>
            <a:xfrm>
              <a:off x="945931" y="4540469"/>
              <a:ext cx="2438619" cy="420414"/>
            </a:xfrm>
            <a:prstGeom prst="round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extBox 9"/>
            <p:cNvSpPr txBox="1"/>
            <p:nvPr/>
          </p:nvSpPr>
          <p:spPr>
            <a:xfrm>
              <a:off x="1403145" y="4556230"/>
              <a:ext cx="139519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Verdana"/>
                  <a:ea typeface="+mn-ea"/>
                  <a:cs typeface="+mn-cs"/>
                </a:rPr>
                <a:t>Cortex-A510</a:t>
              </a:r>
            </a:p>
          </p:txBody>
        </p:sp>
      </p:grpSp>
      <p:sp>
        <p:nvSpPr>
          <p:cNvPr id="5" name="TextBox 4">
            <a:extLst>
              <a:ext uri="{FF2B5EF4-FFF2-40B4-BE49-F238E27FC236}">
                <a16:creationId xmlns:a16="http://schemas.microsoft.com/office/drawing/2014/main" id="{484097AC-70B0-7F36-EF3A-B90C010DF4A1}"/>
              </a:ext>
            </a:extLst>
          </p:cNvPr>
          <p:cNvSpPr txBox="1"/>
          <p:nvPr/>
        </p:nvSpPr>
        <p:spPr>
          <a:xfrm>
            <a:off x="71438" y="6422054"/>
            <a:ext cx="97024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70" normalizeH="0" noProof="0" dirty="0">
                <a:ln>
                  <a:noFill/>
                </a:ln>
                <a:solidFill>
                  <a:srgbClr val="000000"/>
                </a:solidFill>
                <a:effectLst/>
                <a:uLnTx/>
                <a:uFillTx/>
                <a:latin typeface="Verdana"/>
                <a:ea typeface="+mn-ea"/>
                <a:cs typeface="+mn-cs"/>
              </a:rPr>
              <a:t>While continuously </a:t>
            </a:r>
            <a:r>
              <a:rPr kumimoji="0" lang="en-US" sz="1600" b="0" i="0" u="none" strike="noStrike" kern="1200" cap="none" spc="-70" normalizeH="0" noProof="0" dirty="0">
                <a:ln>
                  <a:noFill/>
                </a:ln>
                <a:solidFill>
                  <a:srgbClr val="0070C0"/>
                </a:solidFill>
                <a:effectLst/>
                <a:uLnTx/>
                <a:uFillTx/>
                <a:latin typeface="Verdana"/>
                <a:ea typeface="+mn-ea"/>
                <a:cs typeface="+mn-cs"/>
              </a:rPr>
              <a:t>selecting the optimal core for execution, processor efficiency is optimized</a:t>
            </a:r>
            <a:r>
              <a:rPr kumimoji="0" lang="en-US" sz="1600" b="0" i="0" u="none" strike="noStrike" kern="1200" cap="none" spc="-70" normalizeH="0" baseline="0" noProof="0" dirty="0">
                <a:ln>
                  <a:noFill/>
                </a:ln>
                <a:solidFill>
                  <a:srgbClr val="0070C0"/>
                </a:solidFill>
                <a:effectLst/>
                <a:uLnTx/>
                <a:uFillTx/>
                <a:latin typeface="Verdana"/>
                <a:ea typeface="+mn-ea"/>
                <a:cs typeface="+mn-cs"/>
              </a:rPr>
              <a:t>.  </a:t>
            </a:r>
            <a:endParaRPr kumimoji="0" lang="hu-HU" sz="1600" b="0" i="0" u="none" strike="noStrike" kern="1200" cap="none" spc="-70" normalizeH="0" baseline="0" noProof="0" dirty="0" err="1">
              <a:ln>
                <a:noFill/>
              </a:ln>
              <a:solidFill>
                <a:srgbClr val="0070C0"/>
              </a:solidFill>
              <a:effectLst/>
              <a:uLnTx/>
              <a:uFillTx/>
              <a:latin typeface="Verdana"/>
              <a:ea typeface="+mn-ea"/>
              <a:cs typeface="+mn-cs"/>
            </a:endParaRPr>
          </a:p>
        </p:txBody>
      </p:sp>
      <p:sp>
        <p:nvSpPr>
          <p:cNvPr id="12" name="TextBox 11">
            <a:extLst>
              <a:ext uri="{FF2B5EF4-FFF2-40B4-BE49-F238E27FC236}">
                <a16:creationId xmlns:a16="http://schemas.microsoft.com/office/drawing/2014/main" id="{46CF491D-2588-52C6-A330-90C1463D7A5C}"/>
              </a:ext>
            </a:extLst>
          </p:cNvPr>
          <p:cNvSpPr txBox="1"/>
          <p:nvPr/>
        </p:nvSpPr>
        <p:spPr>
          <a:xfrm>
            <a:off x="71120" y="836178"/>
            <a:ext cx="677845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2D2D8A"/>
                </a:solidFill>
                <a:latin typeface="Verdana"/>
              </a:rPr>
              <a:t>The p</a:t>
            </a:r>
            <a:r>
              <a:rPr kumimoji="0" lang="en-US" sz="1600" b="0" i="0" u="none" strike="noStrike" kern="1200" cap="none" spc="0" normalizeH="0" baseline="0" noProof="0" dirty="0" err="1">
                <a:ln>
                  <a:noFill/>
                </a:ln>
                <a:solidFill>
                  <a:srgbClr val="2D2D8A"/>
                </a:solidFill>
                <a:effectLst/>
                <a:uLnTx/>
                <a:uFillTx/>
                <a:latin typeface="Verdana"/>
                <a:ea typeface="+mn-ea"/>
                <a:cs typeface="+mn-cs"/>
              </a:rPr>
              <a:t>ower</a:t>
            </a:r>
            <a:r>
              <a:rPr kumimoji="0" lang="en-US" sz="1600" b="0" i="0" u="none" strike="noStrike" kern="1200" cap="none" spc="0" normalizeH="0" baseline="0" noProof="0" dirty="0">
                <a:ln>
                  <a:noFill/>
                </a:ln>
                <a:solidFill>
                  <a:srgbClr val="2D2D8A"/>
                </a:solidFill>
                <a:effectLst/>
                <a:uLnTx/>
                <a:uFillTx/>
                <a:latin typeface="Verdana"/>
                <a:ea typeface="+mn-ea"/>
                <a:cs typeface="+mn-cs"/>
              </a:rPr>
              <a:t>-performance curves of the cores reveal the answer.</a:t>
            </a:r>
          </a:p>
        </p:txBody>
      </p:sp>
      <p:sp>
        <p:nvSpPr>
          <p:cNvPr id="13" name="TextBox 12">
            <a:extLst>
              <a:ext uri="{FF2B5EF4-FFF2-40B4-BE49-F238E27FC236}">
                <a16:creationId xmlns:a16="http://schemas.microsoft.com/office/drawing/2014/main" id="{11A6BD0A-B3ED-CCF5-AD3C-493FBB60F2A5}"/>
              </a:ext>
            </a:extLst>
          </p:cNvPr>
          <p:cNvSpPr txBox="1"/>
          <p:nvPr/>
        </p:nvSpPr>
        <p:spPr>
          <a:xfrm>
            <a:off x="818199" y="6031547"/>
            <a:ext cx="8579801" cy="338554"/>
          </a:xfrm>
          <a:prstGeom prst="rect">
            <a:avLst/>
          </a:prstGeom>
          <a:noFill/>
        </p:spPr>
        <p:txBody>
          <a:bodyPr wrap="square" rtlCol="0">
            <a:spAutoFit/>
          </a:bodyPr>
          <a:lstStyle/>
          <a:p>
            <a:r>
              <a:rPr lang="en-US" sz="1600" dirty="0"/>
              <a:t>Figure: Power-performance curves of 2. gen. Armv9.0-based cores [220]</a:t>
            </a:r>
            <a:endParaRPr lang="hu-HU" sz="1600" dirty="0"/>
          </a:p>
        </p:txBody>
      </p:sp>
    </p:spTree>
    <p:extLst>
      <p:ext uri="{BB962C8B-B14F-4D97-AF65-F5344CB8AC3E}">
        <p14:creationId xmlns:p14="http://schemas.microsoft.com/office/powerpoint/2010/main" val="375461907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A937-5D24-E05E-5B75-FF5F0F39BAD8}"/>
              </a:ext>
            </a:extLst>
          </p:cNvPr>
          <p:cNvSpPr>
            <a:spLocks noGrp="1"/>
          </p:cNvSpPr>
          <p:nvPr>
            <p:ph type="title"/>
          </p:nvPr>
        </p:nvSpPr>
        <p:spPr/>
        <p:txBody>
          <a:bodyPr/>
          <a:lstStyle/>
          <a:p>
            <a:r>
              <a:rPr lang="en-US" sz="1700" kern="1200" dirty="0">
                <a:solidFill>
                  <a:srgbClr val="FFFFFF"/>
                </a:solidFill>
              </a:rPr>
              <a:t>3.6 Armv9-A based 64-bit Cortex-A CPUs (31)</a:t>
            </a:r>
            <a:endParaRPr lang="hu-HU" sz="1700" dirty="0"/>
          </a:p>
        </p:txBody>
      </p:sp>
      <p:sp>
        <p:nvSpPr>
          <p:cNvPr id="3" name="TextBox 2">
            <a:extLst>
              <a:ext uri="{FF2B5EF4-FFF2-40B4-BE49-F238E27FC236}">
                <a16:creationId xmlns:a16="http://schemas.microsoft.com/office/drawing/2014/main" id="{6FBD338A-303B-5AFE-8223-10B079882488}"/>
              </a:ext>
            </a:extLst>
          </p:cNvPr>
          <p:cNvSpPr txBox="1"/>
          <p:nvPr/>
        </p:nvSpPr>
        <p:spPr>
          <a:xfrm>
            <a:off x="71438" y="447040"/>
            <a:ext cx="8478155" cy="646331"/>
          </a:xfrm>
          <a:prstGeom prst="rect">
            <a:avLst/>
          </a:prstGeom>
          <a:noFill/>
        </p:spPr>
        <p:txBody>
          <a:bodyPr wrap="none" rtlCol="0">
            <a:spAutoFit/>
          </a:bodyPr>
          <a:lstStyle/>
          <a:p>
            <a:r>
              <a:rPr lang="en-US" dirty="0">
                <a:solidFill>
                  <a:schemeClr val="accent6"/>
                </a:solidFill>
              </a:rPr>
              <a:t>Introducing the Total Compute Solutions (TCSs) concept along with the</a:t>
            </a:r>
          </a:p>
          <a:p>
            <a:r>
              <a:rPr lang="en-US" dirty="0">
                <a:solidFill>
                  <a:schemeClr val="accent6"/>
                </a:solidFill>
              </a:rPr>
              <a:t>  Armv9.0-A ISA</a:t>
            </a:r>
            <a:endParaRPr lang="hu-HU" dirty="0" err="1">
              <a:solidFill>
                <a:schemeClr val="accent6"/>
              </a:solidFill>
            </a:endParaRPr>
          </a:p>
        </p:txBody>
      </p:sp>
      <p:sp>
        <p:nvSpPr>
          <p:cNvPr id="4" name="TextBox 3">
            <a:extLst>
              <a:ext uri="{FF2B5EF4-FFF2-40B4-BE49-F238E27FC236}">
                <a16:creationId xmlns:a16="http://schemas.microsoft.com/office/drawing/2014/main" id="{957F038A-1D3E-86C2-4EC5-4D7BBF039034}"/>
              </a:ext>
            </a:extLst>
          </p:cNvPr>
          <p:cNvSpPr txBox="1"/>
          <p:nvPr/>
        </p:nvSpPr>
        <p:spPr>
          <a:xfrm>
            <a:off x="371662" y="1093371"/>
            <a:ext cx="7451848" cy="66172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a:t>TCSs are </a:t>
            </a:r>
            <a:r>
              <a:rPr lang="en-US" sz="1600" dirty="0">
                <a:solidFill>
                  <a:srgbClr val="FF0000"/>
                </a:solidFill>
              </a:rPr>
              <a:t>Armv9-based optimized platforms</a:t>
            </a:r>
            <a:r>
              <a:rPr lang="en-US" sz="1600" dirty="0"/>
              <a:t>, announced in </a:t>
            </a:r>
            <a:r>
              <a:rPr lang="en-US" sz="1600" dirty="0">
                <a:solidFill>
                  <a:srgbClr val="0070C0"/>
                </a:solidFill>
              </a:rPr>
              <a:t>05/2021.</a:t>
            </a:r>
          </a:p>
          <a:p>
            <a:pPr marL="285750" indent="-285750">
              <a:buFont typeface="Arial" panose="020B0604020202020204" pitchFamily="34" charset="0"/>
              <a:buChar char="•"/>
            </a:pPr>
            <a:r>
              <a:rPr lang="en-US" sz="1600" dirty="0"/>
              <a:t>They have four essential components:</a:t>
            </a:r>
            <a:endParaRPr lang="en-US" sz="1600" dirty="0">
              <a:solidFill>
                <a:srgbClr val="0070C0"/>
              </a:solidFill>
            </a:endParaRPr>
          </a:p>
        </p:txBody>
      </p:sp>
      <p:sp>
        <p:nvSpPr>
          <p:cNvPr id="6" name="TextBox 5">
            <a:extLst>
              <a:ext uri="{FF2B5EF4-FFF2-40B4-BE49-F238E27FC236}">
                <a16:creationId xmlns:a16="http://schemas.microsoft.com/office/drawing/2014/main" id="{862209C8-391B-8B28-E2F6-90278B3F9F56}"/>
              </a:ext>
            </a:extLst>
          </p:cNvPr>
          <p:cNvSpPr txBox="1"/>
          <p:nvPr/>
        </p:nvSpPr>
        <p:spPr>
          <a:xfrm>
            <a:off x="345440" y="2834640"/>
            <a:ext cx="8935844" cy="2215991"/>
          </a:xfrm>
          <a:prstGeom prst="rect">
            <a:avLst/>
          </a:prstGeom>
          <a:noFill/>
        </p:spPr>
        <p:txBody>
          <a:bodyPr wrap="none" rtlCol="0">
            <a:spAutoFit/>
          </a:bodyPr>
          <a:lstStyle/>
          <a:p>
            <a:pPr marL="285750" indent="-285750">
              <a:buFont typeface="Arial" panose="020B0604020202020204" pitchFamily="34" charset="0"/>
              <a:buChar char="•"/>
            </a:pPr>
            <a:r>
              <a:rPr lang="en-US" sz="1600" dirty="0"/>
              <a:t>ARM </a:t>
            </a:r>
            <a:r>
              <a:rPr lang="en-US" sz="1600" dirty="0">
                <a:solidFill>
                  <a:srgbClr val="FF0000"/>
                </a:solidFill>
              </a:rPr>
              <a:t>updates their TCSs </a:t>
            </a:r>
            <a:r>
              <a:rPr lang="en-US" sz="1600" dirty="0"/>
              <a:t>yearly and </a:t>
            </a:r>
            <a:r>
              <a:rPr lang="en-US" sz="1600" dirty="0">
                <a:solidFill>
                  <a:srgbClr val="0070C0"/>
                </a:solidFill>
              </a:rPr>
              <a:t>indicates the year of introduction with a suffix</a:t>
            </a:r>
          </a:p>
          <a:p>
            <a:pPr>
              <a:spcAft>
                <a:spcPts val="600"/>
              </a:spcAft>
            </a:pPr>
            <a:r>
              <a:rPr lang="en-US" sz="1600" dirty="0"/>
              <a:t>      in the designation, such as TCS21, TCS22, etc.</a:t>
            </a:r>
          </a:p>
          <a:p>
            <a:pPr marL="285750" indent="-285750">
              <a:buFont typeface="Arial" panose="020B0604020202020204" pitchFamily="34" charset="0"/>
              <a:buChar char="•"/>
            </a:pPr>
            <a:r>
              <a:rPr lang="en-US" sz="1600" dirty="0">
                <a:solidFill>
                  <a:srgbClr val="0070C0"/>
                </a:solidFill>
              </a:rPr>
              <a:t>A</a:t>
            </a:r>
            <a:r>
              <a:rPr lang="en-US" sz="1600" dirty="0"/>
              <a:t>s we are focusing on </a:t>
            </a:r>
            <a:r>
              <a:rPr lang="en-US" sz="1600" dirty="0">
                <a:solidFill>
                  <a:srgbClr val="FF0000"/>
                </a:solidFill>
              </a:rPr>
              <a:t>Armv9-A-based </a:t>
            </a:r>
            <a:r>
              <a:rPr lang="en-US" sz="1600" dirty="0" err="1">
                <a:solidFill>
                  <a:srgbClr val="FF0000"/>
                </a:solidFill>
              </a:rPr>
              <a:t>DynamIQ</a:t>
            </a:r>
            <a:r>
              <a:rPr lang="en-US" sz="1600" dirty="0">
                <a:solidFill>
                  <a:srgbClr val="FF0000"/>
                </a:solidFill>
              </a:rPr>
              <a:t> core clusters</a:t>
            </a:r>
            <a:r>
              <a:rPr lang="en-US" sz="1600" dirty="0"/>
              <a:t>, we will only </a:t>
            </a:r>
          </a:p>
          <a:p>
            <a:r>
              <a:rPr lang="en-US" sz="1600" dirty="0"/>
              <a:t>      </a:t>
            </a:r>
            <a:r>
              <a:rPr lang="en-US" sz="1600" spc="-60" dirty="0"/>
              <a:t>be concerned with </a:t>
            </a:r>
            <a:r>
              <a:rPr lang="en-US" sz="1600" spc="-60" dirty="0">
                <a:solidFill>
                  <a:srgbClr val="0070C0"/>
                </a:solidFill>
              </a:rPr>
              <a:t>Armv9-A-based cores and </a:t>
            </a:r>
            <a:r>
              <a:rPr lang="en-US" sz="1600" spc="-60" dirty="0" err="1">
                <a:solidFill>
                  <a:srgbClr val="0070C0"/>
                </a:solidFill>
              </a:rPr>
              <a:t>DynamIQ</a:t>
            </a:r>
            <a:r>
              <a:rPr lang="en-US" sz="1600" spc="-60" dirty="0">
                <a:solidFill>
                  <a:srgbClr val="0070C0"/>
                </a:solidFill>
              </a:rPr>
              <a:t> Shared Units (DSUs</a:t>
            </a:r>
            <a:r>
              <a:rPr lang="en-US" sz="1600" spc="-60" dirty="0"/>
              <a:t>), while</a:t>
            </a:r>
          </a:p>
          <a:p>
            <a:pPr>
              <a:spcAft>
                <a:spcPts val="600"/>
              </a:spcAft>
            </a:pPr>
            <a:r>
              <a:rPr lang="en-US" sz="1600" dirty="0"/>
              <a:t>      neglecting Mali GPUs and the </a:t>
            </a:r>
            <a:r>
              <a:rPr lang="en-US" sz="1600" dirty="0" err="1"/>
              <a:t>CoreLink</a:t>
            </a:r>
            <a:r>
              <a:rPr lang="en-US" sz="1600" dirty="0"/>
              <a:t> data interconnects.</a:t>
            </a:r>
          </a:p>
          <a:p>
            <a:pPr marL="285750" indent="-285750">
              <a:buFont typeface="Arial" panose="020B0604020202020204" pitchFamily="34" charset="0"/>
              <a:buChar char="•"/>
            </a:pPr>
            <a:r>
              <a:rPr lang="en-US" sz="1600" spc="-20" dirty="0"/>
              <a:t>In the following Figure, we show the core- and  DSU components of the </a:t>
            </a:r>
            <a:r>
              <a:rPr lang="en-US" sz="1600" spc="-20" dirty="0">
                <a:solidFill>
                  <a:srgbClr val="FF0000"/>
                </a:solidFill>
              </a:rPr>
              <a:t>first</a:t>
            </a:r>
          </a:p>
          <a:p>
            <a:r>
              <a:rPr lang="en-US" sz="1600" spc="-20" dirty="0">
                <a:solidFill>
                  <a:srgbClr val="FF0000"/>
                </a:solidFill>
              </a:rPr>
              <a:t>      introduced </a:t>
            </a:r>
            <a:r>
              <a:rPr lang="en-US" sz="1600" dirty="0">
                <a:solidFill>
                  <a:srgbClr val="FF0000"/>
                </a:solidFill>
              </a:rPr>
              <a:t>TCS21</a:t>
            </a:r>
            <a:r>
              <a:rPr lang="en-US" sz="1600" dirty="0"/>
              <a:t> platform and compare their performance and efficiency with</a:t>
            </a:r>
          </a:p>
          <a:p>
            <a:r>
              <a:rPr lang="en-US" sz="1600" dirty="0"/>
              <a:t>      previous implementations.</a:t>
            </a:r>
            <a:endParaRPr lang="hu-HU" sz="1600" dirty="0" err="1"/>
          </a:p>
        </p:txBody>
      </p:sp>
      <p:sp>
        <p:nvSpPr>
          <p:cNvPr id="7" name="TextBox 6">
            <a:extLst>
              <a:ext uri="{FF2B5EF4-FFF2-40B4-BE49-F238E27FC236}">
                <a16:creationId xmlns:a16="http://schemas.microsoft.com/office/drawing/2014/main" id="{C432DE1F-6CFF-1DBA-F6F5-D49E28B983AE}"/>
              </a:ext>
            </a:extLst>
          </p:cNvPr>
          <p:cNvSpPr txBox="1"/>
          <p:nvPr/>
        </p:nvSpPr>
        <p:spPr>
          <a:xfrm>
            <a:off x="833120" y="1696720"/>
            <a:ext cx="3861955" cy="1154162"/>
          </a:xfrm>
          <a:prstGeom prst="rect">
            <a:avLst/>
          </a:prstGeom>
          <a:noFill/>
        </p:spPr>
        <p:txBody>
          <a:bodyPr wrap="none" rtlCol="0">
            <a:spAutoFit/>
          </a:bodyPr>
          <a:lstStyle/>
          <a:p>
            <a:pPr marL="285750" indent="-285750">
              <a:spcAft>
                <a:spcPts val="200"/>
              </a:spcAft>
              <a:buFont typeface="Arial" panose="020B0604020202020204" pitchFamily="34" charset="0"/>
              <a:buChar char="•"/>
            </a:pPr>
            <a:r>
              <a:rPr lang="en-US" sz="1600" dirty="0"/>
              <a:t>the </a:t>
            </a:r>
            <a:r>
              <a:rPr lang="en-US" sz="1600" dirty="0">
                <a:solidFill>
                  <a:srgbClr val="0070C0"/>
                </a:solidFill>
              </a:rPr>
              <a:t>Cortex cores, </a:t>
            </a:r>
          </a:p>
          <a:p>
            <a:pPr marL="285750" indent="-285750">
              <a:spcAft>
                <a:spcPts val="200"/>
              </a:spcAft>
              <a:buFont typeface="Arial" panose="020B0604020202020204" pitchFamily="34" charset="0"/>
              <a:buChar char="•"/>
            </a:pPr>
            <a:r>
              <a:rPr lang="en-US" sz="1600" dirty="0">
                <a:solidFill>
                  <a:srgbClr val="0070C0"/>
                </a:solidFill>
              </a:rPr>
              <a:t>the DSU (</a:t>
            </a:r>
            <a:r>
              <a:rPr lang="en-US" sz="1600" dirty="0" err="1">
                <a:solidFill>
                  <a:srgbClr val="0070C0"/>
                </a:solidFill>
              </a:rPr>
              <a:t>DynamIQ</a:t>
            </a:r>
            <a:r>
              <a:rPr lang="en-US" sz="1600" dirty="0">
                <a:solidFill>
                  <a:srgbClr val="0070C0"/>
                </a:solidFill>
              </a:rPr>
              <a:t> Shared Unit)</a:t>
            </a:r>
          </a:p>
          <a:p>
            <a:pPr marL="285750" indent="-285750">
              <a:spcAft>
                <a:spcPts val="200"/>
              </a:spcAft>
              <a:buFont typeface="Arial" panose="020B0604020202020204" pitchFamily="34" charset="0"/>
              <a:buChar char="•"/>
            </a:pPr>
            <a:r>
              <a:rPr lang="en-US" sz="1600" dirty="0"/>
              <a:t>a </a:t>
            </a:r>
            <a:r>
              <a:rPr lang="en-US" sz="1600" dirty="0">
                <a:solidFill>
                  <a:srgbClr val="0070C0"/>
                </a:solidFill>
              </a:rPr>
              <a:t>Mali GPU </a:t>
            </a:r>
            <a:r>
              <a:rPr lang="en-US" sz="1600" dirty="0"/>
              <a:t>and </a:t>
            </a:r>
          </a:p>
          <a:p>
            <a:pPr marL="285750" indent="-285750">
              <a:spcAft>
                <a:spcPts val="200"/>
              </a:spcAft>
              <a:buFont typeface="Arial" panose="020B0604020202020204" pitchFamily="34" charset="0"/>
              <a:buChar char="•"/>
            </a:pPr>
            <a:r>
              <a:rPr lang="en-US" sz="1600" dirty="0"/>
              <a:t>the </a:t>
            </a:r>
            <a:r>
              <a:rPr lang="en-US" sz="1600" dirty="0" err="1">
                <a:solidFill>
                  <a:srgbClr val="0070C0"/>
                </a:solidFill>
              </a:rPr>
              <a:t>CoreLink</a:t>
            </a:r>
            <a:r>
              <a:rPr lang="en-US" sz="1600" dirty="0">
                <a:solidFill>
                  <a:srgbClr val="0070C0"/>
                </a:solidFill>
              </a:rPr>
              <a:t> data interconnect.</a:t>
            </a:r>
          </a:p>
        </p:txBody>
      </p:sp>
    </p:spTree>
    <p:extLst>
      <p:ext uri="{BB962C8B-B14F-4D97-AF65-F5344CB8AC3E}">
        <p14:creationId xmlns:p14="http://schemas.microsoft.com/office/powerpoint/2010/main" val="391033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additive="base">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 calcmode="lin" valueType="num">
                                      <p:cBhvr additive="base">
                                        <p:cTn id="3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 calcmode="lin" valueType="num">
                                      <p:cBhvr additive="base">
                                        <p:cTn id="3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 calcmode="lin" valueType="num">
                                      <p:cBhvr additive="base">
                                        <p:cTn id="4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 calcmode="lin" valueType="num">
                                      <p:cBhvr additive="base">
                                        <p:cTn id="4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5" end="5"/>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anim calcmode="lin" valueType="num">
                                      <p:cBhvr additive="base">
                                        <p:cTn id="5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txEl>
                                              <p:pRg st="6" end="6"/>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6">
                                            <p:txEl>
                                              <p:pRg st="7" end="7"/>
                                            </p:txEl>
                                          </p:spTgt>
                                        </p:tgtEl>
                                        <p:attrNameLst>
                                          <p:attrName>style.visibility</p:attrName>
                                        </p:attrNameLst>
                                      </p:cBhvr>
                                      <p:to>
                                        <p:strVal val="visible"/>
                                      </p:to>
                                    </p:set>
                                    <p:anim calcmode="lin" valueType="num">
                                      <p:cBhvr additive="base">
                                        <p:cTn id="5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(32)</a:t>
            </a:r>
          </a:p>
        </p:txBody>
      </p:sp>
      <p:sp>
        <p:nvSpPr>
          <p:cNvPr id="4" name="Szövegdoboz 3"/>
          <p:cNvSpPr txBox="1"/>
          <p:nvPr/>
        </p:nvSpPr>
        <p:spPr>
          <a:xfrm>
            <a:off x="250825" y="863601"/>
            <a:ext cx="8101595"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a:ea typeface="+mn-ea"/>
                <a:cs typeface="+mn-cs"/>
              </a:rPr>
              <a:t>3.4.1 Main extensions of the Armv9.0 ISA</a:t>
            </a:r>
          </a:p>
        </p:txBody>
      </p:sp>
      <p:sp>
        <p:nvSpPr>
          <p:cNvPr id="6" name="Szövegdoboz 5"/>
          <p:cNvSpPr txBox="1"/>
          <p:nvPr/>
        </p:nvSpPr>
        <p:spPr>
          <a:xfrm>
            <a:off x="71438" y="445070"/>
            <a:ext cx="95398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Introduction of </a:t>
            </a:r>
            <a:r>
              <a:rPr lang="en-GB" dirty="0">
                <a:solidFill>
                  <a:srgbClr val="2D2D8A"/>
                </a:solidFill>
                <a:latin typeface="Verdana"/>
              </a:rPr>
              <a:t>the </a:t>
            </a:r>
            <a:r>
              <a:rPr kumimoji="0" lang="en-GB" sz="1800" b="0" i="0" u="none" strike="noStrike" kern="1200" cap="none" spc="0" normalizeH="0" baseline="0" noProof="0" dirty="0">
                <a:ln>
                  <a:noFill/>
                </a:ln>
                <a:solidFill>
                  <a:srgbClr val="2D2D8A"/>
                </a:solidFill>
                <a:effectLst/>
                <a:uLnTx/>
                <a:uFillTx/>
                <a:latin typeface="Verdana"/>
                <a:ea typeface="+mn-ea"/>
                <a:cs typeface="+mn-cs"/>
              </a:rPr>
              <a:t>Armv9.0-based Total Compute </a:t>
            </a:r>
            <a:r>
              <a:rPr lang="en-GB" dirty="0">
                <a:solidFill>
                  <a:srgbClr val="2D2D8A"/>
                </a:solidFill>
                <a:latin typeface="Verdana"/>
              </a:rPr>
              <a:t>Solutions (TCS) platform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2D2D8A"/>
                </a:solidFill>
                <a:latin typeface="Verdana"/>
              </a:rPr>
              <a:t>  concept in 2021</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a:t>
            </a:r>
            <a:r>
              <a:rPr lang="hu-HU" dirty="0">
                <a:solidFill>
                  <a:srgbClr val="000000"/>
                </a:solidFill>
                <a:latin typeface="Verdana"/>
              </a:rPr>
              <a:t>217</a:t>
            </a:r>
            <a:r>
              <a:rPr kumimoji="0" lang="hu-HU" sz="1800" b="0" i="0" u="none" strike="noStrike" kern="1200" cap="none" spc="0" normalizeH="0" baseline="0" noProof="0" dirty="0">
                <a:ln>
                  <a:noFill/>
                </a:ln>
                <a:solidFill>
                  <a:srgbClr val="000000"/>
                </a:solidFill>
                <a:effectLst/>
                <a:uLnTx/>
                <a:uFillTx/>
                <a:latin typeface="Verdana"/>
                <a:ea typeface="+mn-ea"/>
                <a:cs typeface="+mn-cs"/>
              </a:rPr>
              <a:t>]</a:t>
            </a: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4175"/>
            <a:ext cx="9144000" cy="4770120"/>
          </a:xfrm>
          <a:prstGeom prst="rect">
            <a:avLst/>
          </a:prstGeom>
        </p:spPr>
      </p:pic>
      <p:sp>
        <p:nvSpPr>
          <p:cNvPr id="10" name="TextBox 9">
            <a:extLst>
              <a:ext uri="{FF2B5EF4-FFF2-40B4-BE49-F238E27FC236}">
                <a16:creationId xmlns:a16="http://schemas.microsoft.com/office/drawing/2014/main" id="{0C094535-140D-84E3-13C6-EA3689922573}"/>
              </a:ext>
            </a:extLst>
          </p:cNvPr>
          <p:cNvSpPr txBox="1"/>
          <p:nvPr/>
        </p:nvSpPr>
        <p:spPr>
          <a:xfrm>
            <a:off x="71438" y="6171344"/>
            <a:ext cx="8643713" cy="584775"/>
          </a:xfrm>
          <a:prstGeom prst="rect">
            <a:avLst/>
          </a:prstGeom>
          <a:noFill/>
        </p:spPr>
        <p:txBody>
          <a:bodyPr wrap="none" rtlCol="0">
            <a:spAutoFit/>
          </a:bodyPr>
          <a:lstStyle/>
          <a:p>
            <a:r>
              <a:rPr lang="en-US" sz="1600" dirty="0"/>
              <a:t>Note that the TCS21 platform includes not only the cores but also the </a:t>
            </a:r>
            <a:r>
              <a:rPr lang="en-US" sz="1600" dirty="0">
                <a:solidFill>
                  <a:srgbClr val="0070C0"/>
                </a:solidFill>
              </a:rPr>
              <a:t>DSU 110 </a:t>
            </a:r>
          </a:p>
          <a:p>
            <a:r>
              <a:rPr lang="en-US" sz="1600" dirty="0">
                <a:solidFill>
                  <a:srgbClr val="0070C0"/>
                </a:solidFill>
              </a:rPr>
              <a:t>  (</a:t>
            </a:r>
            <a:r>
              <a:rPr lang="en-US" sz="1600" dirty="0" err="1">
                <a:solidFill>
                  <a:srgbClr val="0070C0"/>
                </a:solidFill>
              </a:rPr>
              <a:t>DynamIQ</a:t>
            </a:r>
            <a:r>
              <a:rPr lang="en-US" sz="1600" spc="-50" dirty="0">
                <a:solidFill>
                  <a:srgbClr val="0070C0"/>
                </a:solidFill>
              </a:rPr>
              <a:t> Shared Unit), an interconnect network (</a:t>
            </a:r>
            <a:r>
              <a:rPr lang="en-US" sz="1600" spc="-50" dirty="0" err="1">
                <a:solidFill>
                  <a:srgbClr val="0070C0"/>
                </a:solidFill>
              </a:rPr>
              <a:t>CoreLink</a:t>
            </a:r>
            <a:r>
              <a:rPr lang="en-US" sz="1600" spc="-50" dirty="0">
                <a:solidFill>
                  <a:srgbClr val="0070C0"/>
                </a:solidFill>
              </a:rPr>
              <a:t>), and a GPU (Mali 710). </a:t>
            </a:r>
            <a:endParaRPr lang="hu-HU" sz="1600" spc="-50" dirty="0">
              <a:solidFill>
                <a:srgbClr val="0070C0"/>
              </a:solidFill>
            </a:endParaRPr>
          </a:p>
        </p:txBody>
      </p:sp>
    </p:spTree>
    <p:extLst>
      <p:ext uri="{BB962C8B-B14F-4D97-AF65-F5344CB8AC3E}">
        <p14:creationId xmlns:p14="http://schemas.microsoft.com/office/powerpoint/2010/main" val="153719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3.6 Armv9-A based 64-bit Cortex-A CPUs (33)</a:t>
            </a:r>
            <a:endParaRPr lang="en-GB" sz="1700" kern="1200" dirty="0">
              <a:solidFill>
                <a:srgbClr val="FFFFFF"/>
              </a:solidFill>
            </a:endParaRPr>
          </a:p>
        </p:txBody>
      </p:sp>
      <p:sp>
        <p:nvSpPr>
          <p:cNvPr id="3" name="TextBox 2"/>
          <p:cNvSpPr txBox="1"/>
          <p:nvPr/>
        </p:nvSpPr>
        <p:spPr>
          <a:xfrm>
            <a:off x="246163" y="773705"/>
            <a:ext cx="9255645" cy="204671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1600" spc="-20" dirty="0" err="1">
                <a:solidFill>
                  <a:srgbClr val="FF0000"/>
                </a:solidFill>
              </a:rPr>
              <a:t>DynamIQ</a:t>
            </a:r>
            <a:r>
              <a:rPr lang="en-GB" sz="1600" spc="-20" dirty="0">
                <a:solidFill>
                  <a:srgbClr val="FF0000"/>
                </a:solidFill>
              </a:rPr>
              <a:t> core clusters </a:t>
            </a:r>
            <a:r>
              <a:rPr lang="en-GB" sz="1600" spc="-20" dirty="0"/>
              <a:t>are the </a:t>
            </a:r>
            <a:r>
              <a:rPr lang="en-GB" sz="1600" spc="-20" dirty="0">
                <a:solidFill>
                  <a:srgbClr val="FF0000"/>
                </a:solidFill>
              </a:rPr>
              <a:t>backbones </a:t>
            </a:r>
            <a:r>
              <a:rPr lang="en-GB" sz="1600" spc="-20" dirty="0"/>
              <a:t>of Armv9-based Total Compute Solutions</a:t>
            </a:r>
            <a:r>
              <a:rPr lang="en-GB" sz="1600" spc="-20" dirty="0">
                <a:solidFill>
                  <a:srgbClr val="0070C0"/>
                </a:solidFill>
              </a:rPr>
              <a:t>.</a:t>
            </a:r>
          </a:p>
          <a:p>
            <a:pPr marL="285750" indent="-285750">
              <a:buFont typeface="Arial" panose="020B0604020202020204" pitchFamily="34" charset="0"/>
              <a:buChar char="•"/>
            </a:pPr>
            <a:r>
              <a:rPr lang="en-GB" sz="1600" spc="-30" dirty="0"/>
              <a:t>Their </a:t>
            </a:r>
            <a:r>
              <a:rPr lang="en-GB" sz="1600" spc="-30" dirty="0">
                <a:solidFill>
                  <a:srgbClr val="FF0000"/>
                </a:solidFill>
              </a:rPr>
              <a:t>key components </a:t>
            </a:r>
            <a:r>
              <a:rPr lang="en-GB" sz="1600" spc="-30" dirty="0"/>
              <a:t>are </a:t>
            </a:r>
            <a:r>
              <a:rPr lang="en-GB" sz="1600" spc="-30" dirty="0">
                <a:solidFill>
                  <a:srgbClr val="0070C0"/>
                </a:solidFill>
              </a:rPr>
              <a:t>Armv9-based </a:t>
            </a:r>
            <a:r>
              <a:rPr lang="en-GB" sz="1600" spc="-30" dirty="0">
                <a:solidFill>
                  <a:srgbClr val="FF0000"/>
                </a:solidFill>
              </a:rPr>
              <a:t>cores </a:t>
            </a:r>
            <a:r>
              <a:rPr lang="en-GB" sz="1600" spc="-30" dirty="0">
                <a:solidFill>
                  <a:srgbClr val="0070C0"/>
                </a:solidFill>
              </a:rPr>
              <a:t>and the </a:t>
            </a:r>
            <a:r>
              <a:rPr lang="en-GB" sz="1600" spc="-30" dirty="0">
                <a:solidFill>
                  <a:srgbClr val="FF0000"/>
                </a:solidFill>
              </a:rPr>
              <a:t>DSU</a:t>
            </a:r>
            <a:r>
              <a:rPr lang="en-GB" sz="1600" spc="-30" dirty="0">
                <a:solidFill>
                  <a:srgbClr val="0070C0"/>
                </a:solidFill>
              </a:rPr>
              <a:t> (</a:t>
            </a:r>
            <a:r>
              <a:rPr lang="en-GB" sz="1600" spc="-30" dirty="0" err="1">
                <a:solidFill>
                  <a:srgbClr val="0070C0"/>
                </a:solidFill>
              </a:rPr>
              <a:t>DynamIQ</a:t>
            </a:r>
            <a:r>
              <a:rPr lang="en-GB" sz="1600" spc="-30" dirty="0">
                <a:solidFill>
                  <a:srgbClr val="0070C0"/>
                </a:solidFill>
              </a:rPr>
              <a:t> Shared Unit).</a:t>
            </a:r>
          </a:p>
          <a:p>
            <a:pPr>
              <a:spcAft>
                <a:spcPts val="600"/>
              </a:spcAft>
            </a:pPr>
            <a:r>
              <a:rPr lang="en-GB" sz="1600" dirty="0">
                <a:solidFill>
                  <a:srgbClr val="0070C0"/>
                </a:solidFill>
              </a:rPr>
              <a:t>    The </a:t>
            </a:r>
            <a:r>
              <a:rPr lang="en-GB" sz="1600" dirty="0"/>
              <a:t>max. core count depends on the TCS platform generation, as discussed later.</a:t>
            </a:r>
          </a:p>
          <a:p>
            <a:pPr>
              <a:spcAft>
                <a:spcPts val="600"/>
              </a:spcAft>
            </a:pPr>
            <a:r>
              <a:rPr lang="en-GB" sz="1600" dirty="0"/>
              <a:t>    When considering the max. core count, cores of Cortex-A500 modules count 2.</a:t>
            </a:r>
          </a:p>
          <a:p>
            <a:pPr marL="285750" indent="-285750">
              <a:buFont typeface="Arial" panose="020B0604020202020204" pitchFamily="34" charset="0"/>
              <a:buChar char="•"/>
            </a:pPr>
            <a:r>
              <a:rPr lang="en-GB" sz="1600" dirty="0"/>
              <a:t>As an </a:t>
            </a:r>
            <a:r>
              <a:rPr lang="en-GB" sz="1600" dirty="0">
                <a:solidFill>
                  <a:srgbClr val="0070C0"/>
                </a:solidFill>
              </a:rPr>
              <a:t>example, </a:t>
            </a:r>
            <a:r>
              <a:rPr lang="en-GB" sz="1600" dirty="0"/>
              <a:t>the Figure below indicates key components of the </a:t>
            </a:r>
            <a:r>
              <a:rPr lang="en-GB" sz="1600" dirty="0">
                <a:solidFill>
                  <a:srgbClr val="FF0000"/>
                </a:solidFill>
              </a:rPr>
              <a:t>first-generation</a:t>
            </a:r>
          </a:p>
          <a:p>
            <a:r>
              <a:rPr lang="en-GB" sz="1600" dirty="0">
                <a:solidFill>
                  <a:srgbClr val="FF0000"/>
                </a:solidFill>
              </a:rPr>
              <a:t>      </a:t>
            </a:r>
            <a:r>
              <a:rPr lang="en-GB" sz="1600" spc="-40" dirty="0">
                <a:solidFill>
                  <a:srgbClr val="FF0000"/>
                </a:solidFill>
              </a:rPr>
              <a:t>Armv9-based </a:t>
            </a:r>
            <a:r>
              <a:rPr lang="en-GB" sz="1600" spc="-40" dirty="0" err="1">
                <a:solidFill>
                  <a:srgbClr val="FF0000"/>
                </a:solidFill>
              </a:rPr>
              <a:t>DynamIQ</a:t>
            </a:r>
            <a:r>
              <a:rPr lang="en-GB" sz="1600" spc="-40" dirty="0">
                <a:solidFill>
                  <a:srgbClr val="FF0000"/>
                </a:solidFill>
              </a:rPr>
              <a:t> core clusters</a:t>
            </a:r>
            <a:r>
              <a:rPr lang="en-GB" sz="1600" spc="-40" dirty="0"/>
              <a:t>, which include up to 8 Cortex-X2/A710/A510 </a:t>
            </a:r>
          </a:p>
          <a:p>
            <a:pPr>
              <a:spcAft>
                <a:spcPts val="600"/>
              </a:spcAft>
            </a:pPr>
            <a:r>
              <a:rPr lang="en-GB" sz="1600" dirty="0"/>
              <a:t>      cores and the DSU-110 </a:t>
            </a:r>
            <a:r>
              <a:rPr lang="en-GB" sz="1600" dirty="0" err="1"/>
              <a:t>DynamIQ</a:t>
            </a:r>
            <a:r>
              <a:rPr lang="en-GB" sz="1600" dirty="0"/>
              <a:t> Shared Unit.</a:t>
            </a:r>
            <a:r>
              <a:rPr lang="en-GB" sz="1600" spc="-30" dirty="0"/>
              <a:t>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3524" t="31321" r="25080" b="42374"/>
          <a:stretch/>
        </p:blipFill>
        <p:spPr>
          <a:xfrm>
            <a:off x="2781562" y="3247250"/>
            <a:ext cx="3455623" cy="2385265"/>
          </a:xfrm>
          <a:prstGeom prst="rect">
            <a:avLst/>
          </a:prstGeom>
        </p:spPr>
      </p:pic>
      <p:sp>
        <p:nvSpPr>
          <p:cNvPr id="5" name="TextBox 4"/>
          <p:cNvSpPr txBox="1"/>
          <p:nvPr/>
        </p:nvSpPr>
        <p:spPr>
          <a:xfrm>
            <a:off x="70612" y="5771895"/>
            <a:ext cx="9411322" cy="584775"/>
          </a:xfrm>
          <a:prstGeom prst="rect">
            <a:avLst/>
          </a:prstGeom>
          <a:noFill/>
        </p:spPr>
        <p:txBody>
          <a:bodyPr wrap="square" rtlCol="0">
            <a:spAutoFit/>
          </a:bodyPr>
          <a:lstStyle/>
          <a:p>
            <a:r>
              <a:rPr lang="en-GB" sz="1600" dirty="0"/>
              <a:t>Figure: Armv9.0 based </a:t>
            </a:r>
            <a:r>
              <a:rPr lang="en-GB" sz="1600" dirty="0" err="1"/>
              <a:t>DynamIQ</a:t>
            </a:r>
            <a:r>
              <a:rPr lang="en-GB" sz="1600" dirty="0"/>
              <a:t> core cluster with up to 8 Cortex-X2/A710/A510 cores </a:t>
            </a:r>
          </a:p>
          <a:p>
            <a:pPr algn="ctr"/>
            <a:r>
              <a:rPr lang="en-GB" sz="1600" dirty="0"/>
              <a:t>and the DSU-110 </a:t>
            </a:r>
            <a:r>
              <a:rPr lang="en-GB" sz="1600" dirty="0" err="1"/>
              <a:t>DynamIQ</a:t>
            </a:r>
            <a:r>
              <a:rPr lang="en-GB" sz="1600" dirty="0"/>
              <a:t> Shared Unit</a:t>
            </a:r>
          </a:p>
        </p:txBody>
      </p:sp>
      <p:sp>
        <p:nvSpPr>
          <p:cNvPr id="7" name="TextBox 6"/>
          <p:cNvSpPr txBox="1"/>
          <p:nvPr/>
        </p:nvSpPr>
        <p:spPr>
          <a:xfrm>
            <a:off x="71438" y="444487"/>
            <a:ext cx="7141057" cy="369332"/>
          </a:xfrm>
          <a:prstGeom prst="rect">
            <a:avLst/>
          </a:prstGeom>
          <a:noFill/>
        </p:spPr>
        <p:txBody>
          <a:bodyPr wrap="none" rtlCol="0">
            <a:spAutoFit/>
          </a:bodyPr>
          <a:lstStyle/>
          <a:p>
            <a:r>
              <a:rPr lang="en-GB" dirty="0">
                <a:solidFill>
                  <a:schemeClr val="accent6"/>
                </a:solidFill>
              </a:rPr>
              <a:t>The role of the Armv9-based </a:t>
            </a:r>
            <a:r>
              <a:rPr lang="en-GB" dirty="0" err="1">
                <a:solidFill>
                  <a:schemeClr val="accent6"/>
                </a:solidFill>
              </a:rPr>
              <a:t>DynamIQ</a:t>
            </a:r>
            <a:r>
              <a:rPr lang="en-GB" dirty="0">
                <a:solidFill>
                  <a:schemeClr val="accent6"/>
                </a:solidFill>
              </a:rPr>
              <a:t> Core clusters</a:t>
            </a:r>
            <a:r>
              <a:rPr lang="hu-HU" dirty="0">
                <a:solidFill>
                  <a:schemeClr val="accent6"/>
                </a:solidFill>
              </a:rPr>
              <a:t> </a:t>
            </a:r>
            <a:r>
              <a:rPr lang="hu-HU" dirty="0"/>
              <a:t>[217]</a:t>
            </a:r>
            <a:endParaRPr lang="en-GB" dirty="0"/>
          </a:p>
        </p:txBody>
      </p:sp>
      <p:sp>
        <p:nvSpPr>
          <p:cNvPr id="10" name="TextBox 9">
            <a:extLst>
              <a:ext uri="{FF2B5EF4-FFF2-40B4-BE49-F238E27FC236}">
                <a16:creationId xmlns:a16="http://schemas.microsoft.com/office/drawing/2014/main" id="{A2159F69-D97B-24C1-6BD7-060AA8E93EA9}"/>
              </a:ext>
            </a:extLst>
          </p:cNvPr>
          <p:cNvSpPr txBox="1"/>
          <p:nvPr/>
        </p:nvSpPr>
        <p:spPr>
          <a:xfrm>
            <a:off x="325120" y="6421120"/>
            <a:ext cx="8218340" cy="338554"/>
          </a:xfrm>
          <a:prstGeom prst="rect">
            <a:avLst/>
          </a:prstGeom>
          <a:noFill/>
        </p:spPr>
        <p:txBody>
          <a:bodyPr wrap="none" rtlCol="0">
            <a:spAutoFit/>
          </a:bodyPr>
          <a:lstStyle/>
          <a:p>
            <a:r>
              <a:rPr lang="en-US" sz="1600" spc="-50" dirty="0"/>
              <a:t>   We note that the </a:t>
            </a:r>
            <a:r>
              <a:rPr lang="en-US" sz="1600" spc="-50" dirty="0">
                <a:solidFill>
                  <a:srgbClr val="FF0000"/>
                </a:solidFill>
              </a:rPr>
              <a:t>DSU-110</a:t>
            </a:r>
            <a:r>
              <a:rPr lang="en-US" sz="1600" spc="-50" dirty="0"/>
              <a:t> also includes a shared, up to 16 MB-sized L3 cache. </a:t>
            </a:r>
            <a:endParaRPr lang="hu-HU" sz="1600" spc="-50" dirty="0"/>
          </a:p>
        </p:txBody>
      </p:sp>
    </p:spTree>
    <p:extLst>
      <p:ext uri="{BB962C8B-B14F-4D97-AF65-F5344CB8AC3E}">
        <p14:creationId xmlns:p14="http://schemas.microsoft.com/office/powerpoint/2010/main" val="242419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 calcmode="lin" valueType="num">
                                      <p:cBhvr additive="base">
                                        <p:cTn id="4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kern="1200" dirty="0">
                <a:solidFill>
                  <a:srgbClr val="FFFFFF"/>
                </a:solidFill>
              </a:rPr>
              <a:t>3.6 Armv9-A based 64-bit Cortex-A CPUs (34)</a:t>
            </a:r>
            <a:endParaRPr lang="en-US" dirty="0"/>
          </a:p>
        </p:txBody>
      </p:sp>
      <p:sp>
        <p:nvSpPr>
          <p:cNvPr id="7" name="TextBox 6"/>
          <p:cNvSpPr txBox="1"/>
          <p:nvPr/>
        </p:nvSpPr>
        <p:spPr>
          <a:xfrm>
            <a:off x="76020" y="440668"/>
            <a:ext cx="97694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Use of an Armv9-based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 in a mobile SoC [</a:t>
            </a:r>
            <a:r>
              <a:rPr kumimoji="0" lang="hu-HU" sz="1800" b="0" i="0" u="none" strike="noStrike" kern="1200" cap="none" spc="0" normalizeH="0" baseline="0" noProof="0" dirty="0">
                <a:ln>
                  <a:noFill/>
                </a:ln>
                <a:solidFill>
                  <a:srgbClr val="2D2D8A"/>
                </a:solidFill>
                <a:effectLst/>
                <a:uLnTx/>
                <a:uFillTx/>
                <a:latin typeface="Verdana"/>
                <a:ea typeface="+mn-ea"/>
                <a:cs typeface="+mn-cs"/>
              </a:rPr>
              <a:t>178</a:t>
            </a:r>
            <a:r>
              <a:rPr kumimoji="0" lang="en-US" sz="1800" b="0" i="0" u="none" strike="noStrike" kern="1200" cap="none" spc="0" normalizeH="0" baseline="0" noProof="0" dirty="0">
                <a:ln>
                  <a:noFill/>
                </a:ln>
                <a:solidFill>
                  <a:srgbClr val="2D2D8A"/>
                </a:solidFill>
                <a:effectLst/>
                <a:uLnTx/>
                <a:uFillTx/>
                <a:latin typeface="Verdana"/>
                <a:ea typeface="+mn-ea"/>
                <a:cs typeface="+mn-cs"/>
              </a:rPr>
              <a:t>]</a:t>
            </a:r>
          </a:p>
        </p:txBody>
      </p:sp>
      <p:sp>
        <p:nvSpPr>
          <p:cNvPr id="4" name="TextBox 3"/>
          <p:cNvSpPr txBox="1"/>
          <p:nvPr/>
        </p:nvSpPr>
        <p:spPr>
          <a:xfrm>
            <a:off x="80445" y="5980391"/>
            <a:ext cx="8989962" cy="810478"/>
          </a:xfrm>
          <a:prstGeom prst="rect">
            <a:avLst/>
          </a:prstGeom>
          <a:noFill/>
        </p:spPr>
        <p:txBody>
          <a:bodyPr wrap="none" rtlCol="0">
            <a:spAutoFit/>
          </a:bodyPr>
          <a:lstStyle/>
          <a:p>
            <a:pPr>
              <a:spcAft>
                <a:spcPts val="200"/>
              </a:spcAft>
            </a:pPr>
            <a:r>
              <a:rPr lang="en-US" sz="1500" dirty="0"/>
              <a:t>CI-700: It provides a fully coherent, system-level cache and snoop filter.</a:t>
            </a:r>
          </a:p>
          <a:p>
            <a:r>
              <a:rPr lang="en-US" sz="1500" dirty="0"/>
              <a:t>NI-700:</a:t>
            </a:r>
            <a:r>
              <a:rPr lang="en-US" sz="1500" spc="-40" dirty="0"/>
              <a:t> It is a scalable and highly configurable packetized Network-on-Chip (</a:t>
            </a:r>
            <a:r>
              <a:rPr lang="en-US" sz="1500" spc="-40" dirty="0" err="1"/>
              <a:t>NoC</a:t>
            </a:r>
            <a:r>
              <a:rPr lang="en-US" sz="1500" spc="-40" dirty="0"/>
              <a:t>) interconnect</a:t>
            </a:r>
          </a:p>
          <a:p>
            <a:r>
              <a:rPr lang="en-US" sz="1500" dirty="0"/>
              <a:t>              with a 30 percent wire count reduction compared to a traditional crossbar. </a:t>
            </a:r>
          </a:p>
        </p:txBody>
      </p:sp>
      <p:grpSp>
        <p:nvGrpSpPr>
          <p:cNvPr id="12" name="Group 11"/>
          <p:cNvGrpSpPr/>
          <p:nvPr/>
        </p:nvGrpSpPr>
        <p:grpSpPr>
          <a:xfrm>
            <a:off x="522288" y="1096122"/>
            <a:ext cx="7812868" cy="4789671"/>
            <a:chOff x="522288" y="1096122"/>
            <a:chExt cx="7812868" cy="4789671"/>
          </a:xfrm>
        </p:grpSpPr>
        <p:pic>
          <p:nvPicPr>
            <p:cNvPr id="3" name="Picture 2"/>
            <p:cNvPicPr>
              <a:picLocks noChangeAspect="1"/>
            </p:cNvPicPr>
            <p:nvPr/>
          </p:nvPicPr>
          <p:blipFill rotWithShape="1">
            <a:blip r:embed="rId2"/>
            <a:srcRect l="16926" t="16399" r="16532" b="8701"/>
            <a:stretch/>
          </p:blipFill>
          <p:spPr>
            <a:xfrm>
              <a:off x="522288" y="1096122"/>
              <a:ext cx="7812868" cy="4789671"/>
            </a:xfrm>
            <a:prstGeom prst="rect">
              <a:avLst/>
            </a:prstGeom>
            <a:ln w="38100">
              <a:solidFill>
                <a:schemeClr val="tx1"/>
              </a:solidFill>
              <a:prstDash val="sysDash"/>
            </a:ln>
          </p:spPr>
        </p:pic>
        <p:sp>
          <p:nvSpPr>
            <p:cNvPr id="6" name="Rounded Rectangle 5"/>
            <p:cNvSpPr/>
            <p:nvPr/>
          </p:nvSpPr>
          <p:spPr bwMode="auto">
            <a:xfrm>
              <a:off x="4035972" y="1233487"/>
              <a:ext cx="735725" cy="374595"/>
            </a:xfrm>
            <a:prstGeom prst="roundRect">
              <a:avLst/>
            </a:prstGeom>
            <a:solidFill>
              <a:schemeClr val="tx1"/>
            </a:solidFill>
            <a:ln w="38100" cap="flat" cmpd="sng" algn="ctr">
              <a:solidFill>
                <a:schemeClr val="tx1"/>
              </a:solidFill>
              <a:prstDash val="sysDash"/>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 name="TextBox 8"/>
            <p:cNvSpPr txBox="1"/>
            <p:nvPr/>
          </p:nvSpPr>
          <p:spPr>
            <a:xfrm>
              <a:off x="3786065" y="1282284"/>
              <a:ext cx="1130438" cy="276999"/>
            </a:xfrm>
            <a:prstGeom prst="rect">
              <a:avLst/>
            </a:prstGeom>
            <a:noFill/>
            <a:ln w="38100">
              <a:solidFill>
                <a:schemeClr val="tx1"/>
              </a:solidFill>
              <a:prstDash val="sysDash"/>
            </a:ln>
          </p:spPr>
          <p:txBody>
            <a:bodyPr wrap="none" rtlCol="0">
              <a:spAutoFit/>
            </a:bodyPr>
            <a:lstStyle/>
            <a:p>
              <a:r>
                <a:rPr lang="en-US" sz="1200" dirty="0">
                  <a:solidFill>
                    <a:schemeClr val="bg1"/>
                  </a:solidFill>
                </a:rPr>
                <a:t>Ethos (NPU)</a:t>
              </a:r>
            </a:p>
          </p:txBody>
        </p:sp>
        <p:sp>
          <p:nvSpPr>
            <p:cNvPr id="10" name="Rounded Rectangle 9"/>
            <p:cNvSpPr/>
            <p:nvPr/>
          </p:nvSpPr>
          <p:spPr bwMode="auto">
            <a:xfrm>
              <a:off x="2585542" y="1282962"/>
              <a:ext cx="588579" cy="216305"/>
            </a:xfrm>
            <a:prstGeom prst="roundRect">
              <a:avLst/>
            </a:prstGeom>
            <a:solidFill>
              <a:srgbClr val="92D050"/>
            </a:solidFill>
            <a:ln w="38100" cap="flat" cmpd="sng" algn="ctr">
              <a:solidFill>
                <a:schemeClr val="tx1"/>
              </a:solidFill>
              <a:prstDash val="sysDash"/>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1" name="TextBox 10"/>
            <p:cNvSpPr txBox="1"/>
            <p:nvPr/>
          </p:nvSpPr>
          <p:spPr>
            <a:xfrm>
              <a:off x="2627502" y="1282284"/>
              <a:ext cx="946093" cy="276999"/>
            </a:xfrm>
            <a:prstGeom prst="rect">
              <a:avLst/>
            </a:prstGeom>
            <a:noFill/>
            <a:ln w="38100">
              <a:solidFill>
                <a:schemeClr val="tx1"/>
              </a:solidFill>
              <a:prstDash val="sysDash"/>
            </a:ln>
          </p:spPr>
          <p:txBody>
            <a:bodyPr wrap="none" rtlCol="0">
              <a:spAutoFit/>
            </a:bodyPr>
            <a:lstStyle/>
            <a:p>
              <a:r>
                <a:rPr lang="en-US" sz="1200" spc="-50" dirty="0">
                  <a:solidFill>
                    <a:schemeClr val="bg1"/>
                  </a:solidFill>
                </a:rPr>
                <a:t>Mali (GPU)</a:t>
              </a:r>
            </a:p>
          </p:txBody>
        </p:sp>
      </p:grpSp>
      <p:sp>
        <p:nvSpPr>
          <p:cNvPr id="5" name="Oval 4">
            <a:extLst>
              <a:ext uri="{FF2B5EF4-FFF2-40B4-BE49-F238E27FC236}">
                <a16:creationId xmlns:a16="http://schemas.microsoft.com/office/drawing/2014/main" id="{7D2B2A8C-024C-C77F-F85A-5608B9A8E804}"/>
              </a:ext>
            </a:extLst>
          </p:cNvPr>
          <p:cNvSpPr/>
          <p:nvPr/>
        </p:nvSpPr>
        <p:spPr bwMode="auto">
          <a:xfrm>
            <a:off x="522288" y="2384425"/>
            <a:ext cx="2105214" cy="1943735"/>
          </a:xfrm>
          <a:prstGeom prst="ellipse">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8" name="TextBox 7">
            <a:extLst>
              <a:ext uri="{FF2B5EF4-FFF2-40B4-BE49-F238E27FC236}">
                <a16:creationId xmlns:a16="http://schemas.microsoft.com/office/drawing/2014/main" id="{CE3FC89B-0541-21B9-BFF4-45A7D53411C3}"/>
              </a:ext>
            </a:extLst>
          </p:cNvPr>
          <p:cNvSpPr txBox="1"/>
          <p:nvPr/>
        </p:nvSpPr>
        <p:spPr>
          <a:xfrm>
            <a:off x="891152" y="1589100"/>
            <a:ext cx="1237838" cy="523220"/>
          </a:xfrm>
          <a:prstGeom prst="rect">
            <a:avLst/>
          </a:prstGeom>
          <a:noFill/>
        </p:spPr>
        <p:txBody>
          <a:bodyPr wrap="none" rtlCol="0">
            <a:spAutoFit/>
          </a:bodyPr>
          <a:lstStyle/>
          <a:p>
            <a:pPr algn="ctr"/>
            <a:r>
              <a:rPr lang="en-US" sz="1400" dirty="0" err="1">
                <a:solidFill>
                  <a:schemeClr val="bg1"/>
                </a:solidFill>
              </a:rPr>
              <a:t>DynamIQ</a:t>
            </a:r>
            <a:endParaRPr lang="en-US" sz="1400" dirty="0">
              <a:solidFill>
                <a:schemeClr val="bg1"/>
              </a:solidFill>
            </a:endParaRPr>
          </a:p>
          <a:p>
            <a:pPr algn="ctr"/>
            <a:r>
              <a:rPr lang="en-US" sz="1400" dirty="0">
                <a:solidFill>
                  <a:schemeClr val="bg1"/>
                </a:solidFill>
              </a:rPr>
              <a:t>core cluster</a:t>
            </a:r>
            <a:endParaRPr lang="hu-HU" sz="1400" dirty="0">
              <a:solidFill>
                <a:schemeClr val="bg1"/>
              </a:solidFill>
            </a:endParaRPr>
          </a:p>
        </p:txBody>
      </p:sp>
    </p:spTree>
    <p:extLst>
      <p:ext uri="{BB962C8B-B14F-4D97-AF65-F5344CB8AC3E}">
        <p14:creationId xmlns:p14="http://schemas.microsoft.com/office/powerpoint/2010/main" val="37604024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79421-C003-4513-8BD3-84C60E9CABA7}"/>
              </a:ext>
            </a:extLst>
          </p:cNvPr>
          <p:cNvSpPr>
            <a:spLocks noGrp="1"/>
          </p:cNvSpPr>
          <p:nvPr>
            <p:ph type="title"/>
          </p:nvPr>
        </p:nvSpPr>
        <p:spPr/>
        <p:txBody>
          <a:bodyPr/>
          <a:lstStyle/>
          <a:p>
            <a:r>
              <a:rPr lang="en-US" sz="1700" kern="1200" dirty="0">
                <a:solidFill>
                  <a:srgbClr val="FFFFFF"/>
                </a:solidFill>
              </a:rPr>
              <a:t>3.6 Armv9-A based 64-bit Cortex-A CPUs (35)</a:t>
            </a:r>
            <a:endParaRPr lang="hu-HU" sz="1700" dirty="0"/>
          </a:p>
        </p:txBody>
      </p:sp>
      <p:sp>
        <p:nvSpPr>
          <p:cNvPr id="3" name="TextBox 2">
            <a:extLst>
              <a:ext uri="{FF2B5EF4-FFF2-40B4-BE49-F238E27FC236}">
                <a16:creationId xmlns:a16="http://schemas.microsoft.com/office/drawing/2014/main" id="{CF7B633B-C709-16B7-DC06-018AE40CB599}"/>
              </a:ext>
            </a:extLst>
          </p:cNvPr>
          <p:cNvSpPr txBox="1"/>
          <p:nvPr/>
        </p:nvSpPr>
        <p:spPr>
          <a:xfrm>
            <a:off x="71438" y="457200"/>
            <a:ext cx="5029710" cy="369332"/>
          </a:xfrm>
          <a:prstGeom prst="rect">
            <a:avLst/>
          </a:prstGeom>
          <a:noFill/>
        </p:spPr>
        <p:txBody>
          <a:bodyPr wrap="none" rtlCol="0">
            <a:spAutoFit/>
          </a:bodyPr>
          <a:lstStyle/>
          <a:p>
            <a:r>
              <a:rPr lang="en-US" dirty="0">
                <a:solidFill>
                  <a:schemeClr val="accent6"/>
                </a:solidFill>
              </a:rPr>
              <a:t>Evolution of ARM’s TCS generations [</a:t>
            </a:r>
            <a:r>
              <a:rPr lang="hu-HU" dirty="0">
                <a:solidFill>
                  <a:schemeClr val="accent6"/>
                </a:solidFill>
              </a:rPr>
              <a:t>218</a:t>
            </a:r>
            <a:r>
              <a:rPr lang="en-US" dirty="0">
                <a:solidFill>
                  <a:schemeClr val="accent6"/>
                </a:solidFill>
              </a:rPr>
              <a:t>]</a:t>
            </a:r>
            <a:endParaRPr lang="hu-HU" dirty="0" err="1">
              <a:solidFill>
                <a:schemeClr val="accent6"/>
              </a:solidFill>
            </a:endParaRPr>
          </a:p>
        </p:txBody>
      </p:sp>
      <p:pic>
        <p:nvPicPr>
          <p:cNvPr id="1026" name="Picture 2" descr="Arm's relentless innovation on CPU performance and efficiency">
            <a:extLst>
              <a:ext uri="{FF2B5EF4-FFF2-40B4-BE49-F238E27FC236}">
                <a16:creationId xmlns:a16="http://schemas.microsoft.com/office/drawing/2014/main" id="{6AC37C0C-B973-B9FD-C3F5-4783744BA6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3470"/>
            <a:ext cx="9144000" cy="51165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2A46F2C-CCDB-525A-8C8C-9427EE2402EA}"/>
              </a:ext>
            </a:extLst>
          </p:cNvPr>
          <p:cNvSpPr txBox="1"/>
          <p:nvPr/>
        </p:nvSpPr>
        <p:spPr>
          <a:xfrm>
            <a:off x="71438" y="6414403"/>
            <a:ext cx="8649229" cy="338554"/>
          </a:xfrm>
          <a:prstGeom prst="rect">
            <a:avLst/>
          </a:prstGeom>
          <a:noFill/>
        </p:spPr>
        <p:txBody>
          <a:bodyPr wrap="square" rtlCol="0">
            <a:spAutoFit/>
          </a:bodyPr>
          <a:lstStyle/>
          <a:p>
            <a:r>
              <a:rPr lang="en-US" sz="1600" dirty="0"/>
              <a:t>Next, we provide more details of how TCS generations evolved.</a:t>
            </a:r>
            <a:endParaRPr lang="hu-HU" sz="1600" dirty="0"/>
          </a:p>
        </p:txBody>
      </p:sp>
    </p:spTree>
    <p:extLst>
      <p:ext uri="{BB962C8B-B14F-4D97-AF65-F5344CB8AC3E}">
        <p14:creationId xmlns:p14="http://schemas.microsoft.com/office/powerpoint/2010/main" val="121257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64"/>
            <a:ext cx="9144000" cy="393700"/>
          </a:xfrm>
        </p:spPr>
        <p:txBody>
          <a:bodyPr/>
          <a:lstStyle/>
          <a:p>
            <a:r>
              <a:rPr lang="hu-HU" sz="1700">
                <a:solidFill>
                  <a:srgbClr val="FFFFFF"/>
                </a:solidFill>
              </a:rPr>
              <a:t>1. </a:t>
            </a:r>
            <a:r>
              <a:rPr lang="hu-HU" sz="1700" err="1">
                <a:solidFill>
                  <a:srgbClr val="FFFFFF"/>
                </a:solidFill>
              </a:rPr>
              <a:t>Introduction</a:t>
            </a:r>
            <a:r>
              <a:rPr lang="hu-HU" sz="1700">
                <a:solidFill>
                  <a:srgbClr val="FFFFFF"/>
                </a:solidFill>
              </a:rPr>
              <a:t> </a:t>
            </a:r>
            <a:r>
              <a:rPr lang="hu-HU" sz="1700" err="1">
                <a:solidFill>
                  <a:srgbClr val="FFFFFF"/>
                </a:solidFill>
              </a:rPr>
              <a:t>to</a:t>
            </a:r>
            <a:r>
              <a:rPr lang="hu-HU" sz="1700">
                <a:solidFill>
                  <a:srgbClr val="FFFFFF"/>
                </a:solidFill>
              </a:rPr>
              <a:t> </a:t>
            </a:r>
            <a:r>
              <a:rPr lang="en-US" sz="1700">
                <a:solidFill>
                  <a:srgbClr val="FFFFFF"/>
                </a:solidFill>
              </a:rPr>
              <a:t>ARM </a:t>
            </a:r>
            <a:r>
              <a:rPr lang="hu-HU" sz="1700">
                <a:solidFill>
                  <a:srgbClr val="FFFFFF"/>
                </a:solidFill>
              </a:rPr>
              <a:t>(</a:t>
            </a:r>
            <a:r>
              <a:rPr lang="en-US" sz="1700">
                <a:solidFill>
                  <a:srgbClr val="FFFFFF"/>
                </a:solidFill>
              </a:rPr>
              <a:t>12</a:t>
            </a:r>
            <a:r>
              <a:rPr lang="hu-HU" sz="1700">
                <a:solidFill>
                  <a:srgbClr val="FFFFFF"/>
                </a:solidFill>
              </a:rPr>
              <a:t>)</a:t>
            </a:r>
            <a:endParaRPr lang="en-US" sz="1700"/>
          </a:p>
        </p:txBody>
      </p:sp>
      <p:sp>
        <p:nvSpPr>
          <p:cNvPr id="5" name="TextBox 4"/>
          <p:cNvSpPr txBox="1"/>
          <p:nvPr/>
        </p:nvSpPr>
        <p:spPr>
          <a:xfrm>
            <a:off x="71438" y="440668"/>
            <a:ext cx="85139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Number of ARM ISA-based chips shipped per quarter 2016-2020 [</a:t>
            </a:r>
            <a:r>
              <a:rPr kumimoji="0" lang="hu-HU" sz="1800" b="0" i="0" u="none" strike="noStrike" kern="1200" cap="none" spc="0" normalizeH="0" baseline="0" noProof="0" dirty="0">
                <a:ln>
                  <a:noFill/>
                </a:ln>
                <a:solidFill>
                  <a:srgbClr val="2D2D8A"/>
                </a:solidFill>
                <a:effectLst/>
                <a:uLnTx/>
                <a:uFillTx/>
                <a:latin typeface="Verdana"/>
                <a:ea typeface="+mn-ea"/>
                <a:cs typeface="+mn-cs"/>
              </a:rPr>
              <a:t>166</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p>
        </p:txBody>
      </p:sp>
      <p:grpSp>
        <p:nvGrpSpPr>
          <p:cNvPr id="7" name="Group 6"/>
          <p:cNvGrpSpPr/>
          <p:nvPr/>
        </p:nvGrpSpPr>
        <p:grpSpPr>
          <a:xfrm>
            <a:off x="161510" y="818673"/>
            <a:ext cx="8910990" cy="5265622"/>
            <a:chOff x="161510" y="728663"/>
            <a:chExt cx="8910990" cy="5265622"/>
          </a:xfrm>
        </p:grpSpPr>
        <p:pic>
          <p:nvPicPr>
            <p:cNvPr id="3" name="Picture 2"/>
            <p:cNvPicPr>
              <a:picLocks noChangeAspect="1"/>
            </p:cNvPicPr>
            <p:nvPr/>
          </p:nvPicPr>
          <p:blipFill rotWithShape="1">
            <a:blip r:embed="rId2"/>
            <a:srcRect l="4308" t="34002" r="42780" b="9751"/>
            <a:stretch/>
          </p:blipFill>
          <p:spPr>
            <a:xfrm>
              <a:off x="161510" y="773742"/>
              <a:ext cx="8730970" cy="5220543"/>
            </a:xfrm>
            <a:prstGeom prst="rect">
              <a:avLst/>
            </a:prstGeom>
            <a:ln>
              <a:noFill/>
            </a:ln>
          </p:spPr>
        </p:pic>
        <p:sp>
          <p:nvSpPr>
            <p:cNvPr id="6" name="Rectangle 5"/>
            <p:cNvSpPr/>
            <p:nvPr/>
          </p:nvSpPr>
          <p:spPr bwMode="auto">
            <a:xfrm>
              <a:off x="8577445" y="728663"/>
              <a:ext cx="495055" cy="4995592"/>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spTree>
    <p:extLst>
      <p:ext uri="{BB962C8B-B14F-4D97-AF65-F5344CB8AC3E}">
        <p14:creationId xmlns:p14="http://schemas.microsoft.com/office/powerpoint/2010/main" val="324633536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9A070-907A-82FB-6C4A-2DF2FBC89318}"/>
              </a:ext>
            </a:extLst>
          </p:cNvPr>
          <p:cNvSpPr>
            <a:spLocks noGrp="1"/>
          </p:cNvSpPr>
          <p:nvPr>
            <p:ph type="title"/>
          </p:nvPr>
        </p:nvSpPr>
        <p:spPr/>
        <p:txBody>
          <a:bodyPr/>
          <a:lstStyle/>
          <a:p>
            <a:r>
              <a:rPr lang="en-US" sz="1700" kern="1200" dirty="0">
                <a:solidFill>
                  <a:srgbClr val="FFFFFF"/>
                </a:solidFill>
              </a:rPr>
              <a:t>3.6 Armv9-A based 64-bit Cortex-A CPUs (36)</a:t>
            </a:r>
            <a:endParaRPr lang="hu-HU" sz="1700" dirty="0"/>
          </a:p>
        </p:txBody>
      </p:sp>
      <p:graphicFrame>
        <p:nvGraphicFramePr>
          <p:cNvPr id="3" name="Table 3">
            <a:extLst>
              <a:ext uri="{FF2B5EF4-FFF2-40B4-BE49-F238E27FC236}">
                <a16:creationId xmlns:a16="http://schemas.microsoft.com/office/drawing/2014/main" id="{F300B7F3-DCEB-425C-E751-2EDC9545253B}"/>
              </a:ext>
            </a:extLst>
          </p:cNvPr>
          <p:cNvGraphicFramePr>
            <a:graphicFrameLocks noGrp="1"/>
          </p:cNvGraphicFramePr>
          <p:nvPr>
            <p:extLst>
              <p:ext uri="{D42A27DB-BD31-4B8C-83A1-F6EECF244321}">
                <p14:modId xmlns:p14="http://schemas.microsoft.com/office/powerpoint/2010/main" val="2811445812"/>
              </p:ext>
            </p:extLst>
          </p:nvPr>
        </p:nvGraphicFramePr>
        <p:xfrm>
          <a:off x="10478" y="2121448"/>
          <a:ext cx="9072560" cy="1275080"/>
        </p:xfrm>
        <a:graphic>
          <a:graphicData uri="http://schemas.openxmlformats.org/drawingml/2006/table">
            <a:tbl>
              <a:tblPr firstRow="1" bandRow="1">
                <a:tableStyleId>{5C22544A-7EE6-4342-B048-85BDC9FD1C3A}</a:tableStyleId>
              </a:tblPr>
              <a:tblGrid>
                <a:gridCol w="1323883">
                  <a:extLst>
                    <a:ext uri="{9D8B030D-6E8A-4147-A177-3AD203B41FA5}">
                      <a16:colId xmlns:a16="http://schemas.microsoft.com/office/drawing/2014/main" val="3906937519"/>
                    </a:ext>
                  </a:extLst>
                </a:gridCol>
                <a:gridCol w="1189717">
                  <a:extLst>
                    <a:ext uri="{9D8B030D-6E8A-4147-A177-3AD203B41FA5}">
                      <a16:colId xmlns:a16="http://schemas.microsoft.com/office/drawing/2014/main" val="1094676164"/>
                    </a:ext>
                  </a:extLst>
                </a:gridCol>
                <a:gridCol w="1611042">
                  <a:extLst>
                    <a:ext uri="{9D8B030D-6E8A-4147-A177-3AD203B41FA5}">
                      <a16:colId xmlns:a16="http://schemas.microsoft.com/office/drawing/2014/main" val="2024212550"/>
                    </a:ext>
                  </a:extLst>
                </a:gridCol>
                <a:gridCol w="1389114">
                  <a:extLst>
                    <a:ext uri="{9D8B030D-6E8A-4147-A177-3AD203B41FA5}">
                      <a16:colId xmlns:a16="http://schemas.microsoft.com/office/drawing/2014/main" val="1954434615"/>
                    </a:ext>
                  </a:extLst>
                </a:gridCol>
                <a:gridCol w="1665604">
                  <a:extLst>
                    <a:ext uri="{9D8B030D-6E8A-4147-A177-3AD203B41FA5}">
                      <a16:colId xmlns:a16="http://schemas.microsoft.com/office/drawing/2014/main" val="1359709798"/>
                    </a:ext>
                  </a:extLst>
                </a:gridCol>
                <a:gridCol w="1893200">
                  <a:extLst>
                    <a:ext uri="{9D8B030D-6E8A-4147-A177-3AD203B41FA5}">
                      <a16:colId xmlns:a16="http://schemas.microsoft.com/office/drawing/2014/main" val="1633298012"/>
                    </a:ext>
                  </a:extLst>
                </a:gridCol>
              </a:tblGrid>
              <a:tr h="259080">
                <a:tc>
                  <a:txBody>
                    <a:bodyPr/>
                    <a:lstStyle/>
                    <a:p>
                      <a:pPr algn="ctr"/>
                      <a:r>
                        <a:rPr lang="en-US" sz="1400" dirty="0"/>
                        <a:t>Intro</a:t>
                      </a:r>
                      <a:endParaRPr lang="hu-HU" sz="1400" dirty="0"/>
                    </a:p>
                  </a:txBody>
                  <a:tcPr>
                    <a:solidFill>
                      <a:srgbClr val="0070C0"/>
                    </a:solidFill>
                  </a:tcPr>
                </a:tc>
                <a:tc>
                  <a:txBody>
                    <a:bodyPr/>
                    <a:lstStyle/>
                    <a:p>
                      <a:pPr algn="ctr"/>
                      <a:r>
                        <a:rPr lang="en-US" sz="1400" dirty="0"/>
                        <a:t>Arm ISA </a:t>
                      </a:r>
                      <a:endParaRPr lang="hu-HU" sz="1400" dirty="0"/>
                    </a:p>
                  </a:txBody>
                  <a:tcPr>
                    <a:solidFill>
                      <a:srgbClr val="0070C0"/>
                    </a:solidFill>
                  </a:tcPr>
                </a:tc>
                <a:tc>
                  <a:txBody>
                    <a:bodyPr/>
                    <a:lstStyle/>
                    <a:p>
                      <a:pPr algn="ctr"/>
                      <a:r>
                        <a:rPr lang="en-US" sz="1400" dirty="0"/>
                        <a:t>Big core</a:t>
                      </a:r>
                      <a:endParaRPr lang="hu-HU" sz="1400" dirty="0"/>
                    </a:p>
                  </a:txBody>
                  <a:tcPr>
                    <a:solidFill>
                      <a:srgbClr val="0070C0"/>
                    </a:solidFill>
                  </a:tcPr>
                </a:tc>
                <a:tc>
                  <a:txBody>
                    <a:bodyPr/>
                    <a:lstStyle/>
                    <a:p>
                      <a:pPr algn="ctr"/>
                      <a:r>
                        <a:rPr lang="en-US" sz="1400" dirty="0"/>
                        <a:t>Middle core</a:t>
                      </a:r>
                      <a:endParaRPr lang="hu-HU" sz="1400" dirty="0"/>
                    </a:p>
                  </a:txBody>
                  <a:tcPr>
                    <a:solidFill>
                      <a:srgbClr val="0070C0"/>
                    </a:solidFill>
                  </a:tcPr>
                </a:tc>
                <a:tc>
                  <a:txBody>
                    <a:bodyPr/>
                    <a:lstStyle/>
                    <a:p>
                      <a:pPr algn="ctr"/>
                      <a:r>
                        <a:rPr lang="en-US" sz="1400" dirty="0"/>
                        <a:t>Little core </a:t>
                      </a:r>
                      <a:endParaRPr lang="hu-HU" sz="1400" dirty="0"/>
                    </a:p>
                  </a:txBody>
                  <a:tcPr>
                    <a:solidFill>
                      <a:srgbClr val="0070C0"/>
                    </a:solidFill>
                  </a:tcPr>
                </a:tc>
                <a:tc>
                  <a:txBody>
                    <a:bodyPr/>
                    <a:lstStyle/>
                    <a:p>
                      <a:pPr algn="ctr"/>
                      <a:r>
                        <a:rPr lang="en-US" sz="1400" dirty="0"/>
                        <a:t>DSU</a:t>
                      </a:r>
                      <a:endParaRPr lang="hu-HU" sz="1400" dirty="0"/>
                    </a:p>
                  </a:txBody>
                  <a:tcPr>
                    <a:solidFill>
                      <a:srgbClr val="0070C0"/>
                    </a:solidFill>
                  </a:tcPr>
                </a:tc>
                <a:extLst>
                  <a:ext uri="{0D108BD9-81ED-4DB2-BD59-A6C34878D82A}">
                    <a16:rowId xmlns:a16="http://schemas.microsoft.com/office/drawing/2014/main" val="2148786123"/>
                  </a:ext>
                </a:extLst>
              </a:tr>
              <a:tr h="370840">
                <a:tc>
                  <a:txBody>
                    <a:bodyPr/>
                    <a:lstStyle/>
                    <a:p>
                      <a:pPr algn="ctr"/>
                      <a:r>
                        <a:rPr lang="en-US" sz="1400" dirty="0"/>
                        <a:t>05/2020</a:t>
                      </a:r>
                      <a:endParaRPr lang="hu-HU" sz="1400" dirty="0"/>
                    </a:p>
                  </a:txBody>
                  <a:tcPr>
                    <a:solidFill>
                      <a:srgbClr val="DDF2FF"/>
                    </a:solidFill>
                  </a:tcPr>
                </a:tc>
                <a:tc>
                  <a:txBody>
                    <a:bodyPr/>
                    <a:lstStyle/>
                    <a:p>
                      <a:pPr algn="ctr"/>
                      <a:r>
                        <a:rPr lang="en-US" sz="1400" dirty="0"/>
                        <a:t>Armv8.2</a:t>
                      </a:r>
                      <a:endParaRPr lang="hu-HU" sz="1400" dirty="0"/>
                    </a:p>
                  </a:txBody>
                  <a:tcPr>
                    <a:solidFill>
                      <a:srgbClr val="DDF2FF"/>
                    </a:solidFill>
                  </a:tcPr>
                </a:tc>
                <a:tc>
                  <a:txBody>
                    <a:bodyPr/>
                    <a:lstStyle/>
                    <a:p>
                      <a:pPr algn="ctr"/>
                      <a:r>
                        <a:rPr lang="en-US" sz="1400" dirty="0">
                          <a:solidFill>
                            <a:srgbClr val="FF0000"/>
                          </a:solidFill>
                        </a:rPr>
                        <a:t>Cortex-X1</a:t>
                      </a:r>
                      <a:endParaRPr lang="hu-HU" sz="1400" dirty="0">
                        <a:solidFill>
                          <a:srgbClr val="FF0000"/>
                        </a:solidFill>
                      </a:endParaRPr>
                    </a:p>
                  </a:txBody>
                  <a:tcPr>
                    <a:solidFill>
                      <a:srgbClr val="DDF2FF"/>
                    </a:solidFill>
                  </a:tcPr>
                </a:tc>
                <a:tc>
                  <a:txBody>
                    <a:bodyPr/>
                    <a:lstStyle/>
                    <a:p>
                      <a:pPr algn="ctr"/>
                      <a:r>
                        <a:rPr lang="en-US" sz="1400" dirty="0"/>
                        <a:t>--</a:t>
                      </a:r>
                      <a:endParaRPr lang="hu-HU" sz="1400" dirty="0"/>
                    </a:p>
                  </a:txBody>
                  <a:tcPr>
                    <a:solidFill>
                      <a:srgbClr val="DDF2FF"/>
                    </a:solidFill>
                  </a:tcPr>
                </a:tc>
                <a:tc>
                  <a:txBody>
                    <a:bodyPr/>
                    <a:lstStyle/>
                    <a:p>
                      <a:pPr algn="ctr"/>
                      <a:r>
                        <a:rPr lang="en-US" sz="1400" dirty="0">
                          <a:solidFill>
                            <a:srgbClr val="FF0000"/>
                          </a:solidFill>
                        </a:rPr>
                        <a:t>Cortex-A55</a:t>
                      </a:r>
                      <a:endParaRPr lang="hu-HU" sz="1400" dirty="0">
                        <a:solidFill>
                          <a:srgbClr val="FF0000"/>
                        </a:solidFill>
                      </a:endParaRPr>
                    </a:p>
                  </a:txBody>
                  <a:tcPr>
                    <a:solidFill>
                      <a:srgbClr val="DDF2FF"/>
                    </a:solidFill>
                  </a:tcPr>
                </a:tc>
                <a:tc>
                  <a:txBody>
                    <a:bodyPr/>
                    <a:lstStyle/>
                    <a:p>
                      <a:pPr algn="ctr">
                        <a:spcAft>
                          <a:spcPts val="200"/>
                        </a:spcAft>
                      </a:pPr>
                      <a:r>
                        <a:rPr lang="en-US" sz="1400" dirty="0">
                          <a:solidFill>
                            <a:srgbClr val="FF0000"/>
                          </a:solidFill>
                        </a:rPr>
                        <a:t>DSU</a:t>
                      </a:r>
                    </a:p>
                    <a:p>
                      <a:pPr algn="ctr"/>
                      <a:r>
                        <a:rPr lang="en-US" sz="1400" dirty="0">
                          <a:solidFill>
                            <a:schemeClr val="tx1"/>
                          </a:solidFill>
                        </a:rPr>
                        <a:t>Up to </a:t>
                      </a:r>
                      <a:r>
                        <a:rPr lang="en-US" sz="1400" dirty="0">
                          <a:solidFill>
                            <a:srgbClr val="0066FF"/>
                          </a:solidFill>
                        </a:rPr>
                        <a:t>8 cores</a:t>
                      </a:r>
                    </a:p>
                    <a:p>
                      <a:pPr algn="ctr"/>
                      <a:r>
                        <a:rPr lang="en-US" sz="1400" dirty="0">
                          <a:solidFill>
                            <a:schemeClr val="tx1"/>
                          </a:solidFill>
                        </a:rPr>
                        <a:t>(Up to 4 big cores)</a:t>
                      </a:r>
                    </a:p>
                    <a:p>
                      <a:pPr algn="ctr"/>
                      <a:r>
                        <a:rPr lang="en-US" sz="1400" dirty="0">
                          <a:solidFill>
                            <a:schemeClr val="tx1"/>
                          </a:solidFill>
                        </a:rPr>
                        <a:t>Up to </a:t>
                      </a:r>
                      <a:r>
                        <a:rPr lang="en-US" sz="1400" dirty="0">
                          <a:solidFill>
                            <a:srgbClr val="0066FF"/>
                          </a:solidFill>
                        </a:rPr>
                        <a:t>4 MB L3</a:t>
                      </a:r>
                      <a:endParaRPr lang="hu-HU" sz="1400" dirty="0">
                        <a:solidFill>
                          <a:srgbClr val="0066FF"/>
                        </a:solidFill>
                      </a:endParaRPr>
                    </a:p>
                  </a:txBody>
                  <a:tcPr>
                    <a:solidFill>
                      <a:srgbClr val="DDF2FF"/>
                    </a:solidFill>
                  </a:tcPr>
                </a:tc>
                <a:extLst>
                  <a:ext uri="{0D108BD9-81ED-4DB2-BD59-A6C34878D82A}">
                    <a16:rowId xmlns:a16="http://schemas.microsoft.com/office/drawing/2014/main" val="3632320788"/>
                  </a:ext>
                </a:extLst>
              </a:tr>
            </a:tbl>
          </a:graphicData>
        </a:graphic>
      </p:graphicFrame>
      <p:sp>
        <p:nvSpPr>
          <p:cNvPr id="4" name="TextBox 3">
            <a:extLst>
              <a:ext uri="{FF2B5EF4-FFF2-40B4-BE49-F238E27FC236}">
                <a16:creationId xmlns:a16="http://schemas.microsoft.com/office/drawing/2014/main" id="{AB42BB39-249F-6023-713B-19B964501BB2}"/>
              </a:ext>
            </a:extLst>
          </p:cNvPr>
          <p:cNvSpPr txBox="1"/>
          <p:nvPr/>
        </p:nvSpPr>
        <p:spPr>
          <a:xfrm>
            <a:off x="10478" y="1195576"/>
            <a:ext cx="9936162" cy="869469"/>
          </a:xfrm>
          <a:prstGeom prst="rect">
            <a:avLst/>
          </a:prstGeom>
          <a:noFill/>
        </p:spPr>
        <p:txBody>
          <a:bodyPr wrap="square" rtlCol="0">
            <a:spAutoFit/>
          </a:bodyPr>
          <a:lstStyle/>
          <a:p>
            <a:pPr>
              <a:spcAft>
                <a:spcPts val="300"/>
              </a:spcAft>
            </a:pPr>
            <a:r>
              <a:rPr lang="en-US" sz="1600" i="1" dirty="0">
                <a:solidFill>
                  <a:srgbClr val="FF0000"/>
                </a:solidFill>
              </a:rPr>
              <a:t>Cortex-X1</a:t>
            </a:r>
            <a:r>
              <a:rPr lang="en-US" sz="1600" i="1" dirty="0"/>
              <a:t>-based platform </a:t>
            </a:r>
          </a:p>
          <a:p>
            <a:r>
              <a:rPr lang="en-US" sz="1400" b="1" i="1" dirty="0"/>
              <a:t>  </a:t>
            </a:r>
            <a:r>
              <a:rPr lang="en-US" sz="1600" i="1" dirty="0"/>
              <a:t>(Announced in connection with the Cortex Custom Program)</a:t>
            </a:r>
          </a:p>
          <a:p>
            <a:r>
              <a:rPr lang="en-US" sz="1600" i="1" dirty="0"/>
              <a:t>Supports both the AArch32/64 execution modes)</a:t>
            </a:r>
            <a:endParaRPr lang="hu-HU" sz="1400" i="1" dirty="0" err="1"/>
          </a:p>
        </p:txBody>
      </p:sp>
      <p:graphicFrame>
        <p:nvGraphicFramePr>
          <p:cNvPr id="5" name="Table 3">
            <a:extLst>
              <a:ext uri="{FF2B5EF4-FFF2-40B4-BE49-F238E27FC236}">
                <a16:creationId xmlns:a16="http://schemas.microsoft.com/office/drawing/2014/main" id="{C7436A67-8A27-7AE7-3ADD-80F7909C668C}"/>
              </a:ext>
            </a:extLst>
          </p:cNvPr>
          <p:cNvGraphicFramePr>
            <a:graphicFrameLocks noGrp="1"/>
          </p:cNvGraphicFramePr>
          <p:nvPr>
            <p:extLst>
              <p:ext uri="{D42A27DB-BD31-4B8C-83A1-F6EECF244321}">
                <p14:modId xmlns:p14="http://schemas.microsoft.com/office/powerpoint/2010/main" val="2170998862"/>
              </p:ext>
            </p:extLst>
          </p:nvPr>
        </p:nvGraphicFramePr>
        <p:xfrm>
          <a:off x="20638" y="4488728"/>
          <a:ext cx="9062400" cy="1341120"/>
        </p:xfrm>
        <a:graphic>
          <a:graphicData uri="http://schemas.openxmlformats.org/drawingml/2006/table">
            <a:tbl>
              <a:tblPr firstRow="1" bandRow="1">
                <a:tableStyleId>{5C22544A-7EE6-4342-B048-85BDC9FD1C3A}</a:tableStyleId>
              </a:tblPr>
              <a:tblGrid>
                <a:gridCol w="1219063">
                  <a:extLst>
                    <a:ext uri="{9D8B030D-6E8A-4147-A177-3AD203B41FA5}">
                      <a16:colId xmlns:a16="http://schemas.microsoft.com/office/drawing/2014/main" val="3906937519"/>
                    </a:ext>
                  </a:extLst>
                </a:gridCol>
                <a:gridCol w="1219386">
                  <a:extLst>
                    <a:ext uri="{9D8B030D-6E8A-4147-A177-3AD203B41FA5}">
                      <a16:colId xmlns:a16="http://schemas.microsoft.com/office/drawing/2014/main" val="1094676164"/>
                    </a:ext>
                  </a:extLst>
                </a:gridCol>
                <a:gridCol w="1645553">
                  <a:extLst>
                    <a:ext uri="{9D8B030D-6E8A-4147-A177-3AD203B41FA5}">
                      <a16:colId xmlns:a16="http://schemas.microsoft.com/office/drawing/2014/main" val="2024212550"/>
                    </a:ext>
                  </a:extLst>
                </a:gridCol>
                <a:gridCol w="1402912">
                  <a:extLst>
                    <a:ext uri="{9D8B030D-6E8A-4147-A177-3AD203B41FA5}">
                      <a16:colId xmlns:a16="http://schemas.microsoft.com/office/drawing/2014/main" val="1954434615"/>
                    </a:ext>
                  </a:extLst>
                </a:gridCol>
                <a:gridCol w="1643071">
                  <a:extLst>
                    <a:ext uri="{9D8B030D-6E8A-4147-A177-3AD203B41FA5}">
                      <a16:colId xmlns:a16="http://schemas.microsoft.com/office/drawing/2014/main" val="1359709798"/>
                    </a:ext>
                  </a:extLst>
                </a:gridCol>
                <a:gridCol w="1932415">
                  <a:extLst>
                    <a:ext uri="{9D8B030D-6E8A-4147-A177-3AD203B41FA5}">
                      <a16:colId xmlns:a16="http://schemas.microsoft.com/office/drawing/2014/main" val="1633298012"/>
                    </a:ext>
                  </a:extLst>
                </a:gridCol>
              </a:tblGrid>
              <a:tr h="370840">
                <a:tc>
                  <a:txBody>
                    <a:bodyPr/>
                    <a:lstStyle/>
                    <a:p>
                      <a:pPr algn="ctr"/>
                      <a:r>
                        <a:rPr lang="en-US" sz="1400" dirty="0"/>
                        <a:t>Intro</a:t>
                      </a:r>
                      <a:endParaRPr lang="hu-HU" sz="1400" dirty="0"/>
                    </a:p>
                  </a:txBody>
                  <a:tcPr>
                    <a:solidFill>
                      <a:srgbClr val="0070C0"/>
                    </a:solidFill>
                  </a:tcPr>
                </a:tc>
                <a:tc>
                  <a:txBody>
                    <a:bodyPr/>
                    <a:lstStyle/>
                    <a:p>
                      <a:pPr algn="ctr"/>
                      <a:r>
                        <a:rPr lang="en-US" sz="1400" dirty="0"/>
                        <a:t>Arm ISA </a:t>
                      </a:r>
                      <a:endParaRPr lang="hu-HU" sz="1400" dirty="0"/>
                    </a:p>
                  </a:txBody>
                  <a:tcPr>
                    <a:solidFill>
                      <a:srgbClr val="0070C0"/>
                    </a:solidFill>
                  </a:tcPr>
                </a:tc>
                <a:tc>
                  <a:txBody>
                    <a:bodyPr/>
                    <a:lstStyle/>
                    <a:p>
                      <a:pPr algn="ctr"/>
                      <a:r>
                        <a:rPr lang="en-US" sz="1400" dirty="0"/>
                        <a:t>Big core</a:t>
                      </a:r>
                      <a:endParaRPr lang="hu-HU" sz="1400" dirty="0"/>
                    </a:p>
                  </a:txBody>
                  <a:tcPr>
                    <a:solidFill>
                      <a:srgbClr val="0070C0"/>
                    </a:solidFill>
                  </a:tcPr>
                </a:tc>
                <a:tc>
                  <a:txBody>
                    <a:bodyPr/>
                    <a:lstStyle/>
                    <a:p>
                      <a:pPr algn="ctr"/>
                      <a:r>
                        <a:rPr lang="en-US" sz="1400" dirty="0"/>
                        <a:t>Middle core</a:t>
                      </a:r>
                      <a:endParaRPr lang="hu-HU" sz="1400" dirty="0"/>
                    </a:p>
                  </a:txBody>
                  <a:tcPr>
                    <a:solidFill>
                      <a:srgbClr val="0070C0"/>
                    </a:solidFill>
                  </a:tcPr>
                </a:tc>
                <a:tc>
                  <a:txBody>
                    <a:bodyPr/>
                    <a:lstStyle/>
                    <a:p>
                      <a:pPr algn="ctr"/>
                      <a:r>
                        <a:rPr lang="en-US" sz="1400" dirty="0"/>
                        <a:t>Little core </a:t>
                      </a:r>
                      <a:endParaRPr lang="hu-HU" sz="1400" dirty="0"/>
                    </a:p>
                  </a:txBody>
                  <a:tcPr>
                    <a:solidFill>
                      <a:srgbClr val="0070C0"/>
                    </a:solidFill>
                  </a:tcPr>
                </a:tc>
                <a:tc>
                  <a:txBody>
                    <a:bodyPr/>
                    <a:lstStyle/>
                    <a:p>
                      <a:pPr algn="ctr"/>
                      <a:r>
                        <a:rPr lang="en-US" sz="1400" dirty="0"/>
                        <a:t>DSU</a:t>
                      </a:r>
                      <a:endParaRPr lang="hu-HU" sz="1400" dirty="0"/>
                    </a:p>
                  </a:txBody>
                  <a:tcPr>
                    <a:solidFill>
                      <a:srgbClr val="0070C0"/>
                    </a:solidFill>
                  </a:tcPr>
                </a:tc>
                <a:extLst>
                  <a:ext uri="{0D108BD9-81ED-4DB2-BD59-A6C34878D82A}">
                    <a16:rowId xmlns:a16="http://schemas.microsoft.com/office/drawing/2014/main" val="2148786123"/>
                  </a:ext>
                </a:extLst>
              </a:tr>
              <a:tr h="370840">
                <a:tc>
                  <a:txBody>
                    <a:bodyPr/>
                    <a:lstStyle/>
                    <a:p>
                      <a:pPr algn="ctr"/>
                      <a:r>
                        <a:rPr lang="en-US" sz="1400" dirty="0"/>
                        <a:t>05/2021</a:t>
                      </a:r>
                      <a:endParaRPr lang="hu-HU" sz="1400" dirty="0"/>
                    </a:p>
                  </a:txBody>
                  <a:tcPr>
                    <a:solidFill>
                      <a:srgbClr val="DDF2FF"/>
                    </a:solidFill>
                  </a:tcPr>
                </a:tc>
                <a:tc>
                  <a:txBody>
                    <a:bodyPr/>
                    <a:lstStyle/>
                    <a:p>
                      <a:pPr algn="ctr"/>
                      <a:r>
                        <a:rPr lang="en-US" sz="1400" dirty="0"/>
                        <a:t>Armv9.0</a:t>
                      </a:r>
                      <a:endParaRPr lang="hu-HU" sz="1400" dirty="0"/>
                    </a:p>
                  </a:txBody>
                  <a:tcPr>
                    <a:solidFill>
                      <a:srgbClr val="DDF2FF"/>
                    </a:solidFill>
                  </a:tcPr>
                </a:tc>
                <a:tc>
                  <a:txBody>
                    <a:bodyPr/>
                    <a:lstStyle/>
                    <a:p>
                      <a:pPr algn="ctr">
                        <a:spcAft>
                          <a:spcPts val="200"/>
                        </a:spcAft>
                      </a:pPr>
                      <a:r>
                        <a:rPr lang="en-US" sz="1400" dirty="0">
                          <a:solidFill>
                            <a:srgbClr val="FF0000"/>
                          </a:solidFill>
                        </a:rPr>
                        <a:t>Cortex-X2</a:t>
                      </a:r>
                    </a:p>
                    <a:p>
                      <a:pPr algn="ctr"/>
                      <a:r>
                        <a:rPr lang="en-US" sz="1400" dirty="0"/>
                        <a:t>Single core</a:t>
                      </a:r>
                    </a:p>
                  </a:txBody>
                  <a:tcPr>
                    <a:solidFill>
                      <a:srgbClr val="DDF2FF"/>
                    </a:solidFill>
                  </a:tcPr>
                </a:tc>
                <a:tc>
                  <a:txBody>
                    <a:bodyPr/>
                    <a:lstStyle/>
                    <a:p>
                      <a:pPr algn="ctr">
                        <a:spcAft>
                          <a:spcPts val="200"/>
                        </a:spcAft>
                      </a:pPr>
                      <a:r>
                        <a:rPr lang="en-US" sz="1400" dirty="0">
                          <a:solidFill>
                            <a:srgbClr val="FF0000"/>
                          </a:solidFill>
                        </a:rPr>
                        <a:t>Cortex-A710</a:t>
                      </a:r>
                    </a:p>
                    <a:p>
                      <a:pPr algn="ctr"/>
                      <a:r>
                        <a:rPr lang="en-US" sz="1400" dirty="0"/>
                        <a:t>Single core</a:t>
                      </a:r>
                    </a:p>
                  </a:txBody>
                  <a:tcPr>
                    <a:solidFill>
                      <a:srgbClr val="DDF2FF"/>
                    </a:solidFill>
                  </a:tcPr>
                </a:tc>
                <a:tc>
                  <a:txBody>
                    <a:bodyPr/>
                    <a:lstStyle/>
                    <a:p>
                      <a:pPr algn="ctr">
                        <a:spcAft>
                          <a:spcPts val="200"/>
                        </a:spcAft>
                      </a:pPr>
                      <a:r>
                        <a:rPr lang="en-US" sz="1400" dirty="0">
                          <a:solidFill>
                            <a:srgbClr val="FF0000"/>
                          </a:solidFill>
                        </a:rPr>
                        <a:t>Cortex-A510</a:t>
                      </a:r>
                    </a:p>
                    <a:p>
                      <a:pPr algn="ctr"/>
                      <a:r>
                        <a:rPr lang="en-US" sz="1400" dirty="0"/>
                        <a:t>Dual-core module</a:t>
                      </a:r>
                    </a:p>
                  </a:txBody>
                  <a:tcPr>
                    <a:solidFill>
                      <a:srgbClr val="DDF2FF"/>
                    </a:solidFill>
                  </a:tcPr>
                </a:tc>
                <a:tc>
                  <a:txBody>
                    <a:bodyPr/>
                    <a:lstStyle/>
                    <a:p>
                      <a:pPr algn="ctr">
                        <a:spcAft>
                          <a:spcPts val="200"/>
                        </a:spcAft>
                      </a:pPr>
                      <a:r>
                        <a:rPr lang="en-US" sz="1400" dirty="0">
                          <a:solidFill>
                            <a:srgbClr val="FF0000"/>
                          </a:solidFill>
                        </a:rPr>
                        <a:t>DSU-110</a:t>
                      </a:r>
                    </a:p>
                    <a:p>
                      <a:pPr algn="ctr"/>
                      <a:r>
                        <a:rPr lang="en-US" sz="1400" dirty="0"/>
                        <a:t>Up to </a:t>
                      </a:r>
                      <a:r>
                        <a:rPr lang="en-US" sz="1400" dirty="0">
                          <a:solidFill>
                            <a:srgbClr val="0066FF"/>
                          </a:solidFill>
                        </a:rPr>
                        <a:t>8 cores</a:t>
                      </a:r>
                    </a:p>
                    <a:p>
                      <a:pPr algn="ctr"/>
                      <a:r>
                        <a:rPr lang="en-US" sz="1400" dirty="0"/>
                        <a:t>(Up to 8x X2)</a:t>
                      </a:r>
                    </a:p>
                    <a:p>
                      <a:pPr algn="ctr"/>
                      <a:r>
                        <a:rPr lang="en-US" sz="1400" dirty="0"/>
                        <a:t>Up to </a:t>
                      </a:r>
                      <a:r>
                        <a:rPr lang="en-US" sz="1400" dirty="0">
                          <a:solidFill>
                            <a:srgbClr val="0066FF"/>
                          </a:solidFill>
                        </a:rPr>
                        <a:t>8 MB L3</a:t>
                      </a:r>
                      <a:endParaRPr lang="hu-HU" sz="1400" dirty="0">
                        <a:solidFill>
                          <a:srgbClr val="0066FF"/>
                        </a:solidFill>
                      </a:endParaRPr>
                    </a:p>
                  </a:txBody>
                  <a:tcPr>
                    <a:solidFill>
                      <a:srgbClr val="DDF2FF"/>
                    </a:solidFill>
                  </a:tcPr>
                </a:tc>
                <a:extLst>
                  <a:ext uri="{0D108BD9-81ED-4DB2-BD59-A6C34878D82A}">
                    <a16:rowId xmlns:a16="http://schemas.microsoft.com/office/drawing/2014/main" val="3632320788"/>
                  </a:ext>
                </a:extLst>
              </a:tr>
            </a:tbl>
          </a:graphicData>
        </a:graphic>
      </p:graphicFrame>
      <p:sp>
        <p:nvSpPr>
          <p:cNvPr id="6" name="TextBox 5">
            <a:extLst>
              <a:ext uri="{FF2B5EF4-FFF2-40B4-BE49-F238E27FC236}">
                <a16:creationId xmlns:a16="http://schemas.microsoft.com/office/drawing/2014/main" id="{B45AA2A4-5661-E3EB-375E-53619F212075}"/>
              </a:ext>
            </a:extLst>
          </p:cNvPr>
          <p:cNvSpPr txBox="1"/>
          <p:nvPr/>
        </p:nvSpPr>
        <p:spPr>
          <a:xfrm>
            <a:off x="20638" y="3701328"/>
            <a:ext cx="8178482" cy="623248"/>
          </a:xfrm>
          <a:prstGeom prst="rect">
            <a:avLst/>
          </a:prstGeom>
          <a:noFill/>
        </p:spPr>
        <p:txBody>
          <a:bodyPr wrap="square" rtlCol="0">
            <a:spAutoFit/>
          </a:bodyPr>
          <a:lstStyle/>
          <a:p>
            <a:pPr>
              <a:spcAft>
                <a:spcPts val="300"/>
              </a:spcAft>
            </a:pPr>
            <a:r>
              <a:rPr lang="en-US" sz="1600" i="1" dirty="0">
                <a:solidFill>
                  <a:srgbClr val="FF0000"/>
                </a:solidFill>
              </a:rPr>
              <a:t>TCS21</a:t>
            </a:r>
            <a:r>
              <a:rPr lang="en-US" sz="1600" i="1" dirty="0"/>
              <a:t> (Total Compute Solutions 21 Platform)</a:t>
            </a:r>
          </a:p>
          <a:p>
            <a:r>
              <a:rPr lang="en-US" sz="1600" i="1" dirty="0"/>
              <a:t>  (Only the Cortex-710 CPU supports both the AArch32/64 execution modes)</a:t>
            </a:r>
            <a:endParaRPr lang="hu-HU" sz="1600" i="1" dirty="0" err="1"/>
          </a:p>
        </p:txBody>
      </p:sp>
      <p:sp>
        <p:nvSpPr>
          <p:cNvPr id="9" name="TextBox 8">
            <a:extLst>
              <a:ext uri="{FF2B5EF4-FFF2-40B4-BE49-F238E27FC236}">
                <a16:creationId xmlns:a16="http://schemas.microsoft.com/office/drawing/2014/main" id="{4B869991-CF9C-A946-6A70-10047332B807}"/>
              </a:ext>
            </a:extLst>
          </p:cNvPr>
          <p:cNvSpPr txBox="1"/>
          <p:nvPr/>
        </p:nvSpPr>
        <p:spPr>
          <a:xfrm>
            <a:off x="66301" y="449111"/>
            <a:ext cx="9077699" cy="646331"/>
          </a:xfrm>
          <a:prstGeom prst="rect">
            <a:avLst/>
          </a:prstGeom>
          <a:noFill/>
        </p:spPr>
        <p:txBody>
          <a:bodyPr wrap="square" rtlCol="0">
            <a:spAutoFit/>
          </a:bodyPr>
          <a:lstStyle/>
          <a:p>
            <a:r>
              <a:rPr lang="en-US" spc="-20" dirty="0">
                <a:solidFill>
                  <a:schemeClr val="accent6"/>
                </a:solidFill>
              </a:rPr>
              <a:t>Contrasting key components of the preceding </a:t>
            </a:r>
            <a:r>
              <a:rPr lang="en-US" dirty="0">
                <a:solidFill>
                  <a:schemeClr val="accent6"/>
                </a:solidFill>
              </a:rPr>
              <a:t>Armv8.2-based Cortex-X1</a:t>
            </a:r>
          </a:p>
          <a:p>
            <a:r>
              <a:rPr lang="en-US" dirty="0">
                <a:solidFill>
                  <a:schemeClr val="accent6"/>
                </a:solidFill>
              </a:rPr>
              <a:t>  platform and the subsequent Armv9.0-based TCS21 platform</a:t>
            </a:r>
            <a:endParaRPr lang="hu-HU" dirty="0" err="1">
              <a:solidFill>
                <a:schemeClr val="accent6"/>
              </a:solidFill>
            </a:endParaRPr>
          </a:p>
        </p:txBody>
      </p:sp>
    </p:spTree>
    <p:extLst>
      <p:ext uri="{BB962C8B-B14F-4D97-AF65-F5344CB8AC3E}">
        <p14:creationId xmlns:p14="http://schemas.microsoft.com/office/powerpoint/2010/main" val="405584328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91AFE-E6A3-6400-E736-66900D5B4B71}"/>
              </a:ext>
            </a:extLst>
          </p:cNvPr>
          <p:cNvSpPr>
            <a:spLocks noGrp="1"/>
          </p:cNvSpPr>
          <p:nvPr>
            <p:ph type="title"/>
          </p:nvPr>
        </p:nvSpPr>
        <p:spPr/>
        <p:txBody>
          <a:bodyPr/>
          <a:lstStyle/>
          <a:p>
            <a:r>
              <a:rPr lang="en-US" sz="1700" kern="1200" dirty="0">
                <a:solidFill>
                  <a:srgbClr val="FFFFFF"/>
                </a:solidFill>
              </a:rPr>
              <a:t>3.6 Armv9-A based 64-bit Cortex-A CPUs (37)</a:t>
            </a:r>
            <a:endParaRPr lang="hu-HU" sz="1700" dirty="0"/>
          </a:p>
        </p:txBody>
      </p:sp>
      <p:graphicFrame>
        <p:nvGraphicFramePr>
          <p:cNvPr id="3" name="Table 3">
            <a:extLst>
              <a:ext uri="{FF2B5EF4-FFF2-40B4-BE49-F238E27FC236}">
                <a16:creationId xmlns:a16="http://schemas.microsoft.com/office/drawing/2014/main" id="{175DA566-DC79-E641-175C-165C1EED8D0F}"/>
              </a:ext>
            </a:extLst>
          </p:cNvPr>
          <p:cNvGraphicFramePr>
            <a:graphicFrameLocks noGrp="1"/>
          </p:cNvGraphicFramePr>
          <p:nvPr>
            <p:extLst>
              <p:ext uri="{D42A27DB-BD31-4B8C-83A1-F6EECF244321}">
                <p14:modId xmlns:p14="http://schemas.microsoft.com/office/powerpoint/2010/main" val="272205761"/>
              </p:ext>
            </p:extLst>
          </p:nvPr>
        </p:nvGraphicFramePr>
        <p:xfrm>
          <a:off x="40958" y="4299224"/>
          <a:ext cx="9072564" cy="1554480"/>
        </p:xfrm>
        <a:graphic>
          <a:graphicData uri="http://schemas.openxmlformats.org/drawingml/2006/table">
            <a:tbl>
              <a:tblPr firstRow="1" bandRow="1">
                <a:tableStyleId>{5C22544A-7EE6-4342-B048-85BDC9FD1C3A}</a:tableStyleId>
              </a:tblPr>
              <a:tblGrid>
                <a:gridCol w="1322175">
                  <a:extLst>
                    <a:ext uri="{9D8B030D-6E8A-4147-A177-3AD203B41FA5}">
                      <a16:colId xmlns:a16="http://schemas.microsoft.com/office/drawing/2014/main" val="3906937519"/>
                    </a:ext>
                  </a:extLst>
                </a:gridCol>
                <a:gridCol w="1207347">
                  <a:extLst>
                    <a:ext uri="{9D8B030D-6E8A-4147-A177-3AD203B41FA5}">
                      <a16:colId xmlns:a16="http://schemas.microsoft.com/office/drawing/2014/main" val="1094676164"/>
                    </a:ext>
                  </a:extLst>
                </a:gridCol>
                <a:gridCol w="1789853">
                  <a:extLst>
                    <a:ext uri="{9D8B030D-6E8A-4147-A177-3AD203B41FA5}">
                      <a16:colId xmlns:a16="http://schemas.microsoft.com/office/drawing/2014/main" val="2024212550"/>
                    </a:ext>
                  </a:extLst>
                </a:gridCol>
                <a:gridCol w="1507067">
                  <a:extLst>
                    <a:ext uri="{9D8B030D-6E8A-4147-A177-3AD203B41FA5}">
                      <a16:colId xmlns:a16="http://schemas.microsoft.com/office/drawing/2014/main" val="1954434615"/>
                    </a:ext>
                  </a:extLst>
                </a:gridCol>
                <a:gridCol w="1244600">
                  <a:extLst>
                    <a:ext uri="{9D8B030D-6E8A-4147-A177-3AD203B41FA5}">
                      <a16:colId xmlns:a16="http://schemas.microsoft.com/office/drawing/2014/main" val="1359709798"/>
                    </a:ext>
                  </a:extLst>
                </a:gridCol>
                <a:gridCol w="2001522">
                  <a:extLst>
                    <a:ext uri="{9D8B030D-6E8A-4147-A177-3AD203B41FA5}">
                      <a16:colId xmlns:a16="http://schemas.microsoft.com/office/drawing/2014/main" val="1633298012"/>
                    </a:ext>
                  </a:extLst>
                </a:gridCol>
              </a:tblGrid>
              <a:tr h="370840">
                <a:tc>
                  <a:txBody>
                    <a:bodyPr/>
                    <a:lstStyle/>
                    <a:p>
                      <a:pPr algn="ctr"/>
                      <a:r>
                        <a:rPr lang="en-US" sz="1400" dirty="0"/>
                        <a:t>Intro</a:t>
                      </a:r>
                      <a:endParaRPr lang="hu-HU" sz="1400" dirty="0"/>
                    </a:p>
                  </a:txBody>
                  <a:tcPr anchor="ctr">
                    <a:solidFill>
                      <a:srgbClr val="0070C0"/>
                    </a:solidFill>
                  </a:tcPr>
                </a:tc>
                <a:tc>
                  <a:txBody>
                    <a:bodyPr/>
                    <a:lstStyle/>
                    <a:p>
                      <a:pPr algn="ctr"/>
                      <a:r>
                        <a:rPr lang="en-US" sz="1400" dirty="0"/>
                        <a:t>Arm ISA </a:t>
                      </a:r>
                      <a:endParaRPr lang="hu-HU" sz="1400" dirty="0"/>
                    </a:p>
                  </a:txBody>
                  <a:tcPr anchor="ctr">
                    <a:solidFill>
                      <a:srgbClr val="0070C0"/>
                    </a:solidFill>
                  </a:tcPr>
                </a:tc>
                <a:tc>
                  <a:txBody>
                    <a:bodyPr/>
                    <a:lstStyle/>
                    <a:p>
                      <a:pPr algn="ctr"/>
                      <a:r>
                        <a:rPr lang="en-US" sz="1400" dirty="0"/>
                        <a:t>Big core</a:t>
                      </a:r>
                      <a:endParaRPr lang="hu-HU" sz="1400" dirty="0"/>
                    </a:p>
                  </a:txBody>
                  <a:tcPr anchor="ctr">
                    <a:solidFill>
                      <a:srgbClr val="0070C0"/>
                    </a:solidFill>
                  </a:tcPr>
                </a:tc>
                <a:tc>
                  <a:txBody>
                    <a:bodyPr/>
                    <a:lstStyle/>
                    <a:p>
                      <a:pPr algn="ctr"/>
                      <a:r>
                        <a:rPr lang="en-US" sz="1400" dirty="0"/>
                        <a:t>Middle core</a:t>
                      </a:r>
                      <a:endParaRPr lang="hu-HU" sz="1400" dirty="0"/>
                    </a:p>
                  </a:txBody>
                  <a:tcPr anchor="ctr">
                    <a:solidFill>
                      <a:srgbClr val="0070C0"/>
                    </a:solidFill>
                  </a:tcPr>
                </a:tc>
                <a:tc>
                  <a:txBody>
                    <a:bodyPr/>
                    <a:lstStyle/>
                    <a:p>
                      <a:pPr algn="ctr"/>
                      <a:r>
                        <a:rPr lang="en-US" sz="1400" dirty="0"/>
                        <a:t>Little core </a:t>
                      </a:r>
                      <a:endParaRPr lang="hu-HU" sz="1400" dirty="0"/>
                    </a:p>
                  </a:txBody>
                  <a:tcPr anchor="ctr">
                    <a:solidFill>
                      <a:srgbClr val="0070C0"/>
                    </a:solidFill>
                  </a:tcPr>
                </a:tc>
                <a:tc>
                  <a:txBody>
                    <a:bodyPr/>
                    <a:lstStyle/>
                    <a:p>
                      <a:pPr algn="ctr"/>
                      <a:r>
                        <a:rPr lang="en-US" sz="1400" dirty="0"/>
                        <a:t>DSU</a:t>
                      </a:r>
                      <a:endParaRPr lang="hu-HU" sz="1400" dirty="0"/>
                    </a:p>
                  </a:txBody>
                  <a:tcPr anchor="ctr">
                    <a:solidFill>
                      <a:srgbClr val="0070C0"/>
                    </a:solidFill>
                  </a:tcPr>
                </a:tc>
                <a:extLst>
                  <a:ext uri="{0D108BD9-81ED-4DB2-BD59-A6C34878D82A}">
                    <a16:rowId xmlns:a16="http://schemas.microsoft.com/office/drawing/2014/main" val="2148786123"/>
                  </a:ext>
                </a:extLst>
              </a:tr>
              <a:tr h="370840">
                <a:tc>
                  <a:txBody>
                    <a:bodyPr/>
                    <a:lstStyle/>
                    <a:p>
                      <a:pPr algn="ctr"/>
                      <a:r>
                        <a:rPr lang="en-US" sz="1400" dirty="0"/>
                        <a:t>05/2023</a:t>
                      </a:r>
                    </a:p>
                    <a:p>
                      <a:pPr algn="ctr"/>
                      <a:r>
                        <a:rPr lang="en-US" sz="1400" dirty="0"/>
                        <a:t>(announced)</a:t>
                      </a:r>
                      <a:endParaRPr lang="hu-HU" sz="1400" dirty="0"/>
                    </a:p>
                  </a:txBody>
                  <a:tcPr>
                    <a:solidFill>
                      <a:srgbClr val="DDF2FF"/>
                    </a:solidFill>
                  </a:tcPr>
                </a:tc>
                <a:tc>
                  <a:txBody>
                    <a:bodyPr/>
                    <a:lstStyle/>
                    <a:p>
                      <a:pPr algn="ctr"/>
                      <a:r>
                        <a:rPr lang="en-US" sz="1400" dirty="0"/>
                        <a:t>Armv9.2</a:t>
                      </a:r>
                      <a:endParaRPr lang="hu-HU" sz="1400" dirty="0"/>
                    </a:p>
                  </a:txBody>
                  <a:tcPr>
                    <a:solidFill>
                      <a:srgbClr val="DDF2FF"/>
                    </a:solidFill>
                  </a:tcPr>
                </a:tc>
                <a:tc>
                  <a:txBody>
                    <a:bodyPr/>
                    <a:lstStyle/>
                    <a:p>
                      <a:pPr algn="ctr">
                        <a:spcAft>
                          <a:spcPts val="200"/>
                        </a:spcAft>
                      </a:pPr>
                      <a:r>
                        <a:rPr lang="en-US" sz="1400" dirty="0">
                          <a:solidFill>
                            <a:srgbClr val="FF0000"/>
                          </a:solidFill>
                        </a:rPr>
                        <a:t>Cortex-X4</a:t>
                      </a:r>
                    </a:p>
                    <a:p>
                      <a:pPr algn="ctr"/>
                      <a:r>
                        <a:rPr lang="en-US" sz="1400" dirty="0"/>
                        <a:t>Up to 2 MB L3</a:t>
                      </a:r>
                    </a:p>
                    <a:p>
                      <a:pPr algn="ctr"/>
                      <a:r>
                        <a:rPr lang="en-US" sz="1400" dirty="0"/>
                        <a:t>(instead of 1 MB)</a:t>
                      </a:r>
                      <a:endParaRPr lang="hu-HU" sz="1400" dirty="0"/>
                    </a:p>
                  </a:txBody>
                  <a:tcPr>
                    <a:solidFill>
                      <a:srgbClr val="DDF2FF"/>
                    </a:solidFill>
                  </a:tcPr>
                </a:tc>
                <a:tc>
                  <a:txBody>
                    <a:bodyPr/>
                    <a:lstStyle/>
                    <a:p>
                      <a:pPr algn="ctr"/>
                      <a:r>
                        <a:rPr lang="en-US" sz="1400" dirty="0">
                          <a:solidFill>
                            <a:srgbClr val="FF0000"/>
                          </a:solidFill>
                        </a:rPr>
                        <a:t>Cortex-A720</a:t>
                      </a:r>
                      <a:endParaRPr lang="hu-HU" sz="1400" dirty="0">
                        <a:solidFill>
                          <a:srgbClr val="FF0000"/>
                        </a:solidFill>
                      </a:endParaRPr>
                    </a:p>
                  </a:txBody>
                  <a:tcPr>
                    <a:solidFill>
                      <a:srgbClr val="DDF2FF"/>
                    </a:solidFill>
                  </a:tcPr>
                </a:tc>
                <a:tc>
                  <a:txBody>
                    <a:bodyPr/>
                    <a:lstStyle/>
                    <a:p>
                      <a:pPr algn="ctr"/>
                      <a:r>
                        <a:rPr lang="en-US" sz="1400" dirty="0">
                          <a:solidFill>
                            <a:srgbClr val="FF0000"/>
                          </a:solidFill>
                        </a:rPr>
                        <a:t>Cortex-A520</a:t>
                      </a:r>
                      <a:endParaRPr lang="hu-HU" sz="1400" dirty="0">
                        <a:solidFill>
                          <a:srgbClr val="FF0000"/>
                        </a:solidFill>
                      </a:endParaRPr>
                    </a:p>
                  </a:txBody>
                  <a:tcPr>
                    <a:solidFill>
                      <a:srgbClr val="DDF2FF"/>
                    </a:solidFill>
                  </a:tcPr>
                </a:tc>
                <a:tc>
                  <a:txBody>
                    <a:bodyPr/>
                    <a:lstStyle/>
                    <a:p>
                      <a:pPr algn="ctr">
                        <a:spcAft>
                          <a:spcPts val="200"/>
                        </a:spcAft>
                      </a:pPr>
                      <a:r>
                        <a:rPr lang="en-US" sz="1400" dirty="0">
                          <a:solidFill>
                            <a:srgbClr val="FF0000"/>
                          </a:solidFill>
                        </a:rPr>
                        <a:t>DSU-120</a:t>
                      </a:r>
                    </a:p>
                    <a:p>
                      <a:pPr algn="ctr"/>
                      <a:r>
                        <a:rPr lang="en-US" sz="1400" dirty="0"/>
                        <a:t>Up to </a:t>
                      </a:r>
                      <a:r>
                        <a:rPr lang="en-US" sz="1400" dirty="0">
                          <a:solidFill>
                            <a:srgbClr val="0066FF"/>
                          </a:solidFill>
                        </a:rPr>
                        <a:t>14 cores</a:t>
                      </a:r>
                    </a:p>
                    <a:p>
                      <a:pPr algn="ctr"/>
                      <a:r>
                        <a:rPr lang="en-US" sz="1400" dirty="0"/>
                        <a:t>(Up to 10xX4 +</a:t>
                      </a:r>
                    </a:p>
                    <a:p>
                      <a:pPr algn="ctr"/>
                      <a:r>
                        <a:rPr lang="en-US" sz="1400" dirty="0"/>
                        <a:t>4x A720 cores)</a:t>
                      </a:r>
                    </a:p>
                    <a:p>
                      <a:pPr algn="ctr"/>
                      <a:r>
                        <a:rPr lang="en-US" sz="1400" dirty="0"/>
                        <a:t>Up to </a:t>
                      </a:r>
                      <a:r>
                        <a:rPr lang="en-US" sz="1400" dirty="0">
                          <a:solidFill>
                            <a:srgbClr val="0066FF"/>
                          </a:solidFill>
                        </a:rPr>
                        <a:t>32 MB L3</a:t>
                      </a:r>
                      <a:endParaRPr lang="hu-HU" sz="1400" dirty="0">
                        <a:solidFill>
                          <a:srgbClr val="0066FF"/>
                        </a:solidFill>
                      </a:endParaRPr>
                    </a:p>
                  </a:txBody>
                  <a:tcPr>
                    <a:solidFill>
                      <a:srgbClr val="DDF2FF"/>
                    </a:solidFill>
                  </a:tcPr>
                </a:tc>
                <a:extLst>
                  <a:ext uri="{0D108BD9-81ED-4DB2-BD59-A6C34878D82A}">
                    <a16:rowId xmlns:a16="http://schemas.microsoft.com/office/drawing/2014/main" val="3632320788"/>
                  </a:ext>
                </a:extLst>
              </a:tr>
            </a:tbl>
          </a:graphicData>
        </a:graphic>
      </p:graphicFrame>
      <p:sp>
        <p:nvSpPr>
          <p:cNvPr id="4" name="TextBox 3">
            <a:extLst>
              <a:ext uri="{FF2B5EF4-FFF2-40B4-BE49-F238E27FC236}">
                <a16:creationId xmlns:a16="http://schemas.microsoft.com/office/drawing/2014/main" id="{20EABE6B-DECE-BB26-1512-53897EE51242}"/>
              </a:ext>
            </a:extLst>
          </p:cNvPr>
          <p:cNvSpPr txBox="1"/>
          <p:nvPr/>
        </p:nvSpPr>
        <p:spPr>
          <a:xfrm>
            <a:off x="71156" y="3599478"/>
            <a:ext cx="8046684" cy="623248"/>
          </a:xfrm>
          <a:prstGeom prst="rect">
            <a:avLst/>
          </a:prstGeom>
          <a:noFill/>
        </p:spPr>
        <p:txBody>
          <a:bodyPr wrap="square" rtlCol="0">
            <a:spAutoFit/>
          </a:bodyPr>
          <a:lstStyle/>
          <a:p>
            <a:pPr>
              <a:spcAft>
                <a:spcPts val="300"/>
              </a:spcAft>
            </a:pPr>
            <a:r>
              <a:rPr lang="en-US" sz="1600" i="1" dirty="0">
                <a:solidFill>
                  <a:srgbClr val="FF0000"/>
                </a:solidFill>
              </a:rPr>
              <a:t>TCS23 </a:t>
            </a:r>
            <a:r>
              <a:rPr lang="en-US" sz="1600" i="1" dirty="0"/>
              <a:t>(Total Compute Solutions 23 Platform) with G720 Mali GPU</a:t>
            </a:r>
          </a:p>
          <a:p>
            <a:r>
              <a:rPr lang="en-US" sz="1600" i="1" dirty="0"/>
              <a:t>  (Only Aarch64 support)</a:t>
            </a:r>
          </a:p>
        </p:txBody>
      </p:sp>
      <p:sp>
        <p:nvSpPr>
          <p:cNvPr id="5" name="TextBox 4">
            <a:extLst>
              <a:ext uri="{FF2B5EF4-FFF2-40B4-BE49-F238E27FC236}">
                <a16:creationId xmlns:a16="http://schemas.microsoft.com/office/drawing/2014/main" id="{CD536F66-7E69-9FF0-693B-D148AA541110}"/>
              </a:ext>
            </a:extLst>
          </p:cNvPr>
          <p:cNvSpPr txBox="1"/>
          <p:nvPr/>
        </p:nvSpPr>
        <p:spPr>
          <a:xfrm>
            <a:off x="71438" y="446462"/>
            <a:ext cx="6707092" cy="369332"/>
          </a:xfrm>
          <a:prstGeom prst="rect">
            <a:avLst/>
          </a:prstGeom>
          <a:noFill/>
        </p:spPr>
        <p:txBody>
          <a:bodyPr wrap="none" rtlCol="0">
            <a:spAutoFit/>
          </a:bodyPr>
          <a:lstStyle/>
          <a:p>
            <a:r>
              <a:rPr lang="en-US" spc="-20" dirty="0">
                <a:solidFill>
                  <a:schemeClr val="accent6"/>
                </a:solidFill>
              </a:rPr>
              <a:t>Evolution of key components of ARM’s TCS generations</a:t>
            </a:r>
            <a:endParaRPr lang="hu-HU" dirty="0">
              <a:solidFill>
                <a:schemeClr val="accent6"/>
              </a:solidFill>
            </a:endParaRPr>
          </a:p>
        </p:txBody>
      </p:sp>
      <p:graphicFrame>
        <p:nvGraphicFramePr>
          <p:cNvPr id="6" name="Table 3">
            <a:extLst>
              <a:ext uri="{FF2B5EF4-FFF2-40B4-BE49-F238E27FC236}">
                <a16:creationId xmlns:a16="http://schemas.microsoft.com/office/drawing/2014/main" id="{53A9A775-ADE1-1F18-B639-516918E26E97}"/>
              </a:ext>
            </a:extLst>
          </p:cNvPr>
          <p:cNvGraphicFramePr>
            <a:graphicFrameLocks noGrp="1"/>
          </p:cNvGraphicFramePr>
          <p:nvPr>
            <p:extLst>
              <p:ext uri="{D42A27DB-BD31-4B8C-83A1-F6EECF244321}">
                <p14:modId xmlns:p14="http://schemas.microsoft.com/office/powerpoint/2010/main" val="3099608293"/>
              </p:ext>
            </p:extLst>
          </p:nvPr>
        </p:nvGraphicFramePr>
        <p:xfrm>
          <a:off x="10160" y="1733824"/>
          <a:ext cx="9072880" cy="1569755"/>
        </p:xfrm>
        <a:graphic>
          <a:graphicData uri="http://schemas.openxmlformats.org/drawingml/2006/table">
            <a:tbl>
              <a:tblPr firstRow="1" bandRow="1">
                <a:tableStyleId>{5C22544A-7EE6-4342-B048-85BDC9FD1C3A}</a:tableStyleId>
              </a:tblPr>
              <a:tblGrid>
                <a:gridCol w="1269535">
                  <a:extLst>
                    <a:ext uri="{9D8B030D-6E8A-4147-A177-3AD203B41FA5}">
                      <a16:colId xmlns:a16="http://schemas.microsoft.com/office/drawing/2014/main" val="3906937519"/>
                    </a:ext>
                  </a:extLst>
                </a:gridCol>
                <a:gridCol w="1126536">
                  <a:extLst>
                    <a:ext uri="{9D8B030D-6E8A-4147-A177-3AD203B41FA5}">
                      <a16:colId xmlns:a16="http://schemas.microsoft.com/office/drawing/2014/main" val="1094676164"/>
                    </a:ext>
                  </a:extLst>
                </a:gridCol>
                <a:gridCol w="1698234">
                  <a:extLst>
                    <a:ext uri="{9D8B030D-6E8A-4147-A177-3AD203B41FA5}">
                      <a16:colId xmlns:a16="http://schemas.microsoft.com/office/drawing/2014/main" val="2024212550"/>
                    </a:ext>
                  </a:extLst>
                </a:gridCol>
                <a:gridCol w="1343342">
                  <a:extLst>
                    <a:ext uri="{9D8B030D-6E8A-4147-A177-3AD203B41FA5}">
                      <a16:colId xmlns:a16="http://schemas.microsoft.com/office/drawing/2014/main" val="1954434615"/>
                    </a:ext>
                  </a:extLst>
                </a:gridCol>
                <a:gridCol w="1618077">
                  <a:extLst>
                    <a:ext uri="{9D8B030D-6E8A-4147-A177-3AD203B41FA5}">
                      <a16:colId xmlns:a16="http://schemas.microsoft.com/office/drawing/2014/main" val="1359709798"/>
                    </a:ext>
                  </a:extLst>
                </a:gridCol>
                <a:gridCol w="2017156">
                  <a:extLst>
                    <a:ext uri="{9D8B030D-6E8A-4147-A177-3AD203B41FA5}">
                      <a16:colId xmlns:a16="http://schemas.microsoft.com/office/drawing/2014/main" val="1633298012"/>
                    </a:ext>
                  </a:extLst>
                </a:gridCol>
              </a:tblGrid>
              <a:tr h="386115">
                <a:tc>
                  <a:txBody>
                    <a:bodyPr/>
                    <a:lstStyle/>
                    <a:p>
                      <a:pPr algn="ctr"/>
                      <a:r>
                        <a:rPr lang="en-US" sz="1400" dirty="0"/>
                        <a:t>Intro</a:t>
                      </a:r>
                      <a:endParaRPr lang="hu-HU" sz="1400" dirty="0"/>
                    </a:p>
                  </a:txBody>
                  <a:tcPr>
                    <a:solidFill>
                      <a:srgbClr val="0070C0"/>
                    </a:solidFill>
                  </a:tcPr>
                </a:tc>
                <a:tc>
                  <a:txBody>
                    <a:bodyPr/>
                    <a:lstStyle/>
                    <a:p>
                      <a:pPr algn="ctr"/>
                      <a:r>
                        <a:rPr lang="en-US" sz="1400" dirty="0"/>
                        <a:t>Arm ISA </a:t>
                      </a:r>
                      <a:endParaRPr lang="hu-HU" sz="1400" dirty="0"/>
                    </a:p>
                  </a:txBody>
                  <a:tcPr>
                    <a:solidFill>
                      <a:srgbClr val="0070C0"/>
                    </a:solidFill>
                  </a:tcPr>
                </a:tc>
                <a:tc>
                  <a:txBody>
                    <a:bodyPr/>
                    <a:lstStyle/>
                    <a:p>
                      <a:pPr algn="ctr"/>
                      <a:r>
                        <a:rPr lang="en-US" sz="1400" dirty="0"/>
                        <a:t>Big core</a:t>
                      </a:r>
                      <a:endParaRPr lang="hu-HU" sz="1400" dirty="0"/>
                    </a:p>
                  </a:txBody>
                  <a:tcPr>
                    <a:solidFill>
                      <a:srgbClr val="0070C0"/>
                    </a:solidFill>
                  </a:tcPr>
                </a:tc>
                <a:tc>
                  <a:txBody>
                    <a:bodyPr/>
                    <a:lstStyle/>
                    <a:p>
                      <a:pPr algn="ctr"/>
                      <a:r>
                        <a:rPr lang="en-US" sz="1400" dirty="0"/>
                        <a:t>Middle core</a:t>
                      </a:r>
                      <a:endParaRPr lang="hu-HU" sz="1400" dirty="0"/>
                    </a:p>
                  </a:txBody>
                  <a:tcPr>
                    <a:solidFill>
                      <a:srgbClr val="0070C0"/>
                    </a:solidFill>
                  </a:tcPr>
                </a:tc>
                <a:tc>
                  <a:txBody>
                    <a:bodyPr/>
                    <a:lstStyle/>
                    <a:p>
                      <a:pPr algn="ctr"/>
                      <a:r>
                        <a:rPr lang="en-US" sz="1400" dirty="0"/>
                        <a:t>Little core </a:t>
                      </a:r>
                      <a:endParaRPr lang="hu-HU" sz="1400" dirty="0"/>
                    </a:p>
                  </a:txBody>
                  <a:tcPr>
                    <a:solidFill>
                      <a:srgbClr val="0070C0"/>
                    </a:solidFill>
                  </a:tcPr>
                </a:tc>
                <a:tc>
                  <a:txBody>
                    <a:bodyPr/>
                    <a:lstStyle/>
                    <a:p>
                      <a:pPr algn="ctr"/>
                      <a:r>
                        <a:rPr lang="en-US" sz="1400" dirty="0"/>
                        <a:t>DSU</a:t>
                      </a:r>
                      <a:endParaRPr lang="hu-HU" sz="1400" dirty="0"/>
                    </a:p>
                  </a:txBody>
                  <a:tcPr>
                    <a:solidFill>
                      <a:srgbClr val="0070C0"/>
                    </a:solidFill>
                  </a:tcPr>
                </a:tc>
                <a:extLst>
                  <a:ext uri="{0D108BD9-81ED-4DB2-BD59-A6C34878D82A}">
                    <a16:rowId xmlns:a16="http://schemas.microsoft.com/office/drawing/2014/main" val="2148786123"/>
                  </a:ext>
                </a:extLst>
              </a:tr>
              <a:tr h="788099">
                <a:tc>
                  <a:txBody>
                    <a:bodyPr/>
                    <a:lstStyle/>
                    <a:p>
                      <a:pPr algn="ctr"/>
                      <a:r>
                        <a:rPr lang="en-US" sz="1400" dirty="0"/>
                        <a:t>06/2022</a:t>
                      </a:r>
                      <a:endParaRPr lang="hu-HU" sz="1400" dirty="0"/>
                    </a:p>
                  </a:txBody>
                  <a:tcPr>
                    <a:solidFill>
                      <a:srgbClr val="DDF2FF"/>
                    </a:solidFill>
                  </a:tcPr>
                </a:tc>
                <a:tc>
                  <a:txBody>
                    <a:bodyPr/>
                    <a:lstStyle/>
                    <a:p>
                      <a:pPr algn="ctr"/>
                      <a:r>
                        <a:rPr lang="en-US" sz="1400" dirty="0"/>
                        <a:t>Armv9.0</a:t>
                      </a:r>
                      <a:endParaRPr lang="hu-HU" sz="1400" dirty="0"/>
                    </a:p>
                  </a:txBody>
                  <a:tcPr>
                    <a:solidFill>
                      <a:srgbClr val="DDF2FF"/>
                    </a:solidFill>
                  </a:tcPr>
                </a:tc>
                <a:tc>
                  <a:txBody>
                    <a:bodyPr/>
                    <a:lstStyle/>
                    <a:p>
                      <a:pPr algn="ctr">
                        <a:spcAft>
                          <a:spcPts val="200"/>
                        </a:spcAft>
                      </a:pPr>
                      <a:r>
                        <a:rPr lang="en-US" sz="1400" dirty="0">
                          <a:solidFill>
                            <a:srgbClr val="FF0000"/>
                          </a:solidFill>
                        </a:rPr>
                        <a:t>Cortex-X3</a:t>
                      </a:r>
                    </a:p>
                  </a:txBody>
                  <a:tcPr>
                    <a:solidFill>
                      <a:srgbClr val="DDF2FF"/>
                    </a:solidFill>
                  </a:tcPr>
                </a:tc>
                <a:tc>
                  <a:txBody>
                    <a:bodyPr/>
                    <a:lstStyle/>
                    <a:p>
                      <a:pPr algn="ctr"/>
                      <a:r>
                        <a:rPr lang="en-US" sz="1400" dirty="0">
                          <a:solidFill>
                            <a:srgbClr val="FF0000"/>
                          </a:solidFill>
                        </a:rPr>
                        <a:t>Cortex-A715</a:t>
                      </a:r>
                      <a:endParaRPr lang="hu-HU" sz="1400" dirty="0">
                        <a:solidFill>
                          <a:srgbClr val="FF0000"/>
                        </a:solidFill>
                      </a:endParaRPr>
                    </a:p>
                  </a:txBody>
                  <a:tcPr>
                    <a:solidFill>
                      <a:srgbClr val="DDF2FF"/>
                    </a:solidFill>
                  </a:tcPr>
                </a:tc>
                <a:tc>
                  <a:txBody>
                    <a:bodyPr/>
                    <a:lstStyle/>
                    <a:p>
                      <a:pPr algn="ctr"/>
                      <a:r>
                        <a:rPr lang="en-US" sz="1400" dirty="0">
                          <a:solidFill>
                            <a:srgbClr val="FF0000"/>
                          </a:solidFill>
                        </a:rPr>
                        <a:t>Updated Cortex-A510</a:t>
                      </a:r>
                      <a:endParaRPr lang="hu-HU" sz="1400" dirty="0">
                        <a:solidFill>
                          <a:srgbClr val="FF0000"/>
                        </a:solidFill>
                      </a:endParaRPr>
                    </a:p>
                  </a:txBody>
                  <a:tcPr>
                    <a:solidFill>
                      <a:srgbClr val="DDF2FF"/>
                    </a:solidFill>
                  </a:tcPr>
                </a:tc>
                <a:tc>
                  <a:txBody>
                    <a:bodyPr/>
                    <a:lstStyle/>
                    <a:p>
                      <a:pPr algn="ctr">
                        <a:spcAft>
                          <a:spcPts val="200"/>
                        </a:spcAft>
                      </a:pPr>
                      <a:r>
                        <a:rPr lang="en-US" sz="1400" dirty="0">
                          <a:solidFill>
                            <a:srgbClr val="FF0000"/>
                          </a:solidFill>
                        </a:rPr>
                        <a:t>Updated DSU-110</a:t>
                      </a:r>
                    </a:p>
                    <a:p>
                      <a:pPr algn="ctr"/>
                      <a:r>
                        <a:rPr lang="en-US" sz="1400" dirty="0"/>
                        <a:t>Up to </a:t>
                      </a:r>
                      <a:r>
                        <a:rPr lang="en-US" sz="1400" dirty="0">
                          <a:solidFill>
                            <a:srgbClr val="0066FF"/>
                          </a:solidFill>
                        </a:rPr>
                        <a:t>12 cores</a:t>
                      </a:r>
                    </a:p>
                    <a:p>
                      <a:pPr algn="ctr"/>
                      <a:r>
                        <a:rPr lang="en-US" sz="1400" dirty="0"/>
                        <a:t>(Up to 8 X3 + </a:t>
                      </a:r>
                    </a:p>
                    <a:p>
                      <a:pPr algn="ctr"/>
                      <a:r>
                        <a:rPr lang="en-US" sz="1400" dirty="0"/>
                        <a:t>4 A715 cores)</a:t>
                      </a:r>
                    </a:p>
                    <a:p>
                      <a:pPr algn="ctr"/>
                      <a:r>
                        <a:rPr lang="en-US" sz="1400" dirty="0"/>
                        <a:t>Up to </a:t>
                      </a:r>
                      <a:r>
                        <a:rPr lang="en-US" sz="1400" dirty="0">
                          <a:solidFill>
                            <a:srgbClr val="0066FF"/>
                          </a:solidFill>
                        </a:rPr>
                        <a:t>16 MB L3</a:t>
                      </a:r>
                      <a:endParaRPr lang="hu-HU" sz="1400" dirty="0">
                        <a:solidFill>
                          <a:srgbClr val="0066FF"/>
                        </a:solidFill>
                      </a:endParaRPr>
                    </a:p>
                  </a:txBody>
                  <a:tcPr>
                    <a:solidFill>
                      <a:srgbClr val="DDF2FF"/>
                    </a:solidFill>
                  </a:tcPr>
                </a:tc>
                <a:extLst>
                  <a:ext uri="{0D108BD9-81ED-4DB2-BD59-A6C34878D82A}">
                    <a16:rowId xmlns:a16="http://schemas.microsoft.com/office/drawing/2014/main" val="3632320788"/>
                  </a:ext>
                </a:extLst>
              </a:tr>
            </a:tbl>
          </a:graphicData>
        </a:graphic>
      </p:graphicFrame>
      <p:sp>
        <p:nvSpPr>
          <p:cNvPr id="7" name="TextBox 6">
            <a:extLst>
              <a:ext uri="{FF2B5EF4-FFF2-40B4-BE49-F238E27FC236}">
                <a16:creationId xmlns:a16="http://schemas.microsoft.com/office/drawing/2014/main" id="{F0E38C94-C09E-0934-E893-3DD5FEEC5044}"/>
              </a:ext>
            </a:extLst>
          </p:cNvPr>
          <p:cNvSpPr txBox="1"/>
          <p:nvPr/>
        </p:nvSpPr>
        <p:spPr>
          <a:xfrm>
            <a:off x="10478" y="961664"/>
            <a:ext cx="9651682" cy="623248"/>
          </a:xfrm>
          <a:prstGeom prst="rect">
            <a:avLst/>
          </a:prstGeom>
          <a:noFill/>
        </p:spPr>
        <p:txBody>
          <a:bodyPr wrap="square" rtlCol="0">
            <a:spAutoFit/>
          </a:bodyPr>
          <a:lstStyle/>
          <a:p>
            <a:pPr>
              <a:spcAft>
                <a:spcPts val="300"/>
              </a:spcAft>
            </a:pPr>
            <a:r>
              <a:rPr lang="en-US" sz="1600" i="1" dirty="0">
                <a:solidFill>
                  <a:srgbClr val="FF0000"/>
                </a:solidFill>
              </a:rPr>
              <a:t>TCS22</a:t>
            </a:r>
            <a:r>
              <a:rPr lang="en-US" sz="1600" i="1" dirty="0"/>
              <a:t> (Total Compute Solutions 22 Platform) G715 Mali GPU</a:t>
            </a:r>
          </a:p>
          <a:p>
            <a:r>
              <a:rPr lang="en-US" sz="1600" i="1" dirty="0"/>
              <a:t>   (Only the updated Cortex-A510 core module supports both the Aarch32/64 modes)</a:t>
            </a:r>
          </a:p>
        </p:txBody>
      </p:sp>
    </p:spTree>
    <p:extLst>
      <p:ext uri="{BB962C8B-B14F-4D97-AF65-F5344CB8AC3E}">
        <p14:creationId xmlns:p14="http://schemas.microsoft.com/office/powerpoint/2010/main" val="162936640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1947-0599-5E09-8A47-78FD5D11209D}"/>
              </a:ext>
            </a:extLst>
          </p:cNvPr>
          <p:cNvSpPr>
            <a:spLocks noGrp="1"/>
          </p:cNvSpPr>
          <p:nvPr>
            <p:ph type="title"/>
          </p:nvPr>
        </p:nvSpPr>
        <p:spPr/>
        <p:txBody>
          <a:bodyPr/>
          <a:lstStyle/>
          <a:p>
            <a:r>
              <a:rPr lang="en-US" sz="1700" kern="1200" dirty="0">
                <a:solidFill>
                  <a:srgbClr val="FFFFFF"/>
                </a:solidFill>
              </a:rPr>
              <a:t>3.6 Armv9-A based 64-bit Cortex-A CPUs (38)</a:t>
            </a:r>
            <a:endParaRPr lang="hu-HU" sz="1700" dirty="0"/>
          </a:p>
        </p:txBody>
      </p:sp>
      <p:sp>
        <p:nvSpPr>
          <p:cNvPr id="3" name="TextBox 2">
            <a:extLst>
              <a:ext uri="{FF2B5EF4-FFF2-40B4-BE49-F238E27FC236}">
                <a16:creationId xmlns:a16="http://schemas.microsoft.com/office/drawing/2014/main" id="{12F01A47-4167-C3B3-54DC-55F1230760B6}"/>
              </a:ext>
            </a:extLst>
          </p:cNvPr>
          <p:cNvSpPr txBox="1"/>
          <p:nvPr/>
        </p:nvSpPr>
        <p:spPr>
          <a:xfrm>
            <a:off x="71438" y="441325"/>
            <a:ext cx="7943713" cy="369332"/>
          </a:xfrm>
          <a:prstGeom prst="rect">
            <a:avLst/>
          </a:prstGeom>
          <a:noFill/>
        </p:spPr>
        <p:txBody>
          <a:bodyPr wrap="none" rtlCol="0">
            <a:spAutoFit/>
          </a:bodyPr>
          <a:lstStyle/>
          <a:p>
            <a:r>
              <a:rPr lang="en-US" spc="-20" dirty="0">
                <a:solidFill>
                  <a:schemeClr val="accent6"/>
                </a:solidFill>
              </a:rPr>
              <a:t>Increasing core counts and L3 cache sizes in ARM’s TCS generations</a:t>
            </a:r>
            <a:endParaRPr lang="hu-HU" dirty="0">
              <a:solidFill>
                <a:schemeClr val="accent6"/>
              </a:solidFill>
            </a:endParaRPr>
          </a:p>
        </p:txBody>
      </p:sp>
      <p:sp>
        <p:nvSpPr>
          <p:cNvPr id="4" name="TextBox 3">
            <a:extLst>
              <a:ext uri="{FF2B5EF4-FFF2-40B4-BE49-F238E27FC236}">
                <a16:creationId xmlns:a16="http://schemas.microsoft.com/office/drawing/2014/main" id="{273B1767-4235-5E8D-3864-9AC39CF9EFA3}"/>
              </a:ext>
            </a:extLst>
          </p:cNvPr>
          <p:cNvSpPr txBox="1"/>
          <p:nvPr/>
        </p:nvSpPr>
        <p:spPr>
          <a:xfrm>
            <a:off x="84138" y="845173"/>
            <a:ext cx="8587607" cy="584775"/>
          </a:xfrm>
          <a:prstGeom prst="rect">
            <a:avLst/>
          </a:prstGeom>
          <a:noFill/>
        </p:spPr>
        <p:txBody>
          <a:bodyPr wrap="none" rtlCol="0">
            <a:spAutoFit/>
          </a:bodyPr>
          <a:lstStyle/>
          <a:p>
            <a:r>
              <a:rPr lang="en-US" sz="1600" spc="-20" dirty="0"/>
              <a:t>As the previous Tables indicate, ARM notably enhanced their </a:t>
            </a:r>
            <a:r>
              <a:rPr lang="en-US" sz="1600" spc="-20" dirty="0" err="1"/>
              <a:t>DynamIQ</a:t>
            </a:r>
            <a:r>
              <a:rPr lang="en-US" sz="1600" spc="-20" dirty="0"/>
              <a:t> core clusters</a:t>
            </a:r>
          </a:p>
          <a:p>
            <a:r>
              <a:rPr lang="en-US" sz="1600" dirty="0"/>
              <a:t>  in two main aspects:</a:t>
            </a:r>
            <a:endParaRPr lang="hu-HU" sz="1600" dirty="0"/>
          </a:p>
        </p:txBody>
      </p:sp>
      <p:sp>
        <p:nvSpPr>
          <p:cNvPr id="5" name="TextBox 4">
            <a:extLst>
              <a:ext uri="{FF2B5EF4-FFF2-40B4-BE49-F238E27FC236}">
                <a16:creationId xmlns:a16="http://schemas.microsoft.com/office/drawing/2014/main" id="{7744ABE3-8D02-5980-AF31-37E68E039BAB}"/>
              </a:ext>
            </a:extLst>
          </p:cNvPr>
          <p:cNvSpPr txBox="1"/>
          <p:nvPr/>
        </p:nvSpPr>
        <p:spPr>
          <a:xfrm>
            <a:off x="234784" y="1446835"/>
            <a:ext cx="9539599" cy="882293"/>
          </a:xfrm>
          <a:prstGeom prst="rect">
            <a:avLst/>
          </a:prstGeom>
          <a:noFill/>
        </p:spPr>
        <p:txBody>
          <a:bodyPr wrap="none" rtlCol="0">
            <a:spAutoFit/>
          </a:bodyPr>
          <a:lstStyle/>
          <a:p>
            <a:r>
              <a:rPr lang="en-US" sz="1600" dirty="0"/>
              <a:t>a) </a:t>
            </a:r>
            <a:r>
              <a:rPr lang="en-US" sz="1600" spc="-50" dirty="0"/>
              <a:t>The </a:t>
            </a:r>
            <a:r>
              <a:rPr lang="en-US" sz="1600" spc="-50" dirty="0">
                <a:solidFill>
                  <a:srgbClr val="FF0000"/>
                </a:solidFill>
              </a:rPr>
              <a:t>max. number of the supported cores </a:t>
            </a:r>
            <a:r>
              <a:rPr lang="en-US" sz="1600" spc="-50" dirty="0"/>
              <a:t>was raised </a:t>
            </a:r>
            <a:r>
              <a:rPr lang="en-US" sz="1600" spc="-50" dirty="0">
                <a:solidFill>
                  <a:srgbClr val="0070C0"/>
                </a:solidFill>
              </a:rPr>
              <a:t>from 8</a:t>
            </a:r>
            <a:r>
              <a:rPr lang="en-US" sz="1600" spc="-50" dirty="0"/>
              <a:t> (TCS21) first </a:t>
            </a:r>
            <a:r>
              <a:rPr lang="en-US" sz="1600" spc="-50" dirty="0">
                <a:solidFill>
                  <a:srgbClr val="0070C0"/>
                </a:solidFill>
              </a:rPr>
              <a:t>to 10) </a:t>
            </a:r>
            <a:r>
              <a:rPr lang="en-US" sz="1600" spc="-50" dirty="0"/>
              <a:t>TCS22</a:t>
            </a:r>
            <a:r>
              <a:rPr lang="en-US" sz="1600" spc="-40" dirty="0"/>
              <a:t>)</a:t>
            </a:r>
          </a:p>
          <a:p>
            <a:pPr>
              <a:spcAft>
                <a:spcPts val="400"/>
              </a:spcAft>
            </a:pPr>
            <a:r>
              <a:rPr lang="en-US" sz="1600" dirty="0"/>
              <a:t>      and then </a:t>
            </a:r>
            <a:r>
              <a:rPr lang="en-US" sz="1600" dirty="0">
                <a:solidFill>
                  <a:srgbClr val="0070C0"/>
                </a:solidFill>
              </a:rPr>
              <a:t>to 14 </a:t>
            </a:r>
            <a:r>
              <a:rPr lang="en-US" sz="1600" dirty="0"/>
              <a:t>(TCS23).</a:t>
            </a:r>
          </a:p>
          <a:p>
            <a:r>
              <a:rPr lang="en-US" sz="1600" dirty="0"/>
              <a:t>b) </a:t>
            </a:r>
            <a:r>
              <a:rPr lang="en-US" sz="1600" spc="-20" dirty="0"/>
              <a:t>The </a:t>
            </a:r>
            <a:r>
              <a:rPr lang="en-US" sz="1600" spc="-20" dirty="0">
                <a:solidFill>
                  <a:srgbClr val="FF0000"/>
                </a:solidFill>
              </a:rPr>
              <a:t>max. size of the L3 cache </a:t>
            </a:r>
            <a:r>
              <a:rPr lang="en-US" sz="1600" spc="-20" dirty="0"/>
              <a:t>has been doubled in each new generation, as follows:      </a:t>
            </a:r>
            <a:endParaRPr lang="hu-HU" sz="1600" spc="-20" dirty="0"/>
          </a:p>
        </p:txBody>
      </p:sp>
      <p:graphicFrame>
        <p:nvGraphicFramePr>
          <p:cNvPr id="6" name="Table 6">
            <a:extLst>
              <a:ext uri="{FF2B5EF4-FFF2-40B4-BE49-F238E27FC236}">
                <a16:creationId xmlns:a16="http://schemas.microsoft.com/office/drawing/2014/main" id="{37977F5E-6F4C-91AE-E483-90D911AA0A8D}"/>
              </a:ext>
            </a:extLst>
          </p:cNvPr>
          <p:cNvGraphicFramePr>
            <a:graphicFrameLocks noGrp="1"/>
          </p:cNvGraphicFramePr>
          <p:nvPr>
            <p:extLst>
              <p:ext uri="{D42A27DB-BD31-4B8C-83A1-F6EECF244321}">
                <p14:modId xmlns:p14="http://schemas.microsoft.com/office/powerpoint/2010/main" val="394131795"/>
              </p:ext>
            </p:extLst>
          </p:nvPr>
        </p:nvGraphicFramePr>
        <p:xfrm>
          <a:off x="660400" y="2635805"/>
          <a:ext cx="7457440" cy="1036320"/>
        </p:xfrm>
        <a:graphic>
          <a:graphicData uri="http://schemas.openxmlformats.org/drawingml/2006/table">
            <a:tbl>
              <a:tblPr firstRow="1" bandRow="1">
                <a:tableStyleId>{5C22544A-7EE6-4342-B048-85BDC9FD1C3A}</a:tableStyleId>
              </a:tblPr>
              <a:tblGrid>
                <a:gridCol w="1491488">
                  <a:extLst>
                    <a:ext uri="{9D8B030D-6E8A-4147-A177-3AD203B41FA5}">
                      <a16:colId xmlns:a16="http://schemas.microsoft.com/office/drawing/2014/main" val="3989723359"/>
                    </a:ext>
                  </a:extLst>
                </a:gridCol>
                <a:gridCol w="1491488">
                  <a:extLst>
                    <a:ext uri="{9D8B030D-6E8A-4147-A177-3AD203B41FA5}">
                      <a16:colId xmlns:a16="http://schemas.microsoft.com/office/drawing/2014/main" val="4178019331"/>
                    </a:ext>
                  </a:extLst>
                </a:gridCol>
                <a:gridCol w="1491488">
                  <a:extLst>
                    <a:ext uri="{9D8B030D-6E8A-4147-A177-3AD203B41FA5}">
                      <a16:colId xmlns:a16="http://schemas.microsoft.com/office/drawing/2014/main" val="935957616"/>
                    </a:ext>
                  </a:extLst>
                </a:gridCol>
                <a:gridCol w="1491488">
                  <a:extLst>
                    <a:ext uri="{9D8B030D-6E8A-4147-A177-3AD203B41FA5}">
                      <a16:colId xmlns:a16="http://schemas.microsoft.com/office/drawing/2014/main" val="2497991102"/>
                    </a:ext>
                  </a:extLst>
                </a:gridCol>
                <a:gridCol w="1491488">
                  <a:extLst>
                    <a:ext uri="{9D8B030D-6E8A-4147-A177-3AD203B41FA5}">
                      <a16:colId xmlns:a16="http://schemas.microsoft.com/office/drawing/2014/main" val="764546960"/>
                    </a:ext>
                  </a:extLst>
                </a:gridCol>
              </a:tblGrid>
              <a:tr h="370840">
                <a:tc>
                  <a:txBody>
                    <a:bodyPr/>
                    <a:lstStyle/>
                    <a:p>
                      <a:pPr algn="ctr"/>
                      <a:endParaRPr lang="hu-HU" sz="1400" dirty="0"/>
                    </a:p>
                  </a:txBody>
                  <a:tcPr anchor="ctr">
                    <a:solidFill>
                      <a:srgbClr val="0070C0"/>
                    </a:solidFill>
                  </a:tcPr>
                </a:tc>
                <a:tc>
                  <a:txBody>
                    <a:bodyPr/>
                    <a:lstStyle/>
                    <a:p>
                      <a:pPr algn="ctr"/>
                      <a:r>
                        <a:rPr lang="en-US" sz="1400" dirty="0"/>
                        <a:t>X1-based</a:t>
                      </a:r>
                    </a:p>
                    <a:p>
                      <a:pPr algn="ctr"/>
                      <a:r>
                        <a:rPr lang="en-US" sz="1400" dirty="0"/>
                        <a:t>DSU</a:t>
                      </a:r>
                    </a:p>
                  </a:txBody>
                  <a:tcPr anchor="ctr">
                    <a:solidFill>
                      <a:srgbClr val="0070C0"/>
                    </a:solidFill>
                  </a:tcPr>
                </a:tc>
                <a:tc>
                  <a:txBody>
                    <a:bodyPr/>
                    <a:lstStyle/>
                    <a:p>
                      <a:pPr algn="ctr"/>
                      <a:r>
                        <a:rPr lang="en-US" sz="1400" dirty="0"/>
                        <a:t>TCS21</a:t>
                      </a:r>
                    </a:p>
                    <a:p>
                      <a:pPr algn="ctr"/>
                      <a:r>
                        <a:rPr lang="en-US" sz="1400" dirty="0"/>
                        <a:t>DSU110</a:t>
                      </a:r>
                      <a:endParaRPr lang="hu-HU" sz="1400" dirty="0"/>
                    </a:p>
                  </a:txBody>
                  <a:tcPr anchor="ctr">
                    <a:solidFill>
                      <a:srgbClr val="0070C0"/>
                    </a:solidFill>
                  </a:tcPr>
                </a:tc>
                <a:tc>
                  <a:txBody>
                    <a:bodyPr/>
                    <a:lstStyle/>
                    <a:p>
                      <a:pPr algn="ctr"/>
                      <a:r>
                        <a:rPr lang="en-US" sz="1400" dirty="0"/>
                        <a:t>TCS21</a:t>
                      </a:r>
                    </a:p>
                    <a:p>
                      <a:pPr algn="ctr"/>
                      <a:r>
                        <a:rPr lang="en-US" sz="1400" dirty="0"/>
                        <a:t>DSU110</a:t>
                      </a:r>
                      <a:endParaRPr lang="hu-HU" sz="1400" dirty="0"/>
                    </a:p>
                  </a:txBody>
                  <a:tcPr anchor="ctr">
                    <a:solidFill>
                      <a:srgbClr val="0070C0"/>
                    </a:solidFill>
                  </a:tcPr>
                </a:tc>
                <a:tc>
                  <a:txBody>
                    <a:bodyPr/>
                    <a:lstStyle/>
                    <a:p>
                      <a:pPr algn="ctr"/>
                      <a:r>
                        <a:rPr lang="en-US" sz="1400" dirty="0"/>
                        <a:t>TCS21</a:t>
                      </a:r>
                    </a:p>
                    <a:p>
                      <a:pPr algn="ctr"/>
                      <a:r>
                        <a:rPr lang="en-US" sz="1400" dirty="0"/>
                        <a:t>DSU110</a:t>
                      </a:r>
                      <a:endParaRPr lang="hu-HU" sz="1400" dirty="0"/>
                    </a:p>
                  </a:txBody>
                  <a:tcPr anchor="ctr">
                    <a:solidFill>
                      <a:srgbClr val="0070C0"/>
                    </a:solidFill>
                  </a:tcPr>
                </a:tc>
                <a:extLst>
                  <a:ext uri="{0D108BD9-81ED-4DB2-BD59-A6C34878D82A}">
                    <a16:rowId xmlns:a16="http://schemas.microsoft.com/office/drawing/2014/main" val="4155159152"/>
                  </a:ext>
                </a:extLst>
              </a:tr>
              <a:tr h="370840">
                <a:tc>
                  <a:txBody>
                    <a:bodyPr/>
                    <a:lstStyle/>
                    <a:p>
                      <a:pPr algn="ctr"/>
                      <a:r>
                        <a:rPr lang="en-US" sz="1400" dirty="0"/>
                        <a:t>L3 cache size</a:t>
                      </a:r>
                    </a:p>
                    <a:p>
                      <a:pPr algn="ctr"/>
                      <a:r>
                        <a:rPr lang="en-US" sz="1400" dirty="0"/>
                        <a:t>(up to)</a:t>
                      </a:r>
                      <a:endParaRPr lang="hu-HU" sz="1400" dirty="0"/>
                    </a:p>
                  </a:txBody>
                  <a:tcPr anchor="ctr"/>
                </a:tc>
                <a:tc>
                  <a:txBody>
                    <a:bodyPr/>
                    <a:lstStyle/>
                    <a:p>
                      <a:pPr algn="ctr"/>
                      <a:r>
                        <a:rPr lang="en-US" sz="1400" dirty="0"/>
                        <a:t>4 MB</a:t>
                      </a:r>
                      <a:endParaRPr lang="hu-HU" sz="1400" dirty="0"/>
                    </a:p>
                  </a:txBody>
                  <a:tcPr anchor="ctr"/>
                </a:tc>
                <a:tc>
                  <a:txBody>
                    <a:bodyPr/>
                    <a:lstStyle/>
                    <a:p>
                      <a:pPr algn="ctr"/>
                      <a:r>
                        <a:rPr lang="en-US" sz="1400" dirty="0"/>
                        <a:t>8 MB</a:t>
                      </a:r>
                      <a:endParaRPr lang="hu-HU" sz="1400" dirty="0"/>
                    </a:p>
                  </a:txBody>
                  <a:tcPr anchor="ctr"/>
                </a:tc>
                <a:tc>
                  <a:txBody>
                    <a:bodyPr/>
                    <a:lstStyle/>
                    <a:p>
                      <a:pPr algn="ctr"/>
                      <a:r>
                        <a:rPr lang="en-US" sz="1400" dirty="0"/>
                        <a:t>16 MB</a:t>
                      </a:r>
                      <a:endParaRPr lang="hu-HU" sz="1400" dirty="0"/>
                    </a:p>
                  </a:txBody>
                  <a:tcPr anchor="ctr"/>
                </a:tc>
                <a:tc>
                  <a:txBody>
                    <a:bodyPr/>
                    <a:lstStyle/>
                    <a:p>
                      <a:pPr algn="ctr"/>
                      <a:r>
                        <a:rPr lang="en-US" sz="1400" dirty="0"/>
                        <a:t>32 MB</a:t>
                      </a:r>
                      <a:endParaRPr lang="hu-HU" sz="1400" dirty="0"/>
                    </a:p>
                  </a:txBody>
                  <a:tcPr anchor="ctr"/>
                </a:tc>
                <a:extLst>
                  <a:ext uri="{0D108BD9-81ED-4DB2-BD59-A6C34878D82A}">
                    <a16:rowId xmlns:a16="http://schemas.microsoft.com/office/drawing/2014/main" val="3779758663"/>
                  </a:ext>
                </a:extLst>
              </a:tr>
            </a:tbl>
          </a:graphicData>
        </a:graphic>
      </p:graphicFrame>
      <p:sp>
        <p:nvSpPr>
          <p:cNvPr id="9" name="TextBox 8">
            <a:extLst>
              <a:ext uri="{FF2B5EF4-FFF2-40B4-BE49-F238E27FC236}">
                <a16:creationId xmlns:a16="http://schemas.microsoft.com/office/drawing/2014/main" id="{746A699D-1027-1BFB-93AC-20DD87E2FDAD}"/>
              </a:ext>
            </a:extLst>
          </p:cNvPr>
          <p:cNvSpPr txBox="1"/>
          <p:nvPr/>
        </p:nvSpPr>
        <p:spPr>
          <a:xfrm>
            <a:off x="1182299" y="3827928"/>
            <a:ext cx="6395084" cy="338554"/>
          </a:xfrm>
          <a:prstGeom prst="rect">
            <a:avLst/>
          </a:prstGeom>
          <a:noFill/>
        </p:spPr>
        <p:txBody>
          <a:bodyPr wrap="none" rtlCol="0">
            <a:spAutoFit/>
          </a:bodyPr>
          <a:lstStyle/>
          <a:p>
            <a:r>
              <a:rPr lang="en-US" sz="1600" dirty="0"/>
              <a:t>Table: Increasing maximum L3 cache sizes in the DSU Units</a:t>
            </a:r>
            <a:endParaRPr lang="hu-HU" sz="1600" dirty="0"/>
          </a:p>
        </p:txBody>
      </p:sp>
    </p:spTree>
    <p:extLst>
      <p:ext uri="{BB962C8B-B14F-4D97-AF65-F5344CB8AC3E}">
        <p14:creationId xmlns:p14="http://schemas.microsoft.com/office/powerpoint/2010/main" val="88801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5023F-2BC7-038C-5C59-BDFDAC3B75A1}"/>
              </a:ext>
            </a:extLst>
          </p:cNvPr>
          <p:cNvSpPr>
            <a:spLocks noGrp="1"/>
          </p:cNvSpPr>
          <p:nvPr>
            <p:ph type="title"/>
          </p:nvPr>
        </p:nvSpPr>
        <p:spPr/>
        <p:txBody>
          <a:bodyPr/>
          <a:lstStyle/>
          <a:p>
            <a:r>
              <a:rPr lang="en-US" sz="1700" kern="1200" dirty="0">
                <a:solidFill>
                  <a:srgbClr val="FFFFFF"/>
                </a:solidFill>
              </a:rPr>
              <a:t>3.6 Armv9-A based 64-bit Cortex-A CPUs (39)</a:t>
            </a:r>
            <a:endParaRPr lang="hu-HU" sz="1700" dirty="0"/>
          </a:p>
        </p:txBody>
      </p:sp>
      <p:graphicFrame>
        <p:nvGraphicFramePr>
          <p:cNvPr id="3" name="Table 3">
            <a:extLst>
              <a:ext uri="{FF2B5EF4-FFF2-40B4-BE49-F238E27FC236}">
                <a16:creationId xmlns:a16="http://schemas.microsoft.com/office/drawing/2014/main" id="{89ED6F1F-B00A-5BF6-A8A0-AF8D5B43A44C}"/>
              </a:ext>
            </a:extLst>
          </p:cNvPr>
          <p:cNvGraphicFramePr>
            <a:graphicFrameLocks noGrp="1"/>
          </p:cNvGraphicFramePr>
          <p:nvPr>
            <p:extLst>
              <p:ext uri="{D42A27DB-BD31-4B8C-83A1-F6EECF244321}">
                <p14:modId xmlns:p14="http://schemas.microsoft.com/office/powerpoint/2010/main" val="2389501432"/>
              </p:ext>
            </p:extLst>
          </p:nvPr>
        </p:nvGraphicFramePr>
        <p:xfrm>
          <a:off x="71438" y="1461169"/>
          <a:ext cx="9072564" cy="2585720"/>
        </p:xfrm>
        <a:graphic>
          <a:graphicData uri="http://schemas.openxmlformats.org/drawingml/2006/table">
            <a:tbl>
              <a:tblPr firstRow="1" bandRow="1">
                <a:tableStyleId>{5C22544A-7EE6-4342-B048-85BDC9FD1C3A}</a:tableStyleId>
              </a:tblPr>
              <a:tblGrid>
                <a:gridCol w="2268141">
                  <a:extLst>
                    <a:ext uri="{9D8B030D-6E8A-4147-A177-3AD203B41FA5}">
                      <a16:colId xmlns:a16="http://schemas.microsoft.com/office/drawing/2014/main" val="3033971168"/>
                    </a:ext>
                  </a:extLst>
                </a:gridCol>
                <a:gridCol w="2268141">
                  <a:extLst>
                    <a:ext uri="{9D8B030D-6E8A-4147-A177-3AD203B41FA5}">
                      <a16:colId xmlns:a16="http://schemas.microsoft.com/office/drawing/2014/main" val="3397913154"/>
                    </a:ext>
                  </a:extLst>
                </a:gridCol>
                <a:gridCol w="2268141">
                  <a:extLst>
                    <a:ext uri="{9D8B030D-6E8A-4147-A177-3AD203B41FA5}">
                      <a16:colId xmlns:a16="http://schemas.microsoft.com/office/drawing/2014/main" val="1650321368"/>
                    </a:ext>
                  </a:extLst>
                </a:gridCol>
                <a:gridCol w="2268141">
                  <a:extLst>
                    <a:ext uri="{9D8B030D-6E8A-4147-A177-3AD203B41FA5}">
                      <a16:colId xmlns:a16="http://schemas.microsoft.com/office/drawing/2014/main" val="3550658645"/>
                    </a:ext>
                  </a:extLst>
                </a:gridCol>
              </a:tblGrid>
              <a:tr h="370840">
                <a:tc>
                  <a:txBody>
                    <a:bodyPr/>
                    <a:lstStyle/>
                    <a:p>
                      <a:pPr algn="ctr"/>
                      <a:endParaRPr lang="hu-HU" sz="1400" b="1" dirty="0"/>
                    </a:p>
                  </a:txBody>
                  <a:tcPr anchor="ctr">
                    <a:solidFill>
                      <a:srgbClr val="0070C0"/>
                    </a:solidFill>
                  </a:tcPr>
                </a:tc>
                <a:tc gridSpan="3">
                  <a:txBody>
                    <a:bodyPr/>
                    <a:lstStyle/>
                    <a:p>
                      <a:pPr algn="ctr"/>
                      <a:r>
                        <a:rPr lang="en-US" sz="1400" b="1" dirty="0"/>
                        <a:t>Uplift achieved by the cores vs. the previous implementation</a:t>
                      </a:r>
                      <a:endParaRPr lang="hu-HU" sz="1400" b="1" dirty="0"/>
                    </a:p>
                  </a:txBody>
                  <a:tcPr anchor="ctr">
                    <a:solidFill>
                      <a:srgbClr val="0070C0"/>
                    </a:solidFill>
                  </a:tcPr>
                </a:tc>
                <a:tc hMerge="1">
                  <a:txBody>
                    <a:bodyPr/>
                    <a:lstStyle/>
                    <a:p>
                      <a:pPr algn="ctr"/>
                      <a:endParaRPr lang="hu-HU" sz="1400" b="1" dirty="0"/>
                    </a:p>
                  </a:txBody>
                  <a:tcPr anchor="ctr">
                    <a:solidFill>
                      <a:srgbClr val="0070C0"/>
                    </a:solidFill>
                  </a:tcPr>
                </a:tc>
                <a:tc hMerge="1">
                  <a:txBody>
                    <a:bodyPr/>
                    <a:lstStyle/>
                    <a:p>
                      <a:pPr algn="ctr"/>
                      <a:endParaRPr lang="hu-HU" sz="1400" b="1" dirty="0"/>
                    </a:p>
                  </a:txBody>
                  <a:tcPr anchor="ctr">
                    <a:solidFill>
                      <a:srgbClr val="0070C0"/>
                    </a:solidFill>
                  </a:tcPr>
                </a:tc>
                <a:extLst>
                  <a:ext uri="{0D108BD9-81ED-4DB2-BD59-A6C34878D82A}">
                    <a16:rowId xmlns:a16="http://schemas.microsoft.com/office/drawing/2014/main" val="4015881101"/>
                  </a:ext>
                </a:extLst>
              </a:tr>
              <a:tr h="370840">
                <a:tc>
                  <a:txBody>
                    <a:bodyPr/>
                    <a:lstStyle/>
                    <a:p>
                      <a:pPr algn="ctr"/>
                      <a:r>
                        <a:rPr lang="en-US" sz="1400" b="1" dirty="0">
                          <a:solidFill>
                            <a:schemeClr val="bg1"/>
                          </a:solidFill>
                        </a:rPr>
                        <a:t>Platform</a:t>
                      </a:r>
                      <a:endParaRPr lang="hu-HU" sz="1400" b="1" dirty="0">
                        <a:solidFill>
                          <a:schemeClr val="bg1"/>
                        </a:solidFill>
                      </a:endParaRPr>
                    </a:p>
                  </a:txBody>
                  <a:tcPr anchor="ctr">
                    <a:solidFill>
                      <a:srgbClr val="0070C0"/>
                    </a:solidFill>
                  </a:tcPr>
                </a:tc>
                <a:tc>
                  <a:txBody>
                    <a:bodyPr/>
                    <a:lstStyle/>
                    <a:p>
                      <a:pPr algn="ctr"/>
                      <a:r>
                        <a:rPr lang="en-US" sz="1400" b="1" dirty="0">
                          <a:solidFill>
                            <a:schemeClr val="bg1"/>
                          </a:solidFill>
                        </a:rPr>
                        <a:t>Cortex-X-series cores</a:t>
                      </a:r>
                    </a:p>
                    <a:p>
                      <a:pPr algn="ctr"/>
                      <a:r>
                        <a:rPr lang="en-US" sz="1400" b="1" dirty="0">
                          <a:solidFill>
                            <a:schemeClr val="bg1"/>
                          </a:solidFill>
                        </a:rPr>
                        <a:t>in performance </a:t>
                      </a:r>
                    </a:p>
                  </a:txBody>
                  <a:tcPr anchor="ctr">
                    <a:solidFill>
                      <a:srgbClr val="0070C0"/>
                    </a:solidFill>
                  </a:tcPr>
                </a:tc>
                <a:tc>
                  <a:txBody>
                    <a:bodyPr/>
                    <a:lstStyle/>
                    <a:p>
                      <a:pPr algn="ctr"/>
                      <a:r>
                        <a:rPr lang="en-US" sz="1400" b="1" dirty="0">
                          <a:solidFill>
                            <a:schemeClr val="bg1"/>
                          </a:solidFill>
                        </a:rPr>
                        <a:t>Cortex-A700-series</a:t>
                      </a:r>
                    </a:p>
                    <a:p>
                      <a:pPr algn="ctr"/>
                      <a:r>
                        <a:rPr lang="en-US" sz="1400" b="1" dirty="0">
                          <a:solidFill>
                            <a:schemeClr val="bg1"/>
                          </a:solidFill>
                        </a:rPr>
                        <a:t>cores</a:t>
                      </a:r>
                    </a:p>
                    <a:p>
                      <a:pPr algn="ctr"/>
                      <a:r>
                        <a:rPr lang="en-US" sz="1400" b="1" dirty="0">
                          <a:solidFill>
                            <a:schemeClr val="bg1"/>
                          </a:solidFill>
                        </a:rPr>
                        <a:t>in efficiency </a:t>
                      </a:r>
                    </a:p>
                  </a:txBody>
                  <a:tcPr anchor="ctr">
                    <a:solidFill>
                      <a:srgbClr val="0070C0"/>
                    </a:solidFill>
                  </a:tcPr>
                </a:tc>
                <a:tc>
                  <a:txBody>
                    <a:bodyPr/>
                    <a:lstStyle/>
                    <a:p>
                      <a:pPr algn="ctr"/>
                      <a:r>
                        <a:rPr lang="en-US" sz="1400" b="1" dirty="0">
                          <a:solidFill>
                            <a:schemeClr val="bg1"/>
                          </a:solidFill>
                        </a:rPr>
                        <a:t>Cortex-A500-series</a:t>
                      </a:r>
                    </a:p>
                    <a:p>
                      <a:pPr algn="ctr"/>
                      <a:r>
                        <a:rPr lang="en-US" sz="1400" b="1" dirty="0">
                          <a:solidFill>
                            <a:schemeClr val="bg1"/>
                          </a:solidFill>
                        </a:rPr>
                        <a:t>cores in efficiency </a:t>
                      </a:r>
                      <a:endParaRPr lang="hu-HU" sz="1400" b="1" dirty="0">
                        <a:solidFill>
                          <a:schemeClr val="bg1"/>
                        </a:solidFill>
                      </a:endParaRPr>
                    </a:p>
                  </a:txBody>
                  <a:tcPr anchor="ctr">
                    <a:solidFill>
                      <a:srgbClr val="0070C0"/>
                    </a:solidFill>
                  </a:tcPr>
                </a:tc>
                <a:extLst>
                  <a:ext uri="{0D108BD9-81ED-4DB2-BD59-A6C34878D82A}">
                    <a16:rowId xmlns:a16="http://schemas.microsoft.com/office/drawing/2014/main" val="392152399"/>
                  </a:ext>
                </a:extLst>
              </a:tr>
              <a:tr h="370840">
                <a:tc>
                  <a:txBody>
                    <a:bodyPr/>
                    <a:lstStyle/>
                    <a:p>
                      <a:pPr algn="ctr"/>
                      <a:r>
                        <a:rPr lang="en-US" sz="1400" b="0" dirty="0"/>
                        <a:t>TCS21</a:t>
                      </a:r>
                      <a:endParaRPr lang="hu-HU" sz="1400" b="0" dirty="0"/>
                    </a:p>
                  </a:txBody>
                  <a:tcPr anchor="ctr"/>
                </a:tc>
                <a:tc>
                  <a:txBody>
                    <a:bodyPr/>
                    <a:lstStyle/>
                    <a:p>
                      <a:pPr algn="ctr"/>
                      <a:r>
                        <a:rPr lang="en-US" sz="1400" b="0" dirty="0"/>
                        <a:t>30 %</a:t>
                      </a:r>
                      <a:endParaRPr lang="hu-HU" sz="1400" b="0" dirty="0"/>
                    </a:p>
                  </a:txBody>
                  <a:tcPr anchor="ctr"/>
                </a:tc>
                <a:tc>
                  <a:txBody>
                    <a:bodyPr/>
                    <a:lstStyle/>
                    <a:p>
                      <a:pPr algn="ctr"/>
                      <a:r>
                        <a:rPr lang="en-US" sz="1400" b="0" dirty="0"/>
                        <a:t>30 %</a:t>
                      </a:r>
                      <a:endParaRPr lang="hu-HU" sz="1400" b="0" dirty="0"/>
                    </a:p>
                  </a:txBody>
                  <a:tcPr anchor="ctr"/>
                </a:tc>
                <a:tc>
                  <a:txBody>
                    <a:bodyPr/>
                    <a:lstStyle/>
                    <a:p>
                      <a:pPr algn="ctr"/>
                      <a:r>
                        <a:rPr lang="en-US" sz="1400" b="0" dirty="0"/>
                        <a:t>35 %</a:t>
                      </a:r>
                      <a:endParaRPr lang="hu-HU" sz="1400" b="0" dirty="0"/>
                    </a:p>
                  </a:txBody>
                  <a:tcPr anchor="ctr"/>
                </a:tc>
                <a:extLst>
                  <a:ext uri="{0D108BD9-81ED-4DB2-BD59-A6C34878D82A}">
                    <a16:rowId xmlns:a16="http://schemas.microsoft.com/office/drawing/2014/main" val="1283639094"/>
                  </a:ext>
                </a:extLst>
              </a:tr>
              <a:tr h="370840">
                <a:tc>
                  <a:txBody>
                    <a:bodyPr/>
                    <a:lstStyle/>
                    <a:p>
                      <a:pPr algn="ctr"/>
                      <a:r>
                        <a:rPr lang="en-US" sz="1400" b="0" dirty="0"/>
                        <a:t>TCS22</a:t>
                      </a:r>
                      <a:endParaRPr lang="hu-HU" sz="1400" b="0" dirty="0"/>
                    </a:p>
                  </a:txBody>
                  <a:tcPr anchor="ctr"/>
                </a:tc>
                <a:tc>
                  <a:txBody>
                    <a:bodyPr/>
                    <a:lstStyle/>
                    <a:p>
                      <a:pPr algn="ctr"/>
                      <a:r>
                        <a:rPr lang="en-US" sz="1400" b="0" dirty="0"/>
                        <a:t>22 %</a:t>
                      </a:r>
                      <a:endParaRPr lang="hu-HU" sz="1400" b="0" dirty="0"/>
                    </a:p>
                  </a:txBody>
                  <a:tcPr anchor="ctr"/>
                </a:tc>
                <a:tc>
                  <a:txBody>
                    <a:bodyPr/>
                    <a:lstStyle/>
                    <a:p>
                      <a:pPr algn="ctr"/>
                      <a:r>
                        <a:rPr lang="en-US" sz="1400" b="0" dirty="0"/>
                        <a:t>20 %</a:t>
                      </a:r>
                      <a:endParaRPr lang="hu-HU" sz="1400" b="0" dirty="0"/>
                    </a:p>
                  </a:txBody>
                  <a:tcPr anchor="ctr"/>
                </a:tc>
                <a:tc>
                  <a:txBody>
                    <a:bodyPr/>
                    <a:lstStyle/>
                    <a:p>
                      <a:pPr algn="ctr"/>
                      <a:r>
                        <a:rPr lang="en-US" sz="1400" b="0" dirty="0"/>
                        <a:t>-5 %</a:t>
                      </a:r>
                      <a:endParaRPr lang="hu-HU" sz="1400" b="0" dirty="0"/>
                    </a:p>
                  </a:txBody>
                  <a:tcPr anchor="ctr"/>
                </a:tc>
                <a:extLst>
                  <a:ext uri="{0D108BD9-81ED-4DB2-BD59-A6C34878D82A}">
                    <a16:rowId xmlns:a16="http://schemas.microsoft.com/office/drawing/2014/main" val="641352163"/>
                  </a:ext>
                </a:extLst>
              </a:tr>
              <a:tr h="370840">
                <a:tc>
                  <a:txBody>
                    <a:bodyPr/>
                    <a:lstStyle/>
                    <a:p>
                      <a:pPr algn="ctr"/>
                      <a:r>
                        <a:rPr lang="en-US" sz="1400" b="0" dirty="0"/>
                        <a:t>TCS23</a:t>
                      </a:r>
                      <a:endParaRPr lang="hu-HU" sz="1400" b="0" dirty="0"/>
                    </a:p>
                  </a:txBody>
                  <a:tcPr anchor="ctr"/>
                </a:tc>
                <a:tc>
                  <a:txBody>
                    <a:bodyPr/>
                    <a:lstStyle/>
                    <a:p>
                      <a:pPr algn="ctr"/>
                      <a:r>
                        <a:rPr lang="en-US" sz="1400" b="0" dirty="0"/>
                        <a:t>15 %</a:t>
                      </a:r>
                      <a:endParaRPr lang="hu-HU" sz="1400" b="0" dirty="0"/>
                    </a:p>
                  </a:txBody>
                  <a:tcPr anchor="ctr"/>
                </a:tc>
                <a:tc>
                  <a:txBody>
                    <a:bodyPr/>
                    <a:lstStyle/>
                    <a:p>
                      <a:pPr algn="ctr"/>
                      <a:r>
                        <a:rPr lang="en-US" sz="1400" b="0" dirty="0"/>
                        <a:t>20 %</a:t>
                      </a:r>
                      <a:endParaRPr lang="hu-HU" sz="1400" b="0" dirty="0"/>
                    </a:p>
                  </a:txBody>
                  <a:tcPr anchor="ctr"/>
                </a:tc>
                <a:tc>
                  <a:txBody>
                    <a:bodyPr/>
                    <a:lstStyle/>
                    <a:p>
                      <a:pPr algn="ctr"/>
                      <a:r>
                        <a:rPr lang="en-US" sz="1400" b="0" dirty="0"/>
                        <a:t>22 %</a:t>
                      </a:r>
                      <a:endParaRPr lang="hu-HU" sz="1400" b="0" dirty="0"/>
                    </a:p>
                  </a:txBody>
                  <a:tcPr anchor="ctr"/>
                </a:tc>
                <a:extLst>
                  <a:ext uri="{0D108BD9-81ED-4DB2-BD59-A6C34878D82A}">
                    <a16:rowId xmlns:a16="http://schemas.microsoft.com/office/drawing/2014/main" val="1341769676"/>
                  </a:ext>
                </a:extLst>
              </a:tr>
              <a:tr h="370840">
                <a:tc>
                  <a:txBody>
                    <a:bodyPr/>
                    <a:lstStyle/>
                    <a:p>
                      <a:pPr algn="ctr"/>
                      <a:r>
                        <a:rPr lang="en-US" sz="1400" b="0" dirty="0"/>
                        <a:t>Cumulated uplift</a:t>
                      </a:r>
                      <a:endParaRPr lang="hu-HU" sz="1400" b="0" dirty="0"/>
                    </a:p>
                  </a:txBody>
                  <a:tcPr anchor="ctr"/>
                </a:tc>
                <a:tc>
                  <a:txBody>
                    <a:bodyPr/>
                    <a:lstStyle/>
                    <a:p>
                      <a:pPr algn="ctr"/>
                      <a:r>
                        <a:rPr lang="en-US" sz="1400" b="0" dirty="0"/>
                        <a:t>1.82x</a:t>
                      </a:r>
                      <a:endParaRPr lang="hu-HU" sz="1400" b="0" dirty="0"/>
                    </a:p>
                  </a:txBody>
                  <a:tcPr anchor="ctr"/>
                </a:tc>
                <a:tc>
                  <a:txBody>
                    <a:bodyPr/>
                    <a:lstStyle/>
                    <a:p>
                      <a:pPr algn="ctr"/>
                      <a:r>
                        <a:rPr lang="en-US" sz="1400" b="0" dirty="0"/>
                        <a:t>1.87x</a:t>
                      </a:r>
                      <a:endParaRPr lang="hu-HU" sz="1400" b="0" dirty="0"/>
                    </a:p>
                  </a:txBody>
                  <a:tcPr anchor="ctr"/>
                </a:tc>
                <a:tc>
                  <a:txBody>
                    <a:bodyPr/>
                    <a:lstStyle/>
                    <a:p>
                      <a:pPr algn="ctr"/>
                      <a:r>
                        <a:rPr lang="en-US" sz="1400" b="0" dirty="0"/>
                        <a:t>1.56x</a:t>
                      </a:r>
                      <a:endParaRPr lang="hu-HU" sz="1400" b="0" dirty="0"/>
                    </a:p>
                  </a:txBody>
                  <a:tcPr anchor="ctr"/>
                </a:tc>
                <a:extLst>
                  <a:ext uri="{0D108BD9-81ED-4DB2-BD59-A6C34878D82A}">
                    <a16:rowId xmlns:a16="http://schemas.microsoft.com/office/drawing/2014/main" val="2568942949"/>
                  </a:ext>
                </a:extLst>
              </a:tr>
            </a:tbl>
          </a:graphicData>
        </a:graphic>
      </p:graphicFrame>
      <p:sp>
        <p:nvSpPr>
          <p:cNvPr id="4" name="TextBox 3">
            <a:extLst>
              <a:ext uri="{FF2B5EF4-FFF2-40B4-BE49-F238E27FC236}">
                <a16:creationId xmlns:a16="http://schemas.microsoft.com/office/drawing/2014/main" id="{2991C58E-DF34-E4F8-D1F0-8AE37DF6B889}"/>
              </a:ext>
            </a:extLst>
          </p:cNvPr>
          <p:cNvSpPr txBox="1"/>
          <p:nvPr/>
        </p:nvSpPr>
        <p:spPr>
          <a:xfrm>
            <a:off x="71438" y="441325"/>
            <a:ext cx="9073253" cy="646331"/>
          </a:xfrm>
          <a:prstGeom prst="rect">
            <a:avLst/>
          </a:prstGeom>
          <a:noFill/>
        </p:spPr>
        <p:txBody>
          <a:bodyPr wrap="none" rtlCol="0">
            <a:spAutoFit/>
          </a:bodyPr>
          <a:lstStyle/>
          <a:p>
            <a:r>
              <a:rPr lang="en-US" spc="-70" dirty="0">
                <a:solidFill>
                  <a:schemeClr val="accent6"/>
                </a:solidFill>
              </a:rPr>
              <a:t>How much performance and efficiency uplift has AMD achieved by the cores of the</a:t>
            </a:r>
          </a:p>
          <a:p>
            <a:r>
              <a:rPr lang="en-US" spc="-70" dirty="0">
                <a:solidFill>
                  <a:schemeClr val="accent6"/>
                </a:solidFill>
              </a:rPr>
              <a:t>   </a:t>
            </a:r>
            <a:r>
              <a:rPr lang="en-US" spc="-20" dirty="0">
                <a:solidFill>
                  <a:schemeClr val="accent6"/>
                </a:solidFill>
              </a:rPr>
              <a:t>introduced TCS platforms vs. previous implementations? [</a:t>
            </a:r>
            <a:r>
              <a:rPr lang="hu-HU" spc="-20" dirty="0">
                <a:solidFill>
                  <a:schemeClr val="accent6"/>
                </a:solidFill>
              </a:rPr>
              <a:t>217</a:t>
            </a:r>
            <a:r>
              <a:rPr lang="en-US" spc="-20" dirty="0">
                <a:solidFill>
                  <a:schemeClr val="accent6"/>
                </a:solidFill>
              </a:rPr>
              <a:t>], [</a:t>
            </a:r>
            <a:r>
              <a:rPr lang="hu-HU" spc="-20" dirty="0">
                <a:solidFill>
                  <a:schemeClr val="accent6"/>
                </a:solidFill>
              </a:rPr>
              <a:t>219</a:t>
            </a:r>
            <a:r>
              <a:rPr lang="en-US" spc="-20" dirty="0">
                <a:solidFill>
                  <a:schemeClr val="accent6"/>
                </a:solidFill>
              </a:rPr>
              <a:t>],</a:t>
            </a:r>
            <a:r>
              <a:rPr lang="hu-HU" spc="-20" dirty="0">
                <a:solidFill>
                  <a:schemeClr val="accent6"/>
                </a:solidFill>
              </a:rPr>
              <a:t> </a:t>
            </a:r>
            <a:r>
              <a:rPr lang="en-US" spc="-20" dirty="0">
                <a:solidFill>
                  <a:schemeClr val="accent6"/>
                </a:solidFill>
              </a:rPr>
              <a:t>[</a:t>
            </a:r>
            <a:r>
              <a:rPr lang="hu-HU" spc="-20" dirty="0">
                <a:solidFill>
                  <a:schemeClr val="accent6"/>
                </a:solidFill>
              </a:rPr>
              <a:t>220</a:t>
            </a:r>
            <a:r>
              <a:rPr lang="en-US" spc="-20" dirty="0">
                <a:solidFill>
                  <a:schemeClr val="accent6"/>
                </a:solidFill>
              </a:rPr>
              <a:t>]</a:t>
            </a:r>
            <a:endParaRPr lang="hu-HU" spc="-20" dirty="0">
              <a:solidFill>
                <a:schemeClr val="accent6"/>
              </a:solidFill>
            </a:endParaRPr>
          </a:p>
        </p:txBody>
      </p:sp>
      <p:sp>
        <p:nvSpPr>
          <p:cNvPr id="5" name="TextBox 4">
            <a:extLst>
              <a:ext uri="{FF2B5EF4-FFF2-40B4-BE49-F238E27FC236}">
                <a16:creationId xmlns:a16="http://schemas.microsoft.com/office/drawing/2014/main" id="{D0B344F7-2446-EE97-4FE4-5BB4800BE224}"/>
              </a:ext>
            </a:extLst>
          </p:cNvPr>
          <p:cNvSpPr txBox="1"/>
          <p:nvPr/>
        </p:nvSpPr>
        <p:spPr>
          <a:xfrm>
            <a:off x="71438" y="4159717"/>
            <a:ext cx="10921682" cy="1451679"/>
          </a:xfrm>
          <a:prstGeom prst="rect">
            <a:avLst/>
          </a:prstGeom>
          <a:noFill/>
        </p:spPr>
        <p:txBody>
          <a:bodyPr wrap="square" rtlCol="0">
            <a:spAutoFit/>
          </a:bodyPr>
          <a:lstStyle/>
          <a:p>
            <a:pPr>
              <a:spcAft>
                <a:spcPts val="400"/>
              </a:spcAft>
            </a:pPr>
            <a:r>
              <a:rPr lang="en-US" sz="1600" dirty="0">
                <a:solidFill>
                  <a:srgbClr val="FF0000"/>
                </a:solidFill>
              </a:rPr>
              <a:t>Remarks</a:t>
            </a:r>
          </a:p>
          <a:p>
            <a:pPr marL="285750" indent="-285750">
              <a:buFont typeface="Arial" panose="020B0604020202020204" pitchFamily="34" charset="0"/>
              <a:buChar char="•"/>
            </a:pPr>
            <a:r>
              <a:rPr lang="en-US" sz="1600" dirty="0"/>
              <a:t>Upon first glance, it is surprising that the updated </a:t>
            </a:r>
            <a:r>
              <a:rPr lang="en-US" sz="1600" dirty="0">
                <a:solidFill>
                  <a:srgbClr val="0070C0"/>
                </a:solidFill>
              </a:rPr>
              <a:t>Cortex-A510</a:t>
            </a:r>
            <a:r>
              <a:rPr lang="en-US" sz="1600" dirty="0"/>
              <a:t> core module of the</a:t>
            </a:r>
          </a:p>
          <a:p>
            <a:pPr>
              <a:spcAft>
                <a:spcPts val="600"/>
              </a:spcAft>
            </a:pPr>
            <a:r>
              <a:rPr lang="en-US" sz="1600" dirty="0"/>
              <a:t>       TCS22 platform is </a:t>
            </a:r>
            <a:r>
              <a:rPr lang="en-US" sz="1600" dirty="0">
                <a:solidFill>
                  <a:srgbClr val="0070C0"/>
                </a:solidFill>
              </a:rPr>
              <a:t>5% less efficient </a:t>
            </a:r>
            <a:r>
              <a:rPr lang="en-US" sz="1600" dirty="0"/>
              <a:t>than its predecessor. </a:t>
            </a:r>
          </a:p>
          <a:p>
            <a:pPr marL="285750" indent="-285750">
              <a:buFont typeface="Arial" panose="020B0604020202020204" pitchFamily="34" charset="0"/>
              <a:buChar char="•"/>
            </a:pPr>
            <a:r>
              <a:rPr lang="en-US" sz="1600" spc="-40" dirty="0"/>
              <a:t>This is explained by the fact that the updated core module provides </a:t>
            </a:r>
            <a:r>
              <a:rPr lang="en-US" sz="1600" spc="-40" dirty="0">
                <a:solidFill>
                  <a:srgbClr val="0066FF"/>
                </a:solidFill>
              </a:rPr>
              <a:t>support for both</a:t>
            </a:r>
          </a:p>
          <a:p>
            <a:r>
              <a:rPr lang="en-US" sz="1600" spc="-40" dirty="0">
                <a:solidFill>
                  <a:srgbClr val="0066FF"/>
                </a:solidFill>
              </a:rPr>
              <a:t>       </a:t>
            </a:r>
            <a:r>
              <a:rPr lang="en-US" sz="1600" spc="-80" dirty="0">
                <a:solidFill>
                  <a:srgbClr val="0066FF"/>
                </a:solidFill>
              </a:rPr>
              <a:t>AArch32 and AArch64, </a:t>
            </a:r>
            <a:r>
              <a:rPr lang="en-US" sz="1600" spc="-80" dirty="0"/>
              <a:t>whereas the previous core module A510 only supported AArch64. </a:t>
            </a:r>
          </a:p>
        </p:txBody>
      </p:sp>
    </p:spTree>
    <p:extLst>
      <p:ext uri="{BB962C8B-B14F-4D97-AF65-F5344CB8AC3E}">
        <p14:creationId xmlns:p14="http://schemas.microsoft.com/office/powerpoint/2010/main" val="136688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2B56C-4039-42C1-0B00-D1C01D062FB9}"/>
              </a:ext>
            </a:extLst>
          </p:cNvPr>
          <p:cNvSpPr>
            <a:spLocks noGrp="1"/>
          </p:cNvSpPr>
          <p:nvPr>
            <p:ph type="title"/>
          </p:nvPr>
        </p:nvSpPr>
        <p:spPr/>
        <p:txBody>
          <a:bodyPr/>
          <a:lstStyle/>
          <a:p>
            <a:r>
              <a:rPr lang="en-US" sz="1700" kern="1200" dirty="0">
                <a:solidFill>
                  <a:srgbClr val="FFFFFF"/>
                </a:solidFill>
              </a:rPr>
              <a:t>3.6 Armv9-A based 64-bit Cortex-A CPUs (40)</a:t>
            </a:r>
            <a:endParaRPr lang="hu-HU" sz="1700" dirty="0"/>
          </a:p>
        </p:txBody>
      </p:sp>
      <p:sp>
        <p:nvSpPr>
          <p:cNvPr id="3" name="TextBox 2">
            <a:extLst>
              <a:ext uri="{FF2B5EF4-FFF2-40B4-BE49-F238E27FC236}">
                <a16:creationId xmlns:a16="http://schemas.microsoft.com/office/drawing/2014/main" id="{F9624032-34EC-6E32-43C8-7A2FB3C97E79}"/>
              </a:ext>
            </a:extLst>
          </p:cNvPr>
          <p:cNvSpPr txBox="1"/>
          <p:nvPr/>
        </p:nvSpPr>
        <p:spPr>
          <a:xfrm>
            <a:off x="287338" y="815688"/>
            <a:ext cx="9198993" cy="1400383"/>
          </a:xfrm>
          <a:prstGeom prst="rect">
            <a:avLst/>
          </a:prstGeom>
          <a:noFill/>
        </p:spPr>
        <p:txBody>
          <a:bodyPr wrap="none" rtlCol="0">
            <a:spAutoFit/>
          </a:bodyPr>
          <a:lstStyle/>
          <a:p>
            <a:pPr marL="285750" indent="-285750">
              <a:buFont typeface="Arial" panose="020B0604020202020204" pitchFamily="34" charset="0"/>
              <a:buChar char="•"/>
            </a:pPr>
            <a:r>
              <a:rPr lang="en-US" sz="1600" spc="-20" dirty="0"/>
              <a:t>As pointed out previously, the </a:t>
            </a:r>
            <a:r>
              <a:rPr lang="en-US" sz="1600" spc="-20" dirty="0">
                <a:solidFill>
                  <a:srgbClr val="0070C0"/>
                </a:solidFill>
              </a:rPr>
              <a:t>Cortex-X series cores are ARM’s flagship client cores</a:t>
            </a:r>
            <a:r>
              <a:rPr lang="en-US" sz="1600" spc="-20" dirty="0"/>
              <a:t>,</a:t>
            </a:r>
          </a:p>
          <a:p>
            <a:pPr>
              <a:spcAft>
                <a:spcPts val="600"/>
              </a:spcAft>
            </a:pPr>
            <a:r>
              <a:rPr lang="en-US" sz="1600" dirty="0"/>
              <a:t>      so their evolution is an intriguing issue.</a:t>
            </a:r>
          </a:p>
          <a:p>
            <a:pPr marL="285750" indent="-285750">
              <a:buFont typeface="Arial" panose="020B0604020202020204" pitchFamily="34" charset="0"/>
              <a:buChar char="•"/>
            </a:pPr>
            <a:r>
              <a:rPr lang="en-US" sz="1600" spc="-50" dirty="0"/>
              <a:t>This is why we first </a:t>
            </a:r>
            <a:r>
              <a:rPr lang="en-US" sz="1600" spc="-50" dirty="0">
                <a:solidFill>
                  <a:srgbClr val="0070C0"/>
                </a:solidFill>
              </a:rPr>
              <a:t>summarize key features </a:t>
            </a:r>
            <a:r>
              <a:rPr lang="en-US" sz="1600" spc="-50" dirty="0"/>
              <a:t>of subsequent generations of ARM </a:t>
            </a:r>
          </a:p>
          <a:p>
            <a:r>
              <a:rPr lang="en-US" sz="1600" spc="-50" dirty="0"/>
              <a:t>     Cortex-X cores and then illustrate </a:t>
            </a:r>
            <a:r>
              <a:rPr lang="en-US" sz="1600" spc="-50" dirty="0">
                <a:solidFill>
                  <a:srgbClr val="0070C0"/>
                </a:solidFill>
              </a:rPr>
              <a:t>how ARM raised their performance through </a:t>
            </a:r>
          </a:p>
          <a:p>
            <a:r>
              <a:rPr lang="en-US" sz="1600" spc="-50" dirty="0">
                <a:solidFill>
                  <a:srgbClr val="0070C0"/>
                </a:solidFill>
              </a:rPr>
              <a:t>       widening the core width.</a:t>
            </a:r>
            <a:endParaRPr lang="hu-HU" sz="1600" dirty="0" err="1">
              <a:solidFill>
                <a:srgbClr val="0070C0"/>
              </a:solidFill>
            </a:endParaRPr>
          </a:p>
        </p:txBody>
      </p:sp>
      <p:sp>
        <p:nvSpPr>
          <p:cNvPr id="6" name="TextBox 5">
            <a:extLst>
              <a:ext uri="{FF2B5EF4-FFF2-40B4-BE49-F238E27FC236}">
                <a16:creationId xmlns:a16="http://schemas.microsoft.com/office/drawing/2014/main" id="{D7B1C0E3-CA31-E26C-262C-14054F944C0B}"/>
              </a:ext>
            </a:extLst>
          </p:cNvPr>
          <p:cNvSpPr txBox="1"/>
          <p:nvPr/>
        </p:nvSpPr>
        <p:spPr>
          <a:xfrm>
            <a:off x="78039" y="446356"/>
            <a:ext cx="4550541" cy="369332"/>
          </a:xfrm>
          <a:prstGeom prst="rect">
            <a:avLst/>
          </a:prstGeom>
          <a:noFill/>
        </p:spPr>
        <p:txBody>
          <a:bodyPr wrap="none" rtlCol="0">
            <a:spAutoFit/>
          </a:bodyPr>
          <a:lstStyle/>
          <a:p>
            <a:r>
              <a:rPr lang="en-US" dirty="0">
                <a:solidFill>
                  <a:schemeClr val="accent6"/>
                </a:solidFill>
              </a:rPr>
              <a:t>Evolution of the Cortex-X core series</a:t>
            </a:r>
            <a:endParaRPr lang="hu-HU" dirty="0">
              <a:solidFill>
                <a:schemeClr val="accent6"/>
              </a:solidFill>
            </a:endParaRPr>
          </a:p>
        </p:txBody>
      </p:sp>
    </p:spTree>
    <p:extLst>
      <p:ext uri="{BB962C8B-B14F-4D97-AF65-F5344CB8AC3E}">
        <p14:creationId xmlns:p14="http://schemas.microsoft.com/office/powerpoint/2010/main" val="414331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5D95B-9D75-1111-D206-1EABC926800E}"/>
              </a:ext>
            </a:extLst>
          </p:cNvPr>
          <p:cNvSpPr>
            <a:spLocks noGrp="1"/>
          </p:cNvSpPr>
          <p:nvPr>
            <p:ph type="title"/>
          </p:nvPr>
        </p:nvSpPr>
        <p:spPr/>
        <p:txBody>
          <a:bodyPr/>
          <a:lstStyle/>
          <a:p>
            <a:r>
              <a:rPr lang="en-US" sz="1700" kern="1200" dirty="0">
                <a:solidFill>
                  <a:srgbClr val="FFFFFF"/>
                </a:solidFill>
              </a:rPr>
              <a:t>3.6 Armv9-A based 64-bit Cortex-A CPUs (41)</a:t>
            </a:r>
            <a:endParaRPr lang="hu-HU" sz="1700" dirty="0"/>
          </a:p>
        </p:txBody>
      </p:sp>
      <p:graphicFrame>
        <p:nvGraphicFramePr>
          <p:cNvPr id="4" name="Table 4">
            <a:extLst>
              <a:ext uri="{FF2B5EF4-FFF2-40B4-BE49-F238E27FC236}">
                <a16:creationId xmlns:a16="http://schemas.microsoft.com/office/drawing/2014/main" id="{14D34963-EE8D-F76B-6F2F-324AE8E63560}"/>
              </a:ext>
            </a:extLst>
          </p:cNvPr>
          <p:cNvGraphicFramePr>
            <a:graphicFrameLocks noGrp="1"/>
          </p:cNvGraphicFramePr>
          <p:nvPr>
            <p:extLst>
              <p:ext uri="{D42A27DB-BD31-4B8C-83A1-F6EECF244321}">
                <p14:modId xmlns:p14="http://schemas.microsoft.com/office/powerpoint/2010/main" val="3383085916"/>
              </p:ext>
            </p:extLst>
          </p:nvPr>
        </p:nvGraphicFramePr>
        <p:xfrm>
          <a:off x="71438" y="1234440"/>
          <a:ext cx="8930327" cy="4921685"/>
        </p:xfrm>
        <a:graphic>
          <a:graphicData uri="http://schemas.openxmlformats.org/drawingml/2006/table">
            <a:tbl>
              <a:tblPr firstRow="1" bandRow="1">
                <a:tableStyleId>{5C22544A-7EE6-4342-B048-85BDC9FD1C3A}</a:tableStyleId>
              </a:tblPr>
              <a:tblGrid>
                <a:gridCol w="2253883">
                  <a:extLst>
                    <a:ext uri="{9D8B030D-6E8A-4147-A177-3AD203B41FA5}">
                      <a16:colId xmlns:a16="http://schemas.microsoft.com/office/drawing/2014/main" val="2908576283"/>
                    </a:ext>
                  </a:extLst>
                </a:gridCol>
                <a:gridCol w="1580300">
                  <a:extLst>
                    <a:ext uri="{9D8B030D-6E8A-4147-A177-3AD203B41FA5}">
                      <a16:colId xmlns:a16="http://schemas.microsoft.com/office/drawing/2014/main" val="1480340620"/>
                    </a:ext>
                  </a:extLst>
                </a:gridCol>
                <a:gridCol w="1628941">
                  <a:extLst>
                    <a:ext uri="{9D8B030D-6E8A-4147-A177-3AD203B41FA5}">
                      <a16:colId xmlns:a16="http://schemas.microsoft.com/office/drawing/2014/main" val="1727284695"/>
                    </a:ext>
                  </a:extLst>
                </a:gridCol>
                <a:gridCol w="1550111">
                  <a:extLst>
                    <a:ext uri="{9D8B030D-6E8A-4147-A177-3AD203B41FA5}">
                      <a16:colId xmlns:a16="http://schemas.microsoft.com/office/drawing/2014/main" val="3447449585"/>
                    </a:ext>
                  </a:extLst>
                </a:gridCol>
                <a:gridCol w="1917092">
                  <a:extLst>
                    <a:ext uri="{9D8B030D-6E8A-4147-A177-3AD203B41FA5}">
                      <a16:colId xmlns:a16="http://schemas.microsoft.com/office/drawing/2014/main" val="941722976"/>
                    </a:ext>
                  </a:extLst>
                </a:gridCol>
              </a:tblGrid>
              <a:tr h="427554">
                <a:tc>
                  <a:txBody>
                    <a:bodyPr/>
                    <a:lstStyle/>
                    <a:p>
                      <a:pPr algn="ctr"/>
                      <a:r>
                        <a:rPr lang="hu-HU" sz="1400" b="1" dirty="0" err="1">
                          <a:effectLst/>
                        </a:rPr>
                        <a:t>Arm</a:t>
                      </a:r>
                      <a:r>
                        <a:rPr lang="hu-HU" sz="1400" b="1" dirty="0">
                          <a:effectLst/>
                        </a:rPr>
                        <a:t> </a:t>
                      </a:r>
                      <a:r>
                        <a:rPr lang="hu-HU" sz="1400" b="1" dirty="0" err="1">
                          <a:effectLst/>
                        </a:rPr>
                        <a:t>Cortex</a:t>
                      </a:r>
                      <a:r>
                        <a:rPr lang="hu-HU" sz="1400" b="1" dirty="0">
                          <a:effectLst/>
                        </a:rPr>
                        <a:t>-X </a:t>
                      </a:r>
                      <a:r>
                        <a:rPr lang="hu-HU" sz="1400" b="1" dirty="0" err="1">
                          <a:effectLst/>
                        </a:rPr>
                        <a:t>Evolution</a:t>
                      </a:r>
                      <a:endParaRPr lang="hu-HU" sz="1400" b="1" dirty="0">
                        <a:effectLst/>
                      </a:endParaRPr>
                    </a:p>
                  </a:txBody>
                  <a:tcPr anchor="ctr">
                    <a:solidFill>
                      <a:srgbClr val="0070C0"/>
                    </a:solidFill>
                  </a:tcPr>
                </a:tc>
                <a:tc>
                  <a:txBody>
                    <a:bodyPr/>
                    <a:lstStyle/>
                    <a:p>
                      <a:pPr algn="ctr"/>
                      <a:r>
                        <a:rPr lang="en-US" sz="1400" b="1" dirty="0">
                          <a:effectLst/>
                        </a:rPr>
                        <a:t>Cortex-X4</a:t>
                      </a:r>
                    </a:p>
                    <a:p>
                      <a:pPr algn="ctr"/>
                      <a:r>
                        <a:rPr lang="en-US" sz="1400" b="1" dirty="0">
                          <a:effectLst/>
                        </a:rPr>
                        <a:t>(2023-2024)</a:t>
                      </a:r>
                      <a:endParaRPr lang="hu-HU" sz="1400" b="1" dirty="0">
                        <a:effectLst/>
                      </a:endParaRPr>
                    </a:p>
                  </a:txBody>
                  <a:tcPr anchor="ctr">
                    <a:solidFill>
                      <a:srgbClr val="0070C0"/>
                    </a:solidFill>
                  </a:tcPr>
                </a:tc>
                <a:tc>
                  <a:txBody>
                    <a:bodyPr/>
                    <a:lstStyle/>
                    <a:p>
                      <a:pPr algn="ctr"/>
                      <a:r>
                        <a:rPr lang="hu-HU" sz="1400" b="1" dirty="0">
                          <a:effectLst/>
                        </a:rPr>
                        <a:t>Cortex-X3</a:t>
                      </a:r>
                      <a:endParaRPr lang="en-US" sz="1400" b="1" dirty="0">
                        <a:effectLst/>
                      </a:endParaRPr>
                    </a:p>
                    <a:p>
                      <a:pPr algn="ctr"/>
                      <a:r>
                        <a:rPr lang="en-US" sz="1400" b="1" dirty="0">
                          <a:effectLst/>
                        </a:rPr>
                        <a:t>(2022)</a:t>
                      </a:r>
                      <a:endParaRPr lang="hu-HU" sz="1400" b="1" dirty="0">
                        <a:effectLst/>
                      </a:endParaRPr>
                    </a:p>
                  </a:txBody>
                  <a:tcPr anchor="ctr">
                    <a:solidFill>
                      <a:srgbClr val="0070C0"/>
                    </a:solidFill>
                  </a:tcPr>
                </a:tc>
                <a:tc>
                  <a:txBody>
                    <a:bodyPr/>
                    <a:lstStyle/>
                    <a:p>
                      <a:pPr algn="ctr"/>
                      <a:r>
                        <a:rPr lang="hu-HU" sz="1400" b="1" dirty="0">
                          <a:effectLst/>
                        </a:rPr>
                        <a:t>Cortex-X2</a:t>
                      </a:r>
                      <a:endParaRPr lang="en-US" sz="1400" b="1" dirty="0">
                        <a:effectLst/>
                      </a:endParaRPr>
                    </a:p>
                    <a:p>
                      <a:pPr algn="ctr"/>
                      <a:r>
                        <a:rPr lang="en-US" sz="1400" b="1" dirty="0">
                          <a:effectLst/>
                        </a:rPr>
                        <a:t>(2021)</a:t>
                      </a:r>
                      <a:endParaRPr lang="hu-HU" sz="1400" b="1" dirty="0">
                        <a:effectLst/>
                      </a:endParaRPr>
                    </a:p>
                  </a:txBody>
                  <a:tcPr anchor="ctr">
                    <a:solidFill>
                      <a:srgbClr val="0070C0"/>
                    </a:solidFill>
                  </a:tcPr>
                </a:tc>
                <a:tc>
                  <a:txBody>
                    <a:bodyPr/>
                    <a:lstStyle/>
                    <a:p>
                      <a:pPr algn="ctr"/>
                      <a:r>
                        <a:rPr lang="hu-HU" sz="1400" b="1" dirty="0">
                          <a:effectLst/>
                        </a:rPr>
                        <a:t>Cortex-X1</a:t>
                      </a:r>
                      <a:endParaRPr lang="en-US" sz="1400" b="1" dirty="0">
                        <a:effectLst/>
                      </a:endParaRPr>
                    </a:p>
                    <a:p>
                      <a:pPr algn="ctr"/>
                      <a:r>
                        <a:rPr lang="en-US" sz="1400" b="1" dirty="0">
                          <a:effectLst/>
                        </a:rPr>
                        <a:t>(2020)</a:t>
                      </a:r>
                      <a:endParaRPr lang="hu-HU" sz="1400" b="1" dirty="0">
                        <a:effectLst/>
                      </a:endParaRPr>
                    </a:p>
                  </a:txBody>
                  <a:tcPr anchor="ctr">
                    <a:solidFill>
                      <a:srgbClr val="0070C0"/>
                    </a:solidFill>
                  </a:tcPr>
                </a:tc>
                <a:extLst>
                  <a:ext uri="{0D108BD9-81ED-4DB2-BD59-A6C34878D82A}">
                    <a16:rowId xmlns:a16="http://schemas.microsoft.com/office/drawing/2014/main" val="1972445337"/>
                  </a:ext>
                </a:extLst>
              </a:tr>
              <a:tr h="523191">
                <a:tc>
                  <a:txBody>
                    <a:bodyPr/>
                    <a:lstStyle/>
                    <a:p>
                      <a:pPr algn="ctr"/>
                      <a:r>
                        <a:rPr lang="hu-HU" sz="1400" b="0" dirty="0" err="1">
                          <a:effectLst/>
                        </a:rPr>
                        <a:t>Expected</a:t>
                      </a:r>
                      <a:r>
                        <a:rPr lang="hu-HU" sz="1400" b="0" dirty="0">
                          <a:effectLst/>
                        </a:rPr>
                        <a:t> mobile </a:t>
                      </a:r>
                      <a:r>
                        <a:rPr lang="hu-HU" sz="1400" b="0" dirty="0" err="1">
                          <a:effectLst/>
                        </a:rPr>
                        <a:t>clock</a:t>
                      </a:r>
                      <a:r>
                        <a:rPr lang="hu-HU" sz="1400" b="0" dirty="0">
                          <a:effectLst/>
                        </a:rPr>
                        <a:t> </a:t>
                      </a:r>
                      <a:r>
                        <a:rPr lang="hu-HU" sz="1400" b="0" dirty="0" err="1">
                          <a:effectLst/>
                        </a:rPr>
                        <a:t>speed</a:t>
                      </a:r>
                      <a:endParaRPr lang="hu-HU" sz="1400" b="0" dirty="0">
                        <a:effectLst/>
                      </a:endParaRPr>
                    </a:p>
                  </a:txBody>
                  <a:tcPr anchor="ctr"/>
                </a:tc>
                <a:tc>
                  <a:txBody>
                    <a:bodyPr/>
                    <a:lstStyle/>
                    <a:p>
                      <a:pPr algn="ctr"/>
                      <a:r>
                        <a:rPr lang="en-US" sz="1400" dirty="0">
                          <a:effectLst/>
                        </a:rPr>
                        <a:t>~3.4 GHz</a:t>
                      </a:r>
                      <a:endParaRPr lang="hu-HU" sz="1400" dirty="0">
                        <a:effectLst/>
                      </a:endParaRPr>
                    </a:p>
                  </a:txBody>
                  <a:tcPr anchor="ctr"/>
                </a:tc>
                <a:tc>
                  <a:txBody>
                    <a:bodyPr/>
                    <a:lstStyle/>
                    <a:p>
                      <a:pPr algn="ctr"/>
                      <a:r>
                        <a:rPr lang="hu-HU" sz="1400" dirty="0">
                          <a:effectLst/>
                        </a:rPr>
                        <a:t>~3.3GHz</a:t>
                      </a:r>
                    </a:p>
                  </a:txBody>
                  <a:tcPr anchor="ctr"/>
                </a:tc>
                <a:tc>
                  <a:txBody>
                    <a:bodyPr/>
                    <a:lstStyle/>
                    <a:p>
                      <a:pPr algn="ctr"/>
                      <a:r>
                        <a:rPr lang="hu-HU" sz="1400" dirty="0">
                          <a:effectLst/>
                        </a:rPr>
                        <a:t>~3.0GHz</a:t>
                      </a:r>
                    </a:p>
                  </a:txBody>
                  <a:tcPr anchor="ctr"/>
                </a:tc>
                <a:tc>
                  <a:txBody>
                    <a:bodyPr/>
                    <a:lstStyle/>
                    <a:p>
                      <a:pPr algn="ctr"/>
                      <a:r>
                        <a:rPr lang="hu-HU" sz="1400" dirty="0">
                          <a:effectLst/>
                        </a:rPr>
                        <a:t>~3.0GHz</a:t>
                      </a:r>
                    </a:p>
                  </a:txBody>
                  <a:tcPr anchor="ctr"/>
                </a:tc>
                <a:extLst>
                  <a:ext uri="{0D108BD9-81ED-4DB2-BD59-A6C34878D82A}">
                    <a16:rowId xmlns:a16="http://schemas.microsoft.com/office/drawing/2014/main" val="225362768"/>
                  </a:ext>
                </a:extLst>
              </a:tr>
              <a:tr h="523191">
                <a:tc>
                  <a:txBody>
                    <a:bodyPr/>
                    <a:lstStyle/>
                    <a:p>
                      <a:pPr algn="ctr"/>
                      <a:r>
                        <a:rPr lang="hu-HU" sz="1400" b="0" dirty="0" err="1">
                          <a:effectLst/>
                        </a:rPr>
                        <a:t>Instruction</a:t>
                      </a:r>
                      <a:r>
                        <a:rPr lang="hu-HU" sz="1400" b="0" dirty="0">
                          <a:effectLst/>
                        </a:rPr>
                        <a:t> d</a:t>
                      </a:r>
                      <a:r>
                        <a:rPr lang="en-US" sz="1400" b="0" dirty="0" err="1">
                          <a:effectLst/>
                        </a:rPr>
                        <a:t>ecode</a:t>
                      </a:r>
                      <a:r>
                        <a:rPr lang="hu-HU" sz="1400" b="0" dirty="0">
                          <a:effectLst/>
                        </a:rPr>
                        <a:t> </a:t>
                      </a:r>
                      <a:r>
                        <a:rPr lang="hu-HU" sz="1400" b="0" dirty="0" err="1">
                          <a:effectLst/>
                        </a:rPr>
                        <a:t>width</a:t>
                      </a:r>
                      <a:endParaRPr lang="hu-HU" sz="1400" b="0" dirty="0">
                        <a:effectLst/>
                      </a:endParaRPr>
                    </a:p>
                  </a:txBody>
                  <a:tcPr anchor="ctr"/>
                </a:tc>
                <a:tc>
                  <a:txBody>
                    <a:bodyPr/>
                    <a:lstStyle/>
                    <a:p>
                      <a:pPr algn="ctr"/>
                      <a:r>
                        <a:rPr lang="en-US" sz="1400" dirty="0">
                          <a:effectLst/>
                        </a:rPr>
                        <a:t>10?</a:t>
                      </a:r>
                      <a:endParaRPr lang="hu-HU" sz="1400" dirty="0">
                        <a:effectLst/>
                      </a:endParaRPr>
                    </a:p>
                  </a:txBody>
                  <a:tcPr anchor="ctr"/>
                </a:tc>
                <a:tc>
                  <a:txBody>
                    <a:bodyPr/>
                    <a:lstStyle/>
                    <a:p>
                      <a:pPr algn="ctr"/>
                      <a:r>
                        <a:rPr lang="hu-HU" sz="1400" dirty="0">
                          <a:effectLst/>
                        </a:rPr>
                        <a:t>6</a:t>
                      </a:r>
                    </a:p>
                  </a:txBody>
                  <a:tcPr anchor="ctr"/>
                </a:tc>
                <a:tc>
                  <a:txBody>
                    <a:bodyPr/>
                    <a:lstStyle/>
                    <a:p>
                      <a:pPr algn="ctr"/>
                      <a:r>
                        <a:rPr lang="hu-HU" sz="1400" dirty="0">
                          <a:effectLst/>
                        </a:rPr>
                        <a:t>5</a:t>
                      </a:r>
                    </a:p>
                  </a:txBody>
                  <a:tcPr anchor="ctr"/>
                </a:tc>
                <a:tc>
                  <a:txBody>
                    <a:bodyPr/>
                    <a:lstStyle/>
                    <a:p>
                      <a:pPr algn="ctr"/>
                      <a:r>
                        <a:rPr lang="hu-HU" sz="1400" dirty="0">
                          <a:effectLst/>
                        </a:rPr>
                        <a:t>5</a:t>
                      </a:r>
                    </a:p>
                  </a:txBody>
                  <a:tcPr anchor="ctr"/>
                </a:tc>
                <a:extLst>
                  <a:ext uri="{0D108BD9-81ED-4DB2-BD59-A6C34878D82A}">
                    <a16:rowId xmlns:a16="http://schemas.microsoft.com/office/drawing/2014/main" val="3530007759"/>
                  </a:ext>
                </a:extLst>
              </a:tr>
              <a:tr h="523191">
                <a:tc>
                  <a:txBody>
                    <a:bodyPr/>
                    <a:lstStyle/>
                    <a:p>
                      <a:pPr algn="ctr"/>
                      <a:r>
                        <a:rPr lang="hu-HU" sz="1400" b="0" dirty="0" err="1">
                          <a:effectLst/>
                        </a:rPr>
                        <a:t>Instruction</a:t>
                      </a:r>
                      <a:r>
                        <a:rPr lang="hu-HU" sz="1400" b="0" dirty="0">
                          <a:effectLst/>
                        </a:rPr>
                        <a:t> </a:t>
                      </a:r>
                      <a:r>
                        <a:rPr lang="hu-HU" sz="1400" b="0" dirty="0" err="1">
                          <a:effectLst/>
                        </a:rPr>
                        <a:t>pipeline</a:t>
                      </a:r>
                      <a:r>
                        <a:rPr lang="hu-HU" sz="1400" b="0" dirty="0">
                          <a:effectLst/>
                        </a:rPr>
                        <a:t> </a:t>
                      </a:r>
                      <a:r>
                        <a:rPr lang="hu-HU" sz="1400" b="0" dirty="0" err="1">
                          <a:effectLst/>
                        </a:rPr>
                        <a:t>length</a:t>
                      </a:r>
                      <a:endParaRPr lang="hu-HU" sz="1400" b="0" dirty="0">
                        <a:effectLst/>
                      </a:endParaRPr>
                    </a:p>
                  </a:txBody>
                  <a:tcPr anchor="ctr"/>
                </a:tc>
                <a:tc>
                  <a:txBody>
                    <a:bodyPr/>
                    <a:lstStyle/>
                    <a:p>
                      <a:pPr algn="ctr"/>
                      <a:r>
                        <a:rPr lang="en-US" sz="1400" dirty="0" err="1">
                          <a:effectLst/>
                        </a:rPr>
                        <a:t>n.a.</a:t>
                      </a:r>
                      <a:endParaRPr lang="hu-HU" sz="1400" dirty="0">
                        <a:effectLst/>
                      </a:endParaRPr>
                    </a:p>
                  </a:txBody>
                  <a:tcPr anchor="ctr"/>
                </a:tc>
                <a:tc>
                  <a:txBody>
                    <a:bodyPr/>
                    <a:lstStyle/>
                    <a:p>
                      <a:pPr algn="ctr"/>
                      <a:r>
                        <a:rPr lang="hu-HU" sz="1400" dirty="0">
                          <a:effectLst/>
                        </a:rPr>
                        <a:t>9</a:t>
                      </a:r>
                    </a:p>
                  </a:txBody>
                  <a:tcPr anchor="ctr"/>
                </a:tc>
                <a:tc>
                  <a:txBody>
                    <a:bodyPr/>
                    <a:lstStyle/>
                    <a:p>
                      <a:pPr algn="ctr"/>
                      <a:r>
                        <a:rPr lang="hu-HU" sz="1400" dirty="0">
                          <a:effectLst/>
                        </a:rPr>
                        <a:t>10</a:t>
                      </a:r>
                    </a:p>
                  </a:txBody>
                  <a:tcPr anchor="ctr"/>
                </a:tc>
                <a:tc>
                  <a:txBody>
                    <a:bodyPr/>
                    <a:lstStyle/>
                    <a:p>
                      <a:pPr algn="ctr"/>
                      <a:r>
                        <a:rPr lang="hu-HU" sz="1400" dirty="0">
                          <a:effectLst/>
                        </a:rPr>
                        <a:t>11</a:t>
                      </a:r>
                    </a:p>
                  </a:txBody>
                  <a:tcPr anchor="ctr"/>
                </a:tc>
                <a:extLst>
                  <a:ext uri="{0D108BD9-81ED-4DB2-BD59-A6C34878D82A}">
                    <a16:rowId xmlns:a16="http://schemas.microsoft.com/office/drawing/2014/main" val="891387415"/>
                  </a:ext>
                </a:extLst>
              </a:tr>
              <a:tr h="523191">
                <a:tc>
                  <a:txBody>
                    <a:bodyPr/>
                    <a:lstStyle/>
                    <a:p>
                      <a:pPr algn="ctr"/>
                      <a:r>
                        <a:rPr lang="hu-HU" sz="1400" b="0" dirty="0" err="1">
                          <a:effectLst/>
                        </a:rPr>
                        <a:t>OoO</a:t>
                      </a:r>
                      <a:r>
                        <a:rPr lang="hu-HU" sz="1400" b="0" dirty="0">
                          <a:effectLst/>
                        </a:rPr>
                        <a:t> </a:t>
                      </a:r>
                      <a:r>
                        <a:rPr lang="hu-HU" sz="1400" b="0" dirty="0" err="1">
                          <a:effectLst/>
                        </a:rPr>
                        <a:t>Execution</a:t>
                      </a:r>
                      <a:r>
                        <a:rPr lang="hu-HU" sz="1400" b="0" dirty="0">
                          <a:effectLst/>
                        </a:rPr>
                        <a:t> </a:t>
                      </a:r>
                      <a:r>
                        <a:rPr lang="hu-HU" sz="1400" b="0" dirty="0" err="1">
                          <a:effectLst/>
                        </a:rPr>
                        <a:t>Window</a:t>
                      </a:r>
                      <a:endParaRPr lang="hu-HU" sz="1400" b="0" dirty="0">
                        <a:effectLst/>
                      </a:endParaRPr>
                    </a:p>
                  </a:txBody>
                  <a:tcPr anchor="ctr"/>
                </a:tc>
                <a:tc>
                  <a:txBody>
                    <a:bodyPr/>
                    <a:lstStyle/>
                    <a:p>
                      <a:pPr algn="ctr"/>
                      <a:r>
                        <a:rPr lang="en-US" sz="1400" dirty="0">
                          <a:effectLst/>
                        </a:rPr>
                        <a:t>768</a:t>
                      </a:r>
                    </a:p>
                    <a:p>
                      <a:pPr algn="ctr"/>
                      <a:r>
                        <a:rPr lang="en-US" sz="1400" dirty="0">
                          <a:effectLst/>
                        </a:rPr>
                        <a:t>2x384</a:t>
                      </a:r>
                      <a:endParaRPr lang="hu-HU" sz="1400" dirty="0">
                        <a:effectLst/>
                      </a:endParaRPr>
                    </a:p>
                  </a:txBody>
                  <a:tcPr anchor="ctr"/>
                </a:tc>
                <a:tc>
                  <a:txBody>
                    <a:bodyPr/>
                    <a:lstStyle/>
                    <a:p>
                      <a:pPr algn="ctr"/>
                      <a:r>
                        <a:rPr lang="hu-HU" sz="1400" dirty="0">
                          <a:effectLst/>
                        </a:rPr>
                        <a:t>640</a:t>
                      </a:r>
                      <a:br>
                        <a:rPr lang="hu-HU" sz="1400" dirty="0">
                          <a:effectLst/>
                        </a:rPr>
                      </a:br>
                      <a:r>
                        <a:rPr lang="hu-HU" sz="1400" dirty="0">
                          <a:effectLst/>
                        </a:rPr>
                        <a:t>(2x 320)</a:t>
                      </a:r>
                    </a:p>
                  </a:txBody>
                  <a:tcPr anchor="ctr"/>
                </a:tc>
                <a:tc>
                  <a:txBody>
                    <a:bodyPr/>
                    <a:lstStyle/>
                    <a:p>
                      <a:pPr algn="ctr"/>
                      <a:r>
                        <a:rPr lang="hu-HU" sz="1400" dirty="0">
                          <a:effectLst/>
                        </a:rPr>
                        <a:t>576</a:t>
                      </a:r>
                      <a:br>
                        <a:rPr lang="hu-HU" sz="1400" dirty="0">
                          <a:effectLst/>
                        </a:rPr>
                      </a:br>
                      <a:r>
                        <a:rPr lang="hu-HU" sz="1400" dirty="0">
                          <a:effectLst/>
                        </a:rPr>
                        <a:t>(2x 288)</a:t>
                      </a:r>
                    </a:p>
                  </a:txBody>
                  <a:tcPr anchor="ctr"/>
                </a:tc>
                <a:tc>
                  <a:txBody>
                    <a:bodyPr/>
                    <a:lstStyle/>
                    <a:p>
                      <a:pPr algn="ctr"/>
                      <a:r>
                        <a:rPr lang="hu-HU" sz="1400" dirty="0">
                          <a:effectLst/>
                        </a:rPr>
                        <a:t>448</a:t>
                      </a:r>
                      <a:br>
                        <a:rPr lang="hu-HU" sz="1400" dirty="0">
                          <a:effectLst/>
                        </a:rPr>
                      </a:br>
                      <a:r>
                        <a:rPr lang="hu-HU" sz="1400" dirty="0">
                          <a:effectLst/>
                        </a:rPr>
                        <a:t>(2x 224)</a:t>
                      </a:r>
                    </a:p>
                  </a:txBody>
                  <a:tcPr anchor="ctr"/>
                </a:tc>
                <a:extLst>
                  <a:ext uri="{0D108BD9-81ED-4DB2-BD59-A6C34878D82A}">
                    <a16:rowId xmlns:a16="http://schemas.microsoft.com/office/drawing/2014/main" val="2204154143"/>
                  </a:ext>
                </a:extLst>
              </a:tr>
              <a:tr h="523191">
                <a:tc>
                  <a:txBody>
                    <a:bodyPr/>
                    <a:lstStyle/>
                    <a:p>
                      <a:pPr algn="ctr"/>
                      <a:r>
                        <a:rPr lang="en-US" sz="1400" b="0" dirty="0">
                          <a:effectLst/>
                        </a:rPr>
                        <a:t>Integer</a:t>
                      </a:r>
                    </a:p>
                    <a:p>
                      <a:pPr algn="ctr"/>
                      <a:r>
                        <a:rPr lang="en-US" sz="1400" b="0" dirty="0">
                          <a:effectLst/>
                        </a:rPr>
                        <a:t> </a:t>
                      </a:r>
                      <a:r>
                        <a:rPr lang="hu-HU" sz="1400" b="0" dirty="0" err="1">
                          <a:effectLst/>
                        </a:rPr>
                        <a:t>Execution</a:t>
                      </a:r>
                      <a:r>
                        <a:rPr lang="hu-HU" sz="1400" b="0" dirty="0">
                          <a:effectLst/>
                        </a:rPr>
                        <a:t> </a:t>
                      </a:r>
                      <a:r>
                        <a:rPr lang="hu-HU" sz="1400" b="0" dirty="0" err="1">
                          <a:effectLst/>
                        </a:rPr>
                        <a:t>Units</a:t>
                      </a:r>
                      <a:endParaRPr lang="hu-HU" sz="1400" b="0" dirty="0">
                        <a:effectLs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400" dirty="0">
                          <a:effectLst/>
                        </a:rPr>
                        <a:t>8x ALU</a:t>
                      </a:r>
                      <a:br>
                        <a:rPr lang="fi-FI" sz="1400" dirty="0">
                          <a:effectLst/>
                        </a:rPr>
                      </a:br>
                      <a:r>
                        <a:rPr lang="fi-FI" sz="1400" dirty="0">
                          <a:effectLst/>
                        </a:rPr>
                        <a:t>(6 SX + 2 MX)</a:t>
                      </a:r>
                    </a:p>
                  </a:txBody>
                  <a:tcPr anchor="ctr"/>
                </a:tc>
                <a:tc>
                  <a:txBody>
                    <a:bodyPr/>
                    <a:lstStyle/>
                    <a:p>
                      <a:pPr algn="ctr"/>
                      <a:r>
                        <a:rPr lang="fi-FI" sz="1400" dirty="0">
                          <a:effectLst/>
                        </a:rPr>
                        <a:t>6x ALU</a:t>
                      </a:r>
                      <a:br>
                        <a:rPr lang="fi-FI" sz="1400" dirty="0">
                          <a:effectLst/>
                        </a:rPr>
                      </a:br>
                      <a:r>
                        <a:rPr lang="fi-FI" sz="1400" dirty="0">
                          <a:effectLst/>
                        </a:rPr>
                        <a:t>(4 SX + 2 MX)</a:t>
                      </a:r>
                    </a:p>
                  </a:txBody>
                  <a:tcPr anchor="ctr"/>
                </a:tc>
                <a:tc>
                  <a:txBody>
                    <a:bodyPr/>
                    <a:lstStyle/>
                    <a:p>
                      <a:pPr algn="ctr"/>
                      <a:r>
                        <a:rPr lang="fi-FI" sz="1400" dirty="0">
                          <a:effectLst/>
                        </a:rPr>
                        <a:t>4x ALU</a:t>
                      </a:r>
                      <a:br>
                        <a:rPr lang="fi-FI" sz="1400" dirty="0">
                          <a:effectLst/>
                        </a:rPr>
                      </a:br>
                      <a:r>
                        <a:rPr lang="fi-FI" sz="1400" dirty="0">
                          <a:effectLst/>
                        </a:rPr>
                        <a:t>(2 SX + 2 MX)</a:t>
                      </a:r>
                    </a:p>
                  </a:txBody>
                  <a:tcPr anchor="ctr"/>
                </a:tc>
                <a:tc>
                  <a:txBody>
                    <a:bodyPr/>
                    <a:lstStyle/>
                    <a:p>
                      <a:pPr algn="ctr"/>
                      <a:r>
                        <a:rPr lang="fi-FI" sz="1400" dirty="0">
                          <a:effectLst/>
                        </a:rPr>
                        <a:t>4x ALU</a:t>
                      </a:r>
                      <a:br>
                        <a:rPr lang="fi-FI" sz="1400" dirty="0">
                          <a:effectLst/>
                        </a:rPr>
                      </a:br>
                      <a:r>
                        <a:rPr lang="fi-FI" sz="1400" dirty="0">
                          <a:effectLst/>
                        </a:rPr>
                        <a:t>(2 SX + 2 MX)</a:t>
                      </a:r>
                    </a:p>
                  </a:txBody>
                  <a:tcPr anchor="ctr"/>
                </a:tc>
                <a:extLst>
                  <a:ext uri="{0D108BD9-81ED-4DB2-BD59-A6C34878D82A}">
                    <a16:rowId xmlns:a16="http://schemas.microsoft.com/office/drawing/2014/main" val="2018693381"/>
                  </a:ext>
                </a:extLst>
              </a:tr>
              <a:tr h="523191">
                <a:tc>
                  <a:txBody>
                    <a:bodyPr/>
                    <a:lstStyle/>
                    <a:p>
                      <a:pPr algn="ctr"/>
                      <a:r>
                        <a:rPr lang="en-US" sz="1400" b="0" dirty="0">
                          <a:effectLst/>
                        </a:rPr>
                        <a:t>FP/SIMD </a:t>
                      </a:r>
                    </a:p>
                    <a:p>
                      <a:pPr algn="ctr"/>
                      <a:r>
                        <a:rPr lang="en-US" sz="1400" b="0" dirty="0">
                          <a:effectLst/>
                        </a:rPr>
                        <a:t>Execution Units </a:t>
                      </a:r>
                      <a:endParaRPr lang="hu-HU" sz="1400" b="0" dirty="0">
                        <a:effectLs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400" dirty="0">
                          <a:effectLst/>
                        </a:rPr>
                        <a:t>4</a:t>
                      </a:r>
                    </a:p>
                  </a:txBody>
                  <a:tcPr anchor="ctr"/>
                </a:tc>
                <a:tc>
                  <a:txBody>
                    <a:bodyPr/>
                    <a:lstStyle/>
                    <a:p>
                      <a:pPr algn="ctr"/>
                      <a:r>
                        <a:rPr lang="fi-FI" sz="1400" dirty="0">
                          <a:effectLst/>
                        </a:rPr>
                        <a:t>4</a:t>
                      </a:r>
                    </a:p>
                  </a:txBody>
                  <a:tcPr anchor="ctr"/>
                </a:tc>
                <a:tc>
                  <a:txBody>
                    <a:bodyPr/>
                    <a:lstStyle/>
                    <a:p>
                      <a:pPr algn="ctr"/>
                      <a:r>
                        <a:rPr lang="fi-FI" sz="1400" dirty="0">
                          <a:effectLst/>
                        </a:rPr>
                        <a:t>4</a:t>
                      </a:r>
                    </a:p>
                  </a:txBody>
                  <a:tcPr anchor="ctr"/>
                </a:tc>
                <a:tc>
                  <a:txBody>
                    <a:bodyPr/>
                    <a:lstStyle/>
                    <a:p>
                      <a:pPr algn="ctr"/>
                      <a:r>
                        <a:rPr lang="fi-FI" sz="1400" dirty="0">
                          <a:effectLst/>
                        </a:rPr>
                        <a:t>4</a:t>
                      </a:r>
                    </a:p>
                  </a:txBody>
                  <a:tcPr anchor="ctr"/>
                </a:tc>
                <a:extLst>
                  <a:ext uri="{0D108BD9-81ED-4DB2-BD59-A6C34878D82A}">
                    <a16:rowId xmlns:a16="http://schemas.microsoft.com/office/drawing/2014/main" val="3815076245"/>
                  </a:ext>
                </a:extLst>
              </a:tr>
              <a:tr h="523191">
                <a:tc>
                  <a:txBody>
                    <a:bodyPr/>
                    <a:lstStyle/>
                    <a:p>
                      <a:pPr algn="ctr"/>
                      <a:r>
                        <a:rPr lang="en-US" sz="1400" b="0" dirty="0">
                          <a:effectLst/>
                        </a:rPr>
                        <a:t>Branch Units</a:t>
                      </a:r>
                      <a:endParaRPr lang="hu-HU" sz="1400" b="0" dirty="0">
                        <a:effectLs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400" dirty="0">
                          <a:effectLst/>
                        </a:rPr>
                        <a:t>3</a:t>
                      </a:r>
                    </a:p>
                  </a:txBody>
                  <a:tcPr anchor="ctr"/>
                </a:tc>
                <a:tc>
                  <a:txBody>
                    <a:bodyPr/>
                    <a:lstStyle/>
                    <a:p>
                      <a:pPr algn="ctr"/>
                      <a:r>
                        <a:rPr lang="fi-FI" sz="1400" dirty="0">
                          <a:effectLst/>
                        </a:rPr>
                        <a:t>2</a:t>
                      </a:r>
                    </a:p>
                  </a:txBody>
                  <a:tcPr anchor="ctr"/>
                </a:tc>
                <a:tc>
                  <a:txBody>
                    <a:bodyPr/>
                    <a:lstStyle/>
                    <a:p>
                      <a:pPr algn="ctr"/>
                      <a:r>
                        <a:rPr lang="fi-FI" sz="1400" dirty="0">
                          <a:effectLst/>
                        </a:rPr>
                        <a:t>2</a:t>
                      </a:r>
                    </a:p>
                  </a:txBody>
                  <a:tcPr anchor="ctr"/>
                </a:tc>
                <a:tc>
                  <a:txBody>
                    <a:bodyPr/>
                    <a:lstStyle/>
                    <a:p>
                      <a:pPr algn="ctr"/>
                      <a:r>
                        <a:rPr lang="fi-FI" sz="1400" dirty="0">
                          <a:effectLst/>
                        </a:rPr>
                        <a:t>2</a:t>
                      </a:r>
                    </a:p>
                  </a:txBody>
                  <a:tcPr anchor="ctr"/>
                </a:tc>
                <a:extLst>
                  <a:ext uri="{0D108BD9-81ED-4DB2-BD59-A6C34878D82A}">
                    <a16:rowId xmlns:a16="http://schemas.microsoft.com/office/drawing/2014/main" val="1001869985"/>
                  </a:ext>
                </a:extLst>
              </a:tr>
              <a:tr h="370594">
                <a:tc>
                  <a:txBody>
                    <a:bodyPr/>
                    <a:lstStyle/>
                    <a:p>
                      <a:pPr algn="ctr"/>
                      <a:r>
                        <a:rPr lang="hu-HU" sz="1400" b="0" dirty="0">
                          <a:effectLst/>
                        </a:rPr>
                        <a:t>L1 cache</a:t>
                      </a:r>
                    </a:p>
                  </a:txBody>
                  <a:tcPr anchor="ctr"/>
                </a:tc>
                <a:tc>
                  <a:txBody>
                    <a:bodyPr/>
                    <a:lstStyle/>
                    <a:p>
                      <a:pPr algn="ctr"/>
                      <a:r>
                        <a:rPr lang="en-US" sz="1400" dirty="0">
                          <a:effectLst/>
                        </a:rPr>
                        <a:t>64KB</a:t>
                      </a:r>
                      <a:endParaRPr lang="hu-HU" sz="1400" dirty="0">
                        <a:effectLst/>
                      </a:endParaRPr>
                    </a:p>
                  </a:txBody>
                  <a:tcPr anchor="ctr"/>
                </a:tc>
                <a:tc>
                  <a:txBody>
                    <a:bodyPr/>
                    <a:lstStyle/>
                    <a:p>
                      <a:pPr algn="ctr"/>
                      <a:r>
                        <a:rPr lang="hu-HU" sz="1400" dirty="0">
                          <a:effectLst/>
                        </a:rPr>
                        <a:t>64KB</a:t>
                      </a:r>
                    </a:p>
                  </a:txBody>
                  <a:tcPr anchor="ctr"/>
                </a:tc>
                <a:tc>
                  <a:txBody>
                    <a:bodyPr/>
                    <a:lstStyle/>
                    <a:p>
                      <a:pPr algn="ctr"/>
                      <a:r>
                        <a:rPr lang="hu-HU" sz="1400" dirty="0">
                          <a:effectLst/>
                        </a:rPr>
                        <a:t>64KB</a:t>
                      </a:r>
                    </a:p>
                  </a:txBody>
                  <a:tcPr anchor="ctr"/>
                </a:tc>
                <a:tc>
                  <a:txBody>
                    <a:bodyPr/>
                    <a:lstStyle/>
                    <a:p>
                      <a:pPr algn="ctr"/>
                      <a:r>
                        <a:rPr lang="hu-HU" sz="1400" dirty="0">
                          <a:effectLst/>
                        </a:rPr>
                        <a:t>64KB</a:t>
                      </a:r>
                    </a:p>
                  </a:txBody>
                  <a:tcPr anchor="ctr"/>
                </a:tc>
                <a:extLst>
                  <a:ext uri="{0D108BD9-81ED-4DB2-BD59-A6C34878D82A}">
                    <a16:rowId xmlns:a16="http://schemas.microsoft.com/office/drawing/2014/main" val="569441241"/>
                  </a:ext>
                </a:extLst>
              </a:tr>
              <a:tr h="370594">
                <a:tc>
                  <a:txBody>
                    <a:bodyPr/>
                    <a:lstStyle/>
                    <a:p>
                      <a:pPr algn="ctr"/>
                      <a:r>
                        <a:rPr lang="hu-HU" sz="1400" b="0" dirty="0">
                          <a:effectLst/>
                        </a:rPr>
                        <a:t>L2 cache</a:t>
                      </a:r>
                    </a:p>
                  </a:txBody>
                  <a:tcPr anchor="ctr"/>
                </a:tc>
                <a:tc>
                  <a:txBody>
                    <a:bodyPr/>
                    <a:lstStyle/>
                    <a:p>
                      <a:pPr algn="ctr"/>
                      <a:r>
                        <a:rPr lang="en-US" sz="1400" dirty="0">
                          <a:effectLst/>
                        </a:rPr>
                        <a:t>Up to 2MB</a:t>
                      </a:r>
                      <a:endParaRPr lang="hu-HU" sz="1400" dirty="0">
                        <a:effectLst/>
                      </a:endParaRPr>
                    </a:p>
                  </a:txBody>
                  <a:tcPr anchor="ctr"/>
                </a:tc>
                <a:tc>
                  <a:txBody>
                    <a:bodyPr/>
                    <a:lstStyle/>
                    <a:p>
                      <a:pPr algn="ctr"/>
                      <a:r>
                        <a:rPr lang="hu-HU" sz="1400" dirty="0">
                          <a:effectLst/>
                        </a:rPr>
                        <a:t>512KB / 1MB</a:t>
                      </a:r>
                    </a:p>
                  </a:txBody>
                  <a:tcPr anchor="ctr"/>
                </a:tc>
                <a:tc>
                  <a:txBody>
                    <a:bodyPr/>
                    <a:lstStyle/>
                    <a:p>
                      <a:pPr algn="ctr"/>
                      <a:r>
                        <a:rPr lang="hu-HU" sz="1400" dirty="0">
                          <a:effectLst/>
                        </a:rPr>
                        <a:t>512KB / 1MB</a:t>
                      </a:r>
                    </a:p>
                  </a:txBody>
                  <a:tcPr anchor="ctr"/>
                </a:tc>
                <a:tc>
                  <a:txBody>
                    <a:bodyPr/>
                    <a:lstStyle/>
                    <a:p>
                      <a:pPr algn="ctr"/>
                      <a:r>
                        <a:rPr lang="hu-HU" sz="1400" dirty="0">
                          <a:effectLst/>
                        </a:rPr>
                        <a:t>512KB / 1MB</a:t>
                      </a:r>
                    </a:p>
                  </a:txBody>
                  <a:tcPr anchor="ctr"/>
                </a:tc>
                <a:extLst>
                  <a:ext uri="{0D108BD9-81ED-4DB2-BD59-A6C34878D82A}">
                    <a16:rowId xmlns:a16="http://schemas.microsoft.com/office/drawing/2014/main" val="697249892"/>
                  </a:ext>
                </a:extLst>
              </a:tr>
            </a:tbl>
          </a:graphicData>
        </a:graphic>
      </p:graphicFrame>
      <p:sp>
        <p:nvSpPr>
          <p:cNvPr id="6" name="TextBox 5">
            <a:extLst>
              <a:ext uri="{FF2B5EF4-FFF2-40B4-BE49-F238E27FC236}">
                <a16:creationId xmlns:a16="http://schemas.microsoft.com/office/drawing/2014/main" id="{7DD95AB7-2BDA-B771-5E8B-AC9004458F5E}"/>
              </a:ext>
            </a:extLst>
          </p:cNvPr>
          <p:cNvSpPr txBox="1"/>
          <p:nvPr/>
        </p:nvSpPr>
        <p:spPr>
          <a:xfrm>
            <a:off x="1206897" y="6315158"/>
            <a:ext cx="65039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SX ALU: Single-cycle ALU    MX ALU: Multi-cycle ALU (for Mul. od Div.)</a:t>
            </a:r>
            <a:endParaRPr kumimoji="0" lang="hu-HU" sz="1400" b="0" i="0" u="none" strike="noStrike" kern="1200" cap="none" spc="0" normalizeH="0" baseline="0" noProof="0" dirty="0" err="1">
              <a:ln>
                <a:noFill/>
              </a:ln>
              <a:solidFill>
                <a:srgbClr val="000000"/>
              </a:solidFill>
              <a:effectLst/>
              <a:uLnTx/>
              <a:uFillTx/>
              <a:latin typeface="Verdana"/>
              <a:ea typeface="+mn-ea"/>
              <a:cs typeface="+mn-cs"/>
            </a:endParaRPr>
          </a:p>
        </p:txBody>
      </p:sp>
      <p:sp>
        <p:nvSpPr>
          <p:cNvPr id="3" name="TextBox 2">
            <a:extLst>
              <a:ext uri="{FF2B5EF4-FFF2-40B4-BE49-F238E27FC236}">
                <a16:creationId xmlns:a16="http://schemas.microsoft.com/office/drawing/2014/main" id="{D923CF38-5B8F-7DA1-72FB-B855698CDC7B}"/>
              </a:ext>
            </a:extLst>
          </p:cNvPr>
          <p:cNvSpPr txBox="1"/>
          <p:nvPr/>
        </p:nvSpPr>
        <p:spPr>
          <a:xfrm>
            <a:off x="71438" y="445291"/>
            <a:ext cx="5907643" cy="369332"/>
          </a:xfrm>
          <a:prstGeom prst="rect">
            <a:avLst/>
          </a:prstGeom>
          <a:noFill/>
        </p:spPr>
        <p:txBody>
          <a:bodyPr wrap="none" rtlCol="0">
            <a:spAutoFit/>
          </a:bodyPr>
          <a:lstStyle/>
          <a:p>
            <a:r>
              <a:rPr lang="en-US" dirty="0">
                <a:solidFill>
                  <a:schemeClr val="accent6"/>
                </a:solidFill>
              </a:rPr>
              <a:t>Evolution of key features of Cortex-X cores [</a:t>
            </a:r>
            <a:r>
              <a:rPr lang="hu-HU" dirty="0">
                <a:solidFill>
                  <a:schemeClr val="accent6"/>
                </a:solidFill>
              </a:rPr>
              <a:t>219</a:t>
            </a:r>
            <a:r>
              <a:rPr lang="en-US" dirty="0">
                <a:solidFill>
                  <a:schemeClr val="accent6"/>
                </a:solidFill>
              </a:rPr>
              <a:t>]</a:t>
            </a:r>
            <a:endParaRPr lang="hu-HU" dirty="0" err="1">
              <a:solidFill>
                <a:schemeClr val="accent6"/>
              </a:solidFill>
            </a:endParaRPr>
          </a:p>
        </p:txBody>
      </p:sp>
    </p:spTree>
    <p:extLst>
      <p:ext uri="{BB962C8B-B14F-4D97-AF65-F5344CB8AC3E}">
        <p14:creationId xmlns:p14="http://schemas.microsoft.com/office/powerpoint/2010/main" val="151478558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kern="1200" dirty="0">
                <a:solidFill>
                  <a:srgbClr val="FFFFFF"/>
                </a:solidFill>
              </a:rPr>
              <a:t>3.6 Armv9-A based 64-bit Cortex-A CPUs (42)</a:t>
            </a:r>
            <a:endParaRPr lang="en-US" sz="1700" dirty="0"/>
          </a:p>
        </p:txBody>
      </p:sp>
      <p:sp>
        <p:nvSpPr>
          <p:cNvPr id="8" name="TextBox 7"/>
          <p:cNvSpPr txBox="1"/>
          <p:nvPr/>
        </p:nvSpPr>
        <p:spPr>
          <a:xfrm>
            <a:off x="71438" y="451946"/>
            <a:ext cx="75225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Widening</a:t>
            </a:r>
            <a:r>
              <a:rPr kumimoji="0" lang="en-US" sz="1600" b="0" i="0" u="none" strike="noStrike" kern="1200" cap="none" spc="0" normalizeH="0" baseline="0" noProof="0" dirty="0">
                <a:ln>
                  <a:noFill/>
                </a:ln>
                <a:solidFill>
                  <a:srgbClr val="000000"/>
                </a:solidFill>
                <a:effectLst/>
                <a:uLnTx/>
                <a:uFillTx/>
                <a:latin typeface="Verdana"/>
                <a:ea typeface="+mn-ea"/>
                <a:cs typeface="+mn-cs"/>
              </a:rPr>
              <a:t> the </a:t>
            </a:r>
            <a:r>
              <a:rPr kumimoji="0" lang="en-US" sz="1800" b="0" i="0" u="none" strike="noStrike" kern="1200" cap="none" spc="0" normalizeH="0" baseline="0" noProof="0" dirty="0">
                <a:ln>
                  <a:noFill/>
                </a:ln>
                <a:solidFill>
                  <a:srgbClr val="2D2D8A"/>
                </a:solidFill>
                <a:effectLst/>
                <a:uLnTx/>
                <a:uFillTx/>
                <a:latin typeface="Verdana"/>
                <a:ea typeface="+mn-ea"/>
                <a:cs typeface="+mn-cs"/>
              </a:rPr>
              <a:t>front-end</a:t>
            </a:r>
            <a:r>
              <a:rPr kumimoji="0" lang="en-US" sz="1600" b="0" i="0" u="none" strike="noStrike" kern="1200" cap="none" spc="0" normalizeH="0" baseline="0" noProof="0" dirty="0">
                <a:ln>
                  <a:noFill/>
                </a:ln>
                <a:solidFill>
                  <a:srgbClr val="000000"/>
                </a:solidFill>
                <a:effectLst/>
                <a:uLnTx/>
                <a:uFillTx/>
                <a:latin typeface="Verdana"/>
                <a:ea typeface="+mn-ea"/>
                <a:cs typeface="+mn-cs"/>
              </a:rPr>
              <a:t> width in Arm’s Cortex-A X series cores [217]</a:t>
            </a:r>
          </a:p>
        </p:txBody>
      </p:sp>
      <p:grpSp>
        <p:nvGrpSpPr>
          <p:cNvPr id="12" name="Group 11"/>
          <p:cNvGrpSpPr/>
          <p:nvPr/>
        </p:nvGrpSpPr>
        <p:grpSpPr>
          <a:xfrm>
            <a:off x="0" y="1051037"/>
            <a:ext cx="9144000" cy="1975945"/>
            <a:chOff x="0" y="1849821"/>
            <a:chExt cx="9144000" cy="1975945"/>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0453" b="5941"/>
            <a:stretch/>
          </p:blipFill>
          <p:spPr>
            <a:xfrm>
              <a:off x="0" y="1849821"/>
              <a:ext cx="9144000" cy="183931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3896135" y="2908284"/>
                  <a:ext cx="323615" cy="20005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≤8</m:t>
                        </m:r>
                      </m:oMath>
                    </m:oMathPara>
                  </a14:m>
                  <a:endParaRPr kumimoji="0" lang="en-US" sz="1300" b="0" i="0" u="none" strike="noStrike" kern="1200" cap="none" spc="0" normalizeH="0" baseline="0" noProof="0" dirty="0" err="1">
                    <a:ln>
                      <a:noFill/>
                    </a:ln>
                    <a:solidFill>
                      <a:srgbClr val="000000"/>
                    </a:solidFill>
                    <a:effectLst/>
                    <a:uLnTx/>
                    <a:uFillTx/>
                    <a:latin typeface="Verdana"/>
                    <a:ea typeface="+mn-ea"/>
                    <a:cs typeface="+mn-cs"/>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896135" y="2908284"/>
                  <a:ext cx="323615" cy="200055"/>
                </a:xfrm>
                <a:prstGeom prst="rect">
                  <a:avLst/>
                </a:prstGeom>
                <a:blipFill>
                  <a:blip r:embed="rId3"/>
                  <a:stretch>
                    <a:fillRect l="-9434" r="-9434"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6634076" y="2903030"/>
                  <a:ext cx="323615" cy="20005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≤8</m:t>
                        </m:r>
                      </m:oMath>
                    </m:oMathPara>
                  </a14:m>
                  <a:endParaRPr kumimoji="0" lang="en-US" sz="1300" b="0" i="0" u="none" strike="noStrike" kern="1200" cap="none" spc="0" normalizeH="0" baseline="0" noProof="0" dirty="0" err="1">
                    <a:ln>
                      <a:noFill/>
                    </a:ln>
                    <a:solidFill>
                      <a:srgbClr val="000000"/>
                    </a:solidFill>
                    <a:effectLst/>
                    <a:uLnTx/>
                    <a:uFillTx/>
                    <a:latin typeface="Verdana"/>
                    <a:ea typeface="+mn-ea"/>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634076" y="2903030"/>
                  <a:ext cx="323615" cy="200055"/>
                </a:xfrm>
                <a:prstGeom prst="rect">
                  <a:avLst/>
                </a:prstGeom>
                <a:blipFill>
                  <a:blip r:embed="rId3"/>
                  <a:stretch>
                    <a:fillRect l="-9434" r="-9434"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978000" y="2892521"/>
                  <a:ext cx="323615" cy="20005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≤6</m:t>
                        </m:r>
                      </m:oMath>
                    </m:oMathPara>
                  </a14:m>
                  <a:endParaRPr kumimoji="0" lang="en-US" sz="1300" b="0" i="0" u="none" strike="noStrike" kern="1200" cap="none" spc="0" normalizeH="0" baseline="0" noProof="0" dirty="0" err="1">
                    <a:ln>
                      <a:noFill/>
                    </a:ln>
                    <a:solidFill>
                      <a:srgbClr val="000000"/>
                    </a:solidFill>
                    <a:effectLst/>
                    <a:uLnTx/>
                    <a:uFillTx/>
                    <a:latin typeface="Verdana"/>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978000" y="2892521"/>
                  <a:ext cx="323615" cy="200055"/>
                </a:xfrm>
                <a:prstGeom prst="rect">
                  <a:avLst/>
                </a:prstGeom>
                <a:blipFill>
                  <a:blip r:embed="rId4"/>
                  <a:stretch>
                    <a:fillRect l="-9259" r="-7407"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8335" y="2834715"/>
                  <a:ext cx="323615" cy="20005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≤4</m:t>
                        </m:r>
                      </m:oMath>
                    </m:oMathPara>
                  </a14:m>
                  <a:endParaRPr kumimoji="0" lang="en-US" sz="1300" b="0" i="0" u="none" strike="noStrike" kern="1200" cap="none" spc="0" normalizeH="0" baseline="0" noProof="0" dirty="0" err="1">
                    <a:ln>
                      <a:noFill/>
                    </a:ln>
                    <a:solidFill>
                      <a:srgbClr val="000000"/>
                    </a:solidFill>
                    <a:effectLst/>
                    <a:uLnTx/>
                    <a:uFillTx/>
                    <a:latin typeface="Verdana"/>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8335" y="2834715"/>
                  <a:ext cx="323615" cy="200055"/>
                </a:xfrm>
                <a:prstGeom prst="rect">
                  <a:avLst/>
                </a:prstGeom>
                <a:blipFill>
                  <a:blip r:embed="rId5"/>
                  <a:stretch>
                    <a:fillRect l="-9434" r="-7547" b="-18182"/>
                  </a:stretch>
                </a:blipFill>
              </p:spPr>
              <p:txBody>
                <a:bodyPr/>
                <a:lstStyle/>
                <a:p>
                  <a:r>
                    <a:rPr lang="en-US">
                      <a:noFill/>
                    </a:rPr>
                    <a:t> </a:t>
                  </a:r>
                </a:p>
              </p:txBody>
            </p:sp>
          </mc:Fallback>
        </mc:AlternateContent>
        <p:sp>
          <p:nvSpPr>
            <p:cNvPr id="11" name="Rectangle 10"/>
            <p:cNvSpPr/>
            <p:nvPr/>
          </p:nvSpPr>
          <p:spPr>
            <a:xfrm>
              <a:off x="28335" y="3594538"/>
              <a:ext cx="1064741" cy="231228"/>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grpSp>
      <p:sp>
        <p:nvSpPr>
          <p:cNvPr id="13" name="Rounded Rectangle 12"/>
          <p:cNvSpPr/>
          <p:nvPr/>
        </p:nvSpPr>
        <p:spPr>
          <a:xfrm>
            <a:off x="-21022" y="3258206"/>
            <a:ext cx="9144000" cy="1980000"/>
          </a:xfrm>
          <a:prstGeom prst="roundRect">
            <a:avLst/>
          </a:prstGeom>
          <a:solidFill>
            <a:schemeClr val="bg1">
              <a:lumMod val="95000"/>
            </a:schemeClr>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TextBox 13"/>
          <p:cNvSpPr txBox="1"/>
          <p:nvPr/>
        </p:nvSpPr>
        <p:spPr>
          <a:xfrm>
            <a:off x="215900" y="3289738"/>
            <a:ext cx="8979638" cy="259045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noProof="0" dirty="0">
                <a:ln>
                  <a:noFill/>
                </a:ln>
                <a:solidFill>
                  <a:srgbClr val="000000"/>
                </a:solidFill>
                <a:effectLst/>
                <a:uLnTx/>
                <a:uFillTx/>
                <a:latin typeface="Verdana"/>
                <a:ea typeface="+mn-ea"/>
                <a:cs typeface="+mn-cs"/>
              </a:rPr>
              <a:t>As shown above, </a:t>
            </a:r>
            <a:r>
              <a:rPr kumimoji="0" lang="en-US" sz="1600" b="0" i="0" u="none" strike="noStrike" kern="1200" cap="none" spc="-50" normalizeH="0" noProof="0" dirty="0">
                <a:ln>
                  <a:noFill/>
                </a:ln>
                <a:solidFill>
                  <a:srgbClr val="FF0000"/>
                </a:solidFill>
                <a:effectLst/>
                <a:uLnTx/>
                <a:uFillTx/>
                <a:latin typeface="Verdana"/>
                <a:ea typeface="+mn-ea"/>
                <a:cs typeface="+mn-cs"/>
              </a:rPr>
              <a:t>ARM widened the decode width from 4 to 6 </a:t>
            </a:r>
            <a:r>
              <a:rPr kumimoji="0" lang="en-US" sz="1600" b="0" i="0" u="none" strike="noStrike" kern="1200" cap="none" spc="-50" normalizeH="0" noProof="0" dirty="0">
                <a:ln>
                  <a:noFill/>
                </a:ln>
                <a:solidFill>
                  <a:srgbClr val="000000"/>
                </a:solidFill>
                <a:effectLst/>
                <a:uLnTx/>
                <a:uFillTx/>
                <a:latin typeface="Verdana"/>
                <a:ea typeface="+mn-ea"/>
                <a:cs typeface="+mn-cs"/>
              </a:rPr>
              <a:t>in their high-performance</a:t>
            </a:r>
          </a:p>
          <a:p>
            <a:pPr marR="0" lvl="0" algn="l" defTabSz="914400" rtl="0" eaLnBrk="1" fontAlgn="auto" latinLnBrk="0" hangingPunct="1">
              <a:lnSpc>
                <a:spcPct val="100000"/>
              </a:lnSpc>
              <a:spcBef>
                <a:spcPts val="0"/>
              </a:spcBef>
              <a:spcAft>
                <a:spcPts val="60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cores considered above.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Verdana"/>
              </a:rPr>
              <a:t>Along</a:t>
            </a:r>
            <a:r>
              <a:rPr kumimoji="0" lang="en-US" sz="1600" b="0" i="0" u="none" strike="noStrike" kern="1200" cap="none" spc="0" normalizeH="0" baseline="0" noProof="0" dirty="0">
                <a:ln>
                  <a:noFill/>
                </a:ln>
                <a:solidFill>
                  <a:srgbClr val="000000"/>
                </a:solidFill>
                <a:effectLst/>
                <a:uLnTx/>
                <a:uFillTx/>
                <a:latin typeface="Verdana"/>
                <a:ea typeface="+mn-ea"/>
                <a:cs typeface="+mn-cs"/>
              </a:rPr>
              <a:t> with widening the front ends of the cores, ARM also introduced </a:t>
            </a:r>
            <a:r>
              <a:rPr kumimoji="0" lang="en-US" sz="1600" b="0" i="0" u="none" strike="noStrike" kern="1200" cap="none" spc="-20" normalizeH="0" baseline="0" noProof="0" dirty="0">
                <a:ln>
                  <a:noFill/>
                </a:ln>
                <a:solidFill>
                  <a:srgbClr val="FF0000"/>
                </a:solidFill>
                <a:effectLst/>
                <a:uLnTx/>
                <a:uFillTx/>
                <a:latin typeface="Verdana"/>
                <a:ea typeface="+mn-ea"/>
                <a:cs typeface="+mn-cs"/>
              </a:rPr>
              <a:t>MOP caches</a:t>
            </a:r>
          </a:p>
          <a:p>
            <a:pPr marR="0" lvl="0" algn="l" defTabSz="914400" rtl="0" eaLnBrk="1" fontAlgn="auto" latinLnBrk="0" hangingPunct="1">
              <a:lnSpc>
                <a:spcPct val="100000"/>
              </a:lnSpc>
              <a:spcBef>
                <a:spcPts val="0"/>
              </a:spcBef>
              <a:spcAft>
                <a:spcPts val="0"/>
              </a:spcAft>
              <a:buClrTx/>
              <a:buSzTx/>
              <a:tabLst/>
              <a:defRPr/>
            </a:pPr>
            <a:r>
              <a:rPr lang="en-US" sz="1600" spc="-20" dirty="0">
                <a:solidFill>
                  <a:srgbClr val="FF0000"/>
                </a:solidFill>
                <a:latin typeface="Verdana"/>
              </a:rPr>
              <a:t>     </a:t>
            </a:r>
            <a:r>
              <a:rPr kumimoji="0" lang="en-US" sz="1600" b="0" i="0" u="none" strike="noStrike" kern="1200" cap="none" spc="-20" normalizeH="0" baseline="0" noProof="0" dirty="0">
                <a:ln>
                  <a:noFill/>
                </a:ln>
                <a:solidFill>
                  <a:srgbClr val="FF0000"/>
                </a:solidFill>
                <a:effectLst/>
                <a:uLnTx/>
                <a:uFillTx/>
                <a:latin typeface="Verdana"/>
                <a:ea typeface="+mn-ea"/>
                <a:cs typeface="+mn-cs"/>
              </a:rPr>
              <a:t> </a:t>
            </a:r>
            <a:r>
              <a:rPr kumimoji="0" lang="en-US" sz="1600" b="0" i="0" u="none" strike="noStrike" kern="1200" cap="none" spc="-20" normalizeH="0" baseline="0" noProof="0" dirty="0">
                <a:ln>
                  <a:noFill/>
                </a:ln>
                <a:solidFill>
                  <a:srgbClr val="000000"/>
                </a:solidFill>
                <a:effectLst/>
                <a:uLnTx/>
                <a:uFillTx/>
                <a:latin typeface="Verdana"/>
                <a:ea typeface="+mn-ea"/>
                <a:cs typeface="+mn-cs"/>
              </a:rPr>
              <a:t>(in the A77 core) to raise the efficiency of instruction</a:t>
            </a:r>
            <a:r>
              <a:rPr kumimoji="0" lang="en-US" sz="1600" b="0" i="0" u="none" strike="noStrike" kern="1200" cap="none" spc="0" normalizeH="0" baseline="0" noProof="0" dirty="0">
                <a:ln>
                  <a:noFill/>
                </a:ln>
                <a:solidFill>
                  <a:srgbClr val="000000"/>
                </a:solidFill>
                <a:effectLst/>
                <a:uLnTx/>
                <a:uFillTx/>
                <a:latin typeface="Verdana"/>
                <a:ea typeface="+mn-ea"/>
                <a:cs typeface="+mn-cs"/>
              </a:rPr>
              <a:t> decoding and then </a:t>
            </a:r>
            <a:r>
              <a:rPr kumimoji="0" lang="en-US" sz="1600" b="0" i="0" u="none" strike="noStrike" kern="1200" cap="none" spc="0" normalizeH="0" baseline="0" noProof="0" dirty="0">
                <a:ln>
                  <a:noFill/>
                </a:ln>
                <a:solidFill>
                  <a:srgbClr val="0070C0"/>
                </a:solidFill>
                <a:effectLst/>
                <a:uLnTx/>
                <a:uFillTx/>
                <a:latin typeface="Verdana"/>
                <a:ea typeface="+mn-ea"/>
                <a:cs typeface="+mn-cs"/>
              </a:rPr>
              <a:t>increased</a:t>
            </a:r>
          </a:p>
          <a:p>
            <a:pPr marR="0" lvl="0" algn="l" defTabSz="914400" rtl="0" eaLnBrk="1" fontAlgn="auto" latinLnBrk="0" hangingPunct="1">
              <a:lnSpc>
                <a:spcPct val="100000"/>
              </a:lnSpc>
              <a:spcBef>
                <a:spcPts val="0"/>
              </a:spcBef>
              <a:spcAft>
                <a:spcPts val="600"/>
              </a:spcAft>
              <a:buClrTx/>
              <a:buSzTx/>
              <a:tabLs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 their access width from 6 to 8. </a:t>
            </a:r>
          </a:p>
          <a:p>
            <a:pPr marL="285750" lvl="0" indent="-285750">
              <a:buFont typeface="Arial" panose="020B0604020202020204" pitchFamily="34" charset="0"/>
              <a:buChar char="•"/>
              <a:defRPr/>
            </a:pPr>
            <a:r>
              <a:rPr lang="en-US" sz="1600" dirty="0">
                <a:solidFill>
                  <a:srgbClr val="000000"/>
                </a:solidFill>
              </a:rPr>
              <a:t>As a result, ARM could raise the dispatch rate of their cores first from 4 to 6</a:t>
            </a:r>
          </a:p>
          <a:p>
            <a:pPr lvl="0">
              <a:spcAft>
                <a:spcPts val="1000"/>
              </a:spcAft>
              <a:defRPr/>
            </a:pPr>
            <a:r>
              <a:rPr lang="en-US" sz="1600" dirty="0">
                <a:solidFill>
                  <a:srgbClr val="000000"/>
                </a:solidFill>
              </a:rPr>
              <a:t>      and, subsequently, from 6 to 8.</a:t>
            </a:r>
          </a:p>
          <a:p>
            <a:pPr marL="285750" lvl="0" indent="-285750">
              <a:buFont typeface="Arial" panose="020B0604020202020204" pitchFamily="34" charset="0"/>
              <a:buChar char="•"/>
              <a:defRPr/>
            </a:pPr>
            <a:r>
              <a:rPr lang="en-US" sz="1600" dirty="0">
                <a:solidFill>
                  <a:srgbClr val="000000"/>
                </a:solidFill>
              </a:rPr>
              <a:t>In addition, it </a:t>
            </a:r>
            <a:r>
              <a:rPr kumimoji="0" lang="en-US" sz="1600" b="0" i="0" u="none" strike="noStrike" kern="1200" cap="none" spc="0" normalizeH="0" baseline="0" noProof="0" dirty="0">
                <a:ln>
                  <a:noFill/>
                </a:ln>
                <a:solidFill>
                  <a:srgbClr val="000000"/>
                </a:solidFill>
                <a:effectLst/>
                <a:uLnTx/>
                <a:uFillTx/>
                <a:latin typeface="Verdana"/>
                <a:ea typeface="+mn-ea"/>
                <a:cs typeface="+mn-cs"/>
              </a:rPr>
              <a:t>is informative to contrast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evolution of the core width in mobile</a:t>
            </a:r>
          </a:p>
          <a:p>
            <a:pPr lvl="0">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designed by various vendors (see the following Figure).</a:t>
            </a:r>
          </a:p>
        </p:txBody>
      </p:sp>
    </p:spTree>
    <p:extLst>
      <p:ext uri="{BB962C8B-B14F-4D97-AF65-F5344CB8AC3E}">
        <p14:creationId xmlns:p14="http://schemas.microsoft.com/office/powerpoint/2010/main" val="201108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 calcmode="lin" valueType="num">
                                      <p:cBhvr additive="base">
                                        <p:cTn id="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anim calcmode="lin" valueType="num">
                                      <p:cBhvr additive="base">
                                        <p:cTn id="11"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anim calcmode="lin" valueType="num">
                                      <p:cBhvr additive="base">
                                        <p:cTn id="1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xEl>
                                              <p:pRg st="5" end="5"/>
                                            </p:txEl>
                                          </p:spTgt>
                                        </p:tgtEl>
                                        <p:attrNameLst>
                                          <p:attrName>style.visibility</p:attrName>
                                        </p:attrNameLst>
                                      </p:cBhvr>
                                      <p:to>
                                        <p:strVal val="visible"/>
                                      </p:to>
                                    </p:set>
                                    <p:anim calcmode="lin" valueType="num">
                                      <p:cBhvr additive="base">
                                        <p:cTn id="21"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xEl>
                                              <p:pRg st="6" end="6"/>
                                            </p:txEl>
                                          </p:spTgt>
                                        </p:tgtEl>
                                        <p:attrNameLst>
                                          <p:attrName>style.visibility</p:attrName>
                                        </p:attrNameLst>
                                      </p:cBhvr>
                                      <p:to>
                                        <p:strVal val="visible"/>
                                      </p:to>
                                    </p:set>
                                    <p:anim calcmode="lin" valueType="num">
                                      <p:cBhvr additive="base">
                                        <p:cTn id="25"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xEl>
                                              <p:pRg st="7" end="7"/>
                                            </p:txEl>
                                          </p:spTgt>
                                        </p:tgtEl>
                                        <p:attrNameLst>
                                          <p:attrName>style.visibility</p:attrName>
                                        </p:attrNameLst>
                                      </p:cBhvr>
                                      <p:to>
                                        <p:strVal val="visible"/>
                                      </p:to>
                                    </p:set>
                                    <p:anim calcmode="lin" valueType="num">
                                      <p:cBhvr additive="base">
                                        <p:cTn id="37" dur="500" fill="hold"/>
                                        <p:tgtEl>
                                          <p:spTgt spid="1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
                                            <p:txEl>
                                              <p:pRg st="8" end="8"/>
                                            </p:txEl>
                                          </p:spTgt>
                                        </p:tgtEl>
                                        <p:attrNameLst>
                                          <p:attrName>style.visibility</p:attrName>
                                        </p:attrNameLst>
                                      </p:cBhvr>
                                      <p:to>
                                        <p:strVal val="visible"/>
                                      </p:to>
                                    </p:set>
                                    <p:anim calcmode="lin" valueType="num">
                                      <p:cBhvr additive="base">
                                        <p:cTn id="41" dur="500" fill="hold"/>
                                        <p:tgtEl>
                                          <p:spTgt spid="14">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966" y="445805"/>
            <a:ext cx="5472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width of mobile CPU cores </a:t>
            </a:r>
            <a:r>
              <a:rPr kumimoji="0" lang="en-US" sz="1800" b="0" i="0" u="none" strike="noStrike" kern="1200" cap="none" spc="0" normalizeH="0" baseline="0" noProof="0" dirty="0">
                <a:ln>
                  <a:noFill/>
                </a:ln>
                <a:solidFill>
                  <a:srgbClr val="000000"/>
                </a:solidFill>
                <a:effectLst/>
                <a:uLnTx/>
                <a:uFillTx/>
                <a:latin typeface="Verdana"/>
                <a:ea typeface="+mn-ea"/>
                <a:cs typeface="+mn-cs"/>
              </a:rPr>
              <a:t>-1</a:t>
            </a:r>
          </a:p>
        </p:txBody>
      </p:sp>
      <p:sp>
        <p:nvSpPr>
          <p:cNvPr id="12" name="Cím 11"/>
          <p:cNvSpPr>
            <a:spLocks noGrp="1"/>
          </p:cNvSpPr>
          <p:nvPr>
            <p:ph type="title"/>
          </p:nvPr>
        </p:nvSpPr>
        <p:spPr>
          <a:xfrm>
            <a:off x="0" y="10219"/>
            <a:ext cx="9144000" cy="393700"/>
          </a:xfrm>
          <a:solidFill>
            <a:srgbClr val="0066FF"/>
          </a:solidFill>
        </p:spPr>
        <p:txBody>
          <a:bodyPr/>
          <a:lstStyle/>
          <a:p>
            <a:r>
              <a:rPr lang="en-US" sz="1700" kern="1200" dirty="0">
                <a:solidFill>
                  <a:srgbClr val="FFFFFF"/>
                </a:solidFill>
              </a:rPr>
              <a:t>3.6 Armv9-A based 64-bit Cortex-A CPUs (43)</a:t>
            </a:r>
            <a:endParaRPr lang="en-US" sz="1700" dirty="0"/>
          </a:p>
        </p:txBody>
      </p:sp>
      <p:sp>
        <p:nvSpPr>
          <p:cNvPr id="69" name="Text Box 5"/>
          <p:cNvSpPr txBox="1">
            <a:spLocks noChangeArrowheads="1"/>
          </p:cNvSpPr>
          <p:nvPr/>
        </p:nvSpPr>
        <p:spPr bwMode="auto">
          <a:xfrm>
            <a:off x="3504432" y="1715244"/>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3-wide</a:t>
            </a:r>
          </a:p>
        </p:txBody>
      </p:sp>
      <p:sp>
        <p:nvSpPr>
          <p:cNvPr id="71" name="Text Box 5"/>
          <p:cNvSpPr txBox="1">
            <a:spLocks noChangeArrowheads="1"/>
          </p:cNvSpPr>
          <p:nvPr/>
        </p:nvSpPr>
        <p:spPr bwMode="auto">
          <a:xfrm>
            <a:off x="1379190" y="1713151"/>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2-wide</a:t>
            </a:r>
          </a:p>
        </p:txBody>
      </p:sp>
      <p:sp>
        <p:nvSpPr>
          <p:cNvPr id="73" name="Oval 13"/>
          <p:cNvSpPr>
            <a:spLocks noChangeArrowheads="1"/>
          </p:cNvSpPr>
          <p:nvPr/>
        </p:nvSpPr>
        <p:spPr bwMode="auto">
          <a:xfrm>
            <a:off x="8109328" y="1633964"/>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4" name="Text Box 5"/>
          <p:cNvSpPr txBox="1">
            <a:spLocks noChangeArrowheads="1"/>
          </p:cNvSpPr>
          <p:nvPr/>
        </p:nvSpPr>
        <p:spPr bwMode="auto">
          <a:xfrm>
            <a:off x="5234942" y="1711807"/>
            <a:ext cx="187877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4-wide</a:t>
            </a:r>
          </a:p>
        </p:txBody>
      </p:sp>
      <p:cxnSp>
        <p:nvCxnSpPr>
          <p:cNvPr id="75" name="Straight Connector 74"/>
          <p:cNvCxnSpPr>
            <a:endCxn id="79" idx="6"/>
          </p:cNvCxnSpPr>
          <p:nvPr/>
        </p:nvCxnSpPr>
        <p:spPr bwMode="auto">
          <a:xfrm flipH="1">
            <a:off x="1689406" y="1408053"/>
            <a:ext cx="3218830" cy="264061"/>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a:off x="4900451" y="1408053"/>
            <a:ext cx="3235487" cy="233898"/>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Text Box 4"/>
          <p:cNvSpPr txBox="1">
            <a:spLocks noChangeArrowheads="1"/>
          </p:cNvSpPr>
          <p:nvPr/>
        </p:nvSpPr>
        <p:spPr bwMode="auto">
          <a:xfrm>
            <a:off x="1983142" y="901717"/>
            <a:ext cx="5878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Width of mobile cores</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(or of big cores of </a:t>
            </a:r>
            <a:r>
              <a:rPr kumimoji="0" lang="en-US" altLang="en-US" sz="12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  or </a:t>
            </a:r>
            <a:r>
              <a:rPr kumimoji="0" lang="en-US" altLang="en-US" sz="12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 core clusters)</a:t>
            </a:r>
          </a:p>
        </p:txBody>
      </p:sp>
      <p:sp>
        <p:nvSpPr>
          <p:cNvPr id="78" name="Text Box 6"/>
          <p:cNvSpPr txBox="1">
            <a:spLocks noChangeArrowheads="1"/>
          </p:cNvSpPr>
          <p:nvPr/>
        </p:nvSpPr>
        <p:spPr bwMode="auto">
          <a:xfrm>
            <a:off x="7745444" y="1713861"/>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5-wide</a:t>
            </a:r>
          </a:p>
        </p:txBody>
      </p:sp>
      <p:sp>
        <p:nvSpPr>
          <p:cNvPr id="79" name="Oval 78"/>
          <p:cNvSpPr>
            <a:spLocks noChangeArrowheads="1"/>
          </p:cNvSpPr>
          <p:nvPr/>
        </p:nvSpPr>
        <p:spPr bwMode="auto">
          <a:xfrm>
            <a:off x="1624318" y="164195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80" name="Straight Connector 79"/>
          <p:cNvCxnSpPr/>
          <p:nvPr/>
        </p:nvCxnSpPr>
        <p:spPr bwMode="auto">
          <a:xfrm flipH="1">
            <a:off x="3917379" y="1408053"/>
            <a:ext cx="969126" cy="270031"/>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Straight Connector 80"/>
          <p:cNvCxnSpPr/>
          <p:nvPr/>
        </p:nvCxnSpPr>
        <p:spPr bwMode="auto">
          <a:xfrm>
            <a:off x="4900451" y="1401790"/>
            <a:ext cx="1257605" cy="252936"/>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 name="Oval 81"/>
          <p:cNvSpPr>
            <a:spLocks noChangeArrowheads="1"/>
          </p:cNvSpPr>
          <p:nvPr/>
        </p:nvSpPr>
        <p:spPr bwMode="auto">
          <a:xfrm>
            <a:off x="3884834" y="164559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3" name="Oval 82"/>
          <p:cNvSpPr>
            <a:spLocks noChangeArrowheads="1"/>
          </p:cNvSpPr>
          <p:nvPr/>
        </p:nvSpPr>
        <p:spPr bwMode="auto">
          <a:xfrm>
            <a:off x="6137115" y="1637657"/>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4" name="TextBox 83"/>
          <p:cNvSpPr txBox="1"/>
          <p:nvPr/>
        </p:nvSpPr>
        <p:spPr>
          <a:xfrm>
            <a:off x="71500" y="1965312"/>
            <a:ext cx="749218" cy="2827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85" name="TextBox 84"/>
          <p:cNvSpPr txBox="1"/>
          <p:nvPr/>
        </p:nvSpPr>
        <p:spPr>
          <a:xfrm>
            <a:off x="351450" y="1966178"/>
            <a:ext cx="26548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Cortex-A (2005-09)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(except 1-wide LP A5 (2009)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and 3-wide HP A15)) </a:t>
            </a:r>
          </a:p>
        </p:txBody>
      </p:sp>
      <p:sp>
        <p:nvSpPr>
          <p:cNvPr id="86" name="TextBox 85"/>
          <p:cNvSpPr txBox="1"/>
          <p:nvPr/>
        </p:nvSpPr>
        <p:spPr>
          <a:xfrm>
            <a:off x="2851920" y="1962587"/>
            <a:ext cx="21376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HP Cortex-A15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(2010)</a:t>
            </a:r>
          </a:p>
        </p:txBody>
      </p:sp>
      <p:sp>
        <p:nvSpPr>
          <p:cNvPr id="87" name="TextBox 86"/>
          <p:cNvSpPr txBox="1"/>
          <p:nvPr/>
        </p:nvSpPr>
        <p:spPr>
          <a:xfrm>
            <a:off x="124593" y="3477527"/>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Intel</a:t>
            </a:r>
          </a:p>
        </p:txBody>
      </p:sp>
      <p:sp>
        <p:nvSpPr>
          <p:cNvPr id="88" name="TextBox 87"/>
          <p:cNvSpPr txBox="1"/>
          <p:nvPr/>
        </p:nvSpPr>
        <p:spPr>
          <a:xfrm>
            <a:off x="647220" y="3492409"/>
            <a:ext cx="207864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Atom family (2008-15)</a:t>
            </a:r>
          </a:p>
        </p:txBody>
      </p:sp>
      <p:sp>
        <p:nvSpPr>
          <p:cNvPr id="89" name="TextBox 88"/>
          <p:cNvSpPr txBox="1"/>
          <p:nvPr/>
        </p:nvSpPr>
        <p:spPr>
          <a:xfrm>
            <a:off x="114534" y="3733469"/>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AMD</a:t>
            </a:r>
          </a:p>
        </p:txBody>
      </p:sp>
      <p:sp>
        <p:nvSpPr>
          <p:cNvPr id="90" name="TextBox 89"/>
          <p:cNvSpPr txBox="1"/>
          <p:nvPr/>
        </p:nvSpPr>
        <p:spPr>
          <a:xfrm>
            <a:off x="566690" y="3751148"/>
            <a:ext cx="227885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Cat family (2011-2015)</a:t>
            </a:r>
          </a:p>
        </p:txBody>
      </p:sp>
      <p:sp>
        <p:nvSpPr>
          <p:cNvPr id="91" name="TextBox 90"/>
          <p:cNvSpPr txBox="1"/>
          <p:nvPr/>
        </p:nvSpPr>
        <p:spPr>
          <a:xfrm>
            <a:off x="114534" y="4012048"/>
            <a:ext cx="7243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Apple</a:t>
            </a:r>
          </a:p>
        </p:txBody>
      </p:sp>
      <p:sp>
        <p:nvSpPr>
          <p:cNvPr id="92" name="TextBox 91"/>
          <p:cNvSpPr txBox="1"/>
          <p:nvPr/>
        </p:nvSpPr>
        <p:spPr>
          <a:xfrm>
            <a:off x="768002" y="4018580"/>
            <a:ext cx="18882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Cortex-A8 (2009)</a:t>
            </a:r>
          </a:p>
        </p:txBody>
      </p:sp>
      <p:sp>
        <p:nvSpPr>
          <p:cNvPr id="93" name="TextBox 92"/>
          <p:cNvSpPr txBox="1"/>
          <p:nvPr/>
        </p:nvSpPr>
        <p:spPr>
          <a:xfrm>
            <a:off x="3045994" y="4015760"/>
            <a:ext cx="199515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Swift (A6) (2012)</a:t>
            </a:r>
          </a:p>
        </p:txBody>
      </p:sp>
      <p:sp>
        <p:nvSpPr>
          <p:cNvPr id="95" name="TextBox 94"/>
          <p:cNvSpPr txBox="1"/>
          <p:nvPr/>
        </p:nvSpPr>
        <p:spPr>
          <a:xfrm>
            <a:off x="107112" y="4299409"/>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Qualcomm</a:t>
            </a:r>
          </a:p>
        </p:txBody>
      </p:sp>
      <p:sp>
        <p:nvSpPr>
          <p:cNvPr id="96" name="TextBox 95"/>
          <p:cNvSpPr txBox="1"/>
          <p:nvPr/>
        </p:nvSpPr>
        <p:spPr>
          <a:xfrm>
            <a:off x="744909" y="4304020"/>
            <a:ext cx="19426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Scorpion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(S1-S3) (2007-10)</a:t>
            </a:r>
          </a:p>
        </p:txBody>
      </p:sp>
      <p:sp>
        <p:nvSpPr>
          <p:cNvPr id="97" name="TextBox 96"/>
          <p:cNvSpPr txBox="1"/>
          <p:nvPr/>
        </p:nvSpPr>
        <p:spPr>
          <a:xfrm>
            <a:off x="2953227" y="4298965"/>
            <a:ext cx="1933277" cy="1685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Krait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(S4/S400/S60x/S80x)</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(2012-14)</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a:ln>
                  <a:noFill/>
                </a:ln>
                <a:solidFill>
                  <a:srgbClr val="000000"/>
                </a:solidFill>
                <a:effectLst/>
                <a:uLnTx/>
                <a:uFillTx/>
                <a:latin typeface="Verdana"/>
                <a:ea typeface="+mn-ea"/>
                <a:cs typeface="+mn-cs"/>
              </a:rPr>
              <a:t> 280</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(S820/821/835) (2015/2016/2017)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a:ln>
                  <a:noFill/>
                </a:ln>
                <a:solidFill>
                  <a:srgbClr val="000000"/>
                </a:solidFill>
                <a:effectLst/>
                <a:uLnTx/>
                <a:uFillTx/>
                <a:latin typeface="Verdana"/>
                <a:ea typeface="+mn-ea"/>
                <a:cs typeface="+mn-cs"/>
              </a:rPr>
              <a:t> 385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(S845) (2018)</a:t>
            </a:r>
          </a:p>
        </p:txBody>
      </p:sp>
      <p:sp>
        <p:nvSpPr>
          <p:cNvPr id="98" name="TextBox 97"/>
          <p:cNvSpPr txBox="1"/>
          <p:nvPr/>
        </p:nvSpPr>
        <p:spPr>
          <a:xfrm>
            <a:off x="116505" y="5941959"/>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Samsung</a:t>
            </a:r>
          </a:p>
        </p:txBody>
      </p:sp>
      <p:sp>
        <p:nvSpPr>
          <p:cNvPr id="99" name="TextBox 98"/>
          <p:cNvSpPr txBox="1"/>
          <p:nvPr/>
        </p:nvSpPr>
        <p:spPr>
          <a:xfrm>
            <a:off x="5088487" y="5960661"/>
            <a:ext cx="2251557" cy="8822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v8.0 M1 (2016) </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8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Octa</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 M2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9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Octa</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01" name="TextBox 100"/>
          <p:cNvSpPr txBox="1"/>
          <p:nvPr/>
        </p:nvSpPr>
        <p:spPr>
          <a:xfrm>
            <a:off x="2516697" y="2582116"/>
            <a:ext cx="27868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v8.0 HP Cortex-A  (2013-15) (except 2-wide HP Cortex-A73)</a:t>
            </a:r>
          </a:p>
        </p:txBody>
      </p:sp>
      <p:sp>
        <p:nvSpPr>
          <p:cNvPr id="102" name="TextBox 101"/>
          <p:cNvSpPr txBox="1"/>
          <p:nvPr/>
        </p:nvSpPr>
        <p:spPr>
          <a:xfrm>
            <a:off x="2780501" y="5944577"/>
            <a:ext cx="2219170" cy="869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Ex</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5</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(2013-14)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7</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(2016) </a:t>
            </a:r>
          </a:p>
        </p:txBody>
      </p:sp>
      <p:sp>
        <p:nvSpPr>
          <p:cNvPr id="103" name="Right Arrow 102"/>
          <p:cNvSpPr/>
          <p:nvPr/>
        </p:nvSpPr>
        <p:spPr bwMode="auto">
          <a:xfrm>
            <a:off x="2815669" y="2065078"/>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4" name="Right Arrow 103"/>
          <p:cNvSpPr/>
          <p:nvPr/>
        </p:nvSpPr>
        <p:spPr bwMode="auto">
          <a:xfrm>
            <a:off x="2806421" y="4109988"/>
            <a:ext cx="273600" cy="9000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5" name="Right Arrow 104"/>
          <p:cNvSpPr/>
          <p:nvPr/>
        </p:nvSpPr>
        <p:spPr bwMode="auto">
          <a:xfrm>
            <a:off x="2805857" y="4412408"/>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6" name="Right Arrow 105"/>
          <p:cNvSpPr/>
          <p:nvPr/>
        </p:nvSpPr>
        <p:spPr bwMode="auto">
          <a:xfrm>
            <a:off x="4833152" y="6051537"/>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9" name="TextBox 66"/>
          <p:cNvSpPr txBox="1"/>
          <p:nvPr/>
        </p:nvSpPr>
        <p:spPr>
          <a:xfrm>
            <a:off x="5251055" y="3035657"/>
            <a:ext cx="1736887" cy="10413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v8.2 HP Cortex-A76</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 (2018)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HP Cortex-A78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0" name="Right Arrow 36"/>
          <p:cNvSpPr/>
          <p:nvPr/>
        </p:nvSpPr>
        <p:spPr bwMode="auto">
          <a:xfrm>
            <a:off x="4889942" y="3147901"/>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1" name="Szövegdoboz 1"/>
          <p:cNvSpPr txBox="1"/>
          <p:nvPr/>
        </p:nvSpPr>
        <p:spPr>
          <a:xfrm>
            <a:off x="359854" y="6345324"/>
            <a:ext cx="287999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HP: High-Performance/big core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LP: Low-Power</a:t>
            </a:r>
          </a:p>
        </p:txBody>
      </p:sp>
      <p:sp>
        <p:nvSpPr>
          <p:cNvPr id="112" name="Szövegdoboz 8"/>
          <p:cNvSpPr txBox="1"/>
          <p:nvPr/>
        </p:nvSpPr>
        <p:spPr>
          <a:xfrm>
            <a:off x="819738" y="2604335"/>
            <a:ext cx="171918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v8.0 HP Cortex-A73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(2016)</a:t>
            </a:r>
          </a:p>
        </p:txBody>
      </p:sp>
      <p:sp>
        <p:nvSpPr>
          <p:cNvPr id="113" name="TextBox 53"/>
          <p:cNvSpPr txBox="1"/>
          <p:nvPr/>
        </p:nvSpPr>
        <p:spPr>
          <a:xfrm>
            <a:off x="3001480" y="3438418"/>
            <a:ext cx="17570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Verdana"/>
                <a:ea typeface="+mn-ea"/>
                <a:cs typeface="+mn-cs"/>
              </a:rPr>
              <a:t>Airmont</a:t>
            </a:r>
            <a:r>
              <a:rPr kumimoji="0" lang="en-US" sz="1200" b="0" i="0" u="none" strike="noStrike" kern="1200" cap="none" spc="0" normalizeH="0" baseline="0" noProof="0" dirty="0">
                <a:ln>
                  <a:noFill/>
                </a:ln>
                <a:solidFill>
                  <a:srgbClr val="000000"/>
                </a:solidFill>
                <a:effectLst/>
                <a:uLnTx/>
                <a:uFillTx/>
                <a:latin typeface="Verdana"/>
                <a:ea typeface="+mn-ea"/>
                <a:cs typeface="+mn-cs"/>
              </a:rPr>
              <a:t>-based Atom core (2016)</a:t>
            </a:r>
          </a:p>
        </p:txBody>
      </p:sp>
      <p:sp>
        <p:nvSpPr>
          <p:cNvPr id="114" name="Right Arrow 36"/>
          <p:cNvSpPr/>
          <p:nvPr/>
        </p:nvSpPr>
        <p:spPr bwMode="auto">
          <a:xfrm>
            <a:off x="2820506" y="3619292"/>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6" name="Right Arrow 36"/>
          <p:cNvSpPr/>
          <p:nvPr/>
        </p:nvSpPr>
        <p:spPr bwMode="auto">
          <a:xfrm>
            <a:off x="7100549" y="3136014"/>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7" name="TextBox 116"/>
          <p:cNvSpPr txBox="1"/>
          <p:nvPr/>
        </p:nvSpPr>
        <p:spPr>
          <a:xfrm>
            <a:off x="763222" y="3038080"/>
            <a:ext cx="181536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v8.0/8.2 LP Cortex-A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(2013/2017)</a:t>
            </a:r>
          </a:p>
        </p:txBody>
      </p:sp>
      <p:sp>
        <p:nvSpPr>
          <p:cNvPr id="118" name="TextBox 117"/>
          <p:cNvSpPr txBox="1"/>
          <p:nvPr/>
        </p:nvSpPr>
        <p:spPr>
          <a:xfrm>
            <a:off x="3061495" y="3038096"/>
            <a:ext cx="17191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v8.2 HP Cortex-A75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  (2017)</a:t>
            </a:r>
          </a:p>
        </p:txBody>
      </p:sp>
      <p:sp>
        <p:nvSpPr>
          <p:cNvPr id="63" name="Right Arrow 62"/>
          <p:cNvSpPr/>
          <p:nvPr/>
        </p:nvSpPr>
        <p:spPr bwMode="auto">
          <a:xfrm>
            <a:off x="6987942" y="6061791"/>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3" name="TextBox 52"/>
          <p:cNvSpPr txBox="1"/>
          <p:nvPr/>
        </p:nvSpPr>
        <p:spPr>
          <a:xfrm>
            <a:off x="7380312" y="3039343"/>
            <a:ext cx="18209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HP Cortex-X1 </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(2020))</a:t>
            </a:r>
          </a:p>
        </p:txBody>
      </p:sp>
      <p:sp>
        <p:nvSpPr>
          <p:cNvPr id="54" name="Right Arrow 53"/>
          <p:cNvSpPr/>
          <p:nvPr/>
        </p:nvSpPr>
        <p:spPr bwMode="auto">
          <a:xfrm>
            <a:off x="5004048" y="4113076"/>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3976245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966" y="445805"/>
            <a:ext cx="56200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width of mobile CPU cores </a:t>
            </a:r>
            <a:r>
              <a:rPr kumimoji="0" lang="en-US" sz="1800" b="0" i="0" u="none" strike="noStrike" kern="1200" cap="none" spc="0" normalizeH="0" baseline="0" noProof="0" dirty="0">
                <a:ln>
                  <a:noFill/>
                </a:ln>
                <a:solidFill>
                  <a:srgbClr val="000000"/>
                </a:solidFill>
                <a:effectLst/>
                <a:uLnTx/>
                <a:uFillTx/>
                <a:latin typeface="Verdana"/>
                <a:ea typeface="+mn-ea"/>
                <a:cs typeface="+mn-cs"/>
              </a:rPr>
              <a:t>-2</a:t>
            </a:r>
          </a:p>
        </p:txBody>
      </p:sp>
      <p:sp>
        <p:nvSpPr>
          <p:cNvPr id="12" name="Cím 11"/>
          <p:cNvSpPr>
            <a:spLocks noGrp="1"/>
          </p:cNvSpPr>
          <p:nvPr>
            <p:ph type="title"/>
          </p:nvPr>
        </p:nvSpPr>
        <p:spPr>
          <a:xfrm>
            <a:off x="0" y="10219"/>
            <a:ext cx="9144000" cy="393700"/>
          </a:xfrm>
          <a:solidFill>
            <a:srgbClr val="0066FF"/>
          </a:solidFill>
        </p:spPr>
        <p:txBody>
          <a:bodyPr/>
          <a:lstStyle/>
          <a:p>
            <a:r>
              <a:rPr lang="en-US" sz="1700" kern="1200" dirty="0">
                <a:solidFill>
                  <a:srgbClr val="FFFFFF"/>
                </a:solidFill>
              </a:rPr>
              <a:t>3.6 Armv9-A based 64-bit Cortex-A CPUs (44)</a:t>
            </a:r>
            <a:endParaRPr lang="en-US" sz="1700" dirty="0"/>
          </a:p>
        </p:txBody>
      </p:sp>
      <p:sp>
        <p:nvSpPr>
          <p:cNvPr id="69" name="Text Box 5"/>
          <p:cNvSpPr txBox="1">
            <a:spLocks noChangeArrowheads="1"/>
          </p:cNvSpPr>
          <p:nvPr/>
        </p:nvSpPr>
        <p:spPr bwMode="auto">
          <a:xfrm>
            <a:off x="3152390" y="1715244"/>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6-wide</a:t>
            </a:r>
          </a:p>
        </p:txBody>
      </p:sp>
      <p:sp>
        <p:nvSpPr>
          <p:cNvPr id="73" name="Oval 13"/>
          <p:cNvSpPr>
            <a:spLocks noChangeArrowheads="1"/>
          </p:cNvSpPr>
          <p:nvPr/>
        </p:nvSpPr>
        <p:spPr bwMode="auto">
          <a:xfrm>
            <a:off x="7757286" y="1633964"/>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4" name="Text Box 5"/>
          <p:cNvSpPr txBox="1">
            <a:spLocks noChangeArrowheads="1"/>
          </p:cNvSpPr>
          <p:nvPr/>
        </p:nvSpPr>
        <p:spPr bwMode="auto">
          <a:xfrm>
            <a:off x="4882900" y="1711807"/>
            <a:ext cx="187877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7-wide</a:t>
            </a:r>
          </a:p>
        </p:txBody>
      </p:sp>
      <p:cxnSp>
        <p:nvCxnSpPr>
          <p:cNvPr id="76" name="Straight Connector 75"/>
          <p:cNvCxnSpPr/>
          <p:nvPr/>
        </p:nvCxnSpPr>
        <p:spPr bwMode="auto">
          <a:xfrm>
            <a:off x="4548409" y="1408053"/>
            <a:ext cx="3235487" cy="233898"/>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Text Box 4"/>
          <p:cNvSpPr txBox="1">
            <a:spLocks noChangeArrowheads="1"/>
          </p:cNvSpPr>
          <p:nvPr/>
        </p:nvSpPr>
        <p:spPr bwMode="auto">
          <a:xfrm>
            <a:off x="1631100" y="901717"/>
            <a:ext cx="5878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Width of mobile cores</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(or of big cores of </a:t>
            </a:r>
            <a:r>
              <a:rPr kumimoji="0" lang="en-US" altLang="en-US" sz="12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  or </a:t>
            </a:r>
            <a:r>
              <a:rPr kumimoji="0" lang="en-US" altLang="en-US" sz="12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 core clusters)</a:t>
            </a:r>
          </a:p>
        </p:txBody>
      </p:sp>
      <p:sp>
        <p:nvSpPr>
          <p:cNvPr id="78" name="Text Box 6"/>
          <p:cNvSpPr txBox="1">
            <a:spLocks noChangeArrowheads="1"/>
          </p:cNvSpPr>
          <p:nvPr/>
        </p:nvSpPr>
        <p:spPr bwMode="auto">
          <a:xfrm>
            <a:off x="7393402" y="1713861"/>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8-wide</a:t>
            </a:r>
          </a:p>
        </p:txBody>
      </p:sp>
      <p:cxnSp>
        <p:nvCxnSpPr>
          <p:cNvPr id="80" name="Straight Connector 79"/>
          <p:cNvCxnSpPr/>
          <p:nvPr/>
        </p:nvCxnSpPr>
        <p:spPr bwMode="auto">
          <a:xfrm flipH="1">
            <a:off x="3565337" y="1408053"/>
            <a:ext cx="969126" cy="270031"/>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Straight Connector 80"/>
          <p:cNvCxnSpPr/>
          <p:nvPr/>
        </p:nvCxnSpPr>
        <p:spPr bwMode="auto">
          <a:xfrm>
            <a:off x="4548409" y="1401790"/>
            <a:ext cx="1257605" cy="252936"/>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 name="Oval 81"/>
          <p:cNvSpPr>
            <a:spLocks noChangeArrowheads="1"/>
          </p:cNvSpPr>
          <p:nvPr/>
        </p:nvSpPr>
        <p:spPr bwMode="auto">
          <a:xfrm>
            <a:off x="3532792" y="164559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3" name="Oval 82"/>
          <p:cNvSpPr>
            <a:spLocks noChangeArrowheads="1"/>
          </p:cNvSpPr>
          <p:nvPr/>
        </p:nvSpPr>
        <p:spPr bwMode="auto">
          <a:xfrm>
            <a:off x="5785073" y="1637657"/>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4" name="TextBox 83"/>
          <p:cNvSpPr txBox="1"/>
          <p:nvPr/>
        </p:nvSpPr>
        <p:spPr>
          <a:xfrm>
            <a:off x="71500" y="1965312"/>
            <a:ext cx="749218" cy="2827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87" name="TextBox 86"/>
          <p:cNvSpPr txBox="1"/>
          <p:nvPr/>
        </p:nvSpPr>
        <p:spPr>
          <a:xfrm>
            <a:off x="124593" y="3465004"/>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Intel</a:t>
            </a:r>
          </a:p>
        </p:txBody>
      </p:sp>
      <p:sp>
        <p:nvSpPr>
          <p:cNvPr id="89" name="TextBox 88"/>
          <p:cNvSpPr txBox="1"/>
          <p:nvPr/>
        </p:nvSpPr>
        <p:spPr>
          <a:xfrm>
            <a:off x="114534" y="3720946"/>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AMD</a:t>
            </a:r>
          </a:p>
        </p:txBody>
      </p:sp>
      <p:sp>
        <p:nvSpPr>
          <p:cNvPr id="91" name="TextBox 90"/>
          <p:cNvSpPr txBox="1"/>
          <p:nvPr/>
        </p:nvSpPr>
        <p:spPr>
          <a:xfrm>
            <a:off x="114534" y="4041068"/>
            <a:ext cx="7243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Apple</a:t>
            </a:r>
          </a:p>
        </p:txBody>
      </p:sp>
      <p:sp>
        <p:nvSpPr>
          <p:cNvPr id="95" name="TextBox 94"/>
          <p:cNvSpPr txBox="1"/>
          <p:nvPr/>
        </p:nvSpPr>
        <p:spPr>
          <a:xfrm>
            <a:off x="107112" y="4772181"/>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Qualcomm</a:t>
            </a:r>
          </a:p>
        </p:txBody>
      </p:sp>
      <p:sp>
        <p:nvSpPr>
          <p:cNvPr id="98" name="TextBox 97"/>
          <p:cNvSpPr txBox="1"/>
          <p:nvPr/>
        </p:nvSpPr>
        <p:spPr>
          <a:xfrm>
            <a:off x="116505" y="5168225"/>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Samsung</a:t>
            </a:r>
          </a:p>
        </p:txBody>
      </p:sp>
      <p:sp>
        <p:nvSpPr>
          <p:cNvPr id="104" name="Right Arrow 103"/>
          <p:cNvSpPr/>
          <p:nvPr/>
        </p:nvSpPr>
        <p:spPr bwMode="auto">
          <a:xfrm>
            <a:off x="4471986" y="4167092"/>
            <a:ext cx="273600" cy="9000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5" name="Right Arrow 104"/>
          <p:cNvSpPr/>
          <p:nvPr/>
        </p:nvSpPr>
        <p:spPr bwMode="auto">
          <a:xfrm>
            <a:off x="5493810" y="5298246"/>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7" name="Right Arrow 106"/>
          <p:cNvSpPr/>
          <p:nvPr/>
        </p:nvSpPr>
        <p:spPr bwMode="auto">
          <a:xfrm>
            <a:off x="6537926" y="4221088"/>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1" name="Szövegdoboz 1"/>
          <p:cNvSpPr txBox="1"/>
          <p:nvPr/>
        </p:nvSpPr>
        <p:spPr>
          <a:xfrm>
            <a:off x="296547" y="6381553"/>
            <a:ext cx="276328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HP: High-Performance/big core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LP: Low-Power</a:t>
            </a:r>
          </a:p>
        </p:txBody>
      </p:sp>
      <p:sp>
        <p:nvSpPr>
          <p:cNvPr id="61" name="TextBox 60"/>
          <p:cNvSpPr txBox="1"/>
          <p:nvPr/>
        </p:nvSpPr>
        <p:spPr>
          <a:xfrm>
            <a:off x="2546127" y="4047455"/>
            <a:ext cx="20173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v8.0 HP A7-A10X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(2013-2017)</a:t>
            </a:r>
          </a:p>
        </p:txBody>
      </p:sp>
      <p:sp>
        <p:nvSpPr>
          <p:cNvPr id="53" name="TextBox 52"/>
          <p:cNvSpPr txBox="1"/>
          <p:nvPr/>
        </p:nvSpPr>
        <p:spPr>
          <a:xfrm>
            <a:off x="4724014" y="4011451"/>
            <a:ext cx="18362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HP A11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v8.3 HP A12/A12X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(2018)</a:t>
            </a:r>
          </a:p>
        </p:txBody>
      </p:sp>
      <p:sp>
        <p:nvSpPr>
          <p:cNvPr id="54" name="TextBox 53"/>
          <p:cNvSpPr txBox="1"/>
          <p:nvPr/>
        </p:nvSpPr>
        <p:spPr>
          <a:xfrm>
            <a:off x="6776242" y="4042809"/>
            <a:ext cx="18362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v8.4 HP A13 (2019)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v8.5 HP A14/M1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(2020)</a:t>
            </a:r>
          </a:p>
        </p:txBody>
      </p:sp>
      <p:sp>
        <p:nvSpPr>
          <p:cNvPr id="55" name="TextBox 54"/>
          <p:cNvSpPr txBox="1"/>
          <p:nvPr/>
        </p:nvSpPr>
        <p:spPr>
          <a:xfrm>
            <a:off x="6704234" y="5172232"/>
            <a:ext cx="17580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M6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(2020)/cancelled</a:t>
            </a:r>
          </a:p>
        </p:txBody>
      </p:sp>
      <p:sp>
        <p:nvSpPr>
          <p:cNvPr id="34" name="TextBox 33"/>
          <p:cNvSpPr txBox="1"/>
          <p:nvPr/>
        </p:nvSpPr>
        <p:spPr>
          <a:xfrm>
            <a:off x="2676379" y="5171127"/>
            <a:ext cx="1758041"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M3 (2018)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9810)</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v8.2 M4 (2019)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9820)</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v8.2 M5 (2019)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990)</a:t>
            </a:r>
          </a:p>
        </p:txBody>
      </p:sp>
      <p:sp>
        <p:nvSpPr>
          <p:cNvPr id="29" name="TextBox 28"/>
          <p:cNvSpPr txBox="1"/>
          <p:nvPr/>
        </p:nvSpPr>
        <p:spPr>
          <a:xfrm>
            <a:off x="2629652" y="3070873"/>
            <a:ext cx="18209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v9.0 HP Cortex-X3 </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(2022)</a:t>
            </a:r>
          </a:p>
        </p:txBody>
      </p:sp>
      <p:sp>
        <p:nvSpPr>
          <p:cNvPr id="30" name="Right Arrow 29"/>
          <p:cNvSpPr/>
          <p:nvPr/>
        </p:nvSpPr>
        <p:spPr bwMode="auto">
          <a:xfrm>
            <a:off x="2451076" y="3180417"/>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Right Arrow 30"/>
          <p:cNvSpPr/>
          <p:nvPr/>
        </p:nvSpPr>
        <p:spPr bwMode="auto">
          <a:xfrm>
            <a:off x="2445822" y="4142112"/>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ight Arrow 31"/>
          <p:cNvSpPr/>
          <p:nvPr/>
        </p:nvSpPr>
        <p:spPr bwMode="auto">
          <a:xfrm>
            <a:off x="2451076" y="5261461"/>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5832432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kern="1200" dirty="0">
                <a:solidFill>
                  <a:srgbClr val="FFFFFF"/>
                </a:solidFill>
              </a:rPr>
              <a:t>3.6 Armv9-A based 64-bit Cortex-A CPUs (45)</a:t>
            </a:r>
            <a:endParaRPr lang="en-US" sz="1700" dirty="0"/>
          </a:p>
        </p:txBody>
      </p:sp>
      <p:sp>
        <p:nvSpPr>
          <p:cNvPr id="3" name="TextBox 2"/>
          <p:cNvSpPr txBox="1"/>
          <p:nvPr/>
        </p:nvSpPr>
        <p:spPr>
          <a:xfrm>
            <a:off x="78966" y="440668"/>
            <a:ext cx="56200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width of mobile CPU cores </a:t>
            </a:r>
            <a:r>
              <a:rPr kumimoji="0" lang="en-US" sz="1800" b="0" i="0" u="none" strike="noStrike" kern="1200" cap="none" spc="0" normalizeH="0" baseline="0" noProof="0" dirty="0">
                <a:ln>
                  <a:noFill/>
                </a:ln>
                <a:solidFill>
                  <a:srgbClr val="000000"/>
                </a:solidFill>
                <a:effectLst/>
                <a:uLnTx/>
                <a:uFillTx/>
                <a:latin typeface="Verdana"/>
                <a:ea typeface="+mn-ea"/>
                <a:cs typeface="+mn-cs"/>
              </a:rPr>
              <a:t>-3</a:t>
            </a:r>
          </a:p>
        </p:txBody>
      </p:sp>
      <p:sp>
        <p:nvSpPr>
          <p:cNvPr id="5" name="Rounded Rectangle 4"/>
          <p:cNvSpPr/>
          <p:nvPr/>
        </p:nvSpPr>
        <p:spPr>
          <a:xfrm>
            <a:off x="10510" y="810000"/>
            <a:ext cx="9144000" cy="855288"/>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215900" y="809300"/>
            <a:ext cx="886640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above Figures show, while widening the front-end of the X3 core to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ARM could catch up with Samsung’s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Exynos</a:t>
            </a:r>
            <a:r>
              <a:rPr kumimoji="0" lang="en-US" sz="1600" b="0" i="0" u="none" strike="noStrike" kern="1200" cap="none" spc="0" normalizeH="0" baseline="0" noProof="0" dirty="0">
                <a:ln>
                  <a:noFill/>
                </a:ln>
                <a:solidFill>
                  <a:srgbClr val="0070C0"/>
                </a:solidFill>
                <a:effectLst/>
                <a:uLnTx/>
                <a:uFillTx/>
                <a:latin typeface="Verdana"/>
                <a:ea typeface="+mn-ea"/>
                <a:cs typeface="+mn-cs"/>
              </a:rPr>
              <a:t> M5 core, nevertheless, it trails Apple’s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recent cores that are up to 8 wide.  </a:t>
            </a:r>
          </a:p>
        </p:txBody>
      </p:sp>
    </p:spTree>
    <p:extLst>
      <p:ext uri="{BB962C8B-B14F-4D97-AF65-F5344CB8AC3E}">
        <p14:creationId xmlns:p14="http://schemas.microsoft.com/office/powerpoint/2010/main" val="256598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4"/>
            <a:ext cx="9144000" cy="393700"/>
          </a:xfrm>
        </p:spPr>
        <p:txBody>
          <a:bodyPr/>
          <a:lstStyle/>
          <a:p>
            <a:r>
              <a:rPr lang="hu-HU" sz="1700">
                <a:solidFill>
                  <a:srgbClr val="FFFFFF"/>
                </a:solidFill>
              </a:rPr>
              <a:t>1. </a:t>
            </a:r>
            <a:r>
              <a:rPr lang="hu-HU" sz="1700" err="1">
                <a:solidFill>
                  <a:srgbClr val="FFFFFF"/>
                </a:solidFill>
              </a:rPr>
              <a:t>Introduction</a:t>
            </a:r>
            <a:r>
              <a:rPr lang="hu-HU" sz="1700">
                <a:solidFill>
                  <a:srgbClr val="FFFFFF"/>
                </a:solidFill>
              </a:rPr>
              <a:t> </a:t>
            </a:r>
            <a:r>
              <a:rPr lang="hu-HU" sz="1700" err="1">
                <a:solidFill>
                  <a:srgbClr val="FFFFFF"/>
                </a:solidFill>
              </a:rPr>
              <a:t>to</a:t>
            </a:r>
            <a:r>
              <a:rPr lang="hu-HU" sz="1700">
                <a:solidFill>
                  <a:srgbClr val="FFFFFF"/>
                </a:solidFill>
              </a:rPr>
              <a:t> </a:t>
            </a:r>
            <a:r>
              <a:rPr lang="en-US" sz="1700">
                <a:solidFill>
                  <a:srgbClr val="FFFFFF"/>
                </a:solidFill>
              </a:rPr>
              <a:t>ARM </a:t>
            </a:r>
            <a:r>
              <a:rPr lang="hu-HU" sz="1700">
                <a:solidFill>
                  <a:srgbClr val="FFFFFF"/>
                </a:solidFill>
              </a:rPr>
              <a:t>(</a:t>
            </a:r>
            <a:r>
              <a:rPr lang="en-US" sz="1700">
                <a:solidFill>
                  <a:srgbClr val="FFFFFF"/>
                </a:solidFill>
              </a:rPr>
              <a:t>13</a:t>
            </a:r>
            <a:r>
              <a:rPr lang="hu-HU" sz="1700">
                <a:solidFill>
                  <a:srgbClr val="FFFFFF"/>
                </a:solidFill>
              </a:rPr>
              <a:t>)</a:t>
            </a:r>
            <a:endParaRPr lang="en-US" sz="1700"/>
          </a:p>
        </p:txBody>
      </p:sp>
      <p:sp>
        <p:nvSpPr>
          <p:cNvPr id="4" name="TextBox 3"/>
          <p:cNvSpPr txBox="1"/>
          <p:nvPr/>
        </p:nvSpPr>
        <p:spPr>
          <a:xfrm>
            <a:off x="73729" y="440668"/>
            <a:ext cx="67209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Total number of ARM-based chips shipped until 10/2021</a:t>
            </a:r>
          </a:p>
        </p:txBody>
      </p:sp>
      <p:sp>
        <p:nvSpPr>
          <p:cNvPr id="5" name="TextBox 4"/>
          <p:cNvSpPr txBox="1"/>
          <p:nvPr/>
        </p:nvSpPr>
        <p:spPr>
          <a:xfrm>
            <a:off x="74383" y="818607"/>
            <a:ext cx="84609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ARM announced, </a:t>
            </a:r>
            <a:r>
              <a:rPr kumimoji="0" lang="en-US" sz="1600" b="0" i="0" u="none" strike="noStrike" kern="1200" cap="none" spc="0" normalizeH="0" baseline="0" noProof="0" dirty="0">
                <a:ln>
                  <a:noFill/>
                </a:ln>
                <a:solidFill>
                  <a:srgbClr val="0070C0"/>
                </a:solidFill>
                <a:effectLst/>
                <a:uLnTx/>
                <a:uFillTx/>
                <a:latin typeface="Verdana"/>
                <a:ea typeface="+mn-ea"/>
                <a:cs typeface="+mn-cs"/>
              </a:rPr>
              <a:t>until 10/2021 </a:t>
            </a:r>
            <a:r>
              <a:rPr kumimoji="0" lang="en-US" sz="1600" b="0" i="0" u="none" strike="noStrike" kern="1200" cap="none" spc="0" normalizeH="0" baseline="0" noProof="0" dirty="0">
                <a:ln>
                  <a:noFill/>
                </a:ln>
                <a:solidFill>
                  <a:srgbClr val="000000"/>
                </a:solidFill>
                <a:effectLst/>
                <a:uLnTx/>
                <a:uFillTx/>
                <a:latin typeface="Verdana"/>
                <a:ea typeface="+mn-ea"/>
                <a:cs typeface="+mn-cs"/>
              </a:rPr>
              <a:t>there were </a:t>
            </a:r>
            <a:r>
              <a:rPr kumimoji="0" lang="en-US" sz="1600" b="0" i="0" u="none" strike="noStrike" kern="1200" cap="none" spc="0" normalizeH="0" baseline="0" noProof="0" dirty="0">
                <a:ln>
                  <a:noFill/>
                </a:ln>
                <a:solidFill>
                  <a:srgbClr val="0070C0"/>
                </a:solidFill>
                <a:effectLst/>
                <a:uLnTx/>
                <a:uFillTx/>
                <a:latin typeface="Verdana"/>
                <a:ea typeface="+mn-ea"/>
                <a:cs typeface="+mn-cs"/>
              </a:rPr>
              <a:t>over 200 billion </a:t>
            </a:r>
            <a:r>
              <a:rPr kumimoji="0" lang="en-US" sz="1600" b="0" i="0" u="none" strike="noStrike" kern="1200" cap="none" spc="0" normalizeH="0" baseline="0" noProof="0" dirty="0">
                <a:ln>
                  <a:noFill/>
                </a:ln>
                <a:solidFill>
                  <a:srgbClr val="000000"/>
                </a:solidFill>
                <a:effectLst/>
                <a:uLnTx/>
                <a:uFillTx/>
                <a:latin typeface="Verdana"/>
                <a:ea typeface="+mn-ea"/>
                <a:cs typeface="+mn-cs"/>
              </a:rPr>
              <a:t>chips shipped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their ISA [</a:t>
            </a:r>
            <a:r>
              <a:rPr kumimoji="0" lang="hu-HU" sz="1600" b="0" i="0" u="none" strike="noStrike" kern="1200" cap="none" spc="0" normalizeH="0" baseline="0" noProof="0" dirty="0">
                <a:ln>
                  <a:noFill/>
                </a:ln>
                <a:solidFill>
                  <a:srgbClr val="000000"/>
                </a:solidFill>
                <a:effectLst/>
                <a:uLnTx/>
                <a:uFillTx/>
                <a:latin typeface="Verdana"/>
                <a:ea typeface="+mn-ea"/>
                <a:cs typeface="+mn-cs"/>
              </a:rPr>
              <a:t>167</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375252937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77317" y="440668"/>
            <a:ext cx="61062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Use of Armv9-A based cores in mobile processors </a:t>
            </a:r>
          </a:p>
        </p:txBody>
      </p:sp>
      <p:sp>
        <p:nvSpPr>
          <p:cNvPr id="65" name="Title 1"/>
          <p:cNvSpPr>
            <a:spLocks noGrp="1"/>
          </p:cNvSpPr>
          <p:nvPr>
            <p:ph type="title"/>
          </p:nvPr>
        </p:nvSpPr>
        <p:spPr>
          <a:xfrm>
            <a:off x="0" y="0"/>
            <a:ext cx="9144000" cy="393700"/>
          </a:xfrm>
          <a:solidFill>
            <a:srgbClr val="0066FF"/>
          </a:solidFill>
        </p:spPr>
        <p:txBody>
          <a:bodyPr/>
          <a:lstStyle/>
          <a:p>
            <a:pPr lvl="0" eaLnBrk="1" hangingPunct="1">
              <a:defRPr/>
            </a:pPr>
            <a:r>
              <a:rPr lang="en-US" sz="1700" kern="1200" dirty="0">
                <a:solidFill>
                  <a:srgbClr val="FFFFFF"/>
                </a:solidFill>
              </a:rPr>
              <a:t>3.6 Armv9-A based 64-bit Cortex-A CPUs (46)</a:t>
            </a:r>
            <a:endParaRPr lang="en-US" altLang="en-US" sz="1700" kern="1200" dirty="0">
              <a:solidFill>
                <a:srgbClr val="FFFFFF"/>
              </a:solidFill>
              <a:cs typeface="Times New Roman" pitchFamily="18" charset="0"/>
            </a:endParaRPr>
          </a:p>
        </p:txBody>
      </p:sp>
      <p:sp>
        <p:nvSpPr>
          <p:cNvPr id="78" name="TextBox 77"/>
          <p:cNvSpPr txBox="1"/>
          <p:nvPr/>
        </p:nvSpPr>
        <p:spPr>
          <a:xfrm flipH="1">
            <a:off x="374338" y="3549495"/>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81" name="TextBox 80"/>
          <p:cNvSpPr txBox="1"/>
          <p:nvPr/>
        </p:nvSpPr>
        <p:spPr>
          <a:xfrm flipH="1">
            <a:off x="202973" y="4082972"/>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18" name="TextBox 117"/>
          <p:cNvSpPr txBox="1"/>
          <p:nvPr/>
        </p:nvSpPr>
        <p:spPr>
          <a:xfrm flipH="1">
            <a:off x="228827" y="4726115"/>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124" name="TextBox 123"/>
          <p:cNvSpPr txBox="1"/>
          <p:nvPr/>
        </p:nvSpPr>
        <p:spPr>
          <a:xfrm>
            <a:off x="363843" y="5244416"/>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132" name="TextBox 131"/>
          <p:cNvSpPr txBox="1"/>
          <p:nvPr/>
        </p:nvSpPr>
        <p:spPr>
          <a:xfrm>
            <a:off x="307203" y="5821105"/>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40" name="TextBox 139"/>
          <p:cNvSpPr txBox="1"/>
          <p:nvPr/>
        </p:nvSpPr>
        <p:spPr>
          <a:xfrm>
            <a:off x="2070813" y="4101190"/>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2200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41" name="Right Arrow 140"/>
          <p:cNvSpPr/>
          <p:nvPr/>
        </p:nvSpPr>
        <p:spPr bwMode="auto">
          <a:xfrm>
            <a:off x="1896106" y="418012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2" name="TextBox 141"/>
          <p:cNvSpPr txBox="1"/>
          <p:nvPr/>
        </p:nvSpPr>
        <p:spPr>
          <a:xfrm>
            <a:off x="2096667" y="4738671"/>
            <a:ext cx="158056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 Gen 1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43" name="Right Arrow 142"/>
          <p:cNvSpPr/>
          <p:nvPr/>
        </p:nvSpPr>
        <p:spPr bwMode="auto">
          <a:xfrm>
            <a:off x="1884022" y="483290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4" name="Right Arrow 143"/>
          <p:cNvSpPr/>
          <p:nvPr/>
        </p:nvSpPr>
        <p:spPr bwMode="auto">
          <a:xfrm>
            <a:off x="1848018" y="594160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5" name="TextBox 144"/>
          <p:cNvSpPr txBox="1"/>
          <p:nvPr/>
        </p:nvSpPr>
        <p:spPr>
          <a:xfrm>
            <a:off x="1884022" y="5807209"/>
            <a:ext cx="19207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300" b="0" i="1" u="none" strike="noStrike" kern="1200" cap="none" spc="0" normalizeH="0" baseline="0" noProof="0" dirty="0">
                <a:ln>
                  <a:noFill/>
                </a:ln>
                <a:solidFill>
                  <a:srgbClr val="000000"/>
                </a:solidFill>
                <a:effectLst/>
                <a:uLnTx/>
                <a:uFillTx/>
                <a:latin typeface="Verdana"/>
                <a:ea typeface="+mn-ea"/>
                <a:cs typeface="+mn-cs"/>
              </a:rPr>
              <a:t> 9000  (1+3+4)C (2021)</a:t>
            </a:r>
          </a:p>
        </p:txBody>
      </p:sp>
      <p:sp>
        <p:nvSpPr>
          <p:cNvPr id="152" name="TextBox 151"/>
          <p:cNvSpPr txBox="1"/>
          <p:nvPr/>
        </p:nvSpPr>
        <p:spPr>
          <a:xfrm>
            <a:off x="417621" y="2811174"/>
            <a:ext cx="554960"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153" name="TextBox 152"/>
          <p:cNvSpPr txBox="1"/>
          <p:nvPr/>
        </p:nvSpPr>
        <p:spPr>
          <a:xfrm>
            <a:off x="1135109" y="2774698"/>
            <a:ext cx="2625975"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Cortex-X2      (64-bit)</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Cortex-A710 (32/64-bit)</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a:t>
            </a:r>
            <a:r>
              <a:rPr kumimoji="0" lang="en-US" sz="1300" b="0" i="0" u="none" strike="noStrike" kern="1200" cap="none" spc="-80" normalizeH="0" baseline="0" noProof="0" dirty="0">
                <a:ln>
                  <a:noFill/>
                </a:ln>
                <a:solidFill>
                  <a:srgbClr val="000000"/>
                </a:solidFill>
                <a:effectLst/>
                <a:uLnTx/>
                <a:uFillTx/>
                <a:latin typeface="Verdana"/>
                <a:ea typeface="+mn-ea"/>
                <a:cs typeface="+mn-cs"/>
              </a:rPr>
              <a:t>:  Cortex-A510.     (64-bit)</a:t>
            </a:r>
          </a:p>
        </p:txBody>
      </p:sp>
      <p:sp>
        <p:nvSpPr>
          <p:cNvPr id="166" name="Text Box 6"/>
          <p:cNvSpPr txBox="1">
            <a:spLocks noChangeArrowheads="1"/>
          </p:cNvSpPr>
          <p:nvPr/>
        </p:nvSpPr>
        <p:spPr bwMode="auto">
          <a:xfrm>
            <a:off x="2307485" y="1629949"/>
            <a:ext cx="262766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Armv9.0-A based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core clusters </a:t>
            </a:r>
          </a:p>
        </p:txBody>
      </p:sp>
      <p:sp>
        <p:nvSpPr>
          <p:cNvPr id="172" name="TextBox 171"/>
          <p:cNvSpPr txBox="1"/>
          <p:nvPr/>
        </p:nvSpPr>
        <p:spPr>
          <a:xfrm>
            <a:off x="2150894" y="2259944"/>
            <a:ext cx="833883"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175" name="Right Arrow 174"/>
          <p:cNvSpPr/>
          <p:nvPr/>
        </p:nvSpPr>
        <p:spPr bwMode="auto">
          <a:xfrm>
            <a:off x="1698020" y="259514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3" name="TextBox 82"/>
          <p:cNvSpPr txBox="1"/>
          <p:nvPr/>
        </p:nvSpPr>
        <p:spPr>
          <a:xfrm>
            <a:off x="3707888" y="2748422"/>
            <a:ext cx="2616357"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Cortex-X3       (64-bit)</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Cortex-A715   (64-bit)</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a:t>
            </a:r>
            <a:r>
              <a:rPr kumimoji="0" lang="en-US" sz="1300" b="0" i="0" u="none" strike="noStrike" kern="1200" cap="none" spc="-80" normalizeH="0" baseline="0" noProof="0" dirty="0">
                <a:ln>
                  <a:noFill/>
                </a:ln>
                <a:solidFill>
                  <a:srgbClr val="000000"/>
                </a:solidFill>
                <a:effectLst/>
                <a:uLnTx/>
                <a:uFillTx/>
                <a:latin typeface="Verdana"/>
                <a:ea typeface="+mn-ea"/>
                <a:cs typeface="+mn-cs"/>
              </a:rPr>
              <a:t>: Cortex-A510 v2   64 32-bit)</a:t>
            </a:r>
          </a:p>
        </p:txBody>
      </p:sp>
      <p:sp>
        <p:nvSpPr>
          <p:cNvPr id="6" name="TextBox 5"/>
          <p:cNvSpPr txBox="1"/>
          <p:nvPr/>
        </p:nvSpPr>
        <p:spPr>
          <a:xfrm>
            <a:off x="4530709" y="2482520"/>
            <a:ext cx="833883"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(2022-)</a:t>
            </a:r>
          </a:p>
        </p:txBody>
      </p:sp>
      <p:sp>
        <p:nvSpPr>
          <p:cNvPr id="84" name="TextBox 83"/>
          <p:cNvSpPr txBox="1"/>
          <p:nvPr/>
        </p:nvSpPr>
        <p:spPr>
          <a:xfrm>
            <a:off x="3921943" y="5812466"/>
            <a:ext cx="19207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300" b="0" i="1" u="none" strike="noStrike" kern="1200" cap="none" spc="0" normalizeH="0" baseline="0" noProof="0" dirty="0">
                <a:ln>
                  <a:noFill/>
                </a:ln>
                <a:solidFill>
                  <a:srgbClr val="000000"/>
                </a:solidFill>
                <a:effectLst/>
                <a:uLnTx/>
                <a:uFillTx/>
                <a:latin typeface="Verdana"/>
                <a:ea typeface="+mn-ea"/>
                <a:cs typeface="+mn-cs"/>
              </a:rPr>
              <a:t> 9200  (1+3+4)C (2022)</a:t>
            </a:r>
          </a:p>
        </p:txBody>
      </p:sp>
      <p:sp>
        <p:nvSpPr>
          <p:cNvPr id="85" name="TextBox 84"/>
          <p:cNvSpPr txBox="1"/>
          <p:nvPr/>
        </p:nvSpPr>
        <p:spPr>
          <a:xfrm>
            <a:off x="4134585" y="4733417"/>
            <a:ext cx="158056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 Gen 2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(1+4+3)C</a:t>
            </a:r>
            <a:endParaRPr kumimoji="0" lang="en-US" sz="1300" b="0" i="1" u="none" strike="noStrike" kern="1200" cap="none" spc="0" normalizeH="0" baseline="30000" noProof="0" dirty="0">
              <a:ln>
                <a:noFill/>
              </a:ln>
              <a:solidFill>
                <a:srgbClr val="000000"/>
              </a:solidFill>
              <a:effectLst/>
              <a:uLnTx/>
              <a:uFillTx/>
              <a:latin typeface="Verdana"/>
              <a:ea typeface="+mn-ea"/>
              <a:cs typeface="+mn-cs"/>
            </a:endParaRPr>
          </a:p>
        </p:txBody>
      </p:sp>
      <p:sp>
        <p:nvSpPr>
          <p:cNvPr id="86" name="Right Arrow 85"/>
          <p:cNvSpPr/>
          <p:nvPr/>
        </p:nvSpPr>
        <p:spPr bwMode="auto">
          <a:xfrm>
            <a:off x="3728543" y="4827655"/>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7" name="Right Arrow 86"/>
          <p:cNvSpPr/>
          <p:nvPr/>
        </p:nvSpPr>
        <p:spPr bwMode="auto">
          <a:xfrm>
            <a:off x="3504295" y="262142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8" name="Right Arrow 87"/>
          <p:cNvSpPr/>
          <p:nvPr/>
        </p:nvSpPr>
        <p:spPr bwMode="auto">
          <a:xfrm>
            <a:off x="3718031" y="592072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 name="TextBox 1">
            <a:extLst>
              <a:ext uri="{FF2B5EF4-FFF2-40B4-BE49-F238E27FC236}">
                <a16:creationId xmlns:a16="http://schemas.microsoft.com/office/drawing/2014/main" id="{9BE932AD-4302-1625-6D19-C9BD51916849}"/>
              </a:ext>
            </a:extLst>
          </p:cNvPr>
          <p:cNvSpPr txBox="1"/>
          <p:nvPr/>
        </p:nvSpPr>
        <p:spPr>
          <a:xfrm>
            <a:off x="6570829" y="2748420"/>
            <a:ext cx="2398349"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Cortex-X4      (64-bit)</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Cortex-A720  (64-bit)</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a:t>
            </a:r>
            <a:r>
              <a:rPr kumimoji="0" lang="en-US" sz="1300" b="0" i="0" u="none" strike="noStrike" kern="1200" cap="none" spc="-80" normalizeH="0" baseline="0" noProof="0" dirty="0">
                <a:ln>
                  <a:noFill/>
                </a:ln>
                <a:solidFill>
                  <a:srgbClr val="000000"/>
                </a:solidFill>
                <a:effectLst/>
                <a:uLnTx/>
                <a:uFillTx/>
                <a:latin typeface="Verdana"/>
                <a:ea typeface="+mn-ea"/>
                <a:cs typeface="+mn-cs"/>
              </a:rPr>
              <a:t>: Cortex-A520       64-bit)</a:t>
            </a:r>
          </a:p>
        </p:txBody>
      </p:sp>
      <p:sp>
        <p:nvSpPr>
          <p:cNvPr id="3" name="TextBox 2">
            <a:extLst>
              <a:ext uri="{FF2B5EF4-FFF2-40B4-BE49-F238E27FC236}">
                <a16:creationId xmlns:a16="http://schemas.microsoft.com/office/drawing/2014/main" id="{F3F2AF88-6C9D-8770-96BE-011B2E957EEE}"/>
              </a:ext>
            </a:extLst>
          </p:cNvPr>
          <p:cNvSpPr txBox="1"/>
          <p:nvPr/>
        </p:nvSpPr>
        <p:spPr>
          <a:xfrm>
            <a:off x="7121506" y="2482518"/>
            <a:ext cx="833883"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(2023-)</a:t>
            </a:r>
          </a:p>
        </p:txBody>
      </p:sp>
      <p:sp>
        <p:nvSpPr>
          <p:cNvPr id="8" name="Right Arrow 86">
            <a:extLst>
              <a:ext uri="{FF2B5EF4-FFF2-40B4-BE49-F238E27FC236}">
                <a16:creationId xmlns:a16="http://schemas.microsoft.com/office/drawing/2014/main" id="{BE530C62-A901-4080-1239-D8E4CE247004}"/>
              </a:ext>
            </a:extLst>
          </p:cNvPr>
          <p:cNvSpPr/>
          <p:nvPr/>
        </p:nvSpPr>
        <p:spPr bwMode="auto">
          <a:xfrm>
            <a:off x="6236608" y="262142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 name="Text Box 6">
            <a:extLst>
              <a:ext uri="{FF2B5EF4-FFF2-40B4-BE49-F238E27FC236}">
                <a16:creationId xmlns:a16="http://schemas.microsoft.com/office/drawing/2014/main" id="{B79B5148-1A69-206E-6984-55EF6C8F03CF}"/>
              </a:ext>
            </a:extLst>
          </p:cNvPr>
          <p:cNvSpPr txBox="1">
            <a:spLocks noChangeArrowheads="1"/>
          </p:cNvSpPr>
          <p:nvPr/>
        </p:nvSpPr>
        <p:spPr bwMode="auto">
          <a:xfrm>
            <a:off x="6251682" y="1586405"/>
            <a:ext cx="245182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Armv9.2-A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core clusters </a:t>
            </a:r>
          </a:p>
        </p:txBody>
      </p:sp>
      <p:cxnSp>
        <p:nvCxnSpPr>
          <p:cNvPr id="12" name="Straight Connector 11">
            <a:extLst>
              <a:ext uri="{FF2B5EF4-FFF2-40B4-BE49-F238E27FC236}">
                <a16:creationId xmlns:a16="http://schemas.microsoft.com/office/drawing/2014/main" id="{C2213064-205E-E419-025D-A014AB0FB874}"/>
              </a:ext>
            </a:extLst>
          </p:cNvPr>
          <p:cNvCxnSpPr>
            <a:cxnSpLocks/>
          </p:cNvCxnSpPr>
          <p:nvPr/>
        </p:nvCxnSpPr>
        <p:spPr>
          <a:xfrm>
            <a:off x="3630161" y="2175308"/>
            <a:ext cx="1305759" cy="185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3">
            <a:extLst>
              <a:ext uri="{FF2B5EF4-FFF2-40B4-BE49-F238E27FC236}">
                <a16:creationId xmlns:a16="http://schemas.microsoft.com/office/drawing/2014/main" id="{A0C4B476-4A93-964B-B487-AC62862FF701}"/>
              </a:ext>
            </a:extLst>
          </p:cNvPr>
          <p:cNvSpPr>
            <a:spLocks noChangeArrowheads="1"/>
          </p:cNvSpPr>
          <p:nvPr/>
        </p:nvSpPr>
        <p:spPr bwMode="auto">
          <a:xfrm>
            <a:off x="2438694" y="235588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Oval 13">
            <a:extLst>
              <a:ext uri="{FF2B5EF4-FFF2-40B4-BE49-F238E27FC236}">
                <a16:creationId xmlns:a16="http://schemas.microsoft.com/office/drawing/2014/main" id="{78542EEC-E915-2471-9F97-5B146741FA59}"/>
              </a:ext>
            </a:extLst>
          </p:cNvPr>
          <p:cNvSpPr>
            <a:spLocks noChangeArrowheads="1"/>
          </p:cNvSpPr>
          <p:nvPr/>
        </p:nvSpPr>
        <p:spPr bwMode="auto">
          <a:xfrm>
            <a:off x="4909010" y="234751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6" name="Straight Connector 15">
            <a:extLst>
              <a:ext uri="{FF2B5EF4-FFF2-40B4-BE49-F238E27FC236}">
                <a16:creationId xmlns:a16="http://schemas.microsoft.com/office/drawing/2014/main" id="{DC3629FB-5F67-62D9-EE94-71E41329323C}"/>
              </a:ext>
            </a:extLst>
          </p:cNvPr>
          <p:cNvCxnSpPr>
            <a:endCxn id="13" idx="7"/>
          </p:cNvCxnSpPr>
          <p:nvPr/>
        </p:nvCxnSpPr>
        <p:spPr bwMode="auto">
          <a:xfrm flipH="1">
            <a:off x="2500150" y="2178706"/>
            <a:ext cx="1147961" cy="18772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Oval 13">
            <a:extLst>
              <a:ext uri="{FF2B5EF4-FFF2-40B4-BE49-F238E27FC236}">
                <a16:creationId xmlns:a16="http://schemas.microsoft.com/office/drawing/2014/main" id="{773DDF3B-70B5-674E-41B3-812ADE5BC9C2}"/>
              </a:ext>
            </a:extLst>
          </p:cNvPr>
          <p:cNvSpPr>
            <a:spLocks noChangeArrowheads="1"/>
          </p:cNvSpPr>
          <p:nvPr/>
        </p:nvSpPr>
        <p:spPr bwMode="auto">
          <a:xfrm>
            <a:off x="7446118" y="234500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25" name="Straight Connector 24">
            <a:extLst>
              <a:ext uri="{FF2B5EF4-FFF2-40B4-BE49-F238E27FC236}">
                <a16:creationId xmlns:a16="http://schemas.microsoft.com/office/drawing/2014/main" id="{EC3431AB-495F-4299-5C00-CE26DEF9A545}"/>
              </a:ext>
            </a:extLst>
          </p:cNvPr>
          <p:cNvCxnSpPr>
            <a:stCxn id="23" idx="0"/>
            <a:endCxn id="10" idx="2"/>
          </p:cNvCxnSpPr>
          <p:nvPr/>
        </p:nvCxnSpPr>
        <p:spPr bwMode="auto">
          <a:xfrm flipH="1" flipV="1">
            <a:off x="7477595" y="2078848"/>
            <a:ext cx="4523" cy="26615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 Box 4">
            <a:extLst>
              <a:ext uri="{FF2B5EF4-FFF2-40B4-BE49-F238E27FC236}">
                <a16:creationId xmlns:a16="http://schemas.microsoft.com/office/drawing/2014/main" id="{7C5E48C1-59B2-897A-7065-3E98F4DFD977}"/>
              </a:ext>
            </a:extLst>
          </p:cNvPr>
          <p:cNvSpPr txBox="1">
            <a:spLocks noChangeArrowheads="1"/>
          </p:cNvSpPr>
          <p:nvPr/>
        </p:nvSpPr>
        <p:spPr bwMode="auto">
          <a:xfrm>
            <a:off x="1771262" y="1056088"/>
            <a:ext cx="7533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 </a:t>
            </a:r>
            <a:r>
              <a:rPr kumimoji="0" lang="en-US"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core clusters</a:t>
            </a:r>
          </a:p>
        </p:txBody>
      </p:sp>
      <p:cxnSp>
        <p:nvCxnSpPr>
          <p:cNvPr id="33" name="Straight Connector 32">
            <a:extLst>
              <a:ext uri="{FF2B5EF4-FFF2-40B4-BE49-F238E27FC236}">
                <a16:creationId xmlns:a16="http://schemas.microsoft.com/office/drawing/2014/main" id="{07F0857F-068F-F14D-39D1-8B69E597E12D}"/>
              </a:ext>
            </a:extLst>
          </p:cNvPr>
          <p:cNvCxnSpPr>
            <a:cxnSpLocks/>
          </p:cNvCxnSpPr>
          <p:nvPr/>
        </p:nvCxnSpPr>
        <p:spPr>
          <a:xfrm flipH="1">
            <a:off x="3579199" y="1380754"/>
            <a:ext cx="1959137" cy="1644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Oval 13">
            <a:extLst>
              <a:ext uri="{FF2B5EF4-FFF2-40B4-BE49-F238E27FC236}">
                <a16:creationId xmlns:a16="http://schemas.microsoft.com/office/drawing/2014/main" id="{5F526154-FC23-B620-8B6E-9B9EF41CF6DD}"/>
              </a:ext>
            </a:extLst>
          </p:cNvPr>
          <p:cNvSpPr>
            <a:spLocks noChangeArrowheads="1"/>
          </p:cNvSpPr>
          <p:nvPr/>
        </p:nvSpPr>
        <p:spPr bwMode="auto">
          <a:xfrm>
            <a:off x="3579199" y="1509272"/>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9" name="Oval 13">
            <a:extLst>
              <a:ext uri="{FF2B5EF4-FFF2-40B4-BE49-F238E27FC236}">
                <a16:creationId xmlns:a16="http://schemas.microsoft.com/office/drawing/2014/main" id="{80C1EC70-651D-B4AA-07EB-D19BA439F832}"/>
              </a:ext>
            </a:extLst>
          </p:cNvPr>
          <p:cNvSpPr>
            <a:spLocks noChangeArrowheads="1"/>
          </p:cNvSpPr>
          <p:nvPr/>
        </p:nvSpPr>
        <p:spPr bwMode="auto">
          <a:xfrm>
            <a:off x="7418327" y="1492492"/>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40" name="Straight Connector 39">
            <a:extLst>
              <a:ext uri="{FF2B5EF4-FFF2-40B4-BE49-F238E27FC236}">
                <a16:creationId xmlns:a16="http://schemas.microsoft.com/office/drawing/2014/main" id="{260EA0EB-3216-407A-DF98-ABAA24AD8E20}"/>
              </a:ext>
            </a:extLst>
          </p:cNvPr>
          <p:cNvCxnSpPr/>
          <p:nvPr/>
        </p:nvCxnSpPr>
        <p:spPr bwMode="auto">
          <a:xfrm flipH="1" flipV="1">
            <a:off x="5538336" y="1370456"/>
            <a:ext cx="1897564" cy="15803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7310115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683568" y="1826880"/>
            <a:ext cx="777600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3.7 Case example: The core complex of the TCS22 platform</a:t>
            </a:r>
            <a:endParaRPr kumimoji="0" lang="en-US" altLang="en-US" sz="1900" b="0" i="0" u="none" strike="noStrike" kern="1200" cap="none" spc="0" normalizeH="0" baseline="0" noProof="0" dirty="0">
              <a:ln>
                <a:noFill/>
              </a:ln>
              <a:solidFill>
                <a:srgbClr val="FFFFFF"/>
              </a:solidFill>
              <a:effectLst/>
              <a:uLnTx/>
              <a:uFillTx/>
              <a:latin typeface="Verdana"/>
              <a:ea typeface="+mn-ea"/>
              <a:cs typeface="Times New Roman" pitchFamily="18" charset="0"/>
            </a:endParaRPr>
          </a:p>
        </p:txBody>
      </p:sp>
      <p:sp>
        <p:nvSpPr>
          <p:cNvPr id="3" name="Rectangle 2">
            <a:extLst>
              <a:ext uri="{FF2B5EF4-FFF2-40B4-BE49-F238E27FC236}">
                <a16:creationId xmlns:a16="http://schemas.microsoft.com/office/drawing/2014/main" id="{94E0EF07-8057-3077-C12E-8A71CD03DA53}"/>
              </a:ext>
            </a:extLst>
          </p:cNvPr>
          <p:cNvSpPr/>
          <p:nvPr/>
        </p:nvSpPr>
        <p:spPr>
          <a:xfrm>
            <a:off x="2128061" y="2815828"/>
            <a:ext cx="51074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a:ea typeface="+mn-ea"/>
                <a:cs typeface="+mn-cs"/>
              </a:rPr>
              <a:t>(Optional reading, not </a:t>
            </a:r>
            <a:r>
              <a:rPr lang="en-GB" dirty="0">
                <a:solidFill>
                  <a:srgbClr val="FFFFFF"/>
                </a:solidFill>
                <a:latin typeface="Verdana"/>
              </a:rPr>
              <a:t>a </a:t>
            </a:r>
            <a:r>
              <a:rPr kumimoji="0" lang="en-GB" sz="1800" b="0" i="0" u="none" strike="noStrike" kern="1200" cap="none" spc="0" normalizeH="0" baseline="0" noProof="0" dirty="0">
                <a:ln>
                  <a:noFill/>
                </a:ln>
                <a:solidFill>
                  <a:srgbClr val="FFFFFF"/>
                </a:solidFill>
                <a:effectLst/>
                <a:uLnTx/>
                <a:uFillTx/>
                <a:latin typeface="Verdana"/>
                <a:ea typeface="+mn-ea"/>
                <a:cs typeface="+mn-cs"/>
              </a:rPr>
              <a:t>part of the exam)</a:t>
            </a:r>
          </a:p>
        </p:txBody>
      </p:sp>
    </p:spTree>
    <p:extLst>
      <p:ext uri="{BB962C8B-B14F-4D97-AF65-F5344CB8AC3E}">
        <p14:creationId xmlns:p14="http://schemas.microsoft.com/office/powerpoint/2010/main" val="332851510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electronics, design&#10;&#10;Description automatically generated">
            <a:extLst>
              <a:ext uri="{FF2B5EF4-FFF2-40B4-BE49-F238E27FC236}">
                <a16:creationId xmlns:a16="http://schemas.microsoft.com/office/drawing/2014/main" id="{43B70F55-C3BE-864B-3059-8944E28D4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2387"/>
            <a:ext cx="9144000" cy="5143500"/>
          </a:xfrm>
          <a:prstGeom prst="rect">
            <a:avLst/>
          </a:prstGeom>
        </p:spPr>
      </p:pic>
      <p:sp>
        <p:nvSpPr>
          <p:cNvPr id="5" name="Title 4">
            <a:extLst>
              <a:ext uri="{FF2B5EF4-FFF2-40B4-BE49-F238E27FC236}">
                <a16:creationId xmlns:a16="http://schemas.microsoft.com/office/drawing/2014/main" id="{8C277CA1-AD2C-A9B8-6AFC-E4587242258D}"/>
              </a:ext>
            </a:extLst>
          </p:cNvPr>
          <p:cNvSpPr>
            <a:spLocks noGrp="1"/>
          </p:cNvSpPr>
          <p:nvPr>
            <p:ph type="title"/>
          </p:nvPr>
        </p:nvSpPr>
        <p:spPr/>
        <p:txBody>
          <a:bodyPr/>
          <a:lstStyle/>
          <a:p>
            <a:r>
              <a:rPr lang="en-US" sz="1700" dirty="0"/>
              <a:t>3.7 Case example: The core complex of the TCS22 platform (1)</a:t>
            </a:r>
            <a:endParaRPr lang="hu-HU" sz="1700" dirty="0"/>
          </a:p>
        </p:txBody>
      </p:sp>
      <p:sp>
        <p:nvSpPr>
          <p:cNvPr id="6" name="TextBox 5">
            <a:extLst>
              <a:ext uri="{FF2B5EF4-FFF2-40B4-BE49-F238E27FC236}">
                <a16:creationId xmlns:a16="http://schemas.microsoft.com/office/drawing/2014/main" id="{F20D8ED8-B9FD-5242-48B3-B21B0527FE02}"/>
              </a:ext>
            </a:extLst>
          </p:cNvPr>
          <p:cNvSpPr txBox="1"/>
          <p:nvPr/>
        </p:nvSpPr>
        <p:spPr>
          <a:xfrm>
            <a:off x="77055" y="446812"/>
            <a:ext cx="8305800" cy="684803"/>
          </a:xfrm>
          <a:prstGeom prst="rect">
            <a:avLst/>
          </a:prstGeom>
          <a:noFill/>
        </p:spPr>
        <p:txBody>
          <a:bodyPr wrap="none" rtlCol="0">
            <a:spAutoFit/>
          </a:bodyPr>
          <a:lstStyle/>
          <a:p>
            <a:pPr>
              <a:spcAft>
                <a:spcPts val="300"/>
              </a:spcAft>
            </a:pPr>
            <a:r>
              <a:rPr lang="en-US" dirty="0">
                <a:solidFill>
                  <a:schemeClr val="accent6"/>
                </a:solidFill>
              </a:rPr>
              <a:t>3.7 Case example: The core complex of the TCS22 platform</a:t>
            </a:r>
          </a:p>
          <a:p>
            <a:r>
              <a:rPr lang="en-US" dirty="0">
                <a:solidFill>
                  <a:schemeClr val="accent6"/>
                </a:solidFill>
              </a:rPr>
              <a:t>      Components of the Core Complex in the TCS22 platform -1 [</a:t>
            </a:r>
            <a:r>
              <a:rPr lang="hu-HU" dirty="0">
                <a:solidFill>
                  <a:schemeClr val="accent6"/>
                </a:solidFill>
              </a:rPr>
              <a:t>221</a:t>
            </a:r>
            <a:r>
              <a:rPr lang="en-US" dirty="0">
                <a:solidFill>
                  <a:schemeClr val="accent6"/>
                </a:solidFill>
              </a:rPr>
              <a:t>]</a:t>
            </a:r>
            <a:endParaRPr lang="hu-HU" dirty="0" err="1">
              <a:solidFill>
                <a:schemeClr val="accent6"/>
              </a:solidFill>
            </a:endParaRPr>
          </a:p>
        </p:txBody>
      </p:sp>
      <p:sp>
        <p:nvSpPr>
          <p:cNvPr id="7" name="TextBox 6">
            <a:extLst>
              <a:ext uri="{FF2B5EF4-FFF2-40B4-BE49-F238E27FC236}">
                <a16:creationId xmlns:a16="http://schemas.microsoft.com/office/drawing/2014/main" id="{9BE27F5A-77A1-D011-E91B-473F5056F240}"/>
              </a:ext>
            </a:extLst>
          </p:cNvPr>
          <p:cNvSpPr txBox="1"/>
          <p:nvPr/>
        </p:nvSpPr>
        <p:spPr>
          <a:xfrm flipH="1">
            <a:off x="45718" y="5648960"/>
            <a:ext cx="9257307" cy="830997"/>
          </a:xfrm>
          <a:prstGeom prst="rect">
            <a:avLst/>
          </a:prstGeom>
          <a:noFill/>
        </p:spPr>
        <p:txBody>
          <a:bodyPr wrap="square" rtlCol="0">
            <a:spAutoFit/>
          </a:bodyPr>
          <a:lstStyle/>
          <a:p>
            <a:r>
              <a:rPr lang="en-US" sz="1600" dirty="0"/>
              <a:t>As shown above the, </a:t>
            </a:r>
            <a:r>
              <a:rPr lang="en-US" sz="1600" dirty="0">
                <a:solidFill>
                  <a:srgbClr val="FF0000"/>
                </a:solidFill>
              </a:rPr>
              <a:t>TSC22 platform </a:t>
            </a:r>
            <a:r>
              <a:rPr lang="en-US" sz="1600" dirty="0"/>
              <a:t>includes the </a:t>
            </a:r>
            <a:r>
              <a:rPr lang="en-US" sz="1600" dirty="0">
                <a:solidFill>
                  <a:srgbClr val="FF0000"/>
                </a:solidFill>
              </a:rPr>
              <a:t>Cortex-X3</a:t>
            </a:r>
            <a:r>
              <a:rPr lang="en-US" sz="1600" dirty="0"/>
              <a:t> </a:t>
            </a:r>
            <a:r>
              <a:rPr lang="en-US" sz="1600" dirty="0">
                <a:solidFill>
                  <a:srgbClr val="0070C0"/>
                </a:solidFill>
              </a:rPr>
              <a:t>big, </a:t>
            </a:r>
            <a:r>
              <a:rPr lang="en-US" sz="1600" dirty="0"/>
              <a:t>the </a:t>
            </a:r>
            <a:r>
              <a:rPr lang="en-US" sz="1600" dirty="0">
                <a:solidFill>
                  <a:srgbClr val="FF0000"/>
                </a:solidFill>
              </a:rPr>
              <a:t>Cortex-A715 </a:t>
            </a:r>
          </a:p>
          <a:p>
            <a:r>
              <a:rPr lang="en-US" sz="1600" dirty="0"/>
              <a:t>  </a:t>
            </a:r>
            <a:r>
              <a:rPr lang="en-US" sz="1600" dirty="0">
                <a:solidFill>
                  <a:srgbClr val="0070C0"/>
                </a:solidFill>
              </a:rPr>
              <a:t>middle</a:t>
            </a:r>
            <a:r>
              <a:rPr lang="en-US" sz="1600" dirty="0"/>
              <a:t> cores, the </a:t>
            </a:r>
            <a:r>
              <a:rPr lang="en-US" sz="1600" dirty="0">
                <a:solidFill>
                  <a:srgbClr val="FF0000"/>
                </a:solidFill>
              </a:rPr>
              <a:t>Cortex-A510</a:t>
            </a:r>
            <a:r>
              <a:rPr lang="en-US" sz="1600" dirty="0"/>
              <a:t> l</a:t>
            </a:r>
            <a:r>
              <a:rPr lang="en-US" sz="1600" dirty="0">
                <a:solidFill>
                  <a:srgbClr val="0070C0"/>
                </a:solidFill>
              </a:rPr>
              <a:t>ittle</a:t>
            </a:r>
            <a:r>
              <a:rPr lang="en-US" sz="1600" dirty="0"/>
              <a:t> core module, and the related   </a:t>
            </a:r>
            <a:r>
              <a:rPr lang="en-US" sz="1600" dirty="0">
                <a:solidFill>
                  <a:srgbClr val="FF0000"/>
                </a:solidFill>
              </a:rPr>
              <a:t>DSU-110</a:t>
            </a:r>
            <a:r>
              <a:rPr lang="en-US" sz="1600" dirty="0"/>
              <a:t> </a:t>
            </a:r>
          </a:p>
          <a:p>
            <a:r>
              <a:rPr lang="en-US" sz="1600" dirty="0">
                <a:solidFill>
                  <a:srgbClr val="0070C0"/>
                </a:solidFill>
              </a:rPr>
              <a:t>  </a:t>
            </a:r>
            <a:r>
              <a:rPr lang="en-US" sz="1600" dirty="0" err="1">
                <a:solidFill>
                  <a:srgbClr val="0070C0"/>
                </a:solidFill>
              </a:rPr>
              <a:t>DynamIQ</a:t>
            </a:r>
            <a:r>
              <a:rPr lang="en-US" sz="1600" dirty="0">
                <a:solidFill>
                  <a:srgbClr val="0070C0"/>
                </a:solidFill>
              </a:rPr>
              <a:t> Shared Unit</a:t>
            </a:r>
            <a:r>
              <a:rPr lang="en-US" sz="1600" dirty="0"/>
              <a:t>.</a:t>
            </a:r>
            <a:endParaRPr lang="hu-HU" sz="1600" dirty="0" err="1"/>
          </a:p>
        </p:txBody>
      </p:sp>
    </p:spTree>
    <p:extLst>
      <p:ext uri="{BB962C8B-B14F-4D97-AF65-F5344CB8AC3E}">
        <p14:creationId xmlns:p14="http://schemas.microsoft.com/office/powerpoint/2010/main" val="261684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CB413-FC1D-B23E-1A1B-B6F328B680AD}"/>
              </a:ext>
            </a:extLst>
          </p:cNvPr>
          <p:cNvSpPr>
            <a:spLocks noGrp="1"/>
          </p:cNvSpPr>
          <p:nvPr>
            <p:ph type="title"/>
          </p:nvPr>
        </p:nvSpPr>
        <p:spPr>
          <a:xfrm>
            <a:off x="0" y="-71120"/>
            <a:ext cx="9144000" cy="393700"/>
          </a:xfrm>
        </p:spPr>
        <p:txBody>
          <a:bodyPr/>
          <a:lstStyle/>
          <a:p>
            <a:r>
              <a:rPr lang="en-US" sz="1700" dirty="0"/>
              <a:t>3.7 Case example: The core complex of the TCS22 platform (2)</a:t>
            </a:r>
            <a:endParaRPr lang="hu-HU" sz="1700" dirty="0"/>
          </a:p>
        </p:txBody>
      </p:sp>
      <p:pic>
        <p:nvPicPr>
          <p:cNvPr id="4" name="Picture 3">
            <a:extLst>
              <a:ext uri="{FF2B5EF4-FFF2-40B4-BE49-F238E27FC236}">
                <a16:creationId xmlns:a16="http://schemas.microsoft.com/office/drawing/2014/main" id="{3587EBB6-4C39-A48F-E08D-A601DF161D55}"/>
              </a:ext>
            </a:extLst>
          </p:cNvPr>
          <p:cNvPicPr>
            <a:picLocks noChangeAspect="1"/>
          </p:cNvPicPr>
          <p:nvPr/>
        </p:nvPicPr>
        <p:blipFill rotWithShape="1">
          <a:blip r:embed="rId2"/>
          <a:srcRect l="30938" t="45692" r="45010" b="26347"/>
          <a:stretch/>
        </p:blipFill>
        <p:spPr>
          <a:xfrm>
            <a:off x="1899919" y="1371600"/>
            <a:ext cx="5577841" cy="3647440"/>
          </a:xfrm>
          <a:prstGeom prst="rect">
            <a:avLst/>
          </a:prstGeom>
        </p:spPr>
      </p:pic>
      <p:sp>
        <p:nvSpPr>
          <p:cNvPr id="6" name="TextBox 5">
            <a:extLst>
              <a:ext uri="{FF2B5EF4-FFF2-40B4-BE49-F238E27FC236}">
                <a16:creationId xmlns:a16="http://schemas.microsoft.com/office/drawing/2014/main" id="{4616C312-5E9B-7F2E-63BE-A502804AAAB6}"/>
              </a:ext>
            </a:extLst>
          </p:cNvPr>
          <p:cNvSpPr txBox="1"/>
          <p:nvPr/>
        </p:nvSpPr>
        <p:spPr>
          <a:xfrm>
            <a:off x="71438" y="445842"/>
            <a:ext cx="8669681" cy="369332"/>
          </a:xfrm>
          <a:prstGeom prst="rect">
            <a:avLst/>
          </a:prstGeom>
          <a:noFill/>
        </p:spPr>
        <p:txBody>
          <a:bodyPr wrap="none" rtlCol="0">
            <a:spAutoFit/>
          </a:bodyPr>
          <a:lstStyle/>
          <a:p>
            <a:r>
              <a:rPr lang="en-US" dirty="0">
                <a:solidFill>
                  <a:schemeClr val="accent6"/>
                </a:solidFill>
              </a:rPr>
              <a:t>The </a:t>
            </a:r>
            <a:r>
              <a:rPr lang="en-US" dirty="0" err="1">
                <a:solidFill>
                  <a:schemeClr val="accent6"/>
                </a:solidFill>
              </a:rPr>
              <a:t>DynamIQ</a:t>
            </a:r>
            <a:r>
              <a:rPr lang="en-US" dirty="0">
                <a:solidFill>
                  <a:schemeClr val="accent6"/>
                </a:solidFill>
              </a:rPr>
              <a:t> core complex, as part of a TCS22-based mobile SoC [</a:t>
            </a:r>
            <a:r>
              <a:rPr lang="hu-HU" dirty="0">
                <a:solidFill>
                  <a:schemeClr val="accent6"/>
                </a:solidFill>
              </a:rPr>
              <a:t>222</a:t>
            </a:r>
            <a:r>
              <a:rPr lang="en-US" dirty="0">
                <a:solidFill>
                  <a:schemeClr val="accent6"/>
                </a:solidFill>
              </a:rPr>
              <a:t>]</a:t>
            </a:r>
            <a:endParaRPr lang="hu-HU" dirty="0" err="1">
              <a:solidFill>
                <a:schemeClr val="accent6"/>
              </a:solidFill>
            </a:endParaRPr>
          </a:p>
        </p:txBody>
      </p:sp>
      <p:sp>
        <p:nvSpPr>
          <p:cNvPr id="7" name="Oval 6">
            <a:extLst>
              <a:ext uri="{FF2B5EF4-FFF2-40B4-BE49-F238E27FC236}">
                <a16:creationId xmlns:a16="http://schemas.microsoft.com/office/drawing/2014/main" id="{C060BDAC-FB09-5344-18F0-793A828527D5}"/>
              </a:ext>
            </a:extLst>
          </p:cNvPr>
          <p:cNvSpPr/>
          <p:nvPr/>
        </p:nvSpPr>
        <p:spPr>
          <a:xfrm>
            <a:off x="1595120" y="1178560"/>
            <a:ext cx="3744000" cy="2304000"/>
          </a:xfrm>
          <a:prstGeom prst="ellipse">
            <a:avLst/>
          </a:prstGeom>
          <a:ln w="28575">
            <a:solidFill>
              <a:srgbClr val="FF0000"/>
            </a:solidFill>
            <a:prstDash val="sysDash"/>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hu-HU" sz="1600" dirty="0"/>
          </a:p>
        </p:txBody>
      </p:sp>
    </p:spTree>
    <p:extLst>
      <p:ext uri="{BB962C8B-B14F-4D97-AF65-F5344CB8AC3E}">
        <p14:creationId xmlns:p14="http://schemas.microsoft.com/office/powerpoint/2010/main" val="264425207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rtex-X3 Immortalis-G715 flagship SoC">
            <a:extLst>
              <a:ext uri="{FF2B5EF4-FFF2-40B4-BE49-F238E27FC236}">
                <a16:creationId xmlns:a16="http://schemas.microsoft.com/office/drawing/2014/main" id="{DFD4BDF1-985D-955A-FE9E-1725FEDFD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342" b="22067"/>
          <a:stretch/>
        </p:blipFill>
        <p:spPr bwMode="auto">
          <a:xfrm>
            <a:off x="1530754" y="1337613"/>
            <a:ext cx="5856797" cy="34658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9F961F-B911-5172-E41C-37719500435F}"/>
              </a:ext>
            </a:extLst>
          </p:cNvPr>
          <p:cNvSpPr txBox="1"/>
          <p:nvPr/>
        </p:nvSpPr>
        <p:spPr>
          <a:xfrm>
            <a:off x="71438" y="445842"/>
            <a:ext cx="8753037" cy="369332"/>
          </a:xfrm>
          <a:prstGeom prst="rect">
            <a:avLst/>
          </a:prstGeom>
          <a:noFill/>
        </p:spPr>
        <p:txBody>
          <a:bodyPr wrap="none" rtlCol="0">
            <a:spAutoFit/>
          </a:bodyPr>
          <a:lstStyle/>
          <a:p>
            <a:r>
              <a:rPr lang="en-US" dirty="0">
                <a:solidFill>
                  <a:schemeClr val="accent6"/>
                </a:solidFill>
              </a:rPr>
              <a:t>The </a:t>
            </a:r>
            <a:r>
              <a:rPr lang="en-US" dirty="0" err="1">
                <a:solidFill>
                  <a:schemeClr val="accent6"/>
                </a:solidFill>
              </a:rPr>
              <a:t>DynamIQ</a:t>
            </a:r>
            <a:r>
              <a:rPr lang="en-US" dirty="0">
                <a:solidFill>
                  <a:schemeClr val="accent6"/>
                </a:solidFill>
              </a:rPr>
              <a:t> Core Complex, as part of a TCS22-based mobile SoC [</a:t>
            </a:r>
            <a:r>
              <a:rPr lang="hu-HU" dirty="0">
                <a:solidFill>
                  <a:schemeClr val="accent6"/>
                </a:solidFill>
              </a:rPr>
              <a:t>223</a:t>
            </a:r>
            <a:r>
              <a:rPr lang="en-US" dirty="0">
                <a:solidFill>
                  <a:schemeClr val="accent6"/>
                </a:solidFill>
              </a:rPr>
              <a:t>]</a:t>
            </a:r>
            <a:endParaRPr lang="hu-HU" dirty="0" err="1">
              <a:solidFill>
                <a:schemeClr val="accent6"/>
              </a:solidFill>
            </a:endParaRPr>
          </a:p>
        </p:txBody>
      </p:sp>
      <p:sp>
        <p:nvSpPr>
          <p:cNvPr id="5" name="Title 4">
            <a:extLst>
              <a:ext uri="{FF2B5EF4-FFF2-40B4-BE49-F238E27FC236}">
                <a16:creationId xmlns:a16="http://schemas.microsoft.com/office/drawing/2014/main" id="{B37A07E1-D6B4-ABC1-413C-9885EB9D7620}"/>
              </a:ext>
            </a:extLst>
          </p:cNvPr>
          <p:cNvSpPr>
            <a:spLocks noGrp="1"/>
          </p:cNvSpPr>
          <p:nvPr>
            <p:ph type="title"/>
          </p:nvPr>
        </p:nvSpPr>
        <p:spPr/>
        <p:txBody>
          <a:bodyPr/>
          <a:lstStyle/>
          <a:p>
            <a:r>
              <a:rPr lang="en-US" sz="1700" dirty="0"/>
              <a:t>3.7 Case example: The core complex of the TCS22 platform (3)</a:t>
            </a:r>
            <a:endParaRPr lang="hu-HU" sz="1700" dirty="0"/>
          </a:p>
        </p:txBody>
      </p:sp>
      <p:sp>
        <p:nvSpPr>
          <p:cNvPr id="6" name="TextBox 5">
            <a:extLst>
              <a:ext uri="{FF2B5EF4-FFF2-40B4-BE49-F238E27FC236}">
                <a16:creationId xmlns:a16="http://schemas.microsoft.com/office/drawing/2014/main" id="{31F7554A-BB1E-252A-3A20-FCB96B30F6D6}"/>
              </a:ext>
            </a:extLst>
          </p:cNvPr>
          <p:cNvSpPr txBox="1"/>
          <p:nvPr/>
        </p:nvSpPr>
        <p:spPr>
          <a:xfrm>
            <a:off x="96988" y="5021585"/>
            <a:ext cx="8597033" cy="1451679"/>
          </a:xfrm>
          <a:prstGeom prst="rect">
            <a:avLst/>
          </a:prstGeom>
          <a:noFill/>
        </p:spPr>
        <p:txBody>
          <a:bodyPr wrap="none" rtlCol="0">
            <a:spAutoFit/>
          </a:bodyPr>
          <a:lstStyle/>
          <a:p>
            <a:pPr>
              <a:spcAft>
                <a:spcPts val="400"/>
              </a:spcAft>
            </a:pPr>
            <a:r>
              <a:rPr lang="en-US" sz="1600" dirty="0">
                <a:solidFill>
                  <a:srgbClr val="FF0000"/>
                </a:solidFill>
              </a:rPr>
              <a:t>Remarks</a:t>
            </a:r>
          </a:p>
          <a:p>
            <a:pPr marL="285750" indent="-285750">
              <a:buFont typeface="Arial" panose="020B0604020202020204" pitchFamily="34" charset="0"/>
              <a:buChar char="•"/>
            </a:pPr>
            <a:r>
              <a:rPr lang="en-US" sz="1600" dirty="0"/>
              <a:t>The </a:t>
            </a:r>
            <a:r>
              <a:rPr lang="en-US" sz="1600" dirty="0">
                <a:solidFill>
                  <a:srgbClr val="0070C0"/>
                </a:solidFill>
              </a:rPr>
              <a:t>Cortex-R82</a:t>
            </a:r>
            <a:r>
              <a:rPr lang="en-US" sz="1600" dirty="0"/>
              <a:t> is a high-performance 64-bit real-time processor that aims at</a:t>
            </a:r>
          </a:p>
          <a:p>
            <a:pPr>
              <a:spcAft>
                <a:spcPts val="600"/>
              </a:spcAft>
            </a:pPr>
            <a:r>
              <a:rPr lang="en-US" sz="1600" dirty="0"/>
              <a:t>      mobile </a:t>
            </a:r>
            <a:r>
              <a:rPr lang="en-US" sz="1600" dirty="0">
                <a:solidFill>
                  <a:srgbClr val="0070C0"/>
                </a:solidFill>
              </a:rPr>
              <a:t>modem and storage controller </a:t>
            </a:r>
            <a:r>
              <a:rPr lang="en-US" sz="1600" dirty="0"/>
              <a:t>applications.</a:t>
            </a:r>
          </a:p>
          <a:p>
            <a:pPr marL="285750" indent="-285750">
              <a:buFont typeface="Arial" panose="020B0604020202020204" pitchFamily="34" charset="0"/>
              <a:buChar char="•"/>
            </a:pPr>
            <a:r>
              <a:rPr lang="en-US" sz="1600" dirty="0"/>
              <a:t>The </a:t>
            </a:r>
            <a:r>
              <a:rPr lang="en-US" sz="1600" dirty="0">
                <a:solidFill>
                  <a:srgbClr val="0070C0"/>
                </a:solidFill>
              </a:rPr>
              <a:t>Cortex-M85 </a:t>
            </a:r>
            <a:r>
              <a:rPr lang="en-US" sz="1600" dirty="0"/>
              <a:t>is a 64-bit processor with </a:t>
            </a:r>
            <a:r>
              <a:rPr lang="en-US" sz="1600" dirty="0">
                <a:solidFill>
                  <a:srgbClr val="0070C0"/>
                </a:solidFill>
              </a:rPr>
              <a:t>integrated security capability</a:t>
            </a:r>
            <a:r>
              <a:rPr lang="en-US" sz="1600" dirty="0"/>
              <a:t> and </a:t>
            </a:r>
          </a:p>
          <a:p>
            <a:r>
              <a:rPr lang="en-US" sz="1600" dirty="0"/>
              <a:t>      supports </a:t>
            </a:r>
            <a:r>
              <a:rPr lang="en-US" sz="1600" dirty="0">
                <a:solidFill>
                  <a:srgbClr val="0070C0"/>
                </a:solidFill>
              </a:rPr>
              <a:t>AI</a:t>
            </a:r>
            <a:r>
              <a:rPr lang="en-US" sz="1600" dirty="0"/>
              <a:t> as well.</a:t>
            </a:r>
          </a:p>
        </p:txBody>
      </p:sp>
      <p:sp>
        <p:nvSpPr>
          <p:cNvPr id="7" name="Oval 6">
            <a:extLst>
              <a:ext uri="{FF2B5EF4-FFF2-40B4-BE49-F238E27FC236}">
                <a16:creationId xmlns:a16="http://schemas.microsoft.com/office/drawing/2014/main" id="{F582E069-CDEF-CFDE-4D3B-B65B02F0EC4B}"/>
              </a:ext>
            </a:extLst>
          </p:cNvPr>
          <p:cNvSpPr/>
          <p:nvPr/>
        </p:nvSpPr>
        <p:spPr>
          <a:xfrm>
            <a:off x="2296160" y="1259840"/>
            <a:ext cx="2519680" cy="1838960"/>
          </a:xfrm>
          <a:prstGeom prst="ellipse">
            <a:avLst/>
          </a:prstGeom>
          <a:ln w="28575">
            <a:solidFill>
              <a:srgbClr val="FF0000"/>
            </a:solidFill>
            <a:prstDash val="sysDash"/>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hu-HU" sz="1600" dirty="0"/>
          </a:p>
        </p:txBody>
      </p:sp>
    </p:spTree>
    <p:extLst>
      <p:ext uri="{BB962C8B-B14F-4D97-AF65-F5344CB8AC3E}">
        <p14:creationId xmlns:p14="http://schemas.microsoft.com/office/powerpoint/2010/main" val="270550861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3364A-49D6-B7CB-74F7-A1C6B1517AA0}"/>
              </a:ext>
            </a:extLst>
          </p:cNvPr>
          <p:cNvSpPr>
            <a:spLocks noGrp="1"/>
          </p:cNvSpPr>
          <p:nvPr>
            <p:ph type="title"/>
          </p:nvPr>
        </p:nvSpPr>
        <p:spPr/>
        <p:txBody>
          <a:bodyPr/>
          <a:lstStyle/>
          <a:p>
            <a:r>
              <a:rPr lang="en-US" sz="1700" dirty="0"/>
              <a:t>3.7 Case example: The core complex of the TCS22 platform (4)</a:t>
            </a:r>
            <a:endParaRPr lang="hu-HU" sz="1700" dirty="0"/>
          </a:p>
        </p:txBody>
      </p:sp>
      <p:sp>
        <p:nvSpPr>
          <p:cNvPr id="3" name="TextBox 2">
            <a:extLst>
              <a:ext uri="{FF2B5EF4-FFF2-40B4-BE49-F238E27FC236}">
                <a16:creationId xmlns:a16="http://schemas.microsoft.com/office/drawing/2014/main" id="{CDDC4014-6F9E-804F-10F6-7FD9C989AD68}"/>
              </a:ext>
            </a:extLst>
          </p:cNvPr>
          <p:cNvSpPr txBox="1"/>
          <p:nvPr/>
        </p:nvSpPr>
        <p:spPr>
          <a:xfrm>
            <a:off x="71438" y="792480"/>
            <a:ext cx="8834663" cy="584775"/>
          </a:xfrm>
          <a:prstGeom prst="rect">
            <a:avLst/>
          </a:prstGeom>
          <a:noFill/>
        </p:spPr>
        <p:txBody>
          <a:bodyPr wrap="none" rtlCol="0">
            <a:spAutoFit/>
          </a:bodyPr>
          <a:lstStyle/>
          <a:p>
            <a:r>
              <a:rPr lang="en-US" sz="1600" dirty="0"/>
              <a:t>Subsequently, we describe key features of the Core Complex of the TSC22 platform</a:t>
            </a:r>
          </a:p>
          <a:p>
            <a:r>
              <a:rPr lang="en-US" sz="1600" dirty="0"/>
              <a:t>  in the sequence:</a:t>
            </a:r>
            <a:endParaRPr lang="hu-HU" sz="1600" dirty="0" err="1"/>
          </a:p>
        </p:txBody>
      </p:sp>
      <p:sp>
        <p:nvSpPr>
          <p:cNvPr id="4" name="TextBox 3">
            <a:extLst>
              <a:ext uri="{FF2B5EF4-FFF2-40B4-BE49-F238E27FC236}">
                <a16:creationId xmlns:a16="http://schemas.microsoft.com/office/drawing/2014/main" id="{C7EF354C-FA20-8FF6-57D5-EA29279779A5}"/>
              </a:ext>
            </a:extLst>
          </p:cNvPr>
          <p:cNvSpPr txBox="1"/>
          <p:nvPr/>
        </p:nvSpPr>
        <p:spPr>
          <a:xfrm>
            <a:off x="207995" y="1352392"/>
            <a:ext cx="4836196" cy="1231106"/>
          </a:xfrm>
          <a:prstGeom prst="rect">
            <a:avLst/>
          </a:prstGeom>
          <a:noFill/>
        </p:spPr>
        <p:txBody>
          <a:bodyPr wrap="none" rtlCol="0">
            <a:spAutoFit/>
          </a:bodyPr>
          <a:lstStyle/>
          <a:p>
            <a:pPr>
              <a:spcAft>
                <a:spcPts val="400"/>
              </a:spcAft>
            </a:pPr>
            <a:r>
              <a:rPr lang="en-US" sz="1600" dirty="0"/>
              <a:t>a) Cortex-X3</a:t>
            </a:r>
          </a:p>
          <a:p>
            <a:pPr>
              <a:spcAft>
                <a:spcPts val="400"/>
              </a:spcAft>
            </a:pPr>
            <a:r>
              <a:rPr lang="en-US" sz="1600" dirty="0"/>
              <a:t>b) Cortex-A715 and</a:t>
            </a:r>
          </a:p>
          <a:p>
            <a:pPr>
              <a:spcAft>
                <a:spcPts val="400"/>
              </a:spcAft>
            </a:pPr>
            <a:r>
              <a:rPr lang="en-US" sz="1600" dirty="0"/>
              <a:t>c) Updated Cortex-A510 CPUs as well as the</a:t>
            </a:r>
          </a:p>
          <a:p>
            <a:pPr>
              <a:spcAft>
                <a:spcPts val="400"/>
              </a:spcAft>
            </a:pPr>
            <a:r>
              <a:rPr lang="en-US" sz="1600" dirty="0"/>
              <a:t>d) Updated DSU-110 </a:t>
            </a:r>
            <a:r>
              <a:rPr lang="en-US" sz="1600" dirty="0" err="1"/>
              <a:t>DynamIQ</a:t>
            </a:r>
            <a:r>
              <a:rPr lang="en-US" sz="1600" dirty="0"/>
              <a:t> Shared Unit.</a:t>
            </a:r>
            <a:endParaRPr lang="hu-HU" sz="1600" dirty="0" err="1"/>
          </a:p>
        </p:txBody>
      </p:sp>
      <p:sp>
        <p:nvSpPr>
          <p:cNvPr id="5" name="TextBox 4">
            <a:extLst>
              <a:ext uri="{FF2B5EF4-FFF2-40B4-BE49-F238E27FC236}">
                <a16:creationId xmlns:a16="http://schemas.microsoft.com/office/drawing/2014/main" id="{6B078F99-7577-10DC-639F-7FE2E1A1A3E1}"/>
              </a:ext>
            </a:extLst>
          </p:cNvPr>
          <p:cNvSpPr txBox="1"/>
          <p:nvPr/>
        </p:nvSpPr>
        <p:spPr>
          <a:xfrm>
            <a:off x="77055" y="441325"/>
            <a:ext cx="7225376" cy="369332"/>
          </a:xfrm>
          <a:prstGeom prst="rect">
            <a:avLst/>
          </a:prstGeom>
          <a:noFill/>
        </p:spPr>
        <p:txBody>
          <a:bodyPr wrap="none" rtlCol="0">
            <a:spAutoFit/>
          </a:bodyPr>
          <a:lstStyle/>
          <a:p>
            <a:r>
              <a:rPr lang="en-US" dirty="0">
                <a:solidFill>
                  <a:schemeClr val="accent6"/>
                </a:solidFill>
              </a:rPr>
              <a:t>The </a:t>
            </a:r>
            <a:r>
              <a:rPr lang="en-US" dirty="0" err="1">
                <a:solidFill>
                  <a:schemeClr val="accent6"/>
                </a:solidFill>
              </a:rPr>
              <a:t>DynamIQ</a:t>
            </a:r>
            <a:r>
              <a:rPr lang="en-US" dirty="0">
                <a:solidFill>
                  <a:schemeClr val="accent6"/>
                </a:solidFill>
              </a:rPr>
              <a:t> Core Complex of the TCS22 platform -2 [</a:t>
            </a:r>
            <a:r>
              <a:rPr lang="hu-HU" dirty="0">
                <a:solidFill>
                  <a:schemeClr val="accent6"/>
                </a:solidFill>
              </a:rPr>
              <a:t>221</a:t>
            </a:r>
            <a:r>
              <a:rPr lang="en-US" dirty="0">
                <a:solidFill>
                  <a:schemeClr val="accent6"/>
                </a:solidFill>
              </a:rPr>
              <a:t>]</a:t>
            </a:r>
            <a:endParaRPr lang="hu-HU" dirty="0" err="1">
              <a:solidFill>
                <a:schemeClr val="accent6"/>
              </a:solidFill>
            </a:endParaRPr>
          </a:p>
        </p:txBody>
      </p:sp>
    </p:spTree>
    <p:extLst>
      <p:ext uri="{BB962C8B-B14F-4D97-AF65-F5344CB8AC3E}">
        <p14:creationId xmlns:p14="http://schemas.microsoft.com/office/powerpoint/2010/main" val="183761642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eaLnBrk="1" hangingPunct="1">
              <a:defRPr/>
            </a:pPr>
            <a:r>
              <a:rPr lang="en-US" sz="1700" dirty="0"/>
              <a:t>3.7 Case example: The core complex of the TCS22 platform (5)</a:t>
            </a:r>
            <a:endParaRPr lang="en-US" altLang="en-US" sz="1700" kern="1200" dirty="0">
              <a:solidFill>
                <a:srgbClr val="FFFFFF"/>
              </a:solidFill>
              <a:cs typeface="Times New Roman" pitchFamily="18" charset="0"/>
            </a:endParaRPr>
          </a:p>
        </p:txBody>
      </p:sp>
      <p:sp>
        <p:nvSpPr>
          <p:cNvPr id="4" name="Szövegdoboz 3"/>
          <p:cNvSpPr txBox="1"/>
          <p:nvPr/>
        </p:nvSpPr>
        <p:spPr>
          <a:xfrm>
            <a:off x="71438" y="440668"/>
            <a:ext cx="74263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D2D8A"/>
                </a:solidFill>
                <a:latin typeface="Verdana"/>
              </a:rPr>
              <a:t>a)</a:t>
            </a:r>
            <a:r>
              <a:rPr kumimoji="0" lang="en-US" sz="1800" b="0" i="0" u="none" strike="noStrike" kern="1200" cap="none" spc="0" normalizeH="0" baseline="0" noProof="0" dirty="0">
                <a:ln>
                  <a:noFill/>
                </a:ln>
                <a:solidFill>
                  <a:srgbClr val="2D2D8A"/>
                </a:solidFill>
                <a:effectLst/>
                <a:uLnTx/>
                <a:uFillTx/>
                <a:latin typeface="Verdana"/>
                <a:ea typeface="+mn-ea"/>
                <a:cs typeface="+mn-cs"/>
              </a:rPr>
              <a:t> The high-performance Cortex-X3 core -1</a:t>
            </a:r>
          </a:p>
        </p:txBody>
      </p:sp>
      <p:sp>
        <p:nvSpPr>
          <p:cNvPr id="5" name="Szövegdoboz 4"/>
          <p:cNvSpPr txBox="1"/>
          <p:nvPr/>
        </p:nvSpPr>
        <p:spPr>
          <a:xfrm>
            <a:off x="250825" y="1088740"/>
            <a:ext cx="8777288" cy="11251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6" name="TextBox 3"/>
          <p:cNvSpPr txBox="1"/>
          <p:nvPr/>
        </p:nvSpPr>
        <p:spPr>
          <a:xfrm>
            <a:off x="200425" y="773705"/>
            <a:ext cx="8675580" cy="140038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focuses on </a:t>
            </a:r>
            <a:r>
              <a:rPr kumimoji="0" lang="en-US" sz="1600" b="0" i="0" u="none" strike="noStrike" kern="1200" cap="none" spc="0" normalizeH="0" baseline="0" noProof="0" dirty="0">
                <a:ln>
                  <a:noFill/>
                </a:ln>
                <a:solidFill>
                  <a:srgbClr val="0070C0"/>
                </a:solidFill>
                <a:effectLst/>
                <a:uLnTx/>
                <a:uFillTx/>
                <a:latin typeface="Verdana"/>
                <a:ea typeface="+mn-ea"/>
                <a:cs typeface="+mn-cs"/>
              </a:rPr>
              <a:t>performance, </a:t>
            </a:r>
            <a:r>
              <a:rPr kumimoji="0" lang="en-US" sz="1600" b="0" i="0" u="none" strike="noStrike" kern="1200" cap="none" spc="0" normalizeH="0" baseline="0" noProof="0" dirty="0">
                <a:ln>
                  <a:noFill/>
                </a:ln>
                <a:effectLst/>
                <a:uLnTx/>
                <a:uFillTx/>
                <a:latin typeface="Verdana"/>
                <a:ea typeface="+mn-ea"/>
                <a:cs typeface="+mn-cs"/>
              </a:rPr>
              <a:t>by contrast, the Cortex-A715 CPU on balanced</a:t>
            </a:r>
            <a:r>
              <a:rPr kumimoji="0" lang="en-US" sz="1600" b="0" i="0" u="none" strike="noStrike" kern="1200" cap="none" spc="0" normalizeH="0" noProof="0" dirty="0">
                <a:ln>
                  <a:noFill/>
                </a:ln>
                <a:effectLst/>
                <a:uLnTx/>
                <a:uFillTx/>
                <a:latin typeface="Verdana"/>
                <a:ea typeface="+mn-ea"/>
                <a:cs typeface="+mn-cs"/>
              </a:rPr>
              <a:t> </a:t>
            </a:r>
          </a:p>
          <a:p>
            <a:pPr marR="0" lvl="0" algn="l" defTabSz="914400" rtl="0" eaLnBrk="1" fontAlgn="auto" latinLnBrk="0" hangingPunct="1">
              <a:lnSpc>
                <a:spcPct val="100000"/>
              </a:lnSpc>
              <a:spcBef>
                <a:spcPts val="0"/>
              </a:spcBef>
              <a:spcAft>
                <a:spcPts val="0"/>
              </a:spcAft>
              <a:buClrTx/>
              <a:buSzTx/>
              <a:tabLst/>
              <a:defRPr/>
            </a:pPr>
            <a:r>
              <a:rPr lang="en-US" sz="1600" dirty="0">
                <a:latin typeface="Verdana"/>
              </a:rPr>
              <a:t>      </a:t>
            </a:r>
            <a:r>
              <a:rPr kumimoji="0" lang="en-US" sz="1600" b="0" i="0" u="none" strike="noStrike" kern="1200" cap="none" spc="0" normalizeH="0" noProof="0" dirty="0">
                <a:ln>
                  <a:noFill/>
                </a:ln>
                <a:effectLst/>
                <a:uLnTx/>
                <a:uFillTx/>
                <a:latin typeface="Verdana"/>
                <a:ea typeface="+mn-ea"/>
                <a:cs typeface="+mn-cs"/>
              </a:rPr>
              <a:t>performance and efficiency,</a:t>
            </a:r>
            <a:r>
              <a:rPr kumimoji="0" lang="en-US" sz="1600" b="0" i="0" u="none" strike="noStrike" kern="1200" cap="none" spc="0" normalizeH="0" baseline="0" noProof="0" dirty="0">
                <a:ln>
                  <a:noFill/>
                </a:ln>
                <a:effectLst/>
                <a:uLnTx/>
                <a:uFillTx/>
                <a:latin typeface="Verdana"/>
                <a:ea typeface="+mn-ea"/>
                <a:cs typeface="+mn-cs"/>
              </a:rPr>
              <a:t> whereas the refreshed Cortex-A510 core module</a:t>
            </a:r>
          </a:p>
          <a:p>
            <a:pPr marR="0" lvl="0" algn="l" defTabSz="914400" rtl="0" eaLnBrk="1" fontAlgn="auto" latinLnBrk="0" hangingPunct="1">
              <a:lnSpc>
                <a:spcPct val="100000"/>
              </a:lnSpc>
              <a:spcBef>
                <a:spcPts val="0"/>
              </a:spcBef>
              <a:spcAft>
                <a:spcPts val="600"/>
              </a:spcAft>
              <a:buClrTx/>
              <a:buSzTx/>
              <a:tabLst/>
              <a:defRPr/>
            </a:pPr>
            <a:r>
              <a:rPr lang="en-US" sz="1600" dirty="0">
                <a:latin typeface="Verdana"/>
              </a:rPr>
              <a:t>     </a:t>
            </a:r>
            <a:r>
              <a:rPr kumimoji="0" lang="en-US" sz="1600" b="0" i="0" u="none" strike="noStrike" kern="1200" cap="none" spc="0" normalizeH="0" baseline="0" noProof="0" dirty="0">
                <a:ln>
                  <a:noFill/>
                </a:ln>
                <a:effectLst/>
                <a:uLnTx/>
                <a:uFillTx/>
                <a:latin typeface="Verdana"/>
                <a:ea typeface="+mn-ea"/>
                <a:cs typeface="+mn-cs"/>
              </a:rPr>
              <a:t> on efficiency.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Cortex-X3 is expected to be used predominantly </a:t>
            </a:r>
            <a:r>
              <a:rPr kumimoji="0" lang="en-US" sz="1600" b="0" i="0" u="none" strike="noStrike" kern="1200" cap="none" spc="0" normalizeH="0" baseline="0" noProof="0" dirty="0">
                <a:ln>
                  <a:noFill/>
                </a:ln>
                <a:solidFill>
                  <a:srgbClr val="0070C0"/>
                </a:solidFill>
                <a:effectLst/>
                <a:uLnTx/>
                <a:uFillTx/>
                <a:latin typeface="Verdana"/>
                <a:ea typeface="+mn-ea"/>
                <a:cs typeface="+mn-cs"/>
              </a:rPr>
              <a:t>in premium, large-screen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mobiles and laptops.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81030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3.7 Case example: The core complex of the TCS22 platform ()</a:t>
            </a:r>
          </a:p>
        </p:txBody>
      </p:sp>
      <p:sp>
        <p:nvSpPr>
          <p:cNvPr id="7" name="TextBox 6"/>
          <p:cNvSpPr txBox="1"/>
          <p:nvPr/>
        </p:nvSpPr>
        <p:spPr>
          <a:xfrm>
            <a:off x="651642" y="2837793"/>
            <a:ext cx="5067156" cy="206210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instruction fetching,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instruction decoding,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branch prediction,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data prefetching,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instruction cache bandwidth,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MOP (Macro-Operation) cache,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OOO (Out-Of-Order) window size (ROB size)</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Number of integer execution units.   </a:t>
            </a:r>
          </a:p>
        </p:txBody>
      </p:sp>
      <p:sp>
        <p:nvSpPr>
          <p:cNvPr id="8" name="TextBox 7"/>
          <p:cNvSpPr txBox="1"/>
          <p:nvPr/>
        </p:nvSpPr>
        <p:spPr>
          <a:xfrm>
            <a:off x="215899" y="4939863"/>
            <a:ext cx="8795998"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From all of the enhancements enlisted above, subsequently, we only point 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one aspect, namely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widening of the X3 core vs. the X2 core</a:t>
            </a:r>
            <a:r>
              <a:rPr kumimoji="0" lang="en-US" sz="1600" b="0" i="0" u="none" strike="noStrike" kern="1200" cap="none" spc="0" normalizeH="0" baseline="0" noProof="0" dirty="0">
                <a:ln>
                  <a:noFill/>
                </a:ln>
                <a:solidFill>
                  <a:srgbClr val="000000"/>
                </a:solidFill>
                <a:effectLst/>
                <a:uLnTx/>
                <a:uFillTx/>
                <a:latin typeface="Verdana"/>
                <a:ea typeface="+mn-ea"/>
                <a:cs typeface="+mn-cs"/>
              </a:rPr>
              <a:t>, while showing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how this move fits into the evolution of the front-end width of ARM cores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(from Armv8.2 to Armv9.0 –based cores). </a:t>
            </a:r>
          </a:p>
        </p:txBody>
      </p:sp>
      <p:sp>
        <p:nvSpPr>
          <p:cNvPr id="10" name="TextBox 9"/>
          <p:cNvSpPr txBox="1"/>
          <p:nvPr/>
        </p:nvSpPr>
        <p:spPr>
          <a:xfrm>
            <a:off x="71438" y="445070"/>
            <a:ext cx="49148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The high-performance Cortex-X3 core -2</a:t>
            </a:r>
          </a:p>
        </p:txBody>
      </p:sp>
      <p:sp>
        <p:nvSpPr>
          <p:cNvPr id="11" name="Rounded Rectangle 10"/>
          <p:cNvSpPr/>
          <p:nvPr/>
        </p:nvSpPr>
        <p:spPr>
          <a:xfrm>
            <a:off x="10513" y="830317"/>
            <a:ext cx="9144000" cy="1681655"/>
          </a:xfrm>
          <a:prstGeom prst="roundRect">
            <a:avLst/>
          </a:prstGeom>
          <a:solidFill>
            <a:schemeClr val="bg1">
              <a:lumMod val="95000"/>
            </a:schemeClr>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Box 11"/>
          <p:cNvSpPr txBox="1"/>
          <p:nvPr/>
        </p:nvSpPr>
        <p:spPr>
          <a:xfrm>
            <a:off x="215899" y="830317"/>
            <a:ext cx="9012183" cy="204671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Beginning with Armv9.0-A based cores </a:t>
            </a:r>
            <a:r>
              <a:rPr kumimoji="0" lang="en-US" sz="1600" b="0" i="0" u="none" strike="noStrike" kern="1200" cap="none" spc="0" normalizeH="0" baseline="0" noProof="0" dirty="0">
                <a:ln>
                  <a:noFill/>
                </a:ln>
                <a:solidFill>
                  <a:srgbClr val="FF0000"/>
                </a:solidFill>
                <a:effectLst/>
                <a:uLnTx/>
                <a:uFillTx/>
                <a:latin typeface="Verdana"/>
                <a:ea typeface="+mn-ea"/>
                <a:cs typeface="+mn-cs"/>
              </a:rPr>
              <a:t>ARM cancelled Aarch32 support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(except in the Cortex-A 710).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Consequently, </a:t>
            </a:r>
            <a:r>
              <a:rPr kumimoji="0" lang="en-US" sz="1600" b="0" i="0" u="none" strike="noStrike" kern="1200" cap="none" spc="0" normalizeH="0" baseline="0" noProof="0" dirty="0">
                <a:ln>
                  <a:noFill/>
                </a:ln>
                <a:solidFill>
                  <a:srgbClr val="0070C0"/>
                </a:solidFill>
                <a:effectLst/>
                <a:uLnTx/>
                <a:uFillTx/>
                <a:latin typeface="Verdana"/>
                <a:ea typeface="+mn-ea"/>
                <a:cs typeface="+mn-cs"/>
              </a:rPr>
              <a:t>in the Cortex-X2 </a:t>
            </a:r>
            <a:r>
              <a:rPr kumimoji="0" lang="en-US" sz="1600" b="0" i="0" u="none" strike="noStrike" kern="1200" cap="none" spc="0" normalizeH="0" baseline="0" noProof="0" dirty="0">
                <a:ln>
                  <a:noFill/>
                </a:ln>
                <a:solidFill>
                  <a:srgbClr val="000000"/>
                </a:solidFill>
                <a:effectLst/>
                <a:uLnTx/>
                <a:uFillTx/>
                <a:latin typeface="Verdana"/>
                <a:ea typeface="+mn-ea"/>
                <a:cs typeface="+mn-cs"/>
              </a:rPr>
              <a:t>core, ARM designers removed the circuitry used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for implementing the AArch32 execution mode.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Subsequently, the new </a:t>
            </a:r>
            <a:r>
              <a:rPr kumimoji="0" lang="en-US" sz="1600" b="0" i="0" u="none" strike="noStrike" kern="1200" cap="none" spc="0" normalizeH="0" baseline="0" noProof="0" dirty="0">
                <a:ln>
                  <a:noFill/>
                </a:ln>
                <a:solidFill>
                  <a:srgbClr val="FF0000"/>
                </a:solidFill>
                <a:effectLst/>
                <a:uLnTx/>
                <a:uFillTx/>
                <a:latin typeface="Verdana"/>
                <a:ea typeface="+mn-ea"/>
                <a:cs typeface="+mn-cs"/>
              </a:rPr>
              <a:t>Cortex-X3 </a:t>
            </a:r>
            <a:r>
              <a:rPr kumimoji="0" lang="en-US" sz="1600" b="0" i="0" u="none" strike="noStrike" kern="1200" cap="none" spc="0" normalizeH="0" baseline="0" noProof="0" dirty="0">
                <a:ln>
                  <a:noFill/>
                </a:ln>
                <a:solidFill>
                  <a:srgbClr val="000000"/>
                </a:solidFill>
                <a:effectLst/>
                <a:uLnTx/>
                <a:uFillTx/>
                <a:latin typeface="Verdana"/>
                <a:ea typeface="+mn-ea"/>
                <a:cs typeface="+mn-cs"/>
              </a:rPr>
              <a:t>design already was </a:t>
            </a:r>
            <a:r>
              <a:rPr kumimoji="0" lang="en-US" sz="1600" b="0" i="0" u="none" strike="noStrike" kern="1200" cap="none" spc="0" normalizeH="0" baseline="0" noProof="0" dirty="0">
                <a:ln>
                  <a:noFill/>
                </a:ln>
                <a:solidFill>
                  <a:srgbClr val="0070C0"/>
                </a:solidFill>
                <a:effectLst/>
                <a:uLnTx/>
                <a:uFillTx/>
                <a:latin typeface="Verdana"/>
                <a:ea typeface="+mn-ea"/>
                <a:cs typeface="+mn-cs"/>
              </a:rPr>
              <a:t>optimized for the AArch64</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mode.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optimization covered </a:t>
            </a:r>
            <a:r>
              <a:rPr kumimoji="0" lang="en-US" sz="1600" b="0" i="0" u="none" strike="noStrike" kern="1200" cap="none" spc="0" normalizeH="0" baseline="0" noProof="0" dirty="0">
                <a:ln>
                  <a:noFill/>
                </a:ln>
                <a:solidFill>
                  <a:srgbClr val="0070C0"/>
                </a:solidFill>
                <a:effectLst/>
                <a:uLnTx/>
                <a:uFillTx/>
                <a:latin typeface="Verdana"/>
                <a:ea typeface="+mn-ea"/>
                <a:cs typeface="+mn-cs"/>
              </a:rPr>
              <a:t>most parts of the microarchitecture</a:t>
            </a:r>
            <a:r>
              <a:rPr kumimoji="0" lang="en-US" sz="1600" b="0" i="0" u="none" strike="noStrike" kern="1200" cap="none" spc="0" normalizeH="0" baseline="0" noProof="0" dirty="0">
                <a:ln>
                  <a:noFill/>
                </a:ln>
                <a:solidFill>
                  <a:srgbClr val="000000"/>
                </a:solidFill>
                <a:effectLst/>
                <a:uLnTx/>
                <a:uFillTx/>
                <a:latin typeface="Verdana"/>
                <a:ea typeface="+mn-ea"/>
                <a:cs typeface="+mn-cs"/>
              </a:rPr>
              <a:t>, including</a:t>
            </a:r>
          </a:p>
        </p:txBody>
      </p:sp>
    </p:spTree>
    <p:extLst>
      <p:ext uri="{BB962C8B-B14F-4D97-AF65-F5344CB8AC3E}">
        <p14:creationId xmlns:p14="http://schemas.microsoft.com/office/powerpoint/2010/main" val="293718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anim calcmode="lin" valueType="num">
                                      <p:cBhvr additive="base">
                                        <p:cTn id="1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 calcmode="lin" valueType="num">
                                      <p:cBhvr additive="base">
                                        <p:cTn id="17"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anim calcmode="lin" valueType="num">
                                      <p:cBhvr additive="base">
                                        <p:cTn id="21"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 calcmode="lin" valueType="num">
                                      <p:cBhvr additive="base">
                                        <p:cTn id="27"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t>3.7 Case example: The core complex of the TCS22 platform (6)</a:t>
            </a:r>
          </a:p>
        </p:txBody>
      </p:sp>
      <p:sp>
        <p:nvSpPr>
          <p:cNvPr id="8" name="TextBox 7"/>
          <p:cNvSpPr txBox="1"/>
          <p:nvPr/>
        </p:nvSpPr>
        <p:spPr>
          <a:xfrm>
            <a:off x="71438" y="451946"/>
            <a:ext cx="75225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Widening</a:t>
            </a:r>
            <a:r>
              <a:rPr kumimoji="0" lang="en-US" sz="1600" b="0" i="0" u="none" strike="noStrike" kern="1200" cap="none" spc="0" normalizeH="0" baseline="0" noProof="0" dirty="0">
                <a:ln>
                  <a:noFill/>
                </a:ln>
                <a:solidFill>
                  <a:srgbClr val="000000"/>
                </a:solidFill>
                <a:effectLst/>
                <a:uLnTx/>
                <a:uFillTx/>
                <a:latin typeface="Verdana"/>
                <a:ea typeface="+mn-ea"/>
                <a:cs typeface="+mn-cs"/>
              </a:rPr>
              <a:t> the </a:t>
            </a:r>
            <a:r>
              <a:rPr kumimoji="0" lang="en-US" sz="1800" b="0" i="0" u="none" strike="noStrike" kern="1200" cap="none" spc="0" normalizeH="0" baseline="0" noProof="0" dirty="0">
                <a:ln>
                  <a:noFill/>
                </a:ln>
                <a:solidFill>
                  <a:srgbClr val="2D2D8A"/>
                </a:solidFill>
                <a:effectLst/>
                <a:uLnTx/>
                <a:uFillTx/>
                <a:latin typeface="Verdana"/>
                <a:ea typeface="+mn-ea"/>
                <a:cs typeface="+mn-cs"/>
              </a:rPr>
              <a:t>front-end</a:t>
            </a:r>
            <a:r>
              <a:rPr kumimoji="0" lang="en-US" sz="1600" b="0" i="0" u="none" strike="noStrike" kern="1200" cap="none" spc="0" normalizeH="0" baseline="0" noProof="0" dirty="0">
                <a:ln>
                  <a:noFill/>
                </a:ln>
                <a:solidFill>
                  <a:srgbClr val="000000"/>
                </a:solidFill>
                <a:effectLst/>
                <a:uLnTx/>
                <a:uFillTx/>
                <a:latin typeface="Verdana"/>
                <a:ea typeface="+mn-ea"/>
                <a:cs typeface="+mn-cs"/>
              </a:rPr>
              <a:t> width in Arm’s Cortex-A/X series cores [217]</a:t>
            </a:r>
          </a:p>
        </p:txBody>
      </p:sp>
      <p:grpSp>
        <p:nvGrpSpPr>
          <p:cNvPr id="12" name="Group 11"/>
          <p:cNvGrpSpPr/>
          <p:nvPr/>
        </p:nvGrpSpPr>
        <p:grpSpPr>
          <a:xfrm>
            <a:off x="0" y="949437"/>
            <a:ext cx="9144000" cy="1975945"/>
            <a:chOff x="0" y="1849821"/>
            <a:chExt cx="9144000" cy="1975945"/>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0453" b="5941"/>
            <a:stretch/>
          </p:blipFill>
          <p:spPr>
            <a:xfrm>
              <a:off x="0" y="1849821"/>
              <a:ext cx="9144000" cy="183931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3896135" y="2908284"/>
                  <a:ext cx="323615" cy="20005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≤8</m:t>
                        </m:r>
                      </m:oMath>
                    </m:oMathPara>
                  </a14:m>
                  <a:endParaRPr kumimoji="0" lang="en-US" sz="1300" b="0" i="0" u="none" strike="noStrike" kern="1200" cap="none" spc="0" normalizeH="0" baseline="0" noProof="0" dirty="0" err="1">
                    <a:ln>
                      <a:noFill/>
                    </a:ln>
                    <a:solidFill>
                      <a:srgbClr val="000000"/>
                    </a:solidFill>
                    <a:effectLst/>
                    <a:uLnTx/>
                    <a:uFillTx/>
                    <a:latin typeface="Verdana"/>
                    <a:ea typeface="+mn-ea"/>
                    <a:cs typeface="+mn-cs"/>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896135" y="2908284"/>
                  <a:ext cx="323615" cy="200055"/>
                </a:xfrm>
                <a:prstGeom prst="rect">
                  <a:avLst/>
                </a:prstGeom>
                <a:blipFill>
                  <a:blip r:embed="rId3"/>
                  <a:stretch>
                    <a:fillRect l="-9434" r="-9434"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6634076" y="2903030"/>
                  <a:ext cx="323615" cy="20005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≤8</m:t>
                        </m:r>
                      </m:oMath>
                    </m:oMathPara>
                  </a14:m>
                  <a:endParaRPr kumimoji="0" lang="en-US" sz="1300" b="0" i="0" u="none" strike="noStrike" kern="1200" cap="none" spc="0" normalizeH="0" baseline="0" noProof="0" dirty="0" err="1">
                    <a:ln>
                      <a:noFill/>
                    </a:ln>
                    <a:solidFill>
                      <a:srgbClr val="000000"/>
                    </a:solidFill>
                    <a:effectLst/>
                    <a:uLnTx/>
                    <a:uFillTx/>
                    <a:latin typeface="Verdana"/>
                    <a:ea typeface="+mn-ea"/>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634076" y="2903030"/>
                  <a:ext cx="323615" cy="200055"/>
                </a:xfrm>
                <a:prstGeom prst="rect">
                  <a:avLst/>
                </a:prstGeom>
                <a:blipFill>
                  <a:blip r:embed="rId3"/>
                  <a:stretch>
                    <a:fillRect l="-9434" r="-9434"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978000" y="2892521"/>
                  <a:ext cx="323615" cy="20005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≤6</m:t>
                        </m:r>
                      </m:oMath>
                    </m:oMathPara>
                  </a14:m>
                  <a:endParaRPr kumimoji="0" lang="en-US" sz="1300" b="0" i="0" u="none" strike="noStrike" kern="1200" cap="none" spc="0" normalizeH="0" baseline="0" noProof="0" dirty="0" err="1">
                    <a:ln>
                      <a:noFill/>
                    </a:ln>
                    <a:solidFill>
                      <a:srgbClr val="000000"/>
                    </a:solidFill>
                    <a:effectLst/>
                    <a:uLnTx/>
                    <a:uFillTx/>
                    <a:latin typeface="Verdana"/>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978000" y="2892521"/>
                  <a:ext cx="323615" cy="200055"/>
                </a:xfrm>
                <a:prstGeom prst="rect">
                  <a:avLst/>
                </a:prstGeom>
                <a:blipFill>
                  <a:blip r:embed="rId4"/>
                  <a:stretch>
                    <a:fillRect l="-9259" r="-7407"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8335" y="2834715"/>
                  <a:ext cx="323615" cy="20005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≤4</m:t>
                        </m:r>
                      </m:oMath>
                    </m:oMathPara>
                  </a14:m>
                  <a:endParaRPr kumimoji="0" lang="en-US" sz="1300" b="0" i="0" u="none" strike="noStrike" kern="1200" cap="none" spc="0" normalizeH="0" baseline="0" noProof="0" dirty="0" err="1">
                    <a:ln>
                      <a:noFill/>
                    </a:ln>
                    <a:solidFill>
                      <a:srgbClr val="000000"/>
                    </a:solidFill>
                    <a:effectLst/>
                    <a:uLnTx/>
                    <a:uFillTx/>
                    <a:latin typeface="Verdana"/>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8335" y="2834715"/>
                  <a:ext cx="323615" cy="200055"/>
                </a:xfrm>
                <a:prstGeom prst="rect">
                  <a:avLst/>
                </a:prstGeom>
                <a:blipFill>
                  <a:blip r:embed="rId5"/>
                  <a:stretch>
                    <a:fillRect l="-9434" r="-7547" b="-18182"/>
                  </a:stretch>
                </a:blipFill>
              </p:spPr>
              <p:txBody>
                <a:bodyPr/>
                <a:lstStyle/>
                <a:p>
                  <a:r>
                    <a:rPr lang="en-US">
                      <a:noFill/>
                    </a:rPr>
                    <a:t> </a:t>
                  </a:r>
                </a:p>
              </p:txBody>
            </p:sp>
          </mc:Fallback>
        </mc:AlternateContent>
        <p:sp>
          <p:nvSpPr>
            <p:cNvPr id="11" name="Rectangle 10"/>
            <p:cNvSpPr/>
            <p:nvPr/>
          </p:nvSpPr>
          <p:spPr>
            <a:xfrm>
              <a:off x="28335" y="3594538"/>
              <a:ext cx="1064741" cy="231228"/>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grpSp>
      <p:sp>
        <p:nvSpPr>
          <p:cNvPr id="13" name="Rounded Rectangle 12"/>
          <p:cNvSpPr/>
          <p:nvPr/>
        </p:nvSpPr>
        <p:spPr>
          <a:xfrm>
            <a:off x="-21022" y="3156606"/>
            <a:ext cx="9144000" cy="1980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TextBox 13"/>
          <p:cNvSpPr txBox="1"/>
          <p:nvPr/>
        </p:nvSpPr>
        <p:spPr>
          <a:xfrm>
            <a:off x="215900" y="3188138"/>
            <a:ext cx="8932189" cy="196977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above Figure indicates, </a:t>
            </a:r>
            <a:r>
              <a:rPr kumimoji="0" lang="en-US" sz="1600" b="0" i="0" u="none" strike="noStrike" kern="1200" cap="none" spc="0" normalizeH="0" baseline="0" noProof="0" dirty="0">
                <a:ln>
                  <a:noFill/>
                </a:ln>
                <a:solidFill>
                  <a:srgbClr val="FF0000"/>
                </a:solidFill>
                <a:effectLst/>
                <a:uLnTx/>
                <a:uFillTx/>
                <a:latin typeface="Verdana"/>
                <a:ea typeface="+mn-ea"/>
                <a:cs typeface="+mn-cs"/>
              </a:rPr>
              <a:t>ARM widened the decode width from 4 to 6 </a:t>
            </a:r>
            <a:r>
              <a:rPr kumimoji="0" lang="en-US" sz="1600" b="0" i="0" u="none" strike="noStrike" kern="1200" cap="none" spc="0" normalizeH="0" baseline="0" noProof="0" dirty="0">
                <a:ln>
                  <a:noFill/>
                </a:ln>
                <a:solidFill>
                  <a:srgbClr val="000000"/>
                </a:solidFill>
                <a:effectLst/>
                <a:uLnTx/>
                <a:uFillTx/>
                <a:latin typeface="Verdana"/>
                <a:ea typeface="+mn-ea"/>
                <a:cs typeface="+mn-cs"/>
              </a:rPr>
              <a:t>in their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high-performance Cortex-A76 to Cortex-X3 core</a:t>
            </a:r>
            <a:r>
              <a:rPr kumimoji="0" lang="en-US" sz="1600" b="0" i="0" u="none" strike="noStrike" kern="1200" cap="none" spc="0" normalizeH="0" noProof="0" dirty="0">
                <a:ln>
                  <a:noFill/>
                </a:ln>
                <a:solidFill>
                  <a:srgbClr val="000000"/>
                </a:solidFill>
                <a:effectLst/>
                <a:uLnTx/>
                <a:uFillTx/>
                <a:latin typeface="Verdana"/>
                <a:ea typeface="+mn-ea"/>
                <a:cs typeface="+mn-cs"/>
              </a:rPr>
              <a:t> family</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parallel with widening the front-ends of the cores</a:t>
            </a:r>
            <a:r>
              <a:rPr lang="en-US" sz="1600" dirty="0">
                <a:solidFill>
                  <a:srgbClr val="000000"/>
                </a:solidFill>
                <a:latin typeface="Verdana"/>
              </a:rPr>
              <a:t>,</a:t>
            </a:r>
            <a:r>
              <a:rPr kumimoji="0" lang="en-US" sz="1600" b="0" i="0" u="none" strike="noStrike" kern="1200" cap="none" spc="0" normalizeH="0" baseline="0" noProof="0" dirty="0">
                <a:ln>
                  <a:noFill/>
                </a:ln>
                <a:solidFill>
                  <a:srgbClr val="000000"/>
                </a:solidFill>
                <a:effectLst/>
                <a:uLnTx/>
                <a:uFillTx/>
                <a:latin typeface="Verdana"/>
                <a:ea typeface="+mn-ea"/>
                <a:cs typeface="+mn-cs"/>
              </a:rPr>
              <a:t> ARM also introduced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20" normalizeH="0" baseline="0" noProof="0" dirty="0">
                <a:ln>
                  <a:noFill/>
                </a:ln>
                <a:solidFill>
                  <a:srgbClr val="FF0000"/>
                </a:solidFill>
                <a:effectLst/>
                <a:uLnTx/>
                <a:uFillTx/>
                <a:latin typeface="Verdana"/>
                <a:ea typeface="+mn-ea"/>
                <a:cs typeface="+mn-cs"/>
              </a:rPr>
              <a:t>MOP caches </a:t>
            </a:r>
            <a:r>
              <a:rPr kumimoji="0" lang="en-US" sz="1600" b="0" i="0" u="none" strike="noStrike" kern="1200" cap="none" spc="-20" normalizeH="0" baseline="0" noProof="0" dirty="0">
                <a:ln>
                  <a:noFill/>
                </a:ln>
                <a:solidFill>
                  <a:srgbClr val="000000"/>
                </a:solidFill>
                <a:effectLst/>
                <a:uLnTx/>
                <a:uFillTx/>
                <a:latin typeface="Verdana"/>
                <a:ea typeface="+mn-ea"/>
                <a:cs typeface="+mn-cs"/>
              </a:rPr>
              <a:t>(along with the A77 core) to raise the efficiency of instruction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decoding and </a:t>
            </a:r>
            <a:r>
              <a:rPr kumimoji="0" lang="en-US" sz="1600" b="0" i="0" u="none" strike="noStrike" kern="1200" cap="none" spc="0" normalizeH="0" baseline="0" noProof="0" dirty="0">
                <a:ln>
                  <a:noFill/>
                </a:ln>
                <a:solidFill>
                  <a:srgbClr val="0070C0"/>
                </a:solidFill>
                <a:effectLst/>
                <a:uLnTx/>
                <a:uFillTx/>
                <a:latin typeface="Verdana"/>
                <a:ea typeface="+mn-ea"/>
                <a:cs typeface="+mn-cs"/>
              </a:rPr>
              <a:t>increased their access width from 6 to 8.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a result, in the considered cores,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dispatch rate </a:t>
            </a:r>
            <a:r>
              <a:rPr kumimoji="0" lang="en-US" sz="1600" b="0" i="0" u="none" strike="noStrike" kern="1200" cap="none" spc="0" normalizeH="0" baseline="0" noProof="0" dirty="0">
                <a:ln>
                  <a:noFill/>
                </a:ln>
                <a:solidFill>
                  <a:srgbClr val="0070C0"/>
                </a:solidFill>
                <a:effectLst/>
                <a:uLnTx/>
                <a:uFillTx/>
                <a:latin typeface="Verdana"/>
                <a:ea typeface="+mn-ea"/>
                <a:cs typeface="+mn-cs"/>
              </a:rPr>
              <a:t>could be raised first from 4</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to 6 and then to 8.</a:t>
            </a:r>
          </a:p>
        </p:txBody>
      </p:sp>
    </p:spTree>
    <p:extLst>
      <p:ext uri="{BB962C8B-B14F-4D97-AF65-F5344CB8AC3E}">
        <p14:creationId xmlns:p14="http://schemas.microsoft.com/office/powerpoint/2010/main" val="178024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 calcmode="lin" valueType="num">
                                      <p:cBhvr additive="base">
                                        <p:cTn id="1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 calcmode="lin" valueType="num">
                                      <p:cBhvr additive="base">
                                        <p:cTn id="21"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 calcmode="lin" valueType="num">
                                      <p:cBhvr additive="base">
                                        <p:cTn id="2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xEl>
                                              <p:pRg st="5" end="5"/>
                                            </p:txEl>
                                          </p:spTgt>
                                        </p:tgtEl>
                                        <p:attrNameLst>
                                          <p:attrName>style.visibility</p:attrName>
                                        </p:attrNameLst>
                                      </p:cBhvr>
                                      <p:to>
                                        <p:strVal val="visible"/>
                                      </p:to>
                                    </p:set>
                                    <p:anim calcmode="lin" valueType="num">
                                      <p:cBhvr additive="base">
                                        <p:cTn id="31"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anim calcmode="lin" valueType="num">
                                      <p:cBhvr additive="base">
                                        <p:cTn id="35"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3.7 Case example: The core complex of the TCS22 platform (7)</a:t>
            </a:r>
          </a:p>
        </p:txBody>
      </p:sp>
      <p:pic>
        <p:nvPicPr>
          <p:cNvPr id="3" name="Picture 2"/>
          <p:cNvPicPr>
            <a:picLocks noChangeAspect="1"/>
          </p:cNvPicPr>
          <p:nvPr/>
        </p:nvPicPr>
        <p:blipFill rotWithShape="1">
          <a:blip r:embed="rId2"/>
          <a:srcRect l="18027" t="33274" r="50526" b="20582"/>
          <a:stretch/>
        </p:blipFill>
        <p:spPr>
          <a:xfrm>
            <a:off x="846519" y="674234"/>
            <a:ext cx="7339932" cy="6058114"/>
          </a:xfrm>
          <a:prstGeom prst="rect">
            <a:avLst/>
          </a:prstGeom>
        </p:spPr>
      </p:pic>
      <p:sp>
        <p:nvSpPr>
          <p:cNvPr id="4" name="TextBox 3"/>
          <p:cNvSpPr txBox="1"/>
          <p:nvPr/>
        </p:nvSpPr>
        <p:spPr>
          <a:xfrm>
            <a:off x="71438" y="451947"/>
            <a:ext cx="54999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Microarchitecture of the Cortex-X3 core [223]</a:t>
            </a:r>
          </a:p>
        </p:txBody>
      </p:sp>
    </p:spTree>
    <p:extLst>
      <p:ext uri="{BB962C8B-B14F-4D97-AF65-F5344CB8AC3E}">
        <p14:creationId xmlns:p14="http://schemas.microsoft.com/office/powerpoint/2010/main" val="632073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261" y="440668"/>
            <a:ext cx="88636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Why </a:t>
            </a:r>
            <a:r>
              <a:rPr kumimoji="0" lang="hu-HU" sz="1800" b="0" i="0" u="none" strike="noStrike" kern="1200" cap="none" spc="0" normalizeH="0" baseline="0" noProof="0" dirty="0">
                <a:ln>
                  <a:noFill/>
                </a:ln>
                <a:solidFill>
                  <a:srgbClr val="2D2D8A"/>
                </a:solidFill>
                <a:effectLst/>
                <a:uLnTx/>
                <a:uFillTx/>
                <a:latin typeface="Verdana"/>
                <a:ea typeface="+mn-ea"/>
                <a:cs typeface="+mn-cs"/>
              </a:rPr>
              <a:t>AMD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designs</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GB" sz="1800" b="0" i="0" u="none" strike="noStrike" kern="1200" cap="none" spc="0" normalizeH="0" baseline="0" noProof="0" dirty="0">
                <a:ln>
                  <a:noFill/>
                </a:ln>
                <a:solidFill>
                  <a:srgbClr val="2D2D8A"/>
                </a:solidFill>
                <a:effectLst/>
                <a:uLnTx/>
                <a:uFillTx/>
                <a:latin typeface="Verdana"/>
                <a:ea typeface="+mn-ea"/>
                <a:cs typeface="+mn-cs"/>
              </a:rPr>
              <a:t>became dominant </a:t>
            </a:r>
            <a:r>
              <a:rPr kumimoji="0" lang="hu-HU" sz="1800" b="0" i="0" u="none" strike="noStrike" kern="1200" cap="none" spc="0" normalizeH="0" baseline="0" noProof="0" dirty="0">
                <a:ln>
                  <a:noFill/>
                </a:ln>
                <a:solidFill>
                  <a:srgbClr val="2D2D8A"/>
                </a:solidFill>
                <a:effectLst/>
                <a:uLnTx/>
                <a:uFillTx/>
                <a:latin typeface="Verdana"/>
                <a:ea typeface="+mn-ea"/>
                <a:cs typeface="+mn-cs"/>
              </a:rPr>
              <a:t>in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the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embedded</a:t>
            </a:r>
            <a:r>
              <a:rPr kumimoji="0" lang="hu-HU" sz="1800" b="0" i="0" u="none" strike="noStrike" kern="1200" cap="none" spc="0" normalizeH="0" baseline="0" noProof="0" dirty="0">
                <a:ln>
                  <a:noFill/>
                </a:ln>
                <a:solidFill>
                  <a:srgbClr val="2D2D8A"/>
                </a:solidFill>
                <a:effectLst/>
                <a:uLnTx/>
                <a:uFillTx/>
                <a:latin typeface="Verdana"/>
                <a:ea typeface="+mn-ea"/>
                <a:cs typeface="+mn-cs"/>
              </a:rPr>
              <a:t> and mobile market</a:t>
            </a:r>
            <a:r>
              <a:rPr kumimoji="0" lang="en-GB" sz="1800" b="0" i="0" u="none" strike="noStrike" kern="1200" cap="none" spc="0" normalizeH="0" baseline="0" noProof="0" dirty="0">
                <a:ln>
                  <a:noFill/>
                </a:ln>
                <a:solidFill>
                  <a:srgbClr val="2D2D8A"/>
                </a:solidFill>
                <a:effectLst/>
                <a:uLnTx/>
                <a:uFillTx/>
                <a:latin typeface="Verdana"/>
                <a:ea typeface="+mn-ea"/>
                <a:cs typeface="+mn-cs"/>
              </a:rPr>
              <a:t>?</a:t>
            </a:r>
            <a:endParaRPr kumimoji="0" lang="hu-HU" sz="1800" b="0" i="0" u="none" strike="noStrike" kern="1200" cap="none" spc="0" normalizeH="0" baseline="0" noProof="0" dirty="0">
              <a:ln>
                <a:noFill/>
              </a:ln>
              <a:solidFill>
                <a:srgbClr val="2D2D8A"/>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including</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smartphones</a:t>
            </a:r>
            <a:r>
              <a:rPr kumimoji="0" lang="hu-HU" sz="1800" b="0" i="0" u="none" strike="noStrike" kern="1200" cap="none" spc="0" normalizeH="0" baseline="0" noProof="0" dirty="0">
                <a:ln>
                  <a:noFill/>
                </a:ln>
                <a:solidFill>
                  <a:srgbClr val="2D2D8A"/>
                </a:solidFill>
                <a:effectLst/>
                <a:uLnTx/>
                <a:uFillTx/>
                <a:latin typeface="Verdana"/>
                <a:ea typeface="+mn-ea"/>
                <a:cs typeface="+mn-cs"/>
              </a:rPr>
              <a:t> and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tablets</a:t>
            </a:r>
            <a:r>
              <a:rPr kumimoji="0" lang="hu-HU" sz="1800" b="0" i="0" u="none" strike="noStrike" kern="1200" cap="none" spc="0" normalizeH="0" baseline="0" noProof="0" dirty="0">
                <a:ln>
                  <a:noFill/>
                </a:ln>
                <a:solidFill>
                  <a:srgbClr val="2D2D8A"/>
                </a:solidFill>
                <a:effectLst/>
                <a:uLnTx/>
                <a:uFillTx/>
                <a:latin typeface="Verdana"/>
                <a:ea typeface="+mn-ea"/>
                <a:cs typeface="+mn-cs"/>
              </a:rPr>
              <a:t>)</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7"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14</a:t>
            </a:r>
            <a:r>
              <a:rPr lang="hu-HU" sz="1700">
                <a:solidFill>
                  <a:srgbClr val="FFFFFF"/>
                </a:solidFill>
              </a:rPr>
              <a:t>)</a:t>
            </a:r>
            <a:endParaRPr lang="en-US" sz="1700">
              <a:solidFill>
                <a:srgbClr val="FFFFFF"/>
              </a:solidFill>
            </a:endParaRPr>
          </a:p>
        </p:txBody>
      </p:sp>
      <p:sp>
        <p:nvSpPr>
          <p:cNvPr id="5" name="Rounded Rectangle 4"/>
          <p:cNvSpPr/>
          <p:nvPr/>
        </p:nvSpPr>
        <p:spPr bwMode="auto">
          <a:xfrm>
            <a:off x="-18510" y="1178750"/>
            <a:ext cx="9143999" cy="468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241825" y="1268760"/>
            <a:ext cx="9070617" cy="236988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The ARM ISA </a:t>
            </a:r>
            <a:r>
              <a:rPr kumimoji="0" lang="en-US" sz="1600" b="0" i="0" u="none" strike="noStrike" kern="1200" cap="none" spc="0" normalizeH="0" baseline="0" noProof="0">
                <a:ln>
                  <a:noFill/>
                </a:ln>
                <a:solidFill>
                  <a:srgbClr val="000000"/>
                </a:solidFill>
                <a:effectLst/>
                <a:uLnTx/>
                <a:uFillTx/>
                <a:latin typeface="Verdana"/>
                <a:ea typeface="+mn-ea"/>
                <a:cs typeface="+mn-cs"/>
              </a:rPr>
              <a:t>is a </a:t>
            </a:r>
            <a:r>
              <a:rPr kumimoji="0" lang="en-US" sz="1600" b="0" i="0" u="none" strike="noStrike" kern="1200" cap="none" spc="0" normalizeH="0" baseline="0" noProof="0">
                <a:ln>
                  <a:noFill/>
                </a:ln>
                <a:solidFill>
                  <a:srgbClr val="FF0000"/>
                </a:solidFill>
                <a:effectLst/>
                <a:uLnTx/>
                <a:uFillTx/>
                <a:latin typeface="Verdana"/>
                <a:ea typeface="+mn-ea"/>
                <a:cs typeface="+mn-cs"/>
              </a:rPr>
              <a:t>RISC architecture </a:t>
            </a:r>
            <a:r>
              <a:rPr kumimoji="0" lang="en-US" sz="1600" b="0" i="0" u="none" strike="noStrike" kern="1200" cap="none" spc="0" normalizeH="0" baseline="0" noProof="0">
                <a:ln>
                  <a:noFill/>
                </a:ln>
                <a:solidFill>
                  <a:srgbClr val="000000"/>
                </a:solidFill>
                <a:effectLst/>
                <a:uLnTx/>
                <a:uFillTx/>
                <a:latin typeface="Verdana"/>
                <a:ea typeface="+mn-ea"/>
                <a:cs typeface="+mn-cs"/>
              </a:rPr>
              <a:t>in contrast to the </a:t>
            </a:r>
            <a:r>
              <a:rPr kumimoji="0" lang="en-US" sz="1600" b="0" i="0" u="none" strike="noStrike" kern="1200" cap="none" spc="0" normalizeH="0" baseline="0" noProof="0">
                <a:ln>
                  <a:noFill/>
                </a:ln>
                <a:solidFill>
                  <a:srgbClr val="FF0000"/>
                </a:solidFill>
                <a:effectLst/>
                <a:uLnTx/>
                <a:uFillTx/>
                <a:latin typeface="Verdana"/>
                <a:ea typeface="+mn-ea"/>
                <a:cs typeface="+mn-cs"/>
              </a:rPr>
              <a:t>x86 ISA </a:t>
            </a:r>
            <a:r>
              <a:rPr kumimoji="0" lang="en-US" sz="1600" b="0" i="0" u="none" strike="noStrike" kern="1200" cap="none" spc="0" normalizeH="0" baseline="0" noProof="0">
                <a:ln>
                  <a:noFill/>
                </a:ln>
                <a:solidFill>
                  <a:srgbClr val="000000"/>
                </a:solidFill>
                <a:effectLst/>
                <a:uLnTx/>
                <a:uFillTx/>
                <a:latin typeface="Verdana"/>
                <a:ea typeface="+mn-ea"/>
                <a:cs typeface="+mn-cs"/>
              </a:rPr>
              <a:t>which is a </a:t>
            </a:r>
            <a:r>
              <a:rPr kumimoji="0" lang="en-US" sz="1600" b="0" i="0" u="none" strike="noStrike" kern="1200" cap="none" spc="0" normalizeH="0" baseline="0" noProof="0">
                <a:ln>
                  <a:noFill/>
                </a:ln>
                <a:solidFill>
                  <a:srgbClr val="FF0000"/>
                </a:solidFill>
                <a:effectLst/>
                <a:uLnTx/>
                <a:uFillTx/>
                <a:latin typeface="Verdana"/>
                <a:ea typeface="+mn-ea"/>
                <a:cs typeface="+mn-cs"/>
              </a:rPr>
              <a:t>CISC </a:t>
            </a:r>
          </a:p>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      ISA.</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a:ln>
                  <a:noFill/>
                </a:ln>
                <a:solidFill>
                  <a:srgbClr val="0070C0"/>
                </a:solidFill>
                <a:effectLst/>
                <a:uLnTx/>
                <a:uFillTx/>
                <a:latin typeface="Verdana"/>
                <a:ea typeface="+mn-ea"/>
                <a:cs typeface="+mn-cs"/>
              </a:rPr>
              <a:t>RISC ISAs </a:t>
            </a:r>
            <a:r>
              <a:rPr kumimoji="0" lang="en-US" sz="1600" b="0" i="0" u="none" strike="noStrike" kern="1200" cap="none" spc="0" normalizeH="0" baseline="0" noProof="0">
                <a:ln>
                  <a:noFill/>
                </a:ln>
                <a:solidFill>
                  <a:srgbClr val="000000"/>
                </a:solidFill>
                <a:effectLst/>
                <a:uLnTx/>
                <a:uFillTx/>
                <a:latin typeface="Verdana"/>
                <a:ea typeface="+mn-ea"/>
                <a:cs typeface="+mn-cs"/>
              </a:rPr>
              <a:t>are</a:t>
            </a:r>
            <a:r>
              <a:rPr kumimoji="0" lang="en-US" sz="1600" b="0" i="0" u="none" strike="noStrike" kern="1200" cap="none" spc="0" normalizeH="0" baseline="0" noProof="0">
                <a:ln>
                  <a:noFill/>
                </a:ln>
                <a:solidFill>
                  <a:srgbClr val="FF0000"/>
                </a:solidFill>
                <a:effectLst/>
                <a:uLnTx/>
                <a:uFillTx/>
                <a:latin typeface="Verdana"/>
                <a:ea typeface="+mn-ea"/>
                <a:cs typeface="+mn-cs"/>
              </a:rPr>
              <a:t> Load/Store architectures </a:t>
            </a:r>
            <a:r>
              <a:rPr kumimoji="0" lang="en-US" sz="1600" b="0" i="0" u="none" strike="noStrike" kern="1200" cap="none" spc="0" normalizeH="0" baseline="0" noProof="0">
                <a:ln>
                  <a:noFill/>
                </a:ln>
                <a:solidFill>
                  <a:srgbClr val="000000"/>
                </a:solidFill>
                <a:effectLst/>
                <a:uLnTx/>
                <a:uFillTx/>
                <a:latin typeface="Verdana"/>
                <a:ea typeface="+mn-ea"/>
                <a:cs typeface="+mn-cs"/>
              </a:rPr>
              <a:t>which</a:t>
            </a:r>
            <a:r>
              <a:rPr kumimoji="0" lang="en-US" sz="1600" b="0" i="0" u="none" strike="noStrike" kern="1200" cap="none" spc="0" normalizeH="0" baseline="0" noProof="0">
                <a:ln>
                  <a:noFill/>
                </a:ln>
                <a:solidFill>
                  <a:srgbClr val="FF0000"/>
                </a:solidFill>
                <a:effectLst/>
                <a:uLnTx/>
                <a:uFillTx/>
                <a:latin typeface="Verdana"/>
                <a:ea typeface="+mn-ea"/>
                <a:cs typeface="+mn-cs"/>
              </a:rPr>
              <a:t> </a:t>
            </a:r>
            <a:r>
              <a:rPr kumimoji="0" lang="en-US" sz="1600" b="0" i="0" u="none" strike="noStrike" kern="1200" cap="none" spc="0" normalizeH="0" baseline="0" noProof="0">
                <a:ln>
                  <a:noFill/>
                </a:ln>
                <a:solidFill>
                  <a:srgbClr val="0070C0"/>
                </a:solidFill>
                <a:effectLst/>
                <a:uLnTx/>
                <a:uFillTx/>
                <a:latin typeface="Verdana"/>
                <a:ea typeface="+mn-ea"/>
                <a:cs typeface="+mn-cs"/>
              </a:rPr>
              <a:t>fetch their operands from</a:t>
            </a:r>
          </a:p>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US" sz="1600" b="0" i="0" u="none" strike="noStrike" kern="1200" cap="none" spc="0" normalizeH="0" baseline="0" noProof="0">
                <a:ln>
                  <a:noFill/>
                </a:ln>
                <a:solidFill>
                  <a:srgbClr val="0070C0"/>
                </a:solidFill>
                <a:effectLst/>
                <a:uLnTx/>
                <a:uFillTx/>
                <a:latin typeface="Verdana"/>
                <a:ea typeface="+mn-ea"/>
                <a:cs typeface="+mn-cs"/>
              </a:rPr>
              <a:t>      registers,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    </a:t>
            </a:r>
            <a:r>
              <a:rPr kumimoji="0" lang="en-US" sz="1600" b="0" i="0" u="none" strike="noStrike" kern="1200" cap="none" spc="0" normalizeH="0" baseline="0" noProof="0">
                <a:ln>
                  <a:noFill/>
                </a:ln>
                <a:solidFill>
                  <a:srgbClr val="000000"/>
                </a:solidFill>
                <a:effectLst/>
                <a:uLnTx/>
                <a:uFillTx/>
                <a:latin typeface="Verdana"/>
                <a:ea typeface="+mn-ea"/>
                <a:cs typeface="+mn-cs"/>
              </a:rPr>
              <a:t>whereas</a:t>
            </a:r>
            <a:r>
              <a:rPr kumimoji="0" lang="en-US" sz="1600" b="0" i="0" u="none" strike="noStrike" kern="1200" cap="none" spc="0" normalizeH="0" baseline="0" noProof="0">
                <a:ln>
                  <a:noFill/>
                </a:ln>
                <a:solidFill>
                  <a:srgbClr val="FF0000"/>
                </a:solidFill>
                <a:effectLst/>
                <a:uLnTx/>
                <a:uFillTx/>
                <a:latin typeface="Verdana"/>
                <a:ea typeface="+mn-ea"/>
                <a:cs typeface="+mn-cs"/>
              </a:rPr>
              <a:t> </a:t>
            </a:r>
            <a:r>
              <a:rPr kumimoji="0" lang="en-US" sz="1600" b="0" i="0" u="none" strike="noStrike" kern="1200" cap="none" spc="0" normalizeH="0" baseline="0" noProof="0">
                <a:ln>
                  <a:noFill/>
                </a:ln>
                <a:solidFill>
                  <a:srgbClr val="0070C0"/>
                </a:solidFill>
                <a:effectLst/>
                <a:uLnTx/>
                <a:uFillTx/>
                <a:latin typeface="Verdana"/>
                <a:ea typeface="+mn-ea"/>
                <a:cs typeface="+mn-cs"/>
              </a:rPr>
              <a:t>CISC architectures</a:t>
            </a:r>
            <a:r>
              <a:rPr kumimoji="0" lang="en-US" sz="1600" b="0" i="0" u="none" strike="noStrike" kern="1200" cap="none" spc="0" normalizeH="0" baseline="0" noProof="0">
                <a:ln>
                  <a:noFill/>
                </a:ln>
                <a:solidFill>
                  <a:srgbClr val="FF0000"/>
                </a:solidFill>
                <a:effectLst/>
                <a:uLnTx/>
                <a:uFillTx/>
                <a:latin typeface="Verdana"/>
                <a:ea typeface="+mn-ea"/>
                <a:cs typeface="+mn-cs"/>
              </a:rPr>
              <a:t> </a:t>
            </a:r>
            <a:r>
              <a:rPr kumimoji="0" lang="en-US" sz="1600" b="0" i="0" u="none" strike="noStrike" kern="1200" cap="none" spc="0" normalizeH="0" baseline="0" noProof="0">
                <a:ln>
                  <a:noFill/>
                </a:ln>
                <a:solidFill>
                  <a:srgbClr val="0070C0"/>
                </a:solidFill>
                <a:effectLst/>
                <a:uLnTx/>
                <a:uFillTx/>
                <a:latin typeface="Verdana"/>
                <a:ea typeface="+mn-ea"/>
                <a:cs typeface="+mn-cs"/>
              </a:rPr>
              <a:t>allow operand fetches both from registers and the</a:t>
            </a:r>
          </a:p>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US" sz="1600" b="0" i="0" u="none" strike="noStrike" kern="1200" cap="none" spc="0" normalizeH="0" baseline="0" noProof="0">
                <a:ln>
                  <a:noFill/>
                </a:ln>
                <a:solidFill>
                  <a:srgbClr val="0070C0"/>
                </a:solidFill>
                <a:effectLst/>
                <a:uLnTx/>
                <a:uFillTx/>
                <a:latin typeface="Verdana"/>
                <a:ea typeface="+mn-ea"/>
                <a:cs typeface="+mn-cs"/>
              </a:rPr>
              <a:t>      memory.</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600" b="0" i="0" u="none" strike="noStrike" kern="1200" cap="none" spc="0" normalizeH="0" baseline="0" noProof="0">
                <a:ln>
                  <a:noFill/>
                </a:ln>
                <a:solidFill>
                  <a:srgbClr val="0070C0"/>
                </a:solidFill>
                <a:effectLst/>
                <a:uLnTx/>
                <a:uFillTx/>
                <a:latin typeface="Verdana"/>
                <a:ea typeface="+mn-ea"/>
                <a:cs typeface="+mn-cs"/>
              </a:rPr>
              <a:t>This has two consequences;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  </a:t>
            </a:r>
          </a:p>
        </p:txBody>
      </p:sp>
      <p:sp>
        <p:nvSpPr>
          <p:cNvPr id="10" name="TextBox 9"/>
          <p:cNvSpPr txBox="1"/>
          <p:nvPr/>
        </p:nvSpPr>
        <p:spPr>
          <a:xfrm>
            <a:off x="250825" y="4905164"/>
            <a:ext cx="8777596" cy="83099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This is the reason why ARM designs dominate recently the embedded and the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      mobile market </a:t>
            </a:r>
            <a:r>
              <a:rPr kumimoji="0" lang="en-US" sz="1600" b="0" i="0" u="none" strike="noStrike" kern="1200" cap="none" spc="0" normalizeH="0" baseline="0" noProof="0">
                <a:ln>
                  <a:noFill/>
                </a:ln>
                <a:solidFill>
                  <a:srgbClr val="000000"/>
                </a:solidFill>
                <a:effectLst/>
                <a:uLnTx/>
                <a:uFillTx/>
                <a:latin typeface="Verdana"/>
                <a:ea typeface="+mn-ea"/>
                <a:cs typeface="+mn-cs"/>
              </a:rPr>
              <a:t>(including smartphones and tablets) and why </a:t>
            </a:r>
            <a:r>
              <a:rPr kumimoji="0" lang="en-US" sz="1600" b="0" i="0" u="none" strike="noStrike" kern="1200" cap="none" spc="0" normalizeH="0" baseline="0" noProof="0">
                <a:ln>
                  <a:noFill/>
                </a:ln>
                <a:solidFill>
                  <a:srgbClr val="0070C0"/>
                </a:solidFill>
                <a:effectLst/>
                <a:uLnTx/>
                <a:uFillTx/>
                <a:latin typeface="Verdana"/>
                <a:ea typeface="+mn-ea"/>
                <a:cs typeface="+mn-cs"/>
              </a:rPr>
              <a:t>increasingly more</a:t>
            </a:r>
          </a:p>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US" sz="1600" b="0" i="0" u="none" strike="noStrike" kern="1200" cap="none" spc="0" normalizeH="0" baseline="0" noProof="0">
                <a:ln>
                  <a:noFill/>
                </a:ln>
                <a:solidFill>
                  <a:srgbClr val="0070C0"/>
                </a:solidFill>
                <a:effectLst/>
                <a:uLnTx/>
                <a:uFillTx/>
                <a:latin typeface="Verdana"/>
                <a:ea typeface="+mn-ea"/>
                <a:cs typeface="+mn-cs"/>
              </a:rPr>
              <a:t>      </a:t>
            </a:r>
            <a:r>
              <a:rPr kumimoji="0" lang="en-US" sz="1600" b="0" i="0" u="none" strike="noStrike" kern="1200" cap="none" spc="0" normalizeH="0" baseline="0" noProof="0">
                <a:ln>
                  <a:noFill/>
                </a:ln>
                <a:solidFill>
                  <a:srgbClr val="FF0000"/>
                </a:solidFill>
                <a:effectLst/>
                <a:uLnTx/>
                <a:uFillTx/>
                <a:latin typeface="Verdana"/>
                <a:ea typeface="+mn-ea"/>
                <a:cs typeface="+mn-cs"/>
              </a:rPr>
              <a:t>ARM ISA-based server processor designs </a:t>
            </a:r>
            <a:r>
              <a:rPr kumimoji="0" lang="en-US" sz="1600" b="0" i="0" u="none" strike="noStrike" kern="1200" cap="none" spc="0" normalizeH="0" baseline="0" noProof="0">
                <a:ln>
                  <a:noFill/>
                </a:ln>
                <a:solidFill>
                  <a:srgbClr val="0070C0"/>
                </a:solidFill>
                <a:effectLst/>
                <a:uLnTx/>
                <a:uFillTx/>
                <a:latin typeface="Verdana"/>
                <a:ea typeface="+mn-ea"/>
                <a:cs typeface="+mn-cs"/>
              </a:rPr>
              <a:t>appear </a:t>
            </a:r>
            <a:r>
              <a:rPr kumimoji="0" lang="en-US" sz="1600" b="0" i="0" u="none" strike="noStrike" kern="1200" cap="none" spc="0" normalizeH="0" baseline="0" noProof="0">
                <a:ln>
                  <a:noFill/>
                </a:ln>
                <a:solidFill>
                  <a:srgbClr val="000000"/>
                </a:solidFill>
                <a:effectLst/>
                <a:uLnTx/>
                <a:uFillTx/>
                <a:latin typeface="Verdana"/>
                <a:ea typeface="+mn-ea"/>
                <a:cs typeface="+mn-cs"/>
              </a:rPr>
              <a:t>(e.g. ARM’s </a:t>
            </a:r>
            <a:r>
              <a:rPr kumimoji="0" lang="en-US" sz="1600" b="0" i="0" u="none" strike="noStrike" kern="1200" cap="none" spc="0" normalizeH="0" baseline="0" noProof="0" err="1">
                <a:ln>
                  <a:noFill/>
                </a:ln>
                <a:solidFill>
                  <a:srgbClr val="000000"/>
                </a:solidFill>
                <a:effectLst/>
                <a:uLnTx/>
                <a:uFillTx/>
                <a:latin typeface="Verdana"/>
                <a:ea typeface="+mn-ea"/>
                <a:cs typeface="+mn-cs"/>
              </a:rPr>
              <a:t>Neoverse</a:t>
            </a:r>
            <a:r>
              <a:rPr kumimoji="0" lang="en-US" sz="1600" b="0" i="0" u="none" strike="noStrike" kern="1200" cap="none" spc="0" normalizeH="0" baseline="0" noProof="0">
                <a:ln>
                  <a:noFill/>
                </a:ln>
                <a:solidFill>
                  <a:srgbClr val="000000"/>
                </a:solidFill>
                <a:effectLst/>
                <a:uLnTx/>
                <a:uFillTx/>
                <a:latin typeface="Verdana"/>
                <a:ea typeface="+mn-ea"/>
                <a:cs typeface="+mn-cs"/>
              </a:rPr>
              <a:t> line).</a:t>
            </a:r>
            <a:endParaRPr kumimoji="0" lang="hu-HU" sz="1600" b="0" i="0" u="none" strike="noStrike" kern="1200" cap="none" spc="0" normalizeH="0" baseline="0" noProof="0">
              <a:ln>
                <a:noFill/>
              </a:ln>
              <a:solidFill>
                <a:srgbClr val="000000"/>
              </a:solidFill>
              <a:effectLst/>
              <a:uLnTx/>
              <a:uFillTx/>
              <a:latin typeface="Verdana"/>
              <a:ea typeface="+mn-ea"/>
              <a:cs typeface="+mn-cs"/>
            </a:endParaRPr>
          </a:p>
        </p:txBody>
      </p:sp>
      <p:sp>
        <p:nvSpPr>
          <p:cNvPr id="11" name="TextBox 10"/>
          <p:cNvSpPr txBox="1"/>
          <p:nvPr/>
        </p:nvSpPr>
        <p:spPr>
          <a:xfrm>
            <a:off x="566554" y="3248980"/>
            <a:ext cx="8577445" cy="164660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Tx/>
              <a:buAutoNum type="alphaLcParenR"/>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CISC instructions </a:t>
            </a:r>
            <a:r>
              <a:rPr kumimoji="0" lang="en-GB" sz="1600" b="0" i="0" u="none" strike="noStrike" kern="1200" cap="none" spc="0" normalizeH="0" baseline="0" noProof="0" dirty="0">
                <a:ln>
                  <a:noFill/>
                </a:ln>
                <a:solidFill>
                  <a:srgbClr val="000000"/>
                </a:solidFill>
                <a:effectLst/>
                <a:uLnTx/>
                <a:uFillTx/>
                <a:latin typeface="Verdana"/>
                <a:ea typeface="+mn-ea"/>
                <a:cs typeface="+mn-cs"/>
              </a:rPr>
              <a:t>are</a:t>
            </a:r>
            <a:r>
              <a:rPr kumimoji="0" lang="en-GB" sz="1600" b="0" i="0" u="none" strike="noStrike" kern="1200" cap="none" spc="0" normalizeH="0" baseline="0" noProof="0" dirty="0">
                <a:ln>
                  <a:noFill/>
                </a:ln>
                <a:solidFill>
                  <a:srgbClr val="FF0000"/>
                </a:solidFill>
                <a:effectLst/>
                <a:uLnTx/>
                <a:uFillTx/>
                <a:latin typeface="Verdana"/>
                <a:ea typeface="+mn-ea"/>
                <a:cs typeface="+mn-cs"/>
              </a:rPr>
              <a:t> different long,</a:t>
            </a:r>
            <a:r>
              <a:rPr kumimoji="0" lang="en-GB" sz="1600" b="0" i="0" u="none" strike="noStrike" kern="1200" cap="none" spc="0" normalizeH="0" baseline="0" noProof="0" dirty="0">
                <a:ln>
                  <a:noFill/>
                </a:ln>
                <a:solidFill>
                  <a:srgbClr val="000000"/>
                </a:solidFill>
                <a:effectLst/>
                <a:uLnTx/>
                <a:uFillTx/>
                <a:latin typeface="Verdana"/>
                <a:ea typeface="+mn-ea"/>
                <a:cs typeface="+mn-cs"/>
              </a:rPr>
              <a:t> they may be </a:t>
            </a:r>
            <a:r>
              <a:rPr kumimoji="0" lang="en-GB" sz="1600" b="0" i="0" u="none" strike="noStrike" kern="1200" cap="none" spc="0" normalizeH="0" baseline="0" noProof="0" dirty="0">
                <a:ln>
                  <a:noFill/>
                </a:ln>
                <a:solidFill>
                  <a:srgbClr val="0070C0"/>
                </a:solidFill>
                <a:effectLst/>
                <a:uLnTx/>
                <a:uFillTx/>
                <a:latin typeface="Verdana"/>
                <a:ea typeface="+mn-ea"/>
                <a:cs typeface="+mn-cs"/>
              </a:rPr>
              <a:t>1 to 15 bytes long</a:t>
            </a:r>
            <a:r>
              <a:rPr kumimoji="0" lang="en-GB" sz="1600" b="0" i="0" u="none" strike="noStrike" kern="1200" cap="none" spc="0" normalizeH="0" baseline="0" noProof="0" dirty="0">
                <a:ln>
                  <a:noFill/>
                </a:ln>
                <a:solidFill>
                  <a:srgbClr val="000000"/>
                </a:solidFill>
                <a:effectLst/>
                <a:uLnTx/>
                <a:uFillTx/>
                <a:latin typeface="Verdana"/>
                <a:ea typeface="+mn-ea"/>
                <a:cs typeface="+mn-cs"/>
              </a:rPr>
              <a:t>, which is partly why they may refer to memory operands, whereas </a:t>
            </a:r>
            <a:r>
              <a:rPr kumimoji="0" lang="en-GB" sz="1600" b="0" i="0" u="none" strike="noStrike" kern="1200" cap="none" spc="0" normalizeH="0" baseline="0" noProof="0" dirty="0">
                <a:ln>
                  <a:noFill/>
                </a:ln>
                <a:solidFill>
                  <a:srgbClr val="FF0000"/>
                </a:solidFill>
                <a:effectLst/>
                <a:uLnTx/>
                <a:uFillTx/>
                <a:latin typeface="Verdana"/>
                <a:ea typeface="+mn-ea"/>
                <a:cs typeface="+mn-cs"/>
              </a:rPr>
              <a:t>RISC instructions </a:t>
            </a:r>
            <a:r>
              <a:rPr kumimoji="0" lang="en-GB" sz="1600" b="0" i="0" u="none" strike="noStrike" kern="1200" cap="none" spc="0" normalizeH="0" baseline="0" noProof="0" dirty="0">
                <a:ln>
                  <a:noFill/>
                </a:ln>
                <a:solidFill>
                  <a:srgbClr val="000000"/>
                </a:solidFill>
                <a:effectLst/>
                <a:uLnTx/>
                <a:uFillTx/>
                <a:latin typeface="Verdana"/>
                <a:ea typeface="+mn-ea"/>
                <a:cs typeface="+mn-cs"/>
              </a:rPr>
              <a:t>are</a:t>
            </a:r>
            <a:r>
              <a:rPr kumimoji="0" lang="en-GB" sz="1600" b="0" i="0" u="none" strike="noStrike" kern="1200" cap="none" spc="0" normalizeH="0" baseline="0" noProof="0" dirty="0">
                <a:ln>
                  <a:noFill/>
                </a:ln>
                <a:solidFill>
                  <a:srgbClr val="0070C0"/>
                </a:solidFill>
                <a:effectLst/>
                <a:uLnTx/>
                <a:uFillTx/>
                <a:latin typeface="Verdana"/>
                <a:ea typeface="+mn-ea"/>
                <a:cs typeface="+mn-cs"/>
              </a:rPr>
              <a:t> </a:t>
            </a:r>
            <a:r>
              <a:rPr kumimoji="0" lang="en-GB" sz="1600" b="0" i="0" u="none" strike="noStrike" kern="1200" cap="none" spc="0" normalizeH="0" baseline="0" noProof="0" dirty="0">
                <a:ln>
                  <a:noFill/>
                </a:ln>
                <a:solidFill>
                  <a:srgbClr val="FF0000"/>
                </a:solidFill>
                <a:effectLst/>
                <a:uLnTx/>
                <a:uFillTx/>
                <a:latin typeface="Verdana"/>
                <a:ea typeface="+mn-ea"/>
                <a:cs typeface="+mn-cs"/>
              </a:rPr>
              <a:t>equal long </a:t>
            </a:r>
            <a:r>
              <a:rPr kumimoji="0" lang="en-GB" sz="1600" b="0" i="0" u="none" strike="noStrike" kern="1200" cap="none" spc="0" normalizeH="0" baseline="0" noProof="0" dirty="0">
                <a:ln>
                  <a:noFill/>
                </a:ln>
                <a:solidFill>
                  <a:srgbClr val="0070C0"/>
                </a:solidFill>
                <a:effectLst/>
                <a:uLnTx/>
                <a:uFillTx/>
                <a:latin typeface="Verdana"/>
                <a:ea typeface="+mn-ea"/>
                <a:cs typeface="+mn-cs"/>
              </a:rPr>
              <a:t>(typically 4-byte), </a:t>
            </a:r>
            <a:r>
              <a:rPr kumimoji="0" lang="en-GB" sz="1600" b="0" i="0" u="none" strike="noStrike" kern="1200" cap="none" spc="0" normalizeH="0" baseline="0" noProof="0" dirty="0">
                <a:ln>
                  <a:noFill/>
                </a:ln>
                <a:solidFill>
                  <a:srgbClr val="000000"/>
                </a:solidFill>
                <a:effectLst/>
                <a:uLnTx/>
                <a:uFillTx/>
                <a:latin typeface="Verdana"/>
                <a:ea typeface="+mn-ea"/>
                <a:cs typeface="+mn-cs"/>
              </a:rPr>
              <a:t>since they only refer to register operands (except LS instructions, which also can be encoded in 4-bytes).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b) CISC architectures consume inherently more power </a:t>
            </a:r>
            <a:r>
              <a:rPr kumimoji="0" lang="en-GB" sz="1600" b="0" i="0" u="none" strike="noStrike" kern="1200" cap="none" spc="0" normalizeH="0" baseline="0" noProof="0" dirty="0">
                <a:ln>
                  <a:noFill/>
                </a:ln>
                <a:solidFill>
                  <a:srgbClr val="000000"/>
                </a:solidFill>
                <a:effectLst/>
                <a:uLnTx/>
                <a:uFillTx/>
                <a:latin typeface="Verdana"/>
                <a:ea typeface="+mn-ea"/>
                <a:cs typeface="+mn-cs"/>
              </a:rPr>
              <a:t>since </a:t>
            </a:r>
            <a:r>
              <a:rPr kumimoji="0" lang="en-GB" sz="1600" b="0" i="0" u="none" strike="noStrike" kern="1200" cap="none" spc="0" normalizeH="0" baseline="0" noProof="0" dirty="0">
                <a:ln>
                  <a:noFill/>
                </a:ln>
                <a:solidFill>
                  <a:srgbClr val="0070C0"/>
                </a:solidFill>
                <a:effectLst/>
                <a:uLnTx/>
                <a:uFillTx/>
                <a:latin typeface="Verdana"/>
                <a:ea typeface="+mn-ea"/>
                <a:cs typeface="+mn-cs"/>
              </a:rPr>
              <a:t>memory fetches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and decoding need more power than register fetches and RISC decoding.</a:t>
            </a:r>
          </a:p>
        </p:txBody>
      </p:sp>
    </p:spTree>
    <p:extLst>
      <p:ext uri="{BB962C8B-B14F-4D97-AF65-F5344CB8AC3E}">
        <p14:creationId xmlns:p14="http://schemas.microsoft.com/office/powerpoint/2010/main" val="424494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 calcmode="lin" valueType="num">
                                      <p:cBhvr additive="base">
                                        <p:cTn id="2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 calcmode="lin" valueType="num">
                                      <p:cBhvr additive="base">
                                        <p:cTn id="2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 calcmode="lin" valueType="num">
                                      <p:cBhvr additive="base">
                                        <p:cTn id="3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additive="base">
                                        <p:cTn id="4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 calcmode="lin" valueType="num">
                                      <p:cBhvr additive="base">
                                        <p:cTn id="4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1">
                                            <p:txEl>
                                              <p:pRg st="2" end="2"/>
                                            </p:txEl>
                                          </p:spTgt>
                                        </p:tgtEl>
                                        <p:attrNameLst>
                                          <p:attrName>style.visibility</p:attrName>
                                        </p:attrNameLst>
                                      </p:cBhvr>
                                      <p:to>
                                        <p:strVal val="visible"/>
                                      </p:to>
                                    </p:set>
                                    <p:anim calcmode="lin" valueType="num">
                                      <p:cBhvr additive="base">
                                        <p:cTn id="51"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 calcmode="lin" valueType="num">
                                      <p:cBhvr additive="base">
                                        <p:cTn id="5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0">
                                            <p:txEl>
                                              <p:pRg st="1" end="1"/>
                                            </p:txEl>
                                          </p:spTgt>
                                        </p:tgtEl>
                                        <p:attrNameLst>
                                          <p:attrName>style.visibility</p:attrName>
                                        </p:attrNameLst>
                                      </p:cBhvr>
                                      <p:to>
                                        <p:strVal val="visible"/>
                                      </p:to>
                                    </p:set>
                                    <p:anim calcmode="lin" valueType="num">
                                      <p:cBhvr additive="base">
                                        <p:cTn id="6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
                                            <p:txEl>
                                              <p:pRg st="2" end="2"/>
                                            </p:txEl>
                                          </p:spTgt>
                                        </p:tgtEl>
                                        <p:attrNameLst>
                                          <p:attrName>style.visibility</p:attrName>
                                        </p:attrNameLst>
                                      </p:cBhvr>
                                      <p:to>
                                        <p:strVal val="visible"/>
                                      </p:to>
                                    </p:set>
                                    <p:anim calcmode="lin" valueType="num">
                                      <p:cBhvr additive="base">
                                        <p:cTn id="6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additive="base">
                                        <p:cTn id="71" dur="500" fill="hold"/>
                                        <p:tgtEl>
                                          <p:spTgt spid="5"/>
                                        </p:tgtEl>
                                        <p:attrNameLst>
                                          <p:attrName>ppt_x</p:attrName>
                                        </p:attrNameLst>
                                      </p:cBhvr>
                                      <p:tavLst>
                                        <p:tav tm="0">
                                          <p:val>
                                            <p:strVal val="#ppt_x"/>
                                          </p:val>
                                        </p:tav>
                                        <p:tav tm="100000">
                                          <p:val>
                                            <p:strVal val="#ppt_x"/>
                                          </p:val>
                                        </p:tav>
                                      </p:tavLst>
                                    </p:anim>
                                    <p:anim calcmode="lin" valueType="num">
                                      <p:cBhvr additive="base">
                                        <p:cTn id="7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3.7 Case example: The core complex of the TCS22 platform (8)</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7300"/>
            <a:ext cx="9144000" cy="4170138"/>
          </a:xfrm>
          <a:prstGeom prst="rect">
            <a:avLst/>
          </a:prstGeom>
        </p:spPr>
      </p:pic>
      <p:sp>
        <p:nvSpPr>
          <p:cNvPr id="4" name="TextBox 3"/>
          <p:cNvSpPr txBox="1"/>
          <p:nvPr/>
        </p:nvSpPr>
        <p:spPr>
          <a:xfrm>
            <a:off x="71438" y="451946"/>
            <a:ext cx="83434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IPC uplift of Cortex-X3 cores vs. the previous Cortex-X2 cores [217]</a:t>
            </a:r>
          </a:p>
        </p:txBody>
      </p:sp>
      <p:sp>
        <p:nvSpPr>
          <p:cNvPr id="5" name="TextBox 4"/>
          <p:cNvSpPr txBox="1"/>
          <p:nvPr/>
        </p:nvSpPr>
        <p:spPr>
          <a:xfrm>
            <a:off x="71438" y="5633546"/>
            <a:ext cx="904286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above Figure indicates, ARM achieved </a:t>
            </a:r>
            <a:r>
              <a:rPr kumimoji="0" lang="en-US" sz="1600" b="0" i="0" u="none" strike="noStrike" kern="1200" cap="none" spc="0" normalizeH="0" baseline="0" noProof="0" dirty="0">
                <a:ln>
                  <a:noFill/>
                </a:ln>
                <a:solidFill>
                  <a:srgbClr val="0070C0"/>
                </a:solidFill>
                <a:effectLst/>
                <a:uLnTx/>
                <a:uFillTx/>
                <a:latin typeface="Verdana"/>
                <a:ea typeface="+mn-ea"/>
                <a:cs typeface="+mn-cs"/>
              </a:rPr>
              <a:t>about 10 % performance boost </a:t>
            </a:r>
            <a:r>
              <a:rPr kumimoji="0" lang="en-US" sz="1600" b="0" i="0" u="none" strike="noStrike" kern="1200" cap="none" spc="0" normalizeH="0" baseline="0" noProof="0" dirty="0">
                <a:ln>
                  <a:noFill/>
                </a:ln>
                <a:solidFill>
                  <a:srgbClr val="000000"/>
                </a:solidFill>
                <a:effectLst/>
                <a:uLnTx/>
                <a:uFillTx/>
                <a:latin typeface="Verdana"/>
                <a:ea typeface="+mn-ea"/>
                <a:cs typeface="+mn-cs"/>
              </a:rPr>
              <a:t>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SPECint_base2006 benchmark scores (measured on a set of real world applications,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while calculating the geometric mean of the results).</a:t>
            </a:r>
          </a:p>
        </p:txBody>
      </p:sp>
    </p:spTree>
    <p:extLst>
      <p:ext uri="{BB962C8B-B14F-4D97-AF65-F5344CB8AC3E}">
        <p14:creationId xmlns:p14="http://schemas.microsoft.com/office/powerpoint/2010/main" val="387487420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eaLnBrk="1" hangingPunct="1">
              <a:defRPr/>
            </a:pPr>
            <a:r>
              <a:rPr lang="en-US" sz="1700" dirty="0"/>
              <a:t>3.7 Case example: The core complex of the TCS22 platform (9)</a:t>
            </a:r>
            <a:endParaRPr lang="en-US" altLang="en-US" sz="1700" kern="1200" dirty="0">
              <a:solidFill>
                <a:srgbClr val="FFFFFF"/>
              </a:solidFill>
              <a:cs typeface="Times New Roman" pitchFamily="18" charset="0"/>
            </a:endParaRPr>
          </a:p>
        </p:txBody>
      </p:sp>
      <p:sp>
        <p:nvSpPr>
          <p:cNvPr id="3" name="Szövegdoboz 2"/>
          <p:cNvSpPr txBox="1"/>
          <p:nvPr/>
        </p:nvSpPr>
        <p:spPr>
          <a:xfrm>
            <a:off x="71718" y="449362"/>
            <a:ext cx="88207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D2D8A"/>
                </a:solidFill>
                <a:latin typeface="Verdana"/>
              </a:rPr>
              <a:t>b) </a:t>
            </a:r>
            <a:r>
              <a:rPr kumimoji="0" lang="en-US" sz="1800" b="0" i="0" u="none" strike="noStrike" kern="1200" cap="none" spc="0" normalizeH="0" baseline="0" noProof="0" dirty="0">
                <a:ln>
                  <a:noFill/>
                </a:ln>
                <a:solidFill>
                  <a:srgbClr val="2D2D8A"/>
                </a:solidFill>
                <a:effectLst/>
                <a:uLnTx/>
                <a:uFillTx/>
                <a:latin typeface="Verdana"/>
                <a:ea typeface="+mn-ea"/>
                <a:cs typeface="+mn-cs"/>
              </a:rPr>
              <a:t>The balanced efficiency and performance Cortex-A715 big core </a:t>
            </a:r>
          </a:p>
        </p:txBody>
      </p:sp>
      <p:sp>
        <p:nvSpPr>
          <p:cNvPr id="5" name="TextBox 3"/>
          <p:cNvSpPr txBox="1"/>
          <p:nvPr/>
        </p:nvSpPr>
        <p:spPr>
          <a:xfrm>
            <a:off x="404608" y="826068"/>
            <a:ext cx="89243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30" normalizeH="0" noProof="0" dirty="0">
                <a:ln>
                  <a:noFill/>
                </a:ln>
                <a:solidFill>
                  <a:srgbClr val="000000"/>
                </a:solidFill>
                <a:effectLst/>
                <a:uLnTx/>
                <a:uFillTx/>
                <a:latin typeface="Verdana"/>
                <a:ea typeface="+mn-ea"/>
                <a:cs typeface="+mn-cs"/>
              </a:rPr>
              <a:t>The </a:t>
            </a:r>
            <a:r>
              <a:rPr kumimoji="0" lang="en-US" sz="1600" b="0" i="0" u="none" strike="noStrike" kern="1200" cap="none" spc="-30" normalizeH="0" noProof="0" dirty="0">
                <a:ln>
                  <a:noFill/>
                </a:ln>
                <a:solidFill>
                  <a:srgbClr val="FF0000"/>
                </a:solidFill>
                <a:effectLst/>
                <a:uLnTx/>
                <a:uFillTx/>
                <a:latin typeface="Verdana"/>
                <a:ea typeface="+mn-ea"/>
                <a:cs typeface="+mn-cs"/>
              </a:rPr>
              <a:t>Cortex-715</a:t>
            </a:r>
            <a:r>
              <a:rPr kumimoji="0" lang="en-US" sz="1600" b="0" i="0" u="none" strike="noStrike" kern="1200" cap="none" spc="-30" normalizeH="0" noProof="0" dirty="0">
                <a:ln>
                  <a:noFill/>
                </a:ln>
                <a:solidFill>
                  <a:srgbClr val="000000"/>
                </a:solidFill>
                <a:effectLst/>
                <a:uLnTx/>
                <a:uFillTx/>
                <a:latin typeface="Verdana"/>
                <a:ea typeface="+mn-ea"/>
                <a:cs typeface="+mn-cs"/>
              </a:rPr>
              <a:t> is the </a:t>
            </a:r>
            <a:r>
              <a:rPr kumimoji="0" lang="en-US" sz="1600" b="0" i="0" u="none" strike="noStrike" kern="1200" cap="none" spc="-30" normalizeH="0" noProof="0" dirty="0">
                <a:ln>
                  <a:noFill/>
                </a:ln>
                <a:solidFill>
                  <a:srgbClr val="0070C0"/>
                </a:solidFill>
                <a:effectLst/>
                <a:uLnTx/>
                <a:uFillTx/>
                <a:latin typeface="Verdana"/>
                <a:ea typeface="+mn-ea"/>
                <a:cs typeface="+mn-cs"/>
              </a:rPr>
              <a:t>successor of the Cortex-A710, </a:t>
            </a:r>
            <a:r>
              <a:rPr kumimoji="0" lang="en-US" sz="1600" b="0" i="0" u="none" strike="noStrike" kern="1200" cap="none" spc="-30" normalizeH="0" noProof="0" dirty="0">
                <a:ln>
                  <a:noFill/>
                </a:ln>
                <a:solidFill>
                  <a:srgbClr val="000000"/>
                </a:solidFill>
                <a:effectLst/>
                <a:uLnTx/>
                <a:uFillTx/>
                <a:latin typeface="Verdana"/>
                <a:ea typeface="+mn-ea"/>
                <a:cs typeface="+mn-cs"/>
              </a:rPr>
              <a:t>as indicated in the Figure below.</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23409" b="7417"/>
          <a:stretch/>
        </p:blipFill>
        <p:spPr>
          <a:xfrm>
            <a:off x="0" y="1374053"/>
            <a:ext cx="9144000" cy="2795753"/>
          </a:xfrm>
          <a:prstGeom prst="rect">
            <a:avLst/>
          </a:prstGeom>
        </p:spPr>
      </p:pic>
      <p:sp>
        <p:nvSpPr>
          <p:cNvPr id="11" name="TextBox 10"/>
          <p:cNvSpPr txBox="1"/>
          <p:nvPr/>
        </p:nvSpPr>
        <p:spPr>
          <a:xfrm>
            <a:off x="1616735" y="4401034"/>
            <a:ext cx="64867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The sequence of ARM’s big and little cores [218]</a:t>
            </a:r>
          </a:p>
        </p:txBody>
      </p:sp>
      <p:sp>
        <p:nvSpPr>
          <p:cNvPr id="12" name="Rounded Rectangle 11"/>
          <p:cNvSpPr/>
          <p:nvPr/>
        </p:nvSpPr>
        <p:spPr>
          <a:xfrm>
            <a:off x="6716110" y="1941609"/>
            <a:ext cx="578069" cy="588579"/>
          </a:xfrm>
          <a:prstGeom prst="roundRect">
            <a:avLst/>
          </a:prstGeom>
          <a:ln w="19050">
            <a:solidFill>
              <a:srgbClr val="FF000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13165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3.7 Case example: The core complex of the TCS22 platform (10)</a:t>
            </a:r>
          </a:p>
        </p:txBody>
      </p:sp>
      <p:sp>
        <p:nvSpPr>
          <p:cNvPr id="4" name="Szövegdoboz 3"/>
          <p:cNvSpPr txBox="1"/>
          <p:nvPr/>
        </p:nvSpPr>
        <p:spPr>
          <a:xfrm>
            <a:off x="264249" y="828949"/>
            <a:ext cx="9312168" cy="204671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Unlike the Cortex-710 the Cortex-715 </a:t>
            </a:r>
            <a:r>
              <a:rPr kumimoji="0" lang="en-US" sz="1600" b="0" i="0" u="none" strike="noStrike" kern="1200" cap="none" spc="0" normalizeH="0" baseline="0" noProof="0" dirty="0">
                <a:ln>
                  <a:noFill/>
                </a:ln>
                <a:solidFill>
                  <a:srgbClr val="FF0000"/>
                </a:solidFill>
                <a:effectLst/>
                <a:uLnTx/>
                <a:uFillTx/>
                <a:latin typeface="Verdana"/>
                <a:ea typeface="+mn-ea"/>
                <a:cs typeface="+mn-cs"/>
              </a:rPr>
              <a:t>does not support the 32-bit AArch32</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execution mode.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Consequently, all circuitry needed for the 32-bit mode could be removed, which</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solidFill>
                  <a:srgbClr val="000000"/>
                </a:solidFill>
                <a:latin typeface="Verdana"/>
              </a:rPr>
              <a:t>       , e.g., </a:t>
            </a:r>
            <a:r>
              <a:rPr kumimoji="0" lang="en-US" sz="1600" b="0" i="0" u="none" strike="noStrike" kern="1200" cap="none" spc="0" normalizeH="0" baseline="0" noProof="0" dirty="0">
                <a:ln>
                  <a:noFill/>
                </a:ln>
                <a:solidFill>
                  <a:srgbClr val="000000"/>
                </a:solidFill>
                <a:effectLst/>
                <a:uLnTx/>
                <a:uFillTx/>
                <a:latin typeface="Verdana"/>
                <a:ea typeface="+mn-ea"/>
                <a:cs typeface="+mn-cs"/>
              </a:rPr>
              <a:t>dramatically simplifies the decoder design.</a:t>
            </a:r>
          </a:p>
          <a:p>
            <a:pPr marL="285750" lvl="0" indent="-285750">
              <a:buFont typeface="Arial" panose="020B0604020202020204" pitchFamily="34" charset="0"/>
              <a:buChar char="•"/>
              <a:defRPr/>
            </a:pPr>
            <a:r>
              <a:rPr lang="en-US" sz="1600" spc="-40" dirty="0">
                <a:solidFill>
                  <a:srgbClr val="000000"/>
                </a:solidFill>
              </a:rPr>
              <a:t>The Cortex-715 has a </a:t>
            </a:r>
            <a:r>
              <a:rPr lang="en-US" sz="1600" spc="-40" dirty="0">
                <a:solidFill>
                  <a:srgbClr val="FF0000"/>
                </a:solidFill>
              </a:rPr>
              <a:t>5-wide decoder</a:t>
            </a:r>
            <a:r>
              <a:rPr lang="en-US" sz="1600" spc="-40" dirty="0">
                <a:solidFill>
                  <a:srgbClr val="000000"/>
                </a:solidFill>
              </a:rPr>
              <a:t>, which is an upgrade from the previous 4-wide</a:t>
            </a:r>
          </a:p>
          <a:p>
            <a:pPr lvl="0">
              <a:spcAft>
                <a:spcPts val="600"/>
              </a:spcAft>
              <a:defRPr/>
            </a:pPr>
            <a:r>
              <a:rPr lang="en-US" sz="1600" spc="-40" dirty="0">
                <a:solidFill>
                  <a:srgbClr val="000000"/>
                </a:solidFill>
              </a:rPr>
              <a:t>      decoder of the Cortex-A710, allowing a wider front end.</a:t>
            </a:r>
          </a:p>
          <a:p>
            <a:pPr marL="285750" lvl="0" indent="-285750">
              <a:spcAft>
                <a:spcPts val="600"/>
              </a:spcAft>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Further, </a:t>
            </a:r>
            <a:r>
              <a:rPr kumimoji="0" lang="en-US" sz="1600" b="0" i="0" u="none" strike="noStrike" kern="1200" cap="none" spc="0" normalizeH="0" baseline="0" noProof="0" dirty="0">
                <a:ln>
                  <a:noFill/>
                </a:ln>
                <a:solidFill>
                  <a:srgbClr val="FF0000"/>
                </a:solidFill>
                <a:effectLst/>
                <a:uLnTx/>
                <a:uFillTx/>
                <a:latin typeface="Verdana"/>
                <a:ea typeface="+mn-ea"/>
                <a:cs typeface="+mn-cs"/>
              </a:rPr>
              <a:t>it lacks an MOP cache</a:t>
            </a:r>
            <a:r>
              <a:rPr kumimoji="0" lang="en-US" sz="1600" b="0" i="0" u="none" strike="noStrike" kern="1200" cap="none" spc="0" normalizeH="0" baseline="0" noProof="0" dirty="0">
                <a:ln>
                  <a:noFill/>
                </a:ln>
                <a:solidFill>
                  <a:srgbClr val="000000"/>
                </a:solidFill>
                <a:effectLst/>
                <a:uLnTx/>
                <a:uFillTx/>
                <a:latin typeface="Verdana"/>
                <a:ea typeface="+mn-ea"/>
                <a:cs typeface="+mn-cs"/>
              </a:rPr>
              <a:t>, as depicted in the following Figure.</a:t>
            </a:r>
          </a:p>
        </p:txBody>
      </p:sp>
      <p:sp>
        <p:nvSpPr>
          <p:cNvPr id="5" name="TextBox 3"/>
          <p:cNvSpPr txBox="1"/>
          <p:nvPr/>
        </p:nvSpPr>
        <p:spPr>
          <a:xfrm>
            <a:off x="78091" y="447737"/>
            <a:ext cx="89243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Key differences between ARM’s Cortex-A715 and Cortex-A710 cores</a:t>
            </a:r>
          </a:p>
        </p:txBody>
      </p:sp>
    </p:spTree>
    <p:extLst>
      <p:ext uri="{BB962C8B-B14F-4D97-AF65-F5344CB8AC3E}">
        <p14:creationId xmlns:p14="http://schemas.microsoft.com/office/powerpoint/2010/main" val="37808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3.7 Case example: The core complex of the TCS22 platform (11)</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4432"/>
          <a:stretch/>
        </p:blipFill>
        <p:spPr>
          <a:xfrm>
            <a:off x="737652" y="1040527"/>
            <a:ext cx="7668695" cy="4279537"/>
          </a:xfrm>
          <a:prstGeom prst="rect">
            <a:avLst/>
          </a:prstGeom>
        </p:spPr>
      </p:pic>
      <p:sp>
        <p:nvSpPr>
          <p:cNvPr id="5" name="TextBox 4"/>
          <p:cNvSpPr txBox="1"/>
          <p:nvPr/>
        </p:nvSpPr>
        <p:spPr>
          <a:xfrm>
            <a:off x="71438" y="451946"/>
            <a:ext cx="90473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 normalizeH="0" baseline="0" noProof="0" dirty="0">
                <a:ln>
                  <a:noFill/>
                </a:ln>
                <a:solidFill>
                  <a:srgbClr val="2D2D8A"/>
                </a:solidFill>
                <a:effectLst/>
                <a:uLnTx/>
                <a:uFillTx/>
                <a:latin typeface="Verdana"/>
                <a:ea typeface="+mn-ea"/>
                <a:cs typeface="+mn-cs"/>
              </a:rPr>
              <a:t>Contrasting </a:t>
            </a:r>
            <a:r>
              <a:rPr kumimoji="0" lang="en-US" sz="1800" b="0" i="0" u="none" strike="noStrike" kern="1200" cap="none" spc="-30" normalizeH="0" baseline="0" noProof="0" dirty="0">
                <a:ln>
                  <a:noFill/>
                </a:ln>
                <a:solidFill>
                  <a:srgbClr val="000000"/>
                </a:solidFill>
                <a:effectLst/>
                <a:uLnTx/>
                <a:uFillTx/>
                <a:latin typeface="Verdana"/>
                <a:ea typeface="+mn-ea"/>
                <a:cs typeface="+mn-cs"/>
              </a:rPr>
              <a:t>the </a:t>
            </a:r>
            <a:r>
              <a:rPr kumimoji="0" lang="en-US" sz="2000" b="0" i="0" u="none" strike="noStrike" kern="1200" cap="none" spc="-30" normalizeH="0" baseline="0" noProof="0" dirty="0">
                <a:ln>
                  <a:noFill/>
                </a:ln>
                <a:solidFill>
                  <a:srgbClr val="2D2D8A"/>
                </a:solidFill>
                <a:effectLst/>
                <a:uLnTx/>
                <a:uFillTx/>
                <a:latin typeface="Verdana"/>
                <a:ea typeface="+mn-ea"/>
                <a:cs typeface="+mn-cs"/>
              </a:rPr>
              <a:t>front-ends</a:t>
            </a:r>
            <a:r>
              <a:rPr kumimoji="0" lang="en-US" sz="1800" b="0" i="0" u="none" strike="noStrike" kern="1200" cap="none" spc="-30" normalizeH="0" baseline="0" noProof="0" dirty="0">
                <a:ln>
                  <a:noFill/>
                </a:ln>
                <a:solidFill>
                  <a:srgbClr val="000000"/>
                </a:solidFill>
                <a:effectLst/>
                <a:uLnTx/>
                <a:uFillTx/>
                <a:latin typeface="Verdana"/>
                <a:ea typeface="+mn-ea"/>
                <a:cs typeface="+mn-cs"/>
              </a:rPr>
              <a:t> of the Cortex-A715 and Cortex-A710 cores [218]</a:t>
            </a:r>
          </a:p>
        </p:txBody>
      </p:sp>
    </p:spTree>
    <p:extLst>
      <p:ext uri="{BB962C8B-B14F-4D97-AF65-F5344CB8AC3E}">
        <p14:creationId xmlns:p14="http://schemas.microsoft.com/office/powerpoint/2010/main" val="44424788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3.7 Case example: The core complex of the TCS22 platform (12)</a:t>
            </a:r>
          </a:p>
        </p:txBody>
      </p:sp>
      <p:pic>
        <p:nvPicPr>
          <p:cNvPr id="3074" name="Picture 2" descr="Cortex-A715 microarchitecture"/>
          <p:cNvPicPr>
            <a:picLocks noChangeAspect="1" noChangeArrowheads="1"/>
          </p:cNvPicPr>
          <p:nvPr/>
        </p:nvPicPr>
        <p:blipFill rotWithShape="1">
          <a:blip r:embed="rId2">
            <a:extLst>
              <a:ext uri="{28A0092B-C50C-407E-A947-70E740481C1C}">
                <a14:useLocalDpi xmlns:a14="http://schemas.microsoft.com/office/drawing/2010/main" val="0"/>
              </a:ext>
            </a:extLst>
          </a:blip>
          <a:srcRect l="20810" t="10543" r="21227" b="20469"/>
          <a:stretch/>
        </p:blipFill>
        <p:spPr bwMode="auto">
          <a:xfrm>
            <a:off x="1361526" y="1093065"/>
            <a:ext cx="6910114" cy="54091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438" y="446048"/>
            <a:ext cx="52196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Microarchitecture of the Cortex-A715 [223]</a:t>
            </a:r>
          </a:p>
        </p:txBody>
      </p:sp>
    </p:spTree>
    <p:extLst>
      <p:ext uri="{BB962C8B-B14F-4D97-AF65-F5344CB8AC3E}">
        <p14:creationId xmlns:p14="http://schemas.microsoft.com/office/powerpoint/2010/main" val="58930929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3.7 Case example: The core complex of the TCS22 platform (13)</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3908" t="27892" r="9884" b="7975"/>
          <a:stretch/>
        </p:blipFill>
        <p:spPr>
          <a:xfrm>
            <a:off x="518128" y="1229708"/>
            <a:ext cx="8110865" cy="4246179"/>
          </a:xfrm>
          <a:prstGeom prst="rect">
            <a:avLst/>
          </a:prstGeom>
        </p:spPr>
      </p:pic>
      <p:sp>
        <p:nvSpPr>
          <p:cNvPr id="4" name="TextBox 3"/>
          <p:cNvSpPr txBox="1"/>
          <p:nvPr/>
        </p:nvSpPr>
        <p:spPr>
          <a:xfrm>
            <a:off x="71438" y="451946"/>
            <a:ext cx="82073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Power-performance curves of the Cortex-A715 and A710 cores [218]</a:t>
            </a:r>
          </a:p>
        </p:txBody>
      </p:sp>
      <p:sp>
        <p:nvSpPr>
          <p:cNvPr id="5" name="TextBox 4"/>
          <p:cNvSpPr txBox="1"/>
          <p:nvPr/>
        </p:nvSpPr>
        <p:spPr>
          <a:xfrm>
            <a:off x="79268" y="5854262"/>
            <a:ext cx="910236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Obviously, the new design allows </a:t>
            </a:r>
            <a:r>
              <a:rPr kumimoji="0" lang="en-US" sz="1600" b="0" i="0" u="none" strike="noStrike" kern="1200" cap="none" spc="0" normalizeH="0" baseline="0" noProof="0" dirty="0">
                <a:ln>
                  <a:noFill/>
                </a:ln>
                <a:solidFill>
                  <a:srgbClr val="0070C0"/>
                </a:solidFill>
                <a:effectLst/>
                <a:uLnTx/>
                <a:uFillTx/>
                <a:latin typeface="Verdana"/>
                <a:ea typeface="+mn-ea"/>
                <a:cs typeface="+mn-cs"/>
              </a:rPr>
              <a:t>higher performance at the same power consumption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or provides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same performance at a lower power consumption</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7970967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3.7 Case example: The core complex of the TCS22 platform (14)</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44713"/>
          <a:stretch/>
        </p:blipFill>
        <p:spPr>
          <a:xfrm>
            <a:off x="2060022" y="1468602"/>
            <a:ext cx="5055476" cy="4341209"/>
          </a:xfrm>
          <a:prstGeom prst="rect">
            <a:avLst/>
          </a:prstGeom>
        </p:spPr>
      </p:pic>
      <p:sp>
        <p:nvSpPr>
          <p:cNvPr id="4" name="TextBox 3"/>
          <p:cNvSpPr txBox="1"/>
          <p:nvPr/>
        </p:nvSpPr>
        <p:spPr>
          <a:xfrm>
            <a:off x="71438" y="462456"/>
            <a:ext cx="892430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ARM’s power/performance statements relating to their Cortex-A715 vs.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Cortex-A710 cores [218] </a:t>
            </a:r>
          </a:p>
        </p:txBody>
      </p:sp>
    </p:spTree>
    <p:extLst>
      <p:ext uri="{BB962C8B-B14F-4D97-AF65-F5344CB8AC3E}">
        <p14:creationId xmlns:p14="http://schemas.microsoft.com/office/powerpoint/2010/main" val="331308281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eaLnBrk="1" hangingPunct="1">
              <a:defRPr/>
            </a:pPr>
            <a:r>
              <a:rPr lang="en-US" sz="1700" dirty="0"/>
              <a:t>3.7 Case example: The core complex of the TCS22 platform (15)</a:t>
            </a:r>
            <a:endParaRPr lang="en-US" altLang="en-US" sz="1700" kern="1200" dirty="0">
              <a:solidFill>
                <a:srgbClr val="FFFFFF"/>
              </a:solidFill>
              <a:cs typeface="Times New Roman" pitchFamily="18" charset="0"/>
            </a:endParaRPr>
          </a:p>
        </p:txBody>
      </p:sp>
      <p:sp>
        <p:nvSpPr>
          <p:cNvPr id="3" name="Szövegdoboz 2"/>
          <p:cNvSpPr txBox="1"/>
          <p:nvPr/>
        </p:nvSpPr>
        <p:spPr>
          <a:xfrm>
            <a:off x="71438" y="440668"/>
            <a:ext cx="78759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D2D8A"/>
                </a:solidFill>
                <a:latin typeface="Verdana"/>
              </a:rPr>
              <a:t>c) </a:t>
            </a:r>
            <a:r>
              <a:rPr kumimoji="0" lang="en-US" sz="1800" b="0" i="0" u="none" strike="noStrike" kern="1200" cap="none" spc="0" normalizeH="0" baseline="0" noProof="0" dirty="0">
                <a:ln>
                  <a:noFill/>
                </a:ln>
                <a:solidFill>
                  <a:srgbClr val="2D2D8A"/>
                </a:solidFill>
                <a:effectLst/>
                <a:uLnTx/>
                <a:uFillTx/>
                <a:latin typeface="Verdana"/>
                <a:ea typeface="+mn-ea"/>
                <a:cs typeface="+mn-cs"/>
              </a:rPr>
              <a:t>The high efficiency updated Cortex-A510 little core module</a:t>
            </a:r>
          </a:p>
        </p:txBody>
      </p:sp>
      <p:sp>
        <p:nvSpPr>
          <p:cNvPr id="4" name="Szövegdoboz 3"/>
          <p:cNvSpPr txBox="1"/>
          <p:nvPr/>
        </p:nvSpPr>
        <p:spPr>
          <a:xfrm>
            <a:off x="250825" y="1133745"/>
            <a:ext cx="8777288" cy="11251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5" name="TextBox 3"/>
          <p:cNvSpPr txBox="1"/>
          <p:nvPr/>
        </p:nvSpPr>
        <p:spPr>
          <a:xfrm>
            <a:off x="513962" y="773705"/>
            <a:ext cx="9103001" cy="123110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is a refreshed version of the Armv9.0-A based Cortex-A510.</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mobile designs it is expected to be employed </a:t>
            </a:r>
            <a:r>
              <a:rPr kumimoji="0" lang="en-US" sz="1600" b="0" i="0" u="none" strike="noStrike" kern="1200" cap="none" spc="0" normalizeH="0" baseline="0" noProof="0" dirty="0">
                <a:ln>
                  <a:noFill/>
                </a:ln>
                <a:solidFill>
                  <a:srgbClr val="0070C0"/>
                </a:solidFill>
                <a:effectLst/>
                <a:uLnTx/>
                <a:uFillTx/>
                <a:latin typeface="Verdana"/>
                <a:ea typeface="+mn-ea"/>
                <a:cs typeface="+mn-cs"/>
              </a:rPr>
              <a:t>as the little CPU.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contrast to the 1. gen. Cortex-A510,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updated version optionally supports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the AArch32 ISA </a:t>
            </a:r>
            <a:r>
              <a:rPr kumimoji="0" lang="en-US" sz="1600" b="0" i="0" u="none" strike="noStrike" kern="1200" cap="none" spc="0" normalizeH="0" baseline="0" noProof="0" dirty="0">
                <a:ln>
                  <a:noFill/>
                </a:ln>
                <a:effectLst/>
                <a:uLnTx/>
                <a:uFillTx/>
                <a:latin typeface="Verdana"/>
                <a:ea typeface="+mn-ea"/>
                <a:cs typeface="+mn-cs"/>
              </a:rPr>
              <a:t>to allow its use in legacy mobile or IoT designs. </a:t>
            </a:r>
          </a:p>
        </p:txBody>
      </p:sp>
      <p:sp>
        <p:nvSpPr>
          <p:cNvPr id="9" name="Rounded Rectangle 8"/>
          <p:cNvSpPr/>
          <p:nvPr/>
        </p:nvSpPr>
        <p:spPr>
          <a:xfrm>
            <a:off x="31533" y="2069684"/>
            <a:ext cx="9144000" cy="620964"/>
          </a:xfrm>
          <a:prstGeom prst="roundRect">
            <a:avLst/>
          </a:prstGeom>
          <a:solidFill>
            <a:srgbClr val="DDF2FF"/>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extBox 9"/>
          <p:cNvSpPr txBox="1"/>
          <p:nvPr/>
        </p:nvSpPr>
        <p:spPr>
          <a:xfrm>
            <a:off x="251520" y="2052792"/>
            <a:ext cx="9036705" cy="584775"/>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Unlike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Cortex-X2/X3 and Cortex-A710/715 CPUs</a:t>
            </a:r>
            <a:r>
              <a:rPr kumimoji="0" lang="en-GB" sz="1600" b="0" i="0" u="none" strike="noStrike" kern="1200" cap="none" spc="0" normalizeH="0" baseline="0" noProof="0" dirty="0">
                <a:ln>
                  <a:noFill/>
                </a:ln>
                <a:solidFill>
                  <a:srgbClr val="000000"/>
                </a:solidFill>
                <a:effectLst/>
                <a:uLnTx/>
                <a:uFillTx/>
                <a:latin typeface="Verdana"/>
                <a:ea typeface="+mn-ea"/>
                <a:cs typeface="+mn-cs"/>
              </a:rPr>
              <a:t>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Cortex-A510/updated</a:t>
            </a:r>
            <a:r>
              <a:rPr kumimoji="0" lang="en-GB" sz="1600" b="0" i="0" u="none" strike="noStrike" kern="1200" cap="none" spc="0" normalizeH="0" noProof="0" dirty="0">
                <a:ln>
                  <a:noFill/>
                </a:ln>
                <a:solidFill>
                  <a:srgbClr val="0070C0"/>
                </a:solidFill>
                <a:effectLst/>
                <a:uLnTx/>
                <a:uFillTx/>
                <a:latin typeface="Verdana"/>
                <a:ea typeface="+mn-ea"/>
                <a:cs typeface="+mn-cs"/>
              </a:rPr>
              <a:t> A</a:t>
            </a:r>
            <a:r>
              <a:rPr kumimoji="0" lang="en-GB" sz="1600" b="0" i="0" u="none" strike="noStrike" kern="1200" cap="none" spc="0" normalizeH="0" baseline="0" noProof="0" dirty="0">
                <a:ln>
                  <a:noFill/>
                </a:ln>
                <a:solidFill>
                  <a:srgbClr val="0070C0"/>
                </a:solidFill>
                <a:effectLst/>
                <a:uLnTx/>
                <a:uFillTx/>
                <a:latin typeface="Verdana"/>
                <a:ea typeface="+mn-ea"/>
                <a:cs typeface="+mn-cs"/>
              </a:rPr>
              <a:t>510 </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is a </a:t>
            </a:r>
            <a:r>
              <a:rPr kumimoji="0" lang="en-GB" sz="1600" b="0" i="0" u="none" strike="noStrike" kern="1200" cap="none" spc="0" normalizeH="0" baseline="0" noProof="0" dirty="0">
                <a:ln>
                  <a:noFill/>
                </a:ln>
                <a:solidFill>
                  <a:srgbClr val="FF0000"/>
                </a:solidFill>
                <a:effectLst/>
                <a:uLnTx/>
                <a:uFillTx/>
                <a:latin typeface="Verdana"/>
                <a:ea typeface="+mn-ea"/>
                <a:cs typeface="+mn-cs"/>
              </a:rPr>
              <a:t>dual core module</a:t>
            </a:r>
            <a:r>
              <a:rPr kumimoji="0" lang="en-GB" sz="1600" b="0" i="0" u="none" strike="noStrike" kern="1200" cap="none" spc="0" normalizeH="0" baseline="0" noProof="0" dirty="0">
                <a:ln>
                  <a:noFill/>
                </a:ln>
                <a:solidFill>
                  <a:srgbClr val="000000"/>
                </a:solidFill>
                <a:effectLst/>
                <a:uLnTx/>
                <a:uFillTx/>
                <a:latin typeface="Verdana"/>
                <a:ea typeface="+mn-ea"/>
                <a:cs typeface="+mn-cs"/>
              </a:rPr>
              <a:t>, as already mentioned and indicated in the next Figure.</a:t>
            </a:r>
          </a:p>
        </p:txBody>
      </p:sp>
    </p:spTree>
    <p:extLst>
      <p:ext uri="{BB962C8B-B14F-4D97-AF65-F5344CB8AC3E}">
        <p14:creationId xmlns:p14="http://schemas.microsoft.com/office/powerpoint/2010/main" val="423659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additive="base">
                                        <p:cTn id="2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 calcmode="lin" valueType="num">
                                      <p:cBhvr additive="base">
                                        <p:cTn id="3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3.7 Case example: The core complex of the TCS22 platform (16)</a:t>
            </a:r>
          </a:p>
        </p:txBody>
      </p:sp>
      <p:pic>
        <p:nvPicPr>
          <p:cNvPr id="3" name="Kép 2"/>
          <p:cNvPicPr>
            <a:picLocks noChangeAspect="1"/>
          </p:cNvPicPr>
          <p:nvPr/>
        </p:nvPicPr>
        <p:blipFill rotWithShape="1">
          <a:blip r:embed="rId2">
            <a:extLst>
              <a:ext uri="{28A0092B-C50C-407E-A947-70E740481C1C}">
                <a14:useLocalDpi xmlns:a14="http://schemas.microsoft.com/office/drawing/2010/main" val="0"/>
              </a:ext>
            </a:extLst>
          </a:blip>
          <a:srcRect l="3052" t="12037" r="3925" b="6588"/>
          <a:stretch/>
        </p:blipFill>
        <p:spPr>
          <a:xfrm>
            <a:off x="188043" y="1540933"/>
            <a:ext cx="8775975" cy="4318337"/>
          </a:xfrm>
          <a:prstGeom prst="rect">
            <a:avLst/>
          </a:prstGeom>
        </p:spPr>
      </p:pic>
      <p:sp>
        <p:nvSpPr>
          <p:cNvPr id="4" name="Szövegdoboz 3"/>
          <p:cNvSpPr txBox="1"/>
          <p:nvPr/>
        </p:nvSpPr>
        <p:spPr>
          <a:xfrm>
            <a:off x="71438" y="453442"/>
            <a:ext cx="91450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Example for substituting four “ordinary” little cores in an Armv8.2-A based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CPU by dual Armv9-A based A510 core modules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157</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95160599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3.7 Case example: The core complex of the TCS22 platform (17)</a:t>
            </a:r>
            <a:endParaRPr lang="en-GB" sz="1700" kern="1200" dirty="0">
              <a:solidFill>
                <a:srgbClr val="FFFFFF"/>
              </a:solidFill>
            </a:endParaRPr>
          </a:p>
        </p:txBody>
      </p:sp>
      <p:pic>
        <p:nvPicPr>
          <p:cNvPr id="4" name="Kép 2"/>
          <p:cNvPicPr>
            <a:picLocks noChangeAspect="1"/>
          </p:cNvPicPr>
          <p:nvPr/>
        </p:nvPicPr>
        <p:blipFill rotWithShape="1">
          <a:blip r:embed="rId2">
            <a:extLst>
              <a:ext uri="{28A0092B-C50C-407E-A947-70E740481C1C}">
                <a14:useLocalDpi xmlns:a14="http://schemas.microsoft.com/office/drawing/2010/main" val="0"/>
              </a:ext>
            </a:extLst>
          </a:blip>
          <a:srcRect l="55414" t="27251" r="7673" b="19376"/>
          <a:stretch/>
        </p:blipFill>
        <p:spPr>
          <a:xfrm>
            <a:off x="2411760" y="1304764"/>
            <a:ext cx="4320480" cy="3690410"/>
          </a:xfrm>
          <a:prstGeom prst="rect">
            <a:avLst/>
          </a:prstGeom>
        </p:spPr>
      </p:pic>
      <p:sp>
        <p:nvSpPr>
          <p:cNvPr id="5" name="TextBox 4"/>
          <p:cNvSpPr txBox="1"/>
          <p:nvPr/>
        </p:nvSpPr>
        <p:spPr>
          <a:xfrm>
            <a:off x="1524143" y="1558040"/>
            <a:ext cx="2340260"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Cortex-A710</a:t>
            </a:r>
          </a:p>
        </p:txBody>
      </p:sp>
      <p:sp>
        <p:nvSpPr>
          <p:cNvPr id="9" name="TextBox 8"/>
          <p:cNvSpPr txBox="1"/>
          <p:nvPr/>
        </p:nvSpPr>
        <p:spPr>
          <a:xfrm>
            <a:off x="71438" y="440668"/>
            <a:ext cx="90725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Architecture of the Cortex-A510/and updated A510 core modules </a:t>
            </a:r>
            <a:r>
              <a:rPr kumimoji="0" lang="en-GB"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157</a:t>
            </a:r>
            <a:r>
              <a:rPr kumimoji="0" lang="en-GB"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3" name="Rounded Rectangle 2"/>
          <p:cNvSpPr/>
          <p:nvPr/>
        </p:nvSpPr>
        <p:spPr>
          <a:xfrm>
            <a:off x="-10511" y="5229200"/>
            <a:ext cx="9144000" cy="1077218"/>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extBox 9"/>
          <p:cNvSpPr txBox="1"/>
          <p:nvPr/>
        </p:nvSpPr>
        <p:spPr>
          <a:xfrm>
            <a:off x="197928" y="5229200"/>
            <a:ext cx="9234612"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40" normalizeH="0" baseline="0" noProof="0" dirty="0">
                <a:ln>
                  <a:noFill/>
                </a:ln>
                <a:solidFill>
                  <a:srgbClr val="000000"/>
                </a:solidFill>
                <a:effectLst/>
                <a:uLnTx/>
                <a:uFillTx/>
                <a:latin typeface="Verdana"/>
                <a:ea typeface="+mn-ea"/>
                <a:cs typeface="+mn-cs"/>
              </a:rPr>
              <a:t>ARM’s </a:t>
            </a:r>
            <a:r>
              <a:rPr kumimoji="0" lang="en-GB" sz="1600" b="0" i="0" u="none" strike="noStrike" kern="1200" cap="none" spc="-40" normalizeH="0" baseline="0" noProof="0" dirty="0">
                <a:ln>
                  <a:noFill/>
                </a:ln>
                <a:solidFill>
                  <a:srgbClr val="FF0000"/>
                </a:solidFill>
                <a:effectLst/>
                <a:uLnTx/>
                <a:uFillTx/>
                <a:latin typeface="Verdana"/>
                <a:ea typeface="+mn-ea"/>
                <a:cs typeface="+mn-cs"/>
              </a:rPr>
              <a:t>Cortex-A510/updated 510 core complexes </a:t>
            </a:r>
            <a:r>
              <a:rPr kumimoji="0" lang="en-GB" sz="1600" b="0" i="0" u="none" strike="noStrike" kern="1200" cap="none" spc="-40" normalizeH="0" baseline="0" noProof="0" dirty="0">
                <a:ln>
                  <a:noFill/>
                </a:ln>
                <a:solidFill>
                  <a:srgbClr val="000000"/>
                </a:solidFill>
                <a:effectLst/>
                <a:uLnTx/>
                <a:uFillTx/>
                <a:latin typeface="Verdana"/>
                <a:ea typeface="+mn-ea"/>
                <a:cs typeface="+mn-cs"/>
              </a:rPr>
              <a:t>consist of </a:t>
            </a:r>
            <a:r>
              <a:rPr kumimoji="0" lang="en-GB" sz="1600" b="0" i="0" u="none" strike="noStrike" kern="1200" cap="none" spc="-40" normalizeH="0" baseline="0" noProof="0" dirty="0">
                <a:ln>
                  <a:noFill/>
                </a:ln>
                <a:solidFill>
                  <a:srgbClr val="0070C0"/>
                </a:solidFill>
                <a:effectLst/>
                <a:uLnTx/>
                <a:uFillTx/>
                <a:latin typeface="Verdana"/>
                <a:ea typeface="+mn-ea"/>
                <a:cs typeface="+mn-cs"/>
              </a:rPr>
              <a:t>two Cortex-510 FX cores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40" normalizeH="0" baseline="0" noProof="0" dirty="0">
                <a:ln>
                  <a:noFill/>
                </a:ln>
                <a:solidFill>
                  <a:srgbClr val="0070C0"/>
                </a:solidFill>
                <a:effectLst/>
                <a:uLnTx/>
                <a:uFillTx/>
                <a:latin typeface="Verdana"/>
                <a:ea typeface="+mn-ea"/>
                <a:cs typeface="+mn-cs"/>
              </a:rPr>
              <a:t>      </a:t>
            </a:r>
            <a:r>
              <a:rPr kumimoji="0" lang="en-GB" sz="1600" b="0" i="0" u="none" strike="noStrike" kern="1200" cap="none" spc="-40" normalizeH="0" baseline="0" noProof="0" dirty="0">
                <a:ln>
                  <a:noFill/>
                </a:ln>
                <a:solidFill>
                  <a:srgbClr val="000000"/>
                </a:solidFill>
                <a:effectLst/>
                <a:uLnTx/>
                <a:uFillTx/>
                <a:latin typeface="Verdana"/>
                <a:ea typeface="+mn-ea"/>
                <a:cs typeface="+mn-cs"/>
              </a:rPr>
              <a:t>with separate </a:t>
            </a:r>
            <a:r>
              <a:rPr kumimoji="0" lang="en-GB" sz="1600" b="0" i="0" u="none" strike="noStrike" kern="1200" cap="none" spc="0" normalizeH="0" baseline="0" noProof="0" dirty="0">
                <a:ln>
                  <a:noFill/>
                </a:ln>
                <a:solidFill>
                  <a:srgbClr val="000000"/>
                </a:solidFill>
                <a:effectLst/>
                <a:uLnTx/>
                <a:uFillTx/>
                <a:latin typeface="Verdana"/>
                <a:ea typeface="+mn-ea"/>
                <a:cs typeface="+mn-cs"/>
              </a:rPr>
              <a:t>front-ends and scalar execution units, while</a:t>
            </a:r>
            <a:r>
              <a:rPr kumimoji="0" lang="en-GB" sz="1600" b="0" i="0" u="none" strike="noStrike" kern="1200" cap="none" spc="0" normalizeH="0" baseline="0" noProof="0" dirty="0">
                <a:ln>
                  <a:noFill/>
                </a:ln>
                <a:solidFill>
                  <a:srgbClr val="0070C0"/>
                </a:solidFill>
                <a:effectLst/>
                <a:uLnTx/>
                <a:uFillTx/>
                <a:latin typeface="Verdana"/>
                <a:ea typeface="+mn-ea"/>
                <a:cs typeface="+mn-cs"/>
              </a:rPr>
              <a:t> both cores share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70C0"/>
                </a:solidFill>
                <a:latin typeface="Verdana"/>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 dual 64- or 128-bit wide NEON and SVE2 execution units and a L2 cache</a:t>
            </a:r>
            <a:r>
              <a:rPr lang="en-GB" sz="1600" dirty="0">
                <a:solidFill>
                  <a:srgbClr val="000000"/>
                </a:solidFill>
                <a:latin typeface="Verdana"/>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as indicated above.</a:t>
            </a:r>
          </a:p>
        </p:txBody>
      </p:sp>
      <p:sp>
        <p:nvSpPr>
          <p:cNvPr id="11" name="Szövegdoboz 3"/>
          <p:cNvSpPr txBox="1"/>
          <p:nvPr/>
        </p:nvSpPr>
        <p:spPr>
          <a:xfrm>
            <a:off x="196266" y="6284044"/>
            <a:ext cx="7948201"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Both cores have a </a:t>
            </a:r>
            <a:r>
              <a:rPr kumimoji="0" lang="en-US" sz="1600" b="0" i="0" u="none" strike="noStrike" kern="1200" cap="none" spc="0" normalizeH="0" baseline="0" noProof="0" dirty="0">
                <a:ln>
                  <a:noFill/>
                </a:ln>
                <a:solidFill>
                  <a:srgbClr val="0070C0"/>
                </a:solidFill>
                <a:effectLst/>
                <a:uLnTx/>
                <a:uFillTx/>
                <a:latin typeface="Verdana"/>
                <a:ea typeface="+mn-ea"/>
                <a:cs typeface="+mn-cs"/>
              </a:rPr>
              <a:t>3-wide in-order front-end, </a:t>
            </a:r>
            <a:r>
              <a:rPr kumimoji="0" lang="en-US" sz="1600" b="0" i="0" u="none" strike="noStrike" kern="1200" cap="none" spc="0" normalizeH="0" baseline="0" noProof="0" dirty="0">
                <a:ln>
                  <a:noFill/>
                </a:ln>
                <a:solidFill>
                  <a:srgbClr val="000000"/>
                </a:solidFill>
                <a:effectLst/>
                <a:uLnTx/>
                <a:uFillTx/>
                <a:latin typeface="Verdana"/>
                <a:ea typeface="+mn-ea"/>
                <a:cs typeface="+mn-cs"/>
              </a:rPr>
              <a:t>as seen in the next Figure.</a:t>
            </a:r>
          </a:p>
        </p:txBody>
      </p:sp>
    </p:spTree>
    <p:extLst>
      <p:ext uri="{BB962C8B-B14F-4D97-AF65-F5344CB8AC3E}">
        <p14:creationId xmlns:p14="http://schemas.microsoft.com/office/powerpoint/2010/main" val="390475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428" y="805166"/>
            <a:ext cx="8896987" cy="283667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ARM’s parent company is </a:t>
            </a:r>
            <a:r>
              <a:rPr kumimoji="0" lang="en-US" sz="1600" b="0" i="0" u="none" strike="noStrike" kern="1200" cap="none" spc="0" normalizeH="0" baseline="0" noProof="0" dirty="0">
                <a:ln>
                  <a:noFill/>
                </a:ln>
                <a:solidFill>
                  <a:srgbClr val="FF0000"/>
                </a:solidFill>
                <a:effectLst/>
                <a:uLnTx/>
                <a:uFillTx/>
                <a:latin typeface="Verdana"/>
                <a:ea typeface="+mn-ea"/>
                <a:cs typeface="+mn-cs"/>
              </a:rPr>
              <a:t>Acorn Computers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(UK).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Acorn Computers started their </a:t>
            </a:r>
            <a:r>
              <a:rPr kumimoji="0" lang="en-US" sz="1600" b="0" i="1" u="none" strike="noStrike" kern="1200" cap="none" spc="0" normalizeH="0" baseline="0" noProof="0" dirty="0">
                <a:ln>
                  <a:noFill/>
                </a:ln>
                <a:solidFill>
                  <a:srgbClr val="0070C0"/>
                </a:solidFill>
                <a:effectLst/>
                <a:uLnTx/>
                <a:uFillTx/>
                <a:latin typeface="Verdana"/>
                <a:ea typeface="+mn-ea"/>
                <a:cs typeface="+mn-cs"/>
              </a:rPr>
              <a:t>Acorn RISC Machine </a:t>
            </a:r>
            <a:r>
              <a:rPr kumimoji="0" lang="en-US" sz="1600" b="0" i="0" u="none" strike="noStrike" kern="1200" cap="none" spc="0" normalizeH="0" baseline="0" noProof="0" dirty="0">
                <a:ln>
                  <a:noFill/>
                </a:ln>
                <a:solidFill>
                  <a:srgbClr val="0070C0"/>
                </a:solidFill>
                <a:effectLst/>
                <a:uLnTx/>
                <a:uFillTx/>
                <a:latin typeface="Verdana"/>
                <a:ea typeface="+mn-ea"/>
                <a:cs typeface="+mn-cs"/>
              </a:rPr>
              <a:t>project in October 1983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to develop a powerful processor for a line of business computers,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(two years after the introduction of the IBM PC).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acronym</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ARM</a:t>
            </a:r>
            <a:r>
              <a:rPr kumimoji="0" lang="en-US" sz="1600" b="0" i="0" u="none" strike="noStrike" kern="1200" cap="none" spc="0" normalizeH="0" baseline="0" noProof="0" dirty="0">
                <a:ln>
                  <a:noFill/>
                </a:ln>
                <a:solidFill>
                  <a:srgbClr val="000000"/>
                </a:solidFill>
                <a:effectLst/>
                <a:uLnTx/>
                <a:uFillTx/>
                <a:latin typeface="Verdana"/>
                <a:ea typeface="+mn-ea"/>
                <a:cs typeface="+mn-cs"/>
              </a:rPr>
              <a:t> was coined originally at this time (1983) from the designation </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Acorn RISC Machine.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In 1990, </a:t>
            </a:r>
            <a:r>
              <a:rPr kumimoji="0" lang="en-US" sz="1600" b="0" i="0" u="none" strike="noStrike" kern="1200" cap="none" spc="0" normalizeH="0" baseline="0" noProof="0" dirty="0">
                <a:ln>
                  <a:noFill/>
                </a:ln>
                <a:solidFill>
                  <a:srgbClr val="FF0000"/>
                </a:solidFill>
                <a:effectLst/>
                <a:uLnTx/>
                <a:uFillTx/>
                <a:latin typeface="Verdana"/>
                <a:ea typeface="+mn-ea"/>
                <a:cs typeface="+mn-cs"/>
              </a:rPr>
              <a:t>Advanced RISC Machines Ltd. (ARM Ltd.) </a:t>
            </a:r>
            <a:r>
              <a:rPr kumimoji="0" lang="en-US" sz="1600" b="0" i="0" u="none" strike="noStrike" kern="1200" cap="none" spc="0" normalizeH="0" baseline="0" noProof="0" dirty="0">
                <a:ln>
                  <a:noFill/>
                </a:ln>
                <a:solidFill>
                  <a:srgbClr val="000000"/>
                </a:solidFill>
                <a:effectLst/>
                <a:uLnTx/>
                <a:uFillTx/>
                <a:latin typeface="Verdana"/>
                <a:ea typeface="+mn-ea"/>
                <a:cs typeface="+mn-cs"/>
              </a:rPr>
              <a:t>was </a:t>
            </a:r>
            <a:r>
              <a:rPr kumimoji="0" lang="en-US" sz="1600" b="0" i="0" u="none" strike="noStrike" kern="1200" cap="none" spc="0" normalizeH="0" baseline="0" noProof="0" dirty="0">
                <a:ln>
                  <a:noFill/>
                </a:ln>
                <a:solidFill>
                  <a:srgbClr val="0070C0"/>
                </a:solidFill>
                <a:effectLst/>
                <a:uLnTx/>
                <a:uFillTx/>
                <a:latin typeface="Verdana"/>
                <a:ea typeface="+mn-ea"/>
                <a:cs typeface="+mn-cs"/>
              </a:rPr>
              <a:t>founded </a:t>
            </a:r>
            <a:r>
              <a:rPr kumimoji="0" lang="en-US" sz="1600" b="0" i="0" u="none" strike="noStrike" kern="1200" cap="none" spc="0" normalizeH="0" baseline="0" noProof="0" dirty="0">
                <a:ln>
                  <a:noFill/>
                </a:ln>
                <a:solidFill>
                  <a:srgbClr val="000000"/>
                </a:solidFill>
                <a:effectLst/>
                <a:uLnTx/>
                <a:uFillTx/>
                <a:latin typeface="Verdana"/>
                <a:ea typeface="+mn-ea"/>
                <a:cs typeface="+mn-cs"/>
              </a:rPr>
              <a:t>as a </a:t>
            </a:r>
            <a:r>
              <a:rPr kumimoji="0" lang="en-US" sz="1600" b="0" i="0" u="none" strike="noStrike" kern="1200" cap="none" spc="0" normalizeH="0" baseline="0" noProof="0" dirty="0">
                <a:ln>
                  <a:noFill/>
                </a:ln>
                <a:solidFill>
                  <a:srgbClr val="0070C0"/>
                </a:solidFill>
                <a:effectLst/>
                <a:uLnTx/>
                <a:uFillTx/>
                <a:latin typeface="Verdana"/>
                <a:ea typeface="+mn-ea"/>
                <a:cs typeface="+mn-cs"/>
              </a:rPr>
              <a:t>joint venture</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of </a:t>
            </a:r>
            <a:r>
              <a:rPr kumimoji="0" lang="en-US" sz="1600" b="0" i="0" u="none" strike="noStrike" kern="1200" cap="none" spc="0" normalizeH="0" baseline="0" noProof="0" dirty="0">
                <a:ln>
                  <a:noFill/>
                </a:ln>
                <a:solidFill>
                  <a:srgbClr val="0070C0"/>
                </a:solidFill>
                <a:effectLst/>
                <a:uLnTx/>
                <a:uFillTx/>
                <a:latin typeface="Verdana"/>
                <a:ea typeface="+mn-ea"/>
                <a:cs typeface="+mn-cs"/>
              </a:rPr>
              <a:t>Acorn Computers, Apple Computers, and VLSI Technology</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Accordingly, also</a:t>
            </a:r>
            <a:r>
              <a:rPr kumimoji="0" lang="en-US" sz="1600" b="0" i="0" u="none" strike="noStrike" kern="1200" cap="none" spc="0" normalizeH="0" baseline="0" noProof="0" dirty="0">
                <a:ln>
                  <a:noFill/>
                </a:ln>
                <a:solidFill>
                  <a:srgbClr val="0000FF"/>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interpretation of ARM </a:t>
            </a:r>
            <a:r>
              <a:rPr kumimoji="0" lang="en-US" sz="1600" b="0" i="0" u="none" strike="noStrike" kern="1200" cap="none" spc="0" normalizeH="0" baseline="0" noProof="0" dirty="0">
                <a:ln>
                  <a:noFill/>
                </a:ln>
                <a:solidFill>
                  <a:srgbClr val="000000"/>
                </a:solidFill>
                <a:effectLst/>
                <a:uLnTx/>
                <a:uFillTx/>
                <a:latin typeface="Verdana"/>
                <a:ea typeface="+mn-ea"/>
                <a:cs typeface="+mn-cs"/>
              </a:rPr>
              <a:t>was changed to “</a:t>
            </a:r>
            <a:r>
              <a:rPr kumimoji="0" lang="en-US" sz="1600" b="0" i="0" u="none" strike="noStrike" kern="1200" cap="none" spc="0" normalizeH="0" baseline="0" noProof="0" dirty="0">
                <a:ln>
                  <a:noFill/>
                </a:ln>
                <a:solidFill>
                  <a:srgbClr val="0070C0"/>
                </a:solidFill>
                <a:effectLst/>
                <a:uLnTx/>
                <a:uFillTx/>
                <a:latin typeface="Verdana"/>
                <a:ea typeface="+mn-ea"/>
                <a:cs typeface="+mn-cs"/>
              </a:rPr>
              <a:t>Advanced RISC</a:t>
            </a:r>
            <a:endParaRPr kumimoji="0" lang="hu-HU" sz="16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Machines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5" name="TextBox 4"/>
          <p:cNvSpPr txBox="1"/>
          <p:nvPr/>
        </p:nvSpPr>
        <p:spPr>
          <a:xfrm>
            <a:off x="73522" y="440668"/>
            <a:ext cx="353975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Historical remarks -1 </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hu-HU" sz="1600" b="0" i="0" u="none" strike="noStrike" kern="1200" cap="none" spc="0" normalizeH="0" baseline="0" noProof="0" dirty="0">
                <a:ln>
                  <a:noFill/>
                </a:ln>
                <a:solidFill>
                  <a:srgbClr val="000000"/>
                </a:solidFill>
                <a:effectLst/>
                <a:uLnTx/>
                <a:uFillTx/>
                <a:latin typeface="Verdana"/>
                <a:ea typeface="+mn-ea"/>
                <a:cs typeface="+mn-cs"/>
              </a:rPr>
              <a:t>60</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61</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15</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184227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 calcmode="lin" valueType="num">
                                      <p:cBhvr additive="base">
                                        <p:cTn id="4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 calcmode="lin" valueType="num">
                                      <p:cBhvr additive="base">
                                        <p:cTn id="4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3.7 Case example: The core complex of the TCS22 platform (18)</a:t>
            </a:r>
            <a:endParaRPr lang="en-GB" sz="1700" kern="1200" dirty="0">
              <a:solidFill>
                <a:srgbClr val="FFFFFF"/>
              </a:solidFill>
            </a:endParaRPr>
          </a:p>
        </p:txBody>
      </p:sp>
      <p:sp>
        <p:nvSpPr>
          <p:cNvPr id="9" name="TextBox 8"/>
          <p:cNvSpPr txBox="1"/>
          <p:nvPr/>
        </p:nvSpPr>
        <p:spPr>
          <a:xfrm>
            <a:off x="71438" y="440668"/>
            <a:ext cx="87372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Architecture of the Cortex-A510/updated A510 core modules -2 </a:t>
            </a:r>
            <a:r>
              <a:rPr kumimoji="0" lang="en-GB" sz="1800" b="0" i="0" u="none" strike="noStrike" kern="1200" cap="none" spc="0" normalizeH="0" baseline="0" noProof="0" dirty="0">
                <a:ln>
                  <a:noFill/>
                </a:ln>
                <a:solidFill>
                  <a:srgbClr val="000000"/>
                </a:solidFill>
                <a:effectLst/>
                <a:uLnTx/>
                <a:uFillTx/>
                <a:latin typeface="Verdana"/>
                <a:ea typeface="+mn-ea"/>
                <a:cs typeface="+mn-cs"/>
              </a:rPr>
              <a:t>[2</a:t>
            </a:r>
            <a:r>
              <a:rPr kumimoji="0" lang="hu-HU" sz="1800" b="0" i="0" u="none" strike="noStrike" kern="1200" cap="none" spc="0" normalizeH="0" baseline="0" noProof="0" dirty="0">
                <a:ln>
                  <a:noFill/>
                </a:ln>
                <a:solidFill>
                  <a:srgbClr val="000000"/>
                </a:solidFill>
                <a:effectLst/>
                <a:uLnTx/>
                <a:uFillTx/>
                <a:latin typeface="Verdana"/>
                <a:ea typeface="+mn-ea"/>
                <a:cs typeface="+mn-cs"/>
              </a:rPr>
              <a:t>24</a:t>
            </a:r>
            <a:r>
              <a:rPr kumimoji="0" lang="en-GB"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2" name="Szövegdoboz 3"/>
          <p:cNvSpPr txBox="1"/>
          <p:nvPr/>
        </p:nvSpPr>
        <p:spPr>
          <a:xfrm>
            <a:off x="70141" y="829197"/>
            <a:ext cx="65247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Both CPUs have a </a:t>
            </a:r>
            <a:r>
              <a:rPr kumimoji="0" lang="en-US" sz="1600" b="0" i="0" u="none" strike="noStrike" kern="1200" cap="none" spc="0" normalizeH="0" baseline="0" noProof="0" dirty="0">
                <a:ln>
                  <a:noFill/>
                </a:ln>
                <a:solidFill>
                  <a:srgbClr val="0070C0"/>
                </a:solidFill>
                <a:effectLst/>
                <a:uLnTx/>
                <a:uFillTx/>
                <a:latin typeface="Verdana"/>
                <a:ea typeface="+mn-ea"/>
                <a:cs typeface="+mn-cs"/>
              </a:rPr>
              <a:t>3-wide in-order front-end, </a:t>
            </a:r>
            <a:r>
              <a:rPr kumimoji="0" lang="en-US" sz="1600" b="0" i="0" u="none" strike="noStrike" kern="1200" cap="none" spc="0" normalizeH="0" baseline="0" noProof="0" dirty="0">
                <a:ln>
                  <a:noFill/>
                </a:ln>
                <a:solidFill>
                  <a:srgbClr val="000000"/>
                </a:solidFill>
                <a:effectLst/>
                <a:uLnTx/>
                <a:uFillTx/>
                <a:latin typeface="Verdana"/>
                <a:ea typeface="+mn-ea"/>
                <a:cs typeface="+mn-cs"/>
              </a:rPr>
              <a:t>as seen </a:t>
            </a:r>
            <a:r>
              <a:rPr lang="en-US" sz="1600" dirty="0">
                <a:solidFill>
                  <a:srgbClr val="000000"/>
                </a:solidFill>
                <a:latin typeface="Verdana"/>
              </a:rPr>
              <a:t>below</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9396" y="1624058"/>
            <a:ext cx="2805154" cy="2236742"/>
          </a:xfrm>
          <a:prstGeom prst="rect">
            <a:avLst/>
          </a:prstGeom>
        </p:spPr>
      </p:pic>
    </p:spTree>
    <p:extLst>
      <p:ext uri="{BB962C8B-B14F-4D97-AF65-F5344CB8AC3E}">
        <p14:creationId xmlns:p14="http://schemas.microsoft.com/office/powerpoint/2010/main" val="172115767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3.7 Case example: The core complex of the TCS22 platform (19)</a:t>
            </a:r>
          </a:p>
        </p:txBody>
      </p:sp>
      <p:pic>
        <p:nvPicPr>
          <p:cNvPr id="3" name="Picture 2"/>
          <p:cNvPicPr>
            <a:picLocks noChangeAspect="1"/>
          </p:cNvPicPr>
          <p:nvPr/>
        </p:nvPicPr>
        <p:blipFill rotWithShape="1">
          <a:blip r:embed="rId2"/>
          <a:srcRect l="12562" t="15502" r="34818" b="9061"/>
          <a:stretch/>
        </p:blipFill>
        <p:spPr>
          <a:xfrm>
            <a:off x="1051036" y="956440"/>
            <a:ext cx="7199587" cy="5806003"/>
          </a:xfrm>
          <a:prstGeom prst="rect">
            <a:avLst/>
          </a:prstGeom>
        </p:spPr>
      </p:pic>
      <p:sp>
        <p:nvSpPr>
          <p:cNvPr id="4" name="TextBox 3"/>
          <p:cNvSpPr txBox="1"/>
          <p:nvPr/>
        </p:nvSpPr>
        <p:spPr>
          <a:xfrm>
            <a:off x="71438" y="451947"/>
            <a:ext cx="78966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Assumed microarchitecture of the Cortex-A510 core module [221]</a:t>
            </a:r>
          </a:p>
        </p:txBody>
      </p:sp>
    </p:spTree>
    <p:extLst>
      <p:ext uri="{BB962C8B-B14F-4D97-AF65-F5344CB8AC3E}">
        <p14:creationId xmlns:p14="http://schemas.microsoft.com/office/powerpoint/2010/main" val="243168111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EC26A-C10A-9654-7339-031ED9EFE50F}"/>
              </a:ext>
            </a:extLst>
          </p:cNvPr>
          <p:cNvSpPr>
            <a:spLocks noGrp="1"/>
          </p:cNvSpPr>
          <p:nvPr>
            <p:ph type="title"/>
          </p:nvPr>
        </p:nvSpPr>
        <p:spPr>
          <a:xfrm>
            <a:off x="-6350" y="0"/>
            <a:ext cx="9144000" cy="393700"/>
          </a:xfrm>
        </p:spPr>
        <p:txBody>
          <a:bodyPr/>
          <a:lstStyle/>
          <a:p>
            <a:r>
              <a:rPr lang="en-US" sz="1700" dirty="0"/>
              <a:t>3.7 Case example: The core complex of the TCS22 platform (20)</a:t>
            </a:r>
            <a:endParaRPr lang="hu-HU" sz="1700" dirty="0"/>
          </a:p>
        </p:txBody>
      </p:sp>
      <p:pic>
        <p:nvPicPr>
          <p:cNvPr id="4" name="Picture 3">
            <a:extLst>
              <a:ext uri="{FF2B5EF4-FFF2-40B4-BE49-F238E27FC236}">
                <a16:creationId xmlns:a16="http://schemas.microsoft.com/office/drawing/2014/main" id="{F3D8A14E-F421-E3A6-2764-A555422AC16B}"/>
              </a:ext>
            </a:extLst>
          </p:cNvPr>
          <p:cNvPicPr>
            <a:picLocks noChangeAspect="1"/>
          </p:cNvPicPr>
          <p:nvPr/>
        </p:nvPicPr>
        <p:blipFill rotWithShape="1">
          <a:blip r:embed="rId2"/>
          <a:srcRect l="22666" t="43697" r="41778" b="7035"/>
          <a:stretch/>
        </p:blipFill>
        <p:spPr>
          <a:xfrm>
            <a:off x="1310640" y="1007387"/>
            <a:ext cx="6126480" cy="4500880"/>
          </a:xfrm>
          <a:prstGeom prst="rect">
            <a:avLst/>
          </a:prstGeom>
        </p:spPr>
      </p:pic>
      <p:sp>
        <p:nvSpPr>
          <p:cNvPr id="6" name="TextBox 5">
            <a:extLst>
              <a:ext uri="{FF2B5EF4-FFF2-40B4-BE49-F238E27FC236}">
                <a16:creationId xmlns:a16="http://schemas.microsoft.com/office/drawing/2014/main" id="{3A99DE2C-9105-EDC5-D644-E86F561AF17D}"/>
              </a:ext>
            </a:extLst>
          </p:cNvPr>
          <p:cNvSpPr txBox="1"/>
          <p:nvPr/>
        </p:nvSpPr>
        <p:spPr>
          <a:xfrm>
            <a:off x="74070" y="446290"/>
            <a:ext cx="8490810" cy="369332"/>
          </a:xfrm>
          <a:prstGeom prst="rect">
            <a:avLst/>
          </a:prstGeom>
          <a:noFill/>
        </p:spPr>
        <p:txBody>
          <a:bodyPr wrap="square" rtlCol="0">
            <a:spAutoFit/>
          </a:bodyPr>
          <a:lstStyle/>
          <a:p>
            <a:r>
              <a:rPr lang="en-US" dirty="0"/>
              <a:t>Components of the updated DSU-110 </a:t>
            </a:r>
            <a:r>
              <a:rPr lang="en-US" dirty="0" err="1"/>
              <a:t>DynamIQ</a:t>
            </a:r>
            <a:r>
              <a:rPr lang="en-US" dirty="0"/>
              <a:t> Shared Unit [</a:t>
            </a:r>
            <a:r>
              <a:rPr lang="hu-HU" dirty="0"/>
              <a:t>225</a:t>
            </a:r>
            <a:r>
              <a:rPr lang="en-US" dirty="0"/>
              <a:t>] </a:t>
            </a:r>
            <a:endParaRPr lang="hu-HU" dirty="0"/>
          </a:p>
        </p:txBody>
      </p:sp>
      <p:sp>
        <p:nvSpPr>
          <p:cNvPr id="7" name="TextBox 6">
            <a:extLst>
              <a:ext uri="{FF2B5EF4-FFF2-40B4-BE49-F238E27FC236}">
                <a16:creationId xmlns:a16="http://schemas.microsoft.com/office/drawing/2014/main" id="{1B1AC419-13EC-4EF9-2CAF-D2F9D9EB0209}"/>
              </a:ext>
            </a:extLst>
          </p:cNvPr>
          <p:cNvSpPr txBox="1"/>
          <p:nvPr/>
        </p:nvSpPr>
        <p:spPr>
          <a:xfrm>
            <a:off x="162560" y="5569227"/>
            <a:ext cx="8900160" cy="1179810"/>
          </a:xfrm>
          <a:prstGeom prst="rect">
            <a:avLst/>
          </a:prstGeom>
          <a:noFill/>
        </p:spPr>
        <p:txBody>
          <a:bodyPr wrap="square" rtlCol="0">
            <a:spAutoFit/>
          </a:bodyPr>
          <a:lstStyle/>
          <a:p>
            <a:pPr marL="285750" indent="-285750">
              <a:buFont typeface="Arial" panose="020B0604020202020204" pitchFamily="34" charset="0"/>
              <a:buChar char="•"/>
            </a:pPr>
            <a:r>
              <a:rPr lang="en-US" sz="1600" dirty="0"/>
              <a:t>As indicated above, the </a:t>
            </a:r>
            <a:r>
              <a:rPr lang="en-US" sz="1600" dirty="0">
                <a:solidFill>
                  <a:srgbClr val="FF0000"/>
                </a:solidFill>
              </a:rPr>
              <a:t>DSU</a:t>
            </a:r>
            <a:r>
              <a:rPr lang="en-US" sz="1600" dirty="0"/>
              <a:t> includes </a:t>
            </a:r>
            <a:r>
              <a:rPr lang="en-US" sz="1600" dirty="0">
                <a:solidFill>
                  <a:srgbClr val="0070C0"/>
                </a:solidFill>
              </a:rPr>
              <a:t>Arvv9.0-based cores,</a:t>
            </a:r>
            <a:r>
              <a:rPr lang="en-US" sz="1600" dirty="0"/>
              <a:t> the </a:t>
            </a:r>
            <a:r>
              <a:rPr lang="en-US" sz="1600" dirty="0">
                <a:solidFill>
                  <a:srgbClr val="0070C0"/>
                </a:solidFill>
              </a:rPr>
              <a:t>shared L3 cache</a:t>
            </a:r>
            <a:r>
              <a:rPr lang="en-US" sz="1600" dirty="0"/>
              <a:t>,</a:t>
            </a:r>
          </a:p>
          <a:p>
            <a:pPr>
              <a:spcAft>
                <a:spcPts val="400"/>
              </a:spcAft>
            </a:pPr>
            <a:r>
              <a:rPr lang="en-US" sz="1600" dirty="0"/>
              <a:t>      and further units, not discussed here.</a:t>
            </a:r>
          </a:p>
          <a:p>
            <a:pPr marL="285750" indent="-285750">
              <a:spcAft>
                <a:spcPts val="400"/>
              </a:spcAft>
              <a:buFont typeface="Arial" panose="020B0604020202020204" pitchFamily="34" charset="0"/>
              <a:buChar char="•"/>
            </a:pPr>
            <a:r>
              <a:rPr lang="en-US" sz="1600" dirty="0"/>
              <a:t>The max core count is 12.</a:t>
            </a:r>
          </a:p>
          <a:p>
            <a:pPr marL="285750" indent="-285750">
              <a:buFont typeface="Arial" panose="020B0604020202020204" pitchFamily="34" charset="0"/>
              <a:buChar char="•"/>
            </a:pPr>
            <a:r>
              <a:rPr lang="en-US" sz="1600" dirty="0"/>
              <a:t>The </a:t>
            </a:r>
            <a:r>
              <a:rPr lang="en-US" sz="1600" dirty="0">
                <a:solidFill>
                  <a:srgbClr val="0070C0"/>
                </a:solidFill>
              </a:rPr>
              <a:t>shared L3 cache</a:t>
            </a:r>
            <a:r>
              <a:rPr lang="en-US" sz="1600" dirty="0"/>
              <a:t> is up to 16 MB sized.</a:t>
            </a:r>
            <a:endParaRPr lang="hu-HU" sz="1600" dirty="0"/>
          </a:p>
        </p:txBody>
      </p:sp>
    </p:spTree>
    <p:extLst>
      <p:ext uri="{BB962C8B-B14F-4D97-AF65-F5344CB8AC3E}">
        <p14:creationId xmlns:p14="http://schemas.microsoft.com/office/powerpoint/2010/main" val="373336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 calcmode="lin" valueType="num">
                                      <p:cBhvr additive="base">
                                        <p:cTn id="2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333374" y="2007384"/>
            <a:ext cx="8373746" cy="720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3.8 Summing up: Main evolution steps of Armv7 to Armv9-based </a:t>
            </a:r>
            <a:r>
              <a:rPr lang="en-US" sz="1900" dirty="0">
                <a:solidFill>
                  <a:srgbClr val="FFFFFF"/>
                </a:solidFill>
                <a:latin typeface="Verdana"/>
              </a:rPr>
              <a:t>CPU designs in</a:t>
            </a:r>
            <a:r>
              <a:rPr kumimoji="0" lang="en-US" sz="1900" b="0" i="0" u="none" strike="noStrike" kern="1200" cap="none" spc="0" normalizeH="0" baseline="0" noProof="0" dirty="0">
                <a:ln>
                  <a:noFill/>
                </a:ln>
                <a:solidFill>
                  <a:srgbClr val="FFFFFF"/>
                </a:solidFill>
                <a:effectLst/>
                <a:uLnTx/>
                <a:uFillTx/>
                <a:latin typeface="Verdana"/>
                <a:ea typeface="+mn-ea"/>
                <a:cs typeface="+mn-cs"/>
              </a:rPr>
              <a:t> mobile processors</a:t>
            </a:r>
            <a:endParaRPr kumimoji="0" lang="hu-HU"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50876915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E2AFC-070F-C644-7207-D5EC5F24643F}"/>
              </a:ext>
            </a:extLst>
          </p:cNvPr>
          <p:cNvSpPr>
            <a:spLocks noGrp="1"/>
          </p:cNvSpPr>
          <p:nvPr>
            <p:ph type="title"/>
          </p:nvPr>
        </p:nvSpPr>
        <p:spPr>
          <a:xfrm>
            <a:off x="0" y="12962"/>
            <a:ext cx="9144000" cy="393700"/>
          </a:xfrm>
          <a:solidFill>
            <a:srgbClr val="0066FF"/>
          </a:solidFill>
        </p:spPr>
        <p:txBody>
          <a:bodyPr/>
          <a:lstStyle/>
          <a:p>
            <a:r>
              <a:rPr lang="en-US" sz="1680" dirty="0"/>
              <a:t>3.8 Main evolution steps of Armv7-v9 based CPU designs in mobile processors (1)</a:t>
            </a:r>
            <a:endParaRPr lang="hu-HU" sz="1680" dirty="0"/>
          </a:p>
        </p:txBody>
      </p:sp>
      <p:sp>
        <p:nvSpPr>
          <p:cNvPr id="3" name="TextBox 2">
            <a:extLst>
              <a:ext uri="{FF2B5EF4-FFF2-40B4-BE49-F238E27FC236}">
                <a16:creationId xmlns:a16="http://schemas.microsoft.com/office/drawing/2014/main" id="{3EBE3D5A-D57F-918A-8584-FD70C7F1F5F8}"/>
              </a:ext>
            </a:extLst>
          </p:cNvPr>
          <p:cNvSpPr txBox="1"/>
          <p:nvPr/>
        </p:nvSpPr>
        <p:spPr>
          <a:xfrm>
            <a:off x="77322" y="453390"/>
            <a:ext cx="9144000" cy="646331"/>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50" normalizeH="0" baseline="0" noProof="0" dirty="0">
                <a:ln>
                  <a:noFill/>
                </a:ln>
                <a:solidFill>
                  <a:schemeClr val="accent6"/>
                </a:solidFill>
                <a:effectLst/>
                <a:uLnTx/>
                <a:uFillTx/>
                <a:latin typeface="Verdana"/>
                <a:ea typeface="+mn-ea"/>
                <a:cs typeface="+mn-cs"/>
              </a:rPr>
              <a:t>3.8 Summing up: Main evolution steps of Armv7 to Armv9-based </a:t>
            </a:r>
            <a:r>
              <a:rPr lang="en-US" sz="1800" spc="-50" dirty="0">
                <a:solidFill>
                  <a:schemeClr val="accent6"/>
                </a:solidFill>
                <a:latin typeface="Verdana"/>
              </a:rPr>
              <a:t>CPU designs</a:t>
            </a:r>
          </a:p>
          <a:p>
            <a:pPr marL="0" marR="0" lvl="0" indent="0" defTabSz="914400" rtl="0" eaLnBrk="1" fontAlgn="base" latinLnBrk="0" hangingPunct="1">
              <a:lnSpc>
                <a:spcPct val="100000"/>
              </a:lnSpc>
              <a:spcBef>
                <a:spcPct val="0"/>
              </a:spcBef>
              <a:spcAft>
                <a:spcPct val="0"/>
              </a:spcAft>
              <a:buClrTx/>
              <a:buSzTx/>
              <a:buFontTx/>
              <a:buNone/>
              <a:tabLst/>
              <a:defRPr/>
            </a:pPr>
            <a:r>
              <a:rPr lang="en-US" dirty="0">
                <a:solidFill>
                  <a:schemeClr val="accent6"/>
                </a:solidFill>
                <a:latin typeface="Verdana"/>
              </a:rPr>
              <a:t>      </a:t>
            </a:r>
            <a:r>
              <a:rPr lang="en-US" sz="1800" dirty="0">
                <a:solidFill>
                  <a:schemeClr val="accent6"/>
                </a:solidFill>
                <a:latin typeface="Verdana"/>
              </a:rPr>
              <a:t> in</a:t>
            </a:r>
            <a:r>
              <a:rPr kumimoji="0" lang="en-US" sz="1800" b="0" i="0" u="none" strike="noStrike" kern="1200" cap="none" spc="0" normalizeH="0" baseline="0" noProof="0" dirty="0">
                <a:ln>
                  <a:noFill/>
                </a:ln>
                <a:solidFill>
                  <a:schemeClr val="accent6"/>
                </a:solidFill>
                <a:effectLst/>
                <a:uLnTx/>
                <a:uFillTx/>
                <a:latin typeface="Verdana"/>
                <a:ea typeface="+mn-ea"/>
                <a:cs typeface="+mn-cs"/>
              </a:rPr>
              <a:t> mobile processors</a:t>
            </a:r>
            <a:endParaRPr kumimoji="0" lang="hu-HU" sz="1800" b="0" i="0" u="none" strike="noStrike" kern="1200" cap="none" spc="0" normalizeH="0" baseline="0" noProof="0" dirty="0">
              <a:ln>
                <a:noFill/>
              </a:ln>
              <a:solidFill>
                <a:schemeClr val="accent6"/>
              </a:solidFill>
              <a:effectLst/>
              <a:uLnTx/>
              <a:uFillTx/>
              <a:latin typeface="Verdana"/>
              <a:ea typeface="+mn-ea"/>
              <a:cs typeface="+mn-cs"/>
            </a:endParaRPr>
          </a:p>
        </p:txBody>
      </p:sp>
      <p:sp>
        <p:nvSpPr>
          <p:cNvPr id="5" name="TextBox 4">
            <a:extLst>
              <a:ext uri="{FF2B5EF4-FFF2-40B4-BE49-F238E27FC236}">
                <a16:creationId xmlns:a16="http://schemas.microsoft.com/office/drawing/2014/main" id="{AA9E3BF2-D627-CC3D-00F1-488E5569D3E0}"/>
              </a:ext>
            </a:extLst>
          </p:cNvPr>
          <p:cNvSpPr txBox="1"/>
          <p:nvPr/>
        </p:nvSpPr>
        <p:spPr>
          <a:xfrm>
            <a:off x="108668" y="1177161"/>
            <a:ext cx="8764643" cy="646331"/>
          </a:xfrm>
          <a:prstGeom prst="rect">
            <a:avLst/>
          </a:prstGeom>
          <a:noFill/>
        </p:spPr>
        <p:txBody>
          <a:bodyPr wrap="none" rtlCol="0">
            <a:spAutoFit/>
          </a:bodyPr>
          <a:lstStyle/>
          <a:p>
            <a:r>
              <a:rPr lang="en-US" dirty="0"/>
              <a:t>Next, we give an overview of the main steps of how ARM’s Cortex-A CPUs</a:t>
            </a:r>
          </a:p>
          <a:p>
            <a:r>
              <a:rPr lang="en-US" dirty="0"/>
              <a:t>  evolved.</a:t>
            </a:r>
            <a:endParaRPr lang="hu-HU" dirty="0"/>
          </a:p>
        </p:txBody>
      </p:sp>
    </p:spTree>
    <p:extLst>
      <p:ext uri="{BB962C8B-B14F-4D97-AF65-F5344CB8AC3E}">
        <p14:creationId xmlns:p14="http://schemas.microsoft.com/office/powerpoint/2010/main" val="221435362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A0E9A-3C57-F1E5-B27C-8433BBB70206}"/>
              </a:ext>
            </a:extLst>
          </p:cNvPr>
          <p:cNvSpPr>
            <a:spLocks noGrp="1"/>
          </p:cNvSpPr>
          <p:nvPr>
            <p:ph type="title"/>
          </p:nvPr>
        </p:nvSpPr>
        <p:spPr/>
        <p:txBody>
          <a:bodyPr/>
          <a:lstStyle/>
          <a:p>
            <a:r>
              <a:rPr kumimoji="0" lang="en-US" sz="1680" b="0" i="0" u="none" strike="noStrike" kern="0" cap="none" spc="0" normalizeH="0" baseline="0" noProof="0" dirty="0">
                <a:ln>
                  <a:noFill/>
                </a:ln>
                <a:solidFill>
                  <a:srgbClr val="FFFFFF"/>
                </a:solidFill>
                <a:effectLst/>
                <a:uLnTx/>
                <a:uFillTx/>
                <a:latin typeface="Verdana"/>
                <a:ea typeface="+mj-ea"/>
                <a:cs typeface="+mj-cs"/>
              </a:rPr>
              <a:t>3.8 Main evolution steps of Armv7-v9 based CPU designs in mobile processors (2)</a:t>
            </a:r>
            <a:endParaRPr lang="hu-HU" dirty="0"/>
          </a:p>
        </p:txBody>
      </p:sp>
      <p:sp>
        <p:nvSpPr>
          <p:cNvPr id="3" name="TextBox 2">
            <a:extLst>
              <a:ext uri="{FF2B5EF4-FFF2-40B4-BE49-F238E27FC236}">
                <a16:creationId xmlns:a16="http://schemas.microsoft.com/office/drawing/2014/main" id="{737C8620-B6A2-C86D-FCD2-0B3AB638DD71}"/>
              </a:ext>
            </a:extLst>
          </p:cNvPr>
          <p:cNvSpPr txBox="1"/>
          <p:nvPr/>
        </p:nvSpPr>
        <p:spPr>
          <a:xfrm>
            <a:off x="71438" y="462458"/>
            <a:ext cx="9103133" cy="369332"/>
          </a:xfrm>
          <a:prstGeom prst="rect">
            <a:avLst/>
          </a:prstGeom>
          <a:noFill/>
        </p:spPr>
        <p:txBody>
          <a:bodyPr wrap="none" rtlCol="0">
            <a:spAutoFit/>
          </a:bodyPr>
          <a:lstStyle/>
          <a:p>
            <a:r>
              <a:rPr lang="en-US" dirty="0">
                <a:solidFill>
                  <a:schemeClr val="accent6"/>
                </a:solidFill>
              </a:rPr>
              <a:t>Emergence of single-core Armv7-based 32-bit CPUs in mobile processors -1 </a:t>
            </a:r>
            <a:endParaRPr lang="hu-HU" dirty="0">
              <a:solidFill>
                <a:schemeClr val="accent6"/>
              </a:solidFill>
            </a:endParaRPr>
          </a:p>
        </p:txBody>
      </p:sp>
      <p:sp>
        <p:nvSpPr>
          <p:cNvPr id="4" name="Text Box 5">
            <a:extLst>
              <a:ext uri="{FF2B5EF4-FFF2-40B4-BE49-F238E27FC236}">
                <a16:creationId xmlns:a16="http://schemas.microsoft.com/office/drawing/2014/main" id="{74A0A751-273B-C4A5-BAA8-59D44E58A5EB}"/>
              </a:ext>
            </a:extLst>
          </p:cNvPr>
          <p:cNvSpPr txBox="1">
            <a:spLocks noChangeArrowheads="1"/>
          </p:cNvSpPr>
          <p:nvPr/>
        </p:nvSpPr>
        <p:spPr bwMode="auto">
          <a:xfrm>
            <a:off x="3930296" y="3276386"/>
            <a:ext cx="125066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sp>
        <p:nvSpPr>
          <p:cNvPr id="6" name="Right Arrow 17">
            <a:extLst>
              <a:ext uri="{FF2B5EF4-FFF2-40B4-BE49-F238E27FC236}">
                <a16:creationId xmlns:a16="http://schemas.microsoft.com/office/drawing/2014/main" id="{6942A0F5-3FF1-BD9B-EF59-92748B66667F}"/>
              </a:ext>
            </a:extLst>
          </p:cNvPr>
          <p:cNvSpPr/>
          <p:nvPr/>
        </p:nvSpPr>
        <p:spPr bwMode="auto">
          <a:xfrm>
            <a:off x="5588461" y="3332775"/>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grpSp>
        <p:nvGrpSpPr>
          <p:cNvPr id="7" name="Group 6">
            <a:extLst>
              <a:ext uri="{FF2B5EF4-FFF2-40B4-BE49-F238E27FC236}">
                <a16:creationId xmlns:a16="http://schemas.microsoft.com/office/drawing/2014/main" id="{5A897844-DA60-A61D-EBD1-536DB0FDD7AF}"/>
              </a:ext>
            </a:extLst>
          </p:cNvPr>
          <p:cNvGrpSpPr/>
          <p:nvPr/>
        </p:nvGrpSpPr>
        <p:grpSpPr>
          <a:xfrm>
            <a:off x="4408045" y="3904038"/>
            <a:ext cx="265363" cy="446216"/>
            <a:chOff x="588600" y="4407768"/>
            <a:chExt cx="265363" cy="446216"/>
          </a:xfrm>
        </p:grpSpPr>
        <p:sp>
          <p:nvSpPr>
            <p:cNvPr id="8" name="Rectangle 7">
              <a:extLst>
                <a:ext uri="{FF2B5EF4-FFF2-40B4-BE49-F238E27FC236}">
                  <a16:creationId xmlns:a16="http://schemas.microsoft.com/office/drawing/2014/main" id="{75663129-7369-97BB-804E-45366FE3D030}"/>
                </a:ext>
              </a:extLst>
            </p:cNvPr>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Up-Down Arrow 53">
              <a:extLst>
                <a:ext uri="{FF2B5EF4-FFF2-40B4-BE49-F238E27FC236}">
                  <a16:creationId xmlns:a16="http://schemas.microsoft.com/office/drawing/2014/main" id="{3B7EDE87-2016-ED03-57E3-7B58A6FAED58}"/>
                </a:ext>
              </a:extLst>
            </p:cNvPr>
            <p:cNvSpPr/>
            <p:nvPr/>
          </p:nvSpPr>
          <p:spPr bwMode="auto">
            <a:xfrm>
              <a:off x="685096" y="4622625"/>
              <a:ext cx="72372" cy="231359"/>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10" name="TextBox 9">
            <a:extLst>
              <a:ext uri="{FF2B5EF4-FFF2-40B4-BE49-F238E27FC236}">
                <a16:creationId xmlns:a16="http://schemas.microsoft.com/office/drawing/2014/main" id="{A01F32BF-D6E2-4C28-4F5A-4C1FBF3E309E}"/>
              </a:ext>
            </a:extLst>
          </p:cNvPr>
          <p:cNvSpPr txBox="1"/>
          <p:nvPr/>
        </p:nvSpPr>
        <p:spPr>
          <a:xfrm>
            <a:off x="3828374" y="5260922"/>
            <a:ext cx="1393330"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(≈2007-2012)</a:t>
            </a:r>
          </a:p>
        </p:txBody>
      </p:sp>
      <p:sp>
        <p:nvSpPr>
          <p:cNvPr id="11" name="TextBox 10">
            <a:extLst>
              <a:ext uri="{FF2B5EF4-FFF2-40B4-BE49-F238E27FC236}">
                <a16:creationId xmlns:a16="http://schemas.microsoft.com/office/drawing/2014/main" id="{C5E99C6F-D88B-E54D-475B-00D01454DE50}"/>
              </a:ext>
            </a:extLst>
          </p:cNvPr>
          <p:cNvSpPr txBox="1"/>
          <p:nvPr/>
        </p:nvSpPr>
        <p:spPr>
          <a:xfrm>
            <a:off x="3976385" y="4944808"/>
            <a:ext cx="1032655" cy="292388"/>
          </a:xfrm>
          <a:prstGeom prst="rect">
            <a:avLst/>
          </a:prstGeom>
          <a:noFill/>
        </p:spPr>
        <p:txBody>
          <a:bodyPr wrap="none" rtlCol="0">
            <a:spAutoFit/>
          </a:bodyPr>
          <a:lstStyle/>
          <a:p>
            <a:r>
              <a:rPr lang="en-US" sz="1300" i="1" dirty="0"/>
              <a:t>Cortex-A8</a:t>
            </a:r>
          </a:p>
        </p:txBody>
      </p:sp>
      <p:sp>
        <p:nvSpPr>
          <p:cNvPr id="12" name="TextBox 11">
            <a:extLst>
              <a:ext uri="{FF2B5EF4-FFF2-40B4-BE49-F238E27FC236}">
                <a16:creationId xmlns:a16="http://schemas.microsoft.com/office/drawing/2014/main" id="{8FECB37F-AAE7-9A97-0B9D-60538F5F57F2}"/>
              </a:ext>
            </a:extLst>
          </p:cNvPr>
          <p:cNvSpPr txBox="1"/>
          <p:nvPr/>
        </p:nvSpPr>
        <p:spPr>
          <a:xfrm>
            <a:off x="3063973" y="4606934"/>
            <a:ext cx="1848326" cy="292388"/>
          </a:xfrm>
          <a:prstGeom prst="rect">
            <a:avLst/>
          </a:prstGeom>
          <a:noFill/>
        </p:spPr>
        <p:txBody>
          <a:bodyPr wrap="none" rtlCol="0">
            <a:spAutoFit/>
          </a:bodyPr>
          <a:lstStyle/>
          <a:p>
            <a:r>
              <a:rPr lang="en-US" sz="1300" i="1" dirty="0"/>
              <a:t>Typical Armv7 CPUs</a:t>
            </a:r>
          </a:p>
        </p:txBody>
      </p:sp>
      <p:sp>
        <p:nvSpPr>
          <p:cNvPr id="13" name="Text Box 13">
            <a:extLst>
              <a:ext uri="{FF2B5EF4-FFF2-40B4-BE49-F238E27FC236}">
                <a16:creationId xmlns:a16="http://schemas.microsoft.com/office/drawing/2014/main" id="{7E237480-DA1C-9102-4B4C-9B611408BCB0}"/>
              </a:ext>
            </a:extLst>
          </p:cNvPr>
          <p:cNvSpPr txBox="1">
            <a:spLocks noChangeArrowheads="1"/>
          </p:cNvSpPr>
          <p:nvPr/>
        </p:nvSpPr>
        <p:spPr bwMode="auto">
          <a:xfrm>
            <a:off x="1913755" y="2712524"/>
            <a:ext cx="527420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Armv7-based 32-bit CPU designs in mobile processors</a:t>
            </a:r>
            <a:endParaRPr kumimoji="0" lang="hu-HU" sz="1300" b="1" i="0" u="none" strike="noStrike" kern="1200" cap="none" spc="0" normalizeH="0" baseline="30000" noProof="0" dirty="0">
              <a:ln>
                <a:noFill/>
              </a:ln>
              <a:solidFill>
                <a:srgbClr val="000000"/>
              </a:solidFill>
              <a:effectLst/>
              <a:uLnTx/>
              <a:uFillTx/>
              <a:latin typeface="Verdana" pitchFamily="34" charset="0"/>
              <a:ea typeface="+mn-ea"/>
              <a:cs typeface="+mn-cs"/>
            </a:endParaRPr>
          </a:p>
        </p:txBody>
      </p:sp>
      <p:sp>
        <p:nvSpPr>
          <p:cNvPr id="15" name="Line 9">
            <a:extLst>
              <a:ext uri="{FF2B5EF4-FFF2-40B4-BE49-F238E27FC236}">
                <a16:creationId xmlns:a16="http://schemas.microsoft.com/office/drawing/2014/main" id="{60886B56-34C9-ACEC-16D2-99399D42C881}"/>
              </a:ext>
            </a:extLst>
          </p:cNvPr>
          <p:cNvSpPr>
            <a:spLocks noChangeShapeType="1"/>
          </p:cNvSpPr>
          <p:nvPr/>
        </p:nvSpPr>
        <p:spPr bwMode="auto">
          <a:xfrm>
            <a:off x="4551018" y="2994869"/>
            <a:ext cx="3362" cy="2095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6" name="Oval 15">
            <a:extLst>
              <a:ext uri="{FF2B5EF4-FFF2-40B4-BE49-F238E27FC236}">
                <a16:creationId xmlns:a16="http://schemas.microsoft.com/office/drawing/2014/main" id="{36E38A74-E964-1AFD-B793-D2D27D4877BB}"/>
              </a:ext>
            </a:extLst>
          </p:cNvPr>
          <p:cNvSpPr>
            <a:spLocks noChangeArrowheads="1"/>
          </p:cNvSpPr>
          <p:nvPr/>
        </p:nvSpPr>
        <p:spPr bwMode="auto">
          <a:xfrm>
            <a:off x="4515524" y="3187280"/>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17" name="TextBox 16">
            <a:extLst>
              <a:ext uri="{FF2B5EF4-FFF2-40B4-BE49-F238E27FC236}">
                <a16:creationId xmlns:a16="http://schemas.microsoft.com/office/drawing/2014/main" id="{5FB19BB1-9FCA-39DA-F84B-E4E4247E18C3}"/>
              </a:ext>
            </a:extLst>
          </p:cNvPr>
          <p:cNvSpPr txBox="1"/>
          <p:nvPr/>
        </p:nvSpPr>
        <p:spPr>
          <a:xfrm>
            <a:off x="102098" y="816054"/>
            <a:ext cx="8839343" cy="1631216"/>
          </a:xfrm>
          <a:prstGeom prst="rect">
            <a:avLst/>
          </a:prstGeom>
          <a:noFill/>
        </p:spPr>
        <p:txBody>
          <a:bodyPr wrap="none" rtlCol="0">
            <a:spAutoFit/>
          </a:bodyPr>
          <a:lstStyle/>
          <a:p>
            <a:pPr>
              <a:spcAft>
                <a:spcPts val="600"/>
              </a:spcAft>
            </a:pPr>
            <a:r>
              <a:rPr lang="en-US" dirty="0"/>
              <a:t>How have Armv7-based CPUs appeared in mobile devices?</a:t>
            </a:r>
          </a:p>
          <a:p>
            <a:pPr marL="285750" indent="-285750">
              <a:buFont typeface="Arial" panose="020B0604020202020204" pitchFamily="34" charset="0"/>
              <a:buChar char="•"/>
            </a:pPr>
            <a:r>
              <a:rPr lang="en-US" dirty="0"/>
              <a:t>During the </a:t>
            </a:r>
            <a:r>
              <a:rPr lang="en-US" dirty="0">
                <a:solidFill>
                  <a:srgbClr val="0070C0"/>
                </a:solidFill>
              </a:rPr>
              <a:t>second half of the 2000s</a:t>
            </a:r>
            <a:r>
              <a:rPr lang="en-US" dirty="0"/>
              <a:t>, an increasing number of vendors</a:t>
            </a:r>
          </a:p>
          <a:p>
            <a:r>
              <a:rPr lang="en-US" dirty="0"/>
              <a:t>     began using the </a:t>
            </a:r>
            <a:r>
              <a:rPr lang="en-US" dirty="0">
                <a:solidFill>
                  <a:srgbClr val="0070C0"/>
                </a:solidFill>
              </a:rPr>
              <a:t>Cortex-A8 CPU </a:t>
            </a:r>
            <a:r>
              <a:rPr lang="en-US" dirty="0"/>
              <a:t>in their smartphones, leading to ARM’s</a:t>
            </a:r>
          </a:p>
          <a:p>
            <a:pPr>
              <a:spcAft>
                <a:spcPts val="600"/>
              </a:spcAft>
            </a:pPr>
            <a:r>
              <a:rPr lang="en-US" dirty="0"/>
              <a:t>     dominance in mobile processors, as indicated in the next Figure.</a:t>
            </a:r>
          </a:p>
          <a:p>
            <a:pPr marL="285750" indent="-285750">
              <a:buFont typeface="Arial" panose="020B0604020202020204" pitchFamily="34" charset="0"/>
              <a:buChar char="•"/>
            </a:pPr>
            <a:r>
              <a:rPr lang="en-US" dirty="0"/>
              <a:t>The Cortex-A8 CPU was a </a:t>
            </a:r>
            <a:r>
              <a:rPr lang="en-US" dirty="0">
                <a:solidFill>
                  <a:srgbClr val="0070C0"/>
                </a:solidFill>
              </a:rPr>
              <a:t>single-core design.</a:t>
            </a:r>
            <a:endParaRPr lang="hu-HU" dirty="0"/>
          </a:p>
        </p:txBody>
      </p:sp>
    </p:spTree>
    <p:extLst>
      <p:ext uri="{BB962C8B-B14F-4D97-AF65-F5344CB8AC3E}">
        <p14:creationId xmlns:p14="http://schemas.microsoft.com/office/powerpoint/2010/main" val="217300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 calcmode="lin" valueType="num">
                                      <p:cBhvr additive="base">
                                        <p:cTn id="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anim calcmode="lin" valueType="num">
                                      <p:cBhvr additive="base">
                                        <p:cTn id="11"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anim calcmode="lin" valueType="num">
                                      <p:cBhvr additive="base">
                                        <p:cTn id="15"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 calcmode="lin" valueType="num">
                                      <p:cBhvr additive="base">
                                        <p:cTn id="21"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0" grpId="0"/>
      <p:bldP spid="11" grpId="0"/>
      <p:bldP spid="12" grpId="0"/>
      <p:bldP spid="13" grpId="0"/>
      <p:bldP spid="15"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1772C-5091-CE2F-57E2-9376C7F32A70}"/>
              </a:ext>
            </a:extLst>
          </p:cNvPr>
          <p:cNvSpPr>
            <a:spLocks noGrp="1"/>
          </p:cNvSpPr>
          <p:nvPr>
            <p:ph type="title"/>
          </p:nvPr>
        </p:nvSpPr>
        <p:spPr>
          <a:xfrm>
            <a:off x="0" y="13764"/>
            <a:ext cx="9144000" cy="393700"/>
          </a:xfrm>
        </p:spPr>
        <p:txBody>
          <a:bodyPr/>
          <a:lstStyle/>
          <a:p>
            <a:r>
              <a:rPr kumimoji="0" lang="en-US" sz="1680" b="0" i="0" u="none" strike="noStrike" kern="0" cap="none" spc="0" normalizeH="0" baseline="0" noProof="0" dirty="0">
                <a:ln>
                  <a:noFill/>
                </a:ln>
                <a:solidFill>
                  <a:srgbClr val="FFFFFF"/>
                </a:solidFill>
                <a:effectLst/>
                <a:uLnTx/>
                <a:uFillTx/>
                <a:latin typeface="Verdana"/>
                <a:ea typeface="+mj-ea"/>
                <a:cs typeface="+mj-cs"/>
              </a:rPr>
              <a:t>3.8 Main evolution steps of Armv7-v9 based CPU designs in mobile processors (3)</a:t>
            </a:r>
            <a:endParaRPr lang="hu-HU" dirty="0"/>
          </a:p>
        </p:txBody>
      </p:sp>
      <p:sp>
        <p:nvSpPr>
          <p:cNvPr id="3" name="Text Box 5">
            <a:extLst>
              <a:ext uri="{FF2B5EF4-FFF2-40B4-BE49-F238E27FC236}">
                <a16:creationId xmlns:a16="http://schemas.microsoft.com/office/drawing/2014/main" id="{D962A674-4128-98DD-91C2-9896283180BB}"/>
              </a:ext>
            </a:extLst>
          </p:cNvPr>
          <p:cNvSpPr txBox="1">
            <a:spLocks noChangeArrowheads="1"/>
          </p:cNvSpPr>
          <p:nvPr/>
        </p:nvSpPr>
        <p:spPr bwMode="auto">
          <a:xfrm>
            <a:off x="3961019" y="1625764"/>
            <a:ext cx="128913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processors</a:t>
            </a:r>
          </a:p>
        </p:txBody>
      </p:sp>
      <p:sp>
        <p:nvSpPr>
          <p:cNvPr id="4" name="Right Arrow 13">
            <a:extLst>
              <a:ext uri="{FF2B5EF4-FFF2-40B4-BE49-F238E27FC236}">
                <a16:creationId xmlns:a16="http://schemas.microsoft.com/office/drawing/2014/main" id="{8F218AC2-CB63-09D4-B0A3-3D5CE7C356BE}"/>
              </a:ext>
            </a:extLst>
          </p:cNvPr>
          <p:cNvSpPr/>
          <p:nvPr/>
        </p:nvSpPr>
        <p:spPr bwMode="auto">
          <a:xfrm>
            <a:off x="5716947" y="1671272"/>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7" name="TextBox 6">
            <a:extLst>
              <a:ext uri="{FF2B5EF4-FFF2-40B4-BE49-F238E27FC236}">
                <a16:creationId xmlns:a16="http://schemas.microsoft.com/office/drawing/2014/main" id="{580E1FC2-5831-0627-D5CF-5A9BA9797BEB}"/>
              </a:ext>
            </a:extLst>
          </p:cNvPr>
          <p:cNvSpPr txBox="1"/>
          <p:nvPr/>
        </p:nvSpPr>
        <p:spPr>
          <a:xfrm>
            <a:off x="2289372" y="2688036"/>
            <a:ext cx="919611"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CPUs</a:t>
            </a:r>
          </a:p>
        </p:txBody>
      </p:sp>
      <p:sp>
        <p:nvSpPr>
          <p:cNvPr id="8" name="TextBox 7">
            <a:extLst>
              <a:ext uri="{FF2B5EF4-FFF2-40B4-BE49-F238E27FC236}">
                <a16:creationId xmlns:a16="http://schemas.microsoft.com/office/drawing/2014/main" id="{1C914CA7-C296-11F0-BCB3-6B425DDBF097}"/>
              </a:ext>
            </a:extLst>
          </p:cNvPr>
          <p:cNvSpPr txBox="1"/>
          <p:nvPr/>
        </p:nvSpPr>
        <p:spPr>
          <a:xfrm>
            <a:off x="3527462" y="2790993"/>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A8 </a:t>
            </a:r>
            <a:r>
              <a:rPr kumimoji="0" lang="en-US" sz="1300" b="0" i="0" u="none" strike="noStrike" kern="1200" cap="none" spc="0" normalizeH="0" baseline="0" noProof="0" dirty="0">
                <a:ln>
                  <a:noFill/>
                </a:ln>
                <a:effectLst/>
                <a:uLnTx/>
                <a:uFillTx/>
                <a:latin typeface="Verdana"/>
                <a:ea typeface="+mn-ea"/>
                <a:cs typeface="+mn-cs"/>
              </a:rPr>
              <a:t>(~2007)</a:t>
            </a:r>
          </a:p>
        </p:txBody>
      </p:sp>
      <p:sp>
        <p:nvSpPr>
          <p:cNvPr id="9" name="TextBox 8">
            <a:extLst>
              <a:ext uri="{FF2B5EF4-FFF2-40B4-BE49-F238E27FC236}">
                <a16:creationId xmlns:a16="http://schemas.microsoft.com/office/drawing/2014/main" id="{05AC5E20-6714-2D50-4233-95173065F2EE}"/>
              </a:ext>
            </a:extLst>
          </p:cNvPr>
          <p:cNvSpPr txBox="1"/>
          <p:nvPr/>
        </p:nvSpPr>
        <p:spPr>
          <a:xfrm flipH="1">
            <a:off x="2330169" y="3200738"/>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10" name="TextBox 9">
            <a:extLst>
              <a:ext uri="{FF2B5EF4-FFF2-40B4-BE49-F238E27FC236}">
                <a16:creationId xmlns:a16="http://schemas.microsoft.com/office/drawing/2014/main" id="{AE0892A7-69F9-D89F-9E06-A25A0C73F529}"/>
              </a:ext>
            </a:extLst>
          </p:cNvPr>
          <p:cNvSpPr txBox="1"/>
          <p:nvPr/>
        </p:nvSpPr>
        <p:spPr>
          <a:xfrm flipH="1">
            <a:off x="2158804" y="3747175"/>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1" name="TextBox 10">
            <a:extLst>
              <a:ext uri="{FF2B5EF4-FFF2-40B4-BE49-F238E27FC236}">
                <a16:creationId xmlns:a16="http://schemas.microsoft.com/office/drawing/2014/main" id="{128C6043-23C7-55CF-97AD-B62C65E11DAD}"/>
              </a:ext>
            </a:extLst>
          </p:cNvPr>
          <p:cNvSpPr txBox="1"/>
          <p:nvPr/>
        </p:nvSpPr>
        <p:spPr>
          <a:xfrm flipH="1">
            <a:off x="2184658" y="4298878"/>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12" name="TextBox 11">
            <a:extLst>
              <a:ext uri="{FF2B5EF4-FFF2-40B4-BE49-F238E27FC236}">
                <a16:creationId xmlns:a16="http://schemas.microsoft.com/office/drawing/2014/main" id="{BBA3A731-6005-413F-F684-4A9FEB80CD07}"/>
              </a:ext>
            </a:extLst>
          </p:cNvPr>
          <p:cNvSpPr txBox="1"/>
          <p:nvPr/>
        </p:nvSpPr>
        <p:spPr>
          <a:xfrm>
            <a:off x="2319674" y="4807019"/>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13" name="TextBox 12">
            <a:extLst>
              <a:ext uri="{FF2B5EF4-FFF2-40B4-BE49-F238E27FC236}">
                <a16:creationId xmlns:a16="http://schemas.microsoft.com/office/drawing/2014/main" id="{C012AC68-EB72-C60F-06F1-8EEF086A04C7}"/>
              </a:ext>
            </a:extLst>
          </p:cNvPr>
          <p:cNvSpPr txBox="1"/>
          <p:nvPr/>
        </p:nvSpPr>
        <p:spPr>
          <a:xfrm>
            <a:off x="2263034" y="5292268"/>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4" name="TextBox 13">
            <a:extLst>
              <a:ext uri="{FF2B5EF4-FFF2-40B4-BE49-F238E27FC236}">
                <a16:creationId xmlns:a16="http://schemas.microsoft.com/office/drawing/2014/main" id="{D8B34B10-D180-5064-00C5-9CF5D642D5DF}"/>
              </a:ext>
            </a:extLst>
          </p:cNvPr>
          <p:cNvSpPr txBox="1"/>
          <p:nvPr/>
        </p:nvSpPr>
        <p:spPr>
          <a:xfrm>
            <a:off x="4052255" y="3200738"/>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APL2298 1C (2009)</a:t>
            </a:r>
          </a:p>
        </p:txBody>
      </p:sp>
      <p:sp>
        <p:nvSpPr>
          <p:cNvPr id="15" name="TextBox 14">
            <a:extLst>
              <a:ext uri="{FF2B5EF4-FFF2-40B4-BE49-F238E27FC236}">
                <a16:creationId xmlns:a16="http://schemas.microsoft.com/office/drawing/2014/main" id="{48BD1AF1-09AB-DD3A-64A2-C57DA1481150}"/>
              </a:ext>
            </a:extLst>
          </p:cNvPr>
          <p:cNvSpPr txBox="1"/>
          <p:nvPr/>
        </p:nvSpPr>
        <p:spPr>
          <a:xfrm>
            <a:off x="3406439" y="4298741"/>
            <a:ext cx="242421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QSD8250 1C (2007)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(A8-based Scorpion core)</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6" name="TextBox 15">
            <a:extLst>
              <a:ext uri="{FF2B5EF4-FFF2-40B4-BE49-F238E27FC236}">
                <a16:creationId xmlns:a16="http://schemas.microsoft.com/office/drawing/2014/main" id="{73266254-6A1F-109B-9BA6-36AC1FB65EC2}"/>
              </a:ext>
            </a:extLst>
          </p:cNvPr>
          <p:cNvSpPr txBox="1"/>
          <p:nvPr/>
        </p:nvSpPr>
        <p:spPr>
          <a:xfrm>
            <a:off x="3638858" y="3753645"/>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3110 1C (2010)</a:t>
            </a:r>
          </a:p>
        </p:txBody>
      </p:sp>
      <p:sp>
        <p:nvSpPr>
          <p:cNvPr id="17" name="Right Arrow 22">
            <a:extLst>
              <a:ext uri="{FF2B5EF4-FFF2-40B4-BE49-F238E27FC236}">
                <a16:creationId xmlns:a16="http://schemas.microsoft.com/office/drawing/2014/main" id="{FCAAB514-109A-6FEE-D8CD-58922FD34491}"/>
              </a:ext>
            </a:extLst>
          </p:cNvPr>
          <p:cNvSpPr/>
          <p:nvPr/>
        </p:nvSpPr>
        <p:spPr bwMode="auto">
          <a:xfrm>
            <a:off x="5772266" y="386245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8" name="Right Arrow 27">
            <a:extLst>
              <a:ext uri="{FF2B5EF4-FFF2-40B4-BE49-F238E27FC236}">
                <a16:creationId xmlns:a16="http://schemas.microsoft.com/office/drawing/2014/main" id="{3D734131-78FD-E5D9-B92A-17DCF524D009}"/>
              </a:ext>
            </a:extLst>
          </p:cNvPr>
          <p:cNvSpPr/>
          <p:nvPr/>
        </p:nvSpPr>
        <p:spPr bwMode="auto">
          <a:xfrm>
            <a:off x="5768777" y="440144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9" name="Right Arrow 32">
            <a:extLst>
              <a:ext uri="{FF2B5EF4-FFF2-40B4-BE49-F238E27FC236}">
                <a16:creationId xmlns:a16="http://schemas.microsoft.com/office/drawing/2014/main" id="{067422FF-C3A8-F4AA-593D-4D5926F869C3}"/>
              </a:ext>
            </a:extLst>
          </p:cNvPr>
          <p:cNvSpPr/>
          <p:nvPr/>
        </p:nvSpPr>
        <p:spPr bwMode="auto">
          <a:xfrm>
            <a:off x="5771460" y="4983673"/>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0" name="Right Arrow 35">
            <a:extLst>
              <a:ext uri="{FF2B5EF4-FFF2-40B4-BE49-F238E27FC236}">
                <a16:creationId xmlns:a16="http://schemas.microsoft.com/office/drawing/2014/main" id="{5A17D394-9EF0-3503-75D9-FE7D98B7D0CC}"/>
              </a:ext>
            </a:extLst>
          </p:cNvPr>
          <p:cNvSpPr/>
          <p:nvPr/>
        </p:nvSpPr>
        <p:spPr bwMode="auto">
          <a:xfrm>
            <a:off x="5774853" y="5362493"/>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1" name="Right Arrow 44">
            <a:extLst>
              <a:ext uri="{FF2B5EF4-FFF2-40B4-BE49-F238E27FC236}">
                <a16:creationId xmlns:a16="http://schemas.microsoft.com/office/drawing/2014/main" id="{ADDDA368-CFAA-D823-F0B8-51B5A5ED44D2}"/>
              </a:ext>
            </a:extLst>
          </p:cNvPr>
          <p:cNvSpPr/>
          <p:nvPr/>
        </p:nvSpPr>
        <p:spPr bwMode="auto">
          <a:xfrm>
            <a:off x="5760837" y="330742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grpSp>
        <p:nvGrpSpPr>
          <p:cNvPr id="25" name="Group 24">
            <a:extLst>
              <a:ext uri="{FF2B5EF4-FFF2-40B4-BE49-F238E27FC236}">
                <a16:creationId xmlns:a16="http://schemas.microsoft.com/office/drawing/2014/main" id="{FF52658B-E1A3-3185-53A3-E7FC628313C7}"/>
              </a:ext>
            </a:extLst>
          </p:cNvPr>
          <p:cNvGrpSpPr/>
          <p:nvPr/>
        </p:nvGrpSpPr>
        <p:grpSpPr>
          <a:xfrm>
            <a:off x="4451492" y="2248862"/>
            <a:ext cx="265363" cy="502856"/>
            <a:chOff x="588600" y="4407768"/>
            <a:chExt cx="265363" cy="502856"/>
          </a:xfrm>
        </p:grpSpPr>
        <p:sp>
          <p:nvSpPr>
            <p:cNvPr id="26" name="Rectangle 25">
              <a:extLst>
                <a:ext uri="{FF2B5EF4-FFF2-40B4-BE49-F238E27FC236}">
                  <a16:creationId xmlns:a16="http://schemas.microsoft.com/office/drawing/2014/main" id="{EC8426EE-85C7-77C0-5986-0E9B3F1A16C5}"/>
                </a:ext>
              </a:extLst>
            </p:cNvPr>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Up-Down Arrow 38">
              <a:extLst>
                <a:ext uri="{FF2B5EF4-FFF2-40B4-BE49-F238E27FC236}">
                  <a16:creationId xmlns:a16="http://schemas.microsoft.com/office/drawing/2014/main" id="{EA24B8B9-693F-9B31-84A6-BDD7A45676EF}"/>
                </a:ext>
              </a:extLst>
            </p:cNvPr>
            <p:cNvSpPr/>
            <p:nvPr/>
          </p:nvSpPr>
          <p:spPr bwMode="auto">
            <a:xfrm>
              <a:off x="685096" y="4622624"/>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grpSp>
      <p:sp>
        <p:nvSpPr>
          <p:cNvPr id="28" name="TextBox 27">
            <a:extLst>
              <a:ext uri="{FF2B5EF4-FFF2-40B4-BE49-F238E27FC236}">
                <a16:creationId xmlns:a16="http://schemas.microsoft.com/office/drawing/2014/main" id="{46FBC37E-0125-4F34-F940-DE115017D30D}"/>
              </a:ext>
            </a:extLst>
          </p:cNvPr>
          <p:cNvSpPr txBox="1"/>
          <p:nvPr/>
        </p:nvSpPr>
        <p:spPr>
          <a:xfrm>
            <a:off x="3690734" y="5292268"/>
            <a:ext cx="1766830"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MT6515 1C (2012)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MT6575 1C (2012)</a:t>
            </a:r>
          </a:p>
        </p:txBody>
      </p:sp>
      <p:sp>
        <p:nvSpPr>
          <p:cNvPr id="29" name="Rectangle: Rounded Corners 28">
            <a:extLst>
              <a:ext uri="{FF2B5EF4-FFF2-40B4-BE49-F238E27FC236}">
                <a16:creationId xmlns:a16="http://schemas.microsoft.com/office/drawing/2014/main" id="{3EED17CE-D957-38BD-2AC3-761F15FE1A64}"/>
              </a:ext>
            </a:extLst>
          </p:cNvPr>
          <p:cNvSpPr/>
          <p:nvPr/>
        </p:nvSpPr>
        <p:spPr bwMode="auto">
          <a:xfrm>
            <a:off x="3387561" y="1551567"/>
            <a:ext cx="2474427" cy="4284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57" name="Text Box 13">
            <a:extLst>
              <a:ext uri="{FF2B5EF4-FFF2-40B4-BE49-F238E27FC236}">
                <a16:creationId xmlns:a16="http://schemas.microsoft.com/office/drawing/2014/main" id="{D85EC045-1A20-9A01-7DAE-3D247B0F391F}"/>
              </a:ext>
            </a:extLst>
          </p:cNvPr>
          <p:cNvSpPr txBox="1">
            <a:spLocks noChangeArrowheads="1"/>
          </p:cNvSpPr>
          <p:nvPr/>
        </p:nvSpPr>
        <p:spPr bwMode="auto">
          <a:xfrm>
            <a:off x="2040211" y="1035980"/>
            <a:ext cx="527420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Armv7-based 32-bit CPU designs in mobile processors</a:t>
            </a:r>
            <a:endParaRPr kumimoji="0" lang="hu-HU" sz="1300" b="1" i="0" u="none" strike="noStrike" kern="1200" cap="none" spc="0" normalizeH="0" baseline="30000" noProof="0" dirty="0">
              <a:ln>
                <a:noFill/>
              </a:ln>
              <a:solidFill>
                <a:srgbClr val="000000"/>
              </a:solidFill>
              <a:effectLst/>
              <a:uLnTx/>
              <a:uFillTx/>
              <a:latin typeface="Verdana" pitchFamily="34" charset="0"/>
              <a:ea typeface="+mn-ea"/>
              <a:cs typeface="+mn-cs"/>
            </a:endParaRPr>
          </a:p>
        </p:txBody>
      </p:sp>
      <p:sp>
        <p:nvSpPr>
          <p:cNvPr id="58" name="Line 9">
            <a:extLst>
              <a:ext uri="{FF2B5EF4-FFF2-40B4-BE49-F238E27FC236}">
                <a16:creationId xmlns:a16="http://schemas.microsoft.com/office/drawing/2014/main" id="{183D5163-C78B-313E-1BF4-6CBB21ADC6D7}"/>
              </a:ext>
            </a:extLst>
          </p:cNvPr>
          <p:cNvSpPr>
            <a:spLocks noChangeShapeType="1"/>
          </p:cNvSpPr>
          <p:nvPr/>
        </p:nvSpPr>
        <p:spPr bwMode="auto">
          <a:xfrm flipH="1">
            <a:off x="4679950" y="1319328"/>
            <a:ext cx="5380" cy="28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9" name="Oval 58">
            <a:extLst>
              <a:ext uri="{FF2B5EF4-FFF2-40B4-BE49-F238E27FC236}">
                <a16:creationId xmlns:a16="http://schemas.microsoft.com/office/drawing/2014/main" id="{E300BC8F-08EF-8A6A-2B06-6E7FBE13372E}"/>
              </a:ext>
            </a:extLst>
          </p:cNvPr>
          <p:cNvSpPr>
            <a:spLocks noChangeArrowheads="1"/>
          </p:cNvSpPr>
          <p:nvPr/>
        </p:nvSpPr>
        <p:spPr bwMode="auto">
          <a:xfrm>
            <a:off x="4633060" y="1595632"/>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62" name="TextBox 61">
            <a:extLst>
              <a:ext uri="{FF2B5EF4-FFF2-40B4-BE49-F238E27FC236}">
                <a16:creationId xmlns:a16="http://schemas.microsoft.com/office/drawing/2014/main" id="{752BB345-99C6-CE11-190F-BD5740BAD693}"/>
              </a:ext>
            </a:extLst>
          </p:cNvPr>
          <p:cNvSpPr txBox="1"/>
          <p:nvPr/>
        </p:nvSpPr>
        <p:spPr>
          <a:xfrm>
            <a:off x="71438" y="462458"/>
            <a:ext cx="9250609" cy="369332"/>
          </a:xfrm>
          <a:prstGeom prst="rect">
            <a:avLst/>
          </a:prstGeom>
          <a:noFill/>
        </p:spPr>
        <p:txBody>
          <a:bodyPr wrap="none" rtlCol="0">
            <a:spAutoFit/>
          </a:bodyPr>
          <a:lstStyle/>
          <a:p>
            <a:r>
              <a:rPr lang="en-US" dirty="0">
                <a:solidFill>
                  <a:schemeClr val="accent6"/>
                </a:solidFill>
              </a:rPr>
              <a:t>Emergence of single-core Armv7-based 32-bit CPUs in mobile processors -2 </a:t>
            </a:r>
            <a:endParaRPr lang="hu-HU" dirty="0">
              <a:solidFill>
                <a:schemeClr val="accent6"/>
              </a:solidFill>
            </a:endParaRPr>
          </a:p>
        </p:txBody>
      </p:sp>
      <p:sp>
        <p:nvSpPr>
          <p:cNvPr id="63" name="TextBox 62">
            <a:extLst>
              <a:ext uri="{FF2B5EF4-FFF2-40B4-BE49-F238E27FC236}">
                <a16:creationId xmlns:a16="http://schemas.microsoft.com/office/drawing/2014/main" id="{5498A524-F781-D140-7C46-0D26F08582C4}"/>
              </a:ext>
            </a:extLst>
          </p:cNvPr>
          <p:cNvSpPr txBox="1"/>
          <p:nvPr/>
        </p:nvSpPr>
        <p:spPr>
          <a:xfrm>
            <a:off x="287338" y="5980389"/>
            <a:ext cx="8269315" cy="923330"/>
          </a:xfrm>
          <a:prstGeom prst="rect">
            <a:avLst/>
          </a:prstGeom>
          <a:noFill/>
        </p:spPr>
        <p:txBody>
          <a:bodyPr wrap="none" rtlCol="0">
            <a:spAutoFit/>
          </a:bodyPr>
          <a:lstStyle/>
          <a:p>
            <a:pPr marL="285750" indent="-285750">
              <a:buFont typeface="Arial" panose="020B0604020202020204" pitchFamily="34" charset="0"/>
              <a:buChar char="•"/>
            </a:pPr>
            <a:r>
              <a:rPr lang="en-US" dirty="0"/>
              <a:t>Next, </a:t>
            </a:r>
            <a:r>
              <a:rPr lang="en-US" dirty="0">
                <a:solidFill>
                  <a:srgbClr val="0070C0"/>
                </a:solidFill>
              </a:rPr>
              <a:t>symmetrical multicore CPUs emerged </a:t>
            </a:r>
            <a:r>
              <a:rPr lang="en-US" dirty="0"/>
              <a:t>and evolved, as shown</a:t>
            </a:r>
          </a:p>
          <a:p>
            <a:r>
              <a:rPr lang="en-US" dirty="0"/>
              <a:t>     in the next Figure. </a:t>
            </a:r>
            <a:endParaRPr lang="hu-HU" dirty="0"/>
          </a:p>
          <a:p>
            <a:pPr marL="285750" indent="-285750">
              <a:buFont typeface="Arial" panose="020B0604020202020204" pitchFamily="34" charset="0"/>
              <a:buChar char="•"/>
            </a:pPr>
            <a:endParaRPr lang="hu-HU" dirty="0"/>
          </a:p>
        </p:txBody>
      </p:sp>
    </p:spTree>
    <p:extLst>
      <p:ext uri="{BB962C8B-B14F-4D97-AF65-F5344CB8AC3E}">
        <p14:creationId xmlns:p14="http://schemas.microsoft.com/office/powerpoint/2010/main" val="124296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additive="base">
                                        <p:cTn id="17" dur="500" fill="hold"/>
                                        <p:tgtEl>
                                          <p:spTgt spid="63"/>
                                        </p:tgtEl>
                                        <p:attrNameLst>
                                          <p:attrName>ppt_x</p:attrName>
                                        </p:attrNameLst>
                                      </p:cBhvr>
                                      <p:tavLst>
                                        <p:tav tm="0">
                                          <p:val>
                                            <p:strVal val="#ppt_x"/>
                                          </p:val>
                                        </p:tav>
                                        <p:tav tm="100000">
                                          <p:val>
                                            <p:strVal val="#ppt_x"/>
                                          </p:val>
                                        </p:tav>
                                      </p:tavLst>
                                    </p:anim>
                                    <p:anim calcmode="lin" valueType="num">
                                      <p:cBhvr additive="base">
                                        <p:cTn id="1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3"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75FC4-05D7-4B04-D1D9-BC597F5C7000}"/>
              </a:ext>
            </a:extLst>
          </p:cNvPr>
          <p:cNvSpPr>
            <a:spLocks noGrp="1"/>
          </p:cNvSpPr>
          <p:nvPr>
            <p:ph type="title"/>
          </p:nvPr>
        </p:nvSpPr>
        <p:spPr/>
        <p:txBody>
          <a:bodyPr/>
          <a:lstStyle/>
          <a:p>
            <a:r>
              <a:rPr lang="en-US" sz="1680" dirty="0"/>
              <a:t>3.8 Main evolution steps of Armv7-v9 based CPU designs in mobile processors (4)</a:t>
            </a:r>
            <a:endParaRPr lang="hu-HU" sz="1680" dirty="0"/>
          </a:p>
        </p:txBody>
      </p:sp>
      <p:sp>
        <p:nvSpPr>
          <p:cNvPr id="3" name="Text Box 4">
            <a:extLst>
              <a:ext uri="{FF2B5EF4-FFF2-40B4-BE49-F238E27FC236}">
                <a16:creationId xmlns:a16="http://schemas.microsoft.com/office/drawing/2014/main" id="{6E610893-A966-9272-9CC0-99D3A714321A}"/>
              </a:ext>
            </a:extLst>
          </p:cNvPr>
          <p:cNvSpPr txBox="1">
            <a:spLocks noChangeArrowheads="1"/>
          </p:cNvSpPr>
          <p:nvPr/>
        </p:nvSpPr>
        <p:spPr bwMode="auto">
          <a:xfrm>
            <a:off x="1503472" y="1139535"/>
            <a:ext cx="753301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Evolution of Armv7-based 32-bit symmetrical multicore CPUs up to the</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1300" b="1" dirty="0">
                <a:solidFill>
                  <a:srgbClr val="000000"/>
                </a:solidFill>
              </a:rPr>
              <a:t>Armv8.0-based 64-bit </a:t>
            </a:r>
            <a:r>
              <a:rPr lang="en-US" altLang="en-US" sz="1300" b="1" dirty="0" err="1">
                <a:solidFill>
                  <a:srgbClr val="000000"/>
                </a:solidFill>
              </a:rPr>
              <a:t>big.little</a:t>
            </a:r>
            <a:r>
              <a:rPr lang="en-US" altLang="en-US" sz="1300" b="1" dirty="0">
                <a:solidFill>
                  <a:srgbClr val="000000"/>
                </a:solidFill>
              </a:rPr>
              <a:t> designs </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in mobile processors</a:t>
            </a:r>
          </a:p>
        </p:txBody>
      </p:sp>
      <p:sp>
        <p:nvSpPr>
          <p:cNvPr id="5" name="Text Box 5">
            <a:extLst>
              <a:ext uri="{FF2B5EF4-FFF2-40B4-BE49-F238E27FC236}">
                <a16:creationId xmlns:a16="http://schemas.microsoft.com/office/drawing/2014/main" id="{0D052DBE-23FE-B3FB-7E82-F2BFD19E8F1D}"/>
              </a:ext>
            </a:extLst>
          </p:cNvPr>
          <p:cNvSpPr txBox="1">
            <a:spLocks noChangeArrowheads="1"/>
          </p:cNvSpPr>
          <p:nvPr/>
        </p:nvSpPr>
        <p:spPr bwMode="auto">
          <a:xfrm>
            <a:off x="5060099" y="1888719"/>
            <a:ext cx="204503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64-bit 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 multicores</a:t>
            </a:r>
          </a:p>
        </p:txBody>
      </p:sp>
      <p:cxnSp>
        <p:nvCxnSpPr>
          <p:cNvPr id="6" name="Straight Connector 5">
            <a:extLst>
              <a:ext uri="{FF2B5EF4-FFF2-40B4-BE49-F238E27FC236}">
                <a16:creationId xmlns:a16="http://schemas.microsoft.com/office/drawing/2014/main" id="{38839F56-4D1D-5E96-CE23-66F85650EFE1}"/>
              </a:ext>
            </a:extLst>
          </p:cNvPr>
          <p:cNvCxnSpPr>
            <a:cxnSpLocks/>
            <a:endCxn id="8" idx="7"/>
          </p:cNvCxnSpPr>
          <p:nvPr/>
        </p:nvCxnSpPr>
        <p:spPr>
          <a:xfrm flipH="1">
            <a:off x="2283142" y="1619779"/>
            <a:ext cx="3009583" cy="190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465F199-BD9E-3E6C-5946-8AC7E8F0F287}"/>
              </a:ext>
            </a:extLst>
          </p:cNvPr>
          <p:cNvCxnSpPr>
            <a:cxnSpLocks/>
            <a:endCxn id="9" idx="2"/>
          </p:cNvCxnSpPr>
          <p:nvPr/>
        </p:nvCxnSpPr>
        <p:spPr>
          <a:xfrm>
            <a:off x="5292725" y="1620960"/>
            <a:ext cx="1015440" cy="224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13">
            <a:extLst>
              <a:ext uri="{FF2B5EF4-FFF2-40B4-BE49-F238E27FC236}">
                <a16:creationId xmlns:a16="http://schemas.microsoft.com/office/drawing/2014/main" id="{E927C83C-00C0-0C98-EF0E-4C7F45716491}"/>
              </a:ext>
            </a:extLst>
          </p:cNvPr>
          <p:cNvSpPr>
            <a:spLocks noChangeArrowheads="1"/>
          </p:cNvSpPr>
          <p:nvPr/>
        </p:nvSpPr>
        <p:spPr bwMode="auto">
          <a:xfrm>
            <a:off x="2221686" y="180001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Oval 13">
            <a:extLst>
              <a:ext uri="{FF2B5EF4-FFF2-40B4-BE49-F238E27FC236}">
                <a16:creationId xmlns:a16="http://schemas.microsoft.com/office/drawing/2014/main" id="{10B2CFED-FB63-D724-CBE1-7501AC0977A8}"/>
              </a:ext>
            </a:extLst>
          </p:cNvPr>
          <p:cNvSpPr>
            <a:spLocks noChangeArrowheads="1"/>
          </p:cNvSpPr>
          <p:nvPr/>
        </p:nvSpPr>
        <p:spPr bwMode="auto">
          <a:xfrm>
            <a:off x="6308165" y="1809746"/>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0" name="Straight Connector 9">
            <a:extLst>
              <a:ext uri="{FF2B5EF4-FFF2-40B4-BE49-F238E27FC236}">
                <a16:creationId xmlns:a16="http://schemas.microsoft.com/office/drawing/2014/main" id="{D93A9A6F-B5B3-2FA2-F3A0-D105F18289A2}"/>
              </a:ext>
            </a:extLst>
          </p:cNvPr>
          <p:cNvCxnSpPr/>
          <p:nvPr/>
        </p:nvCxnSpPr>
        <p:spPr bwMode="auto">
          <a:xfrm flipH="1">
            <a:off x="4220410" y="1620960"/>
            <a:ext cx="1078461" cy="22360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C6932612-779F-07BA-5C10-AD3B61B76DAB}"/>
              </a:ext>
            </a:extLst>
          </p:cNvPr>
          <p:cNvCxnSpPr>
            <a:cxnSpLocks/>
          </p:cNvCxnSpPr>
          <p:nvPr/>
        </p:nvCxnSpPr>
        <p:spPr bwMode="auto">
          <a:xfrm flipH="1" flipV="1">
            <a:off x="5301146" y="1618155"/>
            <a:ext cx="2874981" cy="19895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3">
            <a:extLst>
              <a:ext uri="{FF2B5EF4-FFF2-40B4-BE49-F238E27FC236}">
                <a16:creationId xmlns:a16="http://schemas.microsoft.com/office/drawing/2014/main" id="{A60AE1E3-9618-30C0-A1D1-C42ECDB773AF}"/>
              </a:ext>
            </a:extLst>
          </p:cNvPr>
          <p:cNvSpPr>
            <a:spLocks noChangeArrowheads="1"/>
          </p:cNvSpPr>
          <p:nvPr/>
        </p:nvSpPr>
        <p:spPr bwMode="auto">
          <a:xfrm>
            <a:off x="8209228" y="1781112"/>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TextBox 13">
            <a:extLst>
              <a:ext uri="{FF2B5EF4-FFF2-40B4-BE49-F238E27FC236}">
                <a16:creationId xmlns:a16="http://schemas.microsoft.com/office/drawing/2014/main" id="{E446A0B3-7F56-998D-B9F9-3FE90363F6A6}"/>
              </a:ext>
            </a:extLst>
          </p:cNvPr>
          <p:cNvSpPr txBox="1"/>
          <p:nvPr/>
        </p:nvSpPr>
        <p:spPr>
          <a:xfrm>
            <a:off x="7726924" y="4220902"/>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Rectangle 14">
            <a:extLst>
              <a:ext uri="{FF2B5EF4-FFF2-40B4-BE49-F238E27FC236}">
                <a16:creationId xmlns:a16="http://schemas.microsoft.com/office/drawing/2014/main" id="{E8FAF122-1DBE-0875-FCFE-12957EDFF0CE}"/>
              </a:ext>
            </a:extLst>
          </p:cNvPr>
          <p:cNvSpPr/>
          <p:nvPr/>
        </p:nvSpPr>
        <p:spPr bwMode="auto">
          <a:xfrm>
            <a:off x="0" y="3588412"/>
            <a:ext cx="9144000" cy="864000"/>
          </a:xfrm>
          <a:prstGeom prst="rect">
            <a:avLst/>
          </a:prstGeom>
          <a:solidFill>
            <a:srgbClr val="D7EAE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16" name="TextBox 15">
            <a:extLst>
              <a:ext uri="{FF2B5EF4-FFF2-40B4-BE49-F238E27FC236}">
                <a16:creationId xmlns:a16="http://schemas.microsoft.com/office/drawing/2014/main" id="{AB08BD52-0519-FCEA-8430-A083C50CC8DF}"/>
              </a:ext>
            </a:extLst>
          </p:cNvPr>
          <p:cNvSpPr txBox="1"/>
          <p:nvPr/>
        </p:nvSpPr>
        <p:spPr>
          <a:xfrm>
            <a:off x="155499" y="3772299"/>
            <a:ext cx="1040670"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CPUs</a:t>
            </a:r>
          </a:p>
        </p:txBody>
      </p:sp>
      <p:sp>
        <p:nvSpPr>
          <p:cNvPr id="17" name="TextBox 16">
            <a:extLst>
              <a:ext uri="{FF2B5EF4-FFF2-40B4-BE49-F238E27FC236}">
                <a16:creationId xmlns:a16="http://schemas.microsoft.com/office/drawing/2014/main" id="{ACB9A432-C033-B26B-79E7-1C3A98119B15}"/>
              </a:ext>
            </a:extLst>
          </p:cNvPr>
          <p:cNvSpPr txBox="1"/>
          <p:nvPr/>
        </p:nvSpPr>
        <p:spPr>
          <a:xfrm>
            <a:off x="5755633" y="3776292"/>
            <a:ext cx="1460333"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18" name="TextBox 17">
            <a:extLst>
              <a:ext uri="{FF2B5EF4-FFF2-40B4-BE49-F238E27FC236}">
                <a16:creationId xmlns:a16="http://schemas.microsoft.com/office/drawing/2014/main" id="{4E1518A1-4EA3-188F-4207-1F16D6C977B6}"/>
              </a:ext>
            </a:extLst>
          </p:cNvPr>
          <p:cNvSpPr txBox="1"/>
          <p:nvPr/>
        </p:nvSpPr>
        <p:spPr>
          <a:xfrm>
            <a:off x="7494703" y="3777876"/>
            <a:ext cx="1577611" cy="6924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latin typeface="Verdana"/>
              </a:rPr>
              <a:t>A72/A73</a:t>
            </a:r>
            <a:endParaRPr kumimoji="0" lang="en-US" sz="1300" b="0" i="0" u="none" strike="noStrike" kern="1200" cap="none" spc="0" normalizeH="0" baseline="0" noProof="0" dirty="0">
              <a:ln>
                <a:noFill/>
              </a:ln>
              <a:effectLst/>
              <a:uLnTx/>
              <a:uFillTx/>
              <a:latin typeface="Verdana"/>
              <a:ea typeface="+mn-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21" name="TextBox 20">
            <a:extLst>
              <a:ext uri="{FF2B5EF4-FFF2-40B4-BE49-F238E27FC236}">
                <a16:creationId xmlns:a16="http://schemas.microsoft.com/office/drawing/2014/main" id="{CAF778D0-06E2-DD66-069A-C22814335FEA}"/>
              </a:ext>
            </a:extLst>
          </p:cNvPr>
          <p:cNvSpPr txBox="1"/>
          <p:nvPr/>
        </p:nvSpPr>
        <p:spPr>
          <a:xfrm>
            <a:off x="207279" y="3572517"/>
            <a:ext cx="9124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ISA</a:t>
            </a:r>
          </a:p>
        </p:txBody>
      </p:sp>
      <p:sp>
        <p:nvSpPr>
          <p:cNvPr id="22" name="TextBox 21">
            <a:extLst>
              <a:ext uri="{FF2B5EF4-FFF2-40B4-BE49-F238E27FC236}">
                <a16:creationId xmlns:a16="http://schemas.microsoft.com/office/drawing/2014/main" id="{21288199-CA74-236C-23E5-B3E4547E7E53}"/>
              </a:ext>
            </a:extLst>
          </p:cNvPr>
          <p:cNvSpPr txBox="1"/>
          <p:nvPr/>
        </p:nvSpPr>
        <p:spPr>
          <a:xfrm>
            <a:off x="5944930" y="3572517"/>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23" name="TextBox 22">
            <a:extLst>
              <a:ext uri="{FF2B5EF4-FFF2-40B4-BE49-F238E27FC236}">
                <a16:creationId xmlns:a16="http://schemas.microsoft.com/office/drawing/2014/main" id="{63BE70AC-877F-8777-2AE7-B158B65916AA}"/>
              </a:ext>
            </a:extLst>
          </p:cNvPr>
          <p:cNvSpPr txBox="1"/>
          <p:nvPr/>
        </p:nvSpPr>
        <p:spPr>
          <a:xfrm>
            <a:off x="7833510" y="3570990"/>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26" name="Rectangle 25">
            <a:extLst>
              <a:ext uri="{FF2B5EF4-FFF2-40B4-BE49-F238E27FC236}">
                <a16:creationId xmlns:a16="http://schemas.microsoft.com/office/drawing/2014/main" id="{49CE83B1-39A3-D61B-C028-75E5088B537D}"/>
              </a:ext>
            </a:extLst>
          </p:cNvPr>
          <p:cNvSpPr/>
          <p:nvPr/>
        </p:nvSpPr>
        <p:spPr bwMode="auto">
          <a:xfrm>
            <a:off x="0" y="4420163"/>
            <a:ext cx="9144000" cy="2412000"/>
          </a:xfrm>
          <a:prstGeom prst="rect">
            <a:avLst/>
          </a:prstGeom>
          <a:solidFill>
            <a:srgbClr val="E5F5FF"/>
          </a:solidFill>
          <a:ln w="9525" cap="flat" cmpd="sng" algn="ctr">
            <a:solidFill>
              <a:srgbClr val="CCEC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dirty="0">
              <a:ln>
                <a:noFill/>
              </a:ln>
              <a:solidFill>
                <a:schemeClr val="tx1"/>
              </a:solidFill>
              <a:effectLst/>
              <a:latin typeface="Verdana" pitchFamily="34" charset="0"/>
            </a:endParaRPr>
          </a:p>
        </p:txBody>
      </p:sp>
      <p:sp>
        <p:nvSpPr>
          <p:cNvPr id="27" name="TextBox 26">
            <a:extLst>
              <a:ext uri="{FF2B5EF4-FFF2-40B4-BE49-F238E27FC236}">
                <a16:creationId xmlns:a16="http://schemas.microsoft.com/office/drawing/2014/main" id="{23E1C4AC-44C5-747D-4174-3C08A381400D}"/>
              </a:ext>
            </a:extLst>
          </p:cNvPr>
          <p:cNvSpPr txBox="1"/>
          <p:nvPr/>
        </p:nvSpPr>
        <p:spPr>
          <a:xfrm flipH="1">
            <a:off x="288716" y="4469556"/>
            <a:ext cx="730787" cy="3011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28" name="TextBox 27">
            <a:extLst>
              <a:ext uri="{FF2B5EF4-FFF2-40B4-BE49-F238E27FC236}">
                <a16:creationId xmlns:a16="http://schemas.microsoft.com/office/drawing/2014/main" id="{012E73C1-8AFC-0852-7259-83EB0E3B2184}"/>
              </a:ext>
            </a:extLst>
          </p:cNvPr>
          <p:cNvSpPr txBox="1"/>
          <p:nvPr/>
        </p:nvSpPr>
        <p:spPr>
          <a:xfrm flipH="1">
            <a:off x="36534" y="4931747"/>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9" name="TextBox 28">
            <a:extLst>
              <a:ext uri="{FF2B5EF4-FFF2-40B4-BE49-F238E27FC236}">
                <a16:creationId xmlns:a16="http://schemas.microsoft.com/office/drawing/2014/main" id="{DA1B7E0B-745D-D933-ECC5-2F91D13F0FFA}"/>
              </a:ext>
            </a:extLst>
          </p:cNvPr>
          <p:cNvSpPr txBox="1"/>
          <p:nvPr/>
        </p:nvSpPr>
        <p:spPr>
          <a:xfrm flipH="1">
            <a:off x="61925" y="5397069"/>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30" name="TextBox 29">
            <a:extLst>
              <a:ext uri="{FF2B5EF4-FFF2-40B4-BE49-F238E27FC236}">
                <a16:creationId xmlns:a16="http://schemas.microsoft.com/office/drawing/2014/main" id="{932309C0-FB57-A191-4426-850B60350440}"/>
              </a:ext>
            </a:extLst>
          </p:cNvPr>
          <p:cNvSpPr txBox="1"/>
          <p:nvPr/>
        </p:nvSpPr>
        <p:spPr>
          <a:xfrm>
            <a:off x="196941" y="5866375"/>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31" name="TextBox 30">
            <a:extLst>
              <a:ext uri="{FF2B5EF4-FFF2-40B4-BE49-F238E27FC236}">
                <a16:creationId xmlns:a16="http://schemas.microsoft.com/office/drawing/2014/main" id="{B98AD107-7EFC-2F83-4DB6-89AD82E9AD25}"/>
              </a:ext>
            </a:extLst>
          </p:cNvPr>
          <p:cNvSpPr txBox="1"/>
          <p:nvPr/>
        </p:nvSpPr>
        <p:spPr>
          <a:xfrm>
            <a:off x="140301" y="6321012"/>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42" name="TextBox 41">
            <a:extLst>
              <a:ext uri="{FF2B5EF4-FFF2-40B4-BE49-F238E27FC236}">
                <a16:creationId xmlns:a16="http://schemas.microsoft.com/office/drawing/2014/main" id="{696EE317-3BF7-DD5B-E2E7-C8909914367C}"/>
              </a:ext>
            </a:extLst>
          </p:cNvPr>
          <p:cNvSpPr txBox="1"/>
          <p:nvPr/>
        </p:nvSpPr>
        <p:spPr>
          <a:xfrm flipH="1">
            <a:off x="77163" y="4218196"/>
            <a:ext cx="1428475" cy="292388"/>
          </a:xfrm>
          <a:prstGeom prst="rect">
            <a:avLst/>
          </a:prstGeom>
          <a:noFill/>
        </p:spPr>
        <p:txBody>
          <a:bodyPr wrap="square" rtlCol="0">
            <a:spAutoFit/>
          </a:bodyPr>
          <a:lstStyle/>
          <a:p>
            <a:r>
              <a:rPr lang="en-US" sz="1300" i="1" dirty="0"/>
              <a:t>Processors</a:t>
            </a:r>
            <a:endParaRPr lang="hu-HU" sz="1300" i="1" dirty="0"/>
          </a:p>
        </p:txBody>
      </p:sp>
      <p:sp>
        <p:nvSpPr>
          <p:cNvPr id="43" name="Rectangle 42">
            <a:extLst>
              <a:ext uri="{FF2B5EF4-FFF2-40B4-BE49-F238E27FC236}">
                <a16:creationId xmlns:a16="http://schemas.microsoft.com/office/drawing/2014/main" id="{25388387-1791-E30E-A3D1-9AED3F7238B6}"/>
              </a:ext>
            </a:extLst>
          </p:cNvPr>
          <p:cNvSpPr/>
          <p:nvPr/>
        </p:nvSpPr>
        <p:spPr>
          <a:xfrm>
            <a:off x="7365692" y="4467824"/>
            <a:ext cx="1728358"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(2+2)C (Armv8.1)</a:t>
            </a:r>
          </a:p>
        </p:txBody>
      </p:sp>
      <p:sp>
        <p:nvSpPr>
          <p:cNvPr id="44" name="TextBox 43">
            <a:extLst>
              <a:ext uri="{FF2B5EF4-FFF2-40B4-BE49-F238E27FC236}">
                <a16:creationId xmlns:a16="http://schemas.microsoft.com/office/drawing/2014/main" id="{22444657-A369-312A-2637-0BE1C069957E}"/>
              </a:ext>
            </a:extLst>
          </p:cNvPr>
          <p:cNvSpPr txBox="1"/>
          <p:nvPr/>
        </p:nvSpPr>
        <p:spPr>
          <a:xfrm>
            <a:off x="5818801" y="5866582"/>
            <a:ext cx="1135246"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620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2x4C</a:t>
            </a:r>
          </a:p>
        </p:txBody>
      </p:sp>
      <p:sp>
        <p:nvSpPr>
          <p:cNvPr id="45" name="TextBox 44">
            <a:extLst>
              <a:ext uri="{FF2B5EF4-FFF2-40B4-BE49-F238E27FC236}">
                <a16:creationId xmlns:a16="http://schemas.microsoft.com/office/drawing/2014/main" id="{F035E407-DCFF-E7BE-2754-E622E7786961}"/>
              </a:ext>
            </a:extLst>
          </p:cNvPr>
          <p:cNvSpPr txBox="1"/>
          <p:nvPr/>
        </p:nvSpPr>
        <p:spPr>
          <a:xfrm>
            <a:off x="5686112" y="4929177"/>
            <a:ext cx="142058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7</a:t>
            </a:r>
            <a:r>
              <a:rPr kumimoji="0" lang="hu-HU" sz="1300" b="0" i="1" u="none" strike="noStrike" kern="1200" cap="none" spc="0" normalizeH="0" baseline="0" noProof="0" dirty="0">
                <a:ln>
                  <a:noFill/>
                </a:ln>
                <a:solidFill>
                  <a:srgbClr val="000000"/>
                </a:solidFill>
                <a:effectLst/>
                <a:uLnTx/>
                <a:uFillTx/>
                <a:latin typeface="Verdana"/>
                <a:ea typeface="+mn-ea"/>
                <a:cs typeface="+mn-cs"/>
              </a:rPr>
              <a:t> </a:t>
            </a:r>
            <a:r>
              <a:rPr kumimoji="0" lang="en-US" sz="1300" b="0" i="1" u="none" strike="noStrike" kern="1200" cap="none" spc="0" normalizeH="0" baseline="0" noProof="0" dirty="0">
                <a:ln>
                  <a:noFill/>
                </a:ln>
                <a:solidFill>
                  <a:srgbClr val="000000"/>
                </a:solidFill>
                <a:effectLst/>
                <a:uLnTx/>
                <a:uFillTx/>
                <a:latin typeface="Verdana"/>
                <a:ea typeface="+mn-ea"/>
                <a:cs typeface="+mn-cs"/>
              </a:rPr>
              <a:t>7580</a:t>
            </a:r>
            <a:r>
              <a:rPr kumimoji="0" lang="hu-HU" sz="1300" b="0" i="1" u="none" strike="noStrike" kern="1200" cap="none" spc="0" normalizeH="0" baseline="0" noProof="0" dirty="0">
                <a:ln>
                  <a:noFill/>
                </a:ln>
                <a:solidFill>
                  <a:srgbClr val="000000"/>
                </a:solidFill>
                <a:effectLst/>
                <a:uLnTx/>
                <a:uFillTx/>
                <a:latin typeface="Verdana"/>
                <a:ea typeface="+mn-ea"/>
                <a:cs typeface="+mn-cs"/>
              </a:rPr>
              <a:t> (201</a:t>
            </a:r>
            <a:r>
              <a:rPr kumimoji="0" lang="en-US" sz="1300" b="0" i="1" u="none" strike="noStrike" kern="1200" cap="none" spc="0" normalizeH="0" baseline="0" noProof="0" dirty="0">
                <a:ln>
                  <a:noFill/>
                </a:ln>
                <a:solidFill>
                  <a:srgbClr val="000000"/>
                </a:solidFill>
                <a:effectLst/>
                <a:uLnTx/>
                <a:uFillTx/>
                <a:latin typeface="Verdana"/>
                <a:ea typeface="+mn-ea"/>
                <a:cs typeface="+mn-cs"/>
              </a:rPr>
              <a:t>5</a:t>
            </a:r>
            <a:r>
              <a:rPr kumimoji="0" lang="hu-HU"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8C</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46" name="TextBox 45">
            <a:extLst>
              <a:ext uri="{FF2B5EF4-FFF2-40B4-BE49-F238E27FC236}">
                <a16:creationId xmlns:a16="http://schemas.microsoft.com/office/drawing/2014/main" id="{4C9046CC-3C6F-80F4-91A4-1E39C2A2597E}"/>
              </a:ext>
            </a:extLst>
          </p:cNvPr>
          <p:cNvSpPr txBox="1"/>
          <p:nvPr/>
        </p:nvSpPr>
        <p:spPr>
          <a:xfrm>
            <a:off x="7579138" y="4937134"/>
            <a:ext cx="1406154"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a:t>
            </a:r>
            <a:r>
              <a:rPr kumimoji="0" lang="hu-HU" sz="1300" b="0" i="1" u="none" strike="noStrike" kern="1200" cap="none" spc="0" normalizeH="0" baseline="0" noProof="0" dirty="0">
                <a:ln>
                  <a:noFill/>
                </a:ln>
                <a:solidFill>
                  <a:srgbClr val="000000"/>
                </a:solidFill>
                <a:effectLst/>
                <a:uLnTx/>
                <a:uFillTx/>
                <a:latin typeface="Verdana"/>
                <a:ea typeface="+mn-ea"/>
                <a:cs typeface="+mn-cs"/>
              </a:rPr>
              <a:t> </a:t>
            </a:r>
            <a:r>
              <a:rPr kumimoji="0" lang="en-US" sz="1300" b="0" i="1" u="none" strike="noStrike" kern="1200" cap="none" spc="0" normalizeH="0" baseline="0" noProof="0" dirty="0">
                <a:ln>
                  <a:noFill/>
                </a:ln>
                <a:solidFill>
                  <a:srgbClr val="000000"/>
                </a:solidFill>
                <a:effectLst/>
                <a:uLnTx/>
                <a:uFillTx/>
                <a:latin typeface="Verdana"/>
                <a:ea typeface="+mn-ea"/>
                <a:cs typeface="+mn-cs"/>
              </a:rPr>
              <a:t>8890</a:t>
            </a:r>
            <a:r>
              <a:rPr kumimoji="0" lang="hu-HU" sz="1300" b="0" i="1" u="none" strike="noStrike" kern="1200" cap="none" spc="0" normalizeH="0" baseline="0" noProof="0" dirty="0">
                <a:ln>
                  <a:noFill/>
                </a:ln>
                <a:solidFill>
                  <a:srgbClr val="000000"/>
                </a:solidFill>
                <a:effectLst/>
                <a:uLnTx/>
                <a:uFillTx/>
                <a:latin typeface="Verdana"/>
                <a:ea typeface="+mn-ea"/>
                <a:cs typeface="+mn-cs"/>
              </a:rPr>
              <a:t> (201</a:t>
            </a:r>
            <a:r>
              <a:rPr kumimoji="0" lang="en-US" sz="1300" b="0" i="1" u="none" strike="noStrike" kern="1200" cap="none" spc="0" normalizeH="0" baseline="0" noProof="0" dirty="0">
                <a:ln>
                  <a:noFill/>
                </a:ln>
                <a:solidFill>
                  <a:srgbClr val="000000"/>
                </a:solidFill>
                <a:effectLst/>
                <a:uLnTx/>
                <a:uFillTx/>
                <a:latin typeface="Verdana"/>
                <a:ea typeface="+mn-ea"/>
                <a:cs typeface="+mn-cs"/>
              </a:rPr>
              <a:t>6</a:t>
            </a:r>
            <a:r>
              <a:rPr kumimoji="0" lang="hu-HU"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47" name="TextBox 46">
            <a:extLst>
              <a:ext uri="{FF2B5EF4-FFF2-40B4-BE49-F238E27FC236}">
                <a16:creationId xmlns:a16="http://schemas.microsoft.com/office/drawing/2014/main" id="{FD476DAE-23E0-3297-9A92-650538ECA3A5}"/>
              </a:ext>
            </a:extLst>
          </p:cNvPr>
          <p:cNvSpPr txBox="1"/>
          <p:nvPr/>
        </p:nvSpPr>
        <p:spPr>
          <a:xfrm>
            <a:off x="7712250" y="5397420"/>
            <a:ext cx="1146468"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439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 +4)C</a:t>
            </a:r>
          </a:p>
        </p:txBody>
      </p:sp>
      <p:sp>
        <p:nvSpPr>
          <p:cNvPr id="48" name="TextBox 47">
            <a:extLst>
              <a:ext uri="{FF2B5EF4-FFF2-40B4-BE49-F238E27FC236}">
                <a16:creationId xmlns:a16="http://schemas.microsoft.com/office/drawing/2014/main" id="{28521A18-6710-EE47-393A-27268CC4B1B1}"/>
              </a:ext>
            </a:extLst>
          </p:cNvPr>
          <p:cNvSpPr txBox="1"/>
          <p:nvPr/>
        </p:nvSpPr>
        <p:spPr>
          <a:xfrm>
            <a:off x="7717733" y="5895535"/>
            <a:ext cx="113524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650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(4+4)C</a:t>
            </a:r>
          </a:p>
        </p:txBody>
      </p:sp>
      <p:sp>
        <p:nvSpPr>
          <p:cNvPr id="49" name="TextBox 48">
            <a:extLst>
              <a:ext uri="{FF2B5EF4-FFF2-40B4-BE49-F238E27FC236}">
                <a16:creationId xmlns:a16="http://schemas.microsoft.com/office/drawing/2014/main" id="{C2395A7D-B001-10F4-C819-DCC82FE0E3A2}"/>
              </a:ext>
            </a:extLst>
          </p:cNvPr>
          <p:cNvSpPr txBox="1"/>
          <p:nvPr/>
        </p:nvSpPr>
        <p:spPr>
          <a:xfrm>
            <a:off x="5661152" y="6316037"/>
            <a:ext cx="148784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MT6735 (2015)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a:rPr>
              <a:t>4C</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0" name="TextBox 49">
            <a:extLst>
              <a:ext uri="{FF2B5EF4-FFF2-40B4-BE49-F238E27FC236}">
                <a16:creationId xmlns:a16="http://schemas.microsoft.com/office/drawing/2014/main" id="{68E7BEBD-56E7-AEDA-1143-464F5DD1A8F0}"/>
              </a:ext>
            </a:extLst>
          </p:cNvPr>
          <p:cNvSpPr txBox="1"/>
          <p:nvPr/>
        </p:nvSpPr>
        <p:spPr>
          <a:xfrm>
            <a:off x="7539085" y="6331117"/>
            <a:ext cx="148470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MT6750 (2016)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a:rPr>
              <a:t>(4+4)C</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1" name="Rectangle 50">
            <a:extLst>
              <a:ext uri="{FF2B5EF4-FFF2-40B4-BE49-F238E27FC236}">
                <a16:creationId xmlns:a16="http://schemas.microsoft.com/office/drawing/2014/main" id="{E79EFF54-E94C-EB3C-A226-2974DE3421AA}"/>
              </a:ext>
            </a:extLst>
          </p:cNvPr>
          <p:cNvSpPr/>
          <p:nvPr/>
        </p:nvSpPr>
        <p:spPr>
          <a:xfrm>
            <a:off x="5876223" y="4477984"/>
            <a:ext cx="1037463"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A7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2C</a:t>
            </a:r>
          </a:p>
        </p:txBody>
      </p:sp>
      <p:sp>
        <p:nvSpPr>
          <p:cNvPr id="52" name="TextBox 51">
            <a:extLst>
              <a:ext uri="{FF2B5EF4-FFF2-40B4-BE49-F238E27FC236}">
                <a16:creationId xmlns:a16="http://schemas.microsoft.com/office/drawing/2014/main" id="{AD22F96D-A195-82C6-9B0B-785EE4BB9615}"/>
              </a:ext>
            </a:extLst>
          </p:cNvPr>
          <p:cNvSpPr txBox="1"/>
          <p:nvPr/>
        </p:nvSpPr>
        <p:spPr>
          <a:xfrm>
            <a:off x="5838679" y="5397420"/>
            <a:ext cx="113524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410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4C</a:t>
            </a:r>
          </a:p>
        </p:txBody>
      </p:sp>
      <p:sp>
        <p:nvSpPr>
          <p:cNvPr id="53" name="Right Arrow 117">
            <a:extLst>
              <a:ext uri="{FF2B5EF4-FFF2-40B4-BE49-F238E27FC236}">
                <a16:creationId xmlns:a16="http://schemas.microsoft.com/office/drawing/2014/main" id="{14A0D1CC-D68C-D053-CEB3-16B89F9C540D}"/>
              </a:ext>
            </a:extLst>
          </p:cNvPr>
          <p:cNvSpPr/>
          <p:nvPr/>
        </p:nvSpPr>
        <p:spPr bwMode="auto">
          <a:xfrm>
            <a:off x="7177090" y="4599763"/>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4" name="Right Arrow 120">
            <a:extLst>
              <a:ext uri="{FF2B5EF4-FFF2-40B4-BE49-F238E27FC236}">
                <a16:creationId xmlns:a16="http://schemas.microsoft.com/office/drawing/2014/main" id="{A200FF1F-B62C-42F7-9876-46B6389E0177}"/>
              </a:ext>
            </a:extLst>
          </p:cNvPr>
          <p:cNvSpPr/>
          <p:nvPr/>
        </p:nvSpPr>
        <p:spPr bwMode="auto">
          <a:xfrm>
            <a:off x="7185326" y="5051894"/>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5" name="Right Arrow 117">
            <a:extLst>
              <a:ext uri="{FF2B5EF4-FFF2-40B4-BE49-F238E27FC236}">
                <a16:creationId xmlns:a16="http://schemas.microsoft.com/office/drawing/2014/main" id="{DF4C262F-CE55-250D-0C0A-D3AA5BE067F6}"/>
              </a:ext>
            </a:extLst>
          </p:cNvPr>
          <p:cNvSpPr/>
          <p:nvPr/>
        </p:nvSpPr>
        <p:spPr bwMode="auto">
          <a:xfrm>
            <a:off x="7197410" y="5482633"/>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6" name="Right Arrow 120">
            <a:extLst>
              <a:ext uri="{FF2B5EF4-FFF2-40B4-BE49-F238E27FC236}">
                <a16:creationId xmlns:a16="http://schemas.microsoft.com/office/drawing/2014/main" id="{BAA60C0F-A3E9-6343-004D-02E11C93B258}"/>
              </a:ext>
            </a:extLst>
          </p:cNvPr>
          <p:cNvSpPr/>
          <p:nvPr/>
        </p:nvSpPr>
        <p:spPr bwMode="auto">
          <a:xfrm>
            <a:off x="7185326" y="599322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7" name="Right Arrow 120">
            <a:extLst>
              <a:ext uri="{FF2B5EF4-FFF2-40B4-BE49-F238E27FC236}">
                <a16:creationId xmlns:a16="http://schemas.microsoft.com/office/drawing/2014/main" id="{B002F26C-CA89-9443-FBFA-5921B4FF57B8}"/>
              </a:ext>
            </a:extLst>
          </p:cNvPr>
          <p:cNvSpPr/>
          <p:nvPr/>
        </p:nvSpPr>
        <p:spPr bwMode="auto">
          <a:xfrm>
            <a:off x="7175166" y="645628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64" name="Text Box 5">
            <a:extLst>
              <a:ext uri="{FF2B5EF4-FFF2-40B4-BE49-F238E27FC236}">
                <a16:creationId xmlns:a16="http://schemas.microsoft.com/office/drawing/2014/main" id="{BB789E75-3CE8-6238-7EA8-AF1BC39968E8}"/>
              </a:ext>
            </a:extLst>
          </p:cNvPr>
          <p:cNvSpPr txBox="1">
            <a:spLocks noChangeArrowheads="1"/>
          </p:cNvSpPr>
          <p:nvPr/>
        </p:nvSpPr>
        <p:spPr bwMode="auto">
          <a:xfrm>
            <a:off x="7262650" y="1888891"/>
            <a:ext cx="190237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64-bit </a:t>
            </a:r>
            <a:r>
              <a:rPr kumimoji="0" lang="en-US" sz="1300" b="1" i="0" u="none" strike="noStrike" kern="1200" cap="none" spc="-70" normalizeH="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70" normalizeH="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core clusters</a:t>
            </a:r>
          </a:p>
        </p:txBody>
      </p:sp>
      <p:sp>
        <p:nvSpPr>
          <p:cNvPr id="65" name="Oval 13">
            <a:extLst>
              <a:ext uri="{FF2B5EF4-FFF2-40B4-BE49-F238E27FC236}">
                <a16:creationId xmlns:a16="http://schemas.microsoft.com/office/drawing/2014/main" id="{17FE8324-1B7B-E541-2321-1C7C4B86A39F}"/>
              </a:ext>
            </a:extLst>
          </p:cNvPr>
          <p:cNvSpPr>
            <a:spLocks noChangeArrowheads="1"/>
          </p:cNvSpPr>
          <p:nvPr/>
        </p:nvSpPr>
        <p:spPr bwMode="auto">
          <a:xfrm>
            <a:off x="4211431" y="179542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88" name="Group 87">
            <a:extLst>
              <a:ext uri="{FF2B5EF4-FFF2-40B4-BE49-F238E27FC236}">
                <a16:creationId xmlns:a16="http://schemas.microsoft.com/office/drawing/2014/main" id="{F3618062-307A-FA43-CACA-6F149DAF92C3}"/>
              </a:ext>
            </a:extLst>
          </p:cNvPr>
          <p:cNvGrpSpPr/>
          <p:nvPr/>
        </p:nvGrpSpPr>
        <p:grpSpPr>
          <a:xfrm>
            <a:off x="7285832" y="2425931"/>
            <a:ext cx="1692000" cy="1174635"/>
            <a:chOff x="2502286" y="1965586"/>
            <a:chExt cx="1771716" cy="1174635"/>
          </a:xfrm>
        </p:grpSpPr>
        <p:sp>
          <p:nvSpPr>
            <p:cNvPr id="89" name="Rectangle 88">
              <a:extLst>
                <a:ext uri="{FF2B5EF4-FFF2-40B4-BE49-F238E27FC236}">
                  <a16:creationId xmlns:a16="http://schemas.microsoft.com/office/drawing/2014/main" id="{71A5F56C-0C0F-EB36-1351-AA0F0441DA2C}"/>
                </a:ext>
              </a:extLst>
            </p:cNvPr>
            <p:cNvSpPr/>
            <p:nvPr/>
          </p:nvSpPr>
          <p:spPr bwMode="auto">
            <a:xfrm>
              <a:off x="2906048" y="209694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0" name="Rectangle 89">
              <a:extLst>
                <a:ext uri="{FF2B5EF4-FFF2-40B4-BE49-F238E27FC236}">
                  <a16:creationId xmlns:a16="http://schemas.microsoft.com/office/drawing/2014/main" id="{30EDBA87-9DD5-CF3B-1978-0A81A4D6D8DE}"/>
                </a:ext>
              </a:extLst>
            </p:cNvPr>
            <p:cNvSpPr/>
            <p:nvPr/>
          </p:nvSpPr>
          <p:spPr bwMode="auto">
            <a:xfrm>
              <a:off x="2620525" y="209694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1" name="Rectangle 90">
              <a:extLst>
                <a:ext uri="{FF2B5EF4-FFF2-40B4-BE49-F238E27FC236}">
                  <a16:creationId xmlns:a16="http://schemas.microsoft.com/office/drawing/2014/main" id="{81199F43-E154-FE93-AB5D-82B4EDF9BF84}"/>
                </a:ext>
              </a:extLst>
            </p:cNvPr>
            <p:cNvSpPr/>
            <p:nvPr/>
          </p:nvSpPr>
          <p:spPr bwMode="auto">
            <a:xfrm>
              <a:off x="3815918"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2" name="Rectangle 91">
              <a:extLst>
                <a:ext uri="{FF2B5EF4-FFF2-40B4-BE49-F238E27FC236}">
                  <a16:creationId xmlns:a16="http://schemas.microsoft.com/office/drawing/2014/main" id="{6D66C9F6-E9C1-A389-14EB-9A9DE3A16EF4}"/>
                </a:ext>
              </a:extLst>
            </p:cNvPr>
            <p:cNvSpPr/>
            <p:nvPr/>
          </p:nvSpPr>
          <p:spPr bwMode="auto">
            <a:xfrm>
              <a:off x="3429935"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3" name="Rectangle 92">
              <a:extLst>
                <a:ext uri="{FF2B5EF4-FFF2-40B4-BE49-F238E27FC236}">
                  <a16:creationId xmlns:a16="http://schemas.microsoft.com/office/drawing/2014/main" id="{CA417218-CE04-990C-A54B-F446E02E18AA}"/>
                </a:ext>
              </a:extLst>
            </p:cNvPr>
            <p:cNvSpPr/>
            <p:nvPr/>
          </p:nvSpPr>
          <p:spPr bwMode="auto">
            <a:xfrm>
              <a:off x="2899512" y="234398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4" name="Rectangle 93">
              <a:extLst>
                <a:ext uri="{FF2B5EF4-FFF2-40B4-BE49-F238E27FC236}">
                  <a16:creationId xmlns:a16="http://schemas.microsoft.com/office/drawing/2014/main" id="{3BE22B4F-F6DE-4A71-56DA-D15CB46A67F2}"/>
                </a:ext>
              </a:extLst>
            </p:cNvPr>
            <p:cNvSpPr/>
            <p:nvPr/>
          </p:nvSpPr>
          <p:spPr bwMode="auto">
            <a:xfrm>
              <a:off x="2613989" y="234398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5" name="Rectangle 94">
              <a:extLst>
                <a:ext uri="{FF2B5EF4-FFF2-40B4-BE49-F238E27FC236}">
                  <a16:creationId xmlns:a16="http://schemas.microsoft.com/office/drawing/2014/main" id="{BE2E5C35-E5DA-25F0-9877-E6B031DFF2A8}"/>
                </a:ext>
              </a:extLst>
            </p:cNvPr>
            <p:cNvSpPr/>
            <p:nvPr/>
          </p:nvSpPr>
          <p:spPr bwMode="auto">
            <a:xfrm>
              <a:off x="3815918"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6" name="Rectangle 95">
              <a:extLst>
                <a:ext uri="{FF2B5EF4-FFF2-40B4-BE49-F238E27FC236}">
                  <a16:creationId xmlns:a16="http://schemas.microsoft.com/office/drawing/2014/main" id="{10A84642-B23F-0D88-8992-52108C4638F2}"/>
                </a:ext>
              </a:extLst>
            </p:cNvPr>
            <p:cNvSpPr/>
            <p:nvPr/>
          </p:nvSpPr>
          <p:spPr bwMode="auto">
            <a:xfrm>
              <a:off x="3429935"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7" name="Rectangle 96">
              <a:extLst>
                <a:ext uri="{FF2B5EF4-FFF2-40B4-BE49-F238E27FC236}">
                  <a16:creationId xmlns:a16="http://schemas.microsoft.com/office/drawing/2014/main" id="{7E12675B-3A1E-F7AC-52AE-D058E8499501}"/>
                </a:ext>
              </a:extLst>
            </p:cNvPr>
            <p:cNvSpPr/>
            <p:nvPr/>
          </p:nvSpPr>
          <p:spPr bwMode="auto">
            <a:xfrm>
              <a:off x="2502286" y="2928312"/>
              <a:ext cx="1771716"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8" name="Rounded Rectangle 70">
              <a:extLst>
                <a:ext uri="{FF2B5EF4-FFF2-40B4-BE49-F238E27FC236}">
                  <a16:creationId xmlns:a16="http://schemas.microsoft.com/office/drawing/2014/main" id="{F8145D90-040B-7308-EB5F-04ABBB4CD82F}"/>
                </a:ext>
              </a:extLst>
            </p:cNvPr>
            <p:cNvSpPr/>
            <p:nvPr/>
          </p:nvSpPr>
          <p:spPr bwMode="auto">
            <a:xfrm>
              <a:off x="2524029" y="2030835"/>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9" name="Rounded Rectangle 71">
              <a:extLst>
                <a:ext uri="{FF2B5EF4-FFF2-40B4-BE49-F238E27FC236}">
                  <a16:creationId xmlns:a16="http://schemas.microsoft.com/office/drawing/2014/main" id="{6E3D9F08-2AFD-5C15-F4C3-5A821F849A76}"/>
                </a:ext>
              </a:extLst>
            </p:cNvPr>
            <p:cNvSpPr/>
            <p:nvPr/>
          </p:nvSpPr>
          <p:spPr bwMode="auto">
            <a:xfrm>
              <a:off x="3337404" y="1965586"/>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0" name="Up-Down Arrow 74">
              <a:extLst>
                <a:ext uri="{FF2B5EF4-FFF2-40B4-BE49-F238E27FC236}">
                  <a16:creationId xmlns:a16="http://schemas.microsoft.com/office/drawing/2014/main" id="{419B3C4F-F747-E58F-6D80-D741BCFF6603}"/>
                </a:ext>
              </a:extLst>
            </p:cNvPr>
            <p:cNvSpPr/>
            <p:nvPr/>
          </p:nvSpPr>
          <p:spPr bwMode="auto">
            <a:xfrm>
              <a:off x="2847265" y="2637377"/>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1" name="Up-Down Arrow 75">
              <a:extLst>
                <a:ext uri="{FF2B5EF4-FFF2-40B4-BE49-F238E27FC236}">
                  <a16:creationId xmlns:a16="http://schemas.microsoft.com/office/drawing/2014/main" id="{EA9BAC36-F1B1-E706-EB3A-EFAB66746271}"/>
                </a:ext>
              </a:extLst>
            </p:cNvPr>
            <p:cNvSpPr/>
            <p:nvPr/>
          </p:nvSpPr>
          <p:spPr bwMode="auto">
            <a:xfrm>
              <a:off x="3758122" y="2708624"/>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2" name="TextBox 101">
              <a:extLst>
                <a:ext uri="{FF2B5EF4-FFF2-40B4-BE49-F238E27FC236}">
                  <a16:creationId xmlns:a16="http://schemas.microsoft.com/office/drawing/2014/main" id="{F43DEE3E-D3AD-6767-6CC1-1BD25C27621D}"/>
                </a:ext>
              </a:extLst>
            </p:cNvPr>
            <p:cNvSpPr txBox="1"/>
            <p:nvPr/>
          </p:nvSpPr>
          <p:spPr>
            <a:xfrm>
              <a:off x="2587335" y="285552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grpSp>
        <p:nvGrpSpPr>
          <p:cNvPr id="105" name="Group 104">
            <a:extLst>
              <a:ext uri="{FF2B5EF4-FFF2-40B4-BE49-F238E27FC236}">
                <a16:creationId xmlns:a16="http://schemas.microsoft.com/office/drawing/2014/main" id="{87DE01D1-B58A-37C2-162D-42E8767502AD}"/>
              </a:ext>
            </a:extLst>
          </p:cNvPr>
          <p:cNvGrpSpPr/>
          <p:nvPr/>
        </p:nvGrpSpPr>
        <p:grpSpPr>
          <a:xfrm>
            <a:off x="5658096" y="2494426"/>
            <a:ext cx="1396468" cy="1112350"/>
            <a:chOff x="354665" y="2034081"/>
            <a:chExt cx="1462260" cy="1112350"/>
          </a:xfrm>
        </p:grpSpPr>
        <p:sp>
          <p:nvSpPr>
            <p:cNvPr id="106" name="Rectangle 105">
              <a:extLst>
                <a:ext uri="{FF2B5EF4-FFF2-40B4-BE49-F238E27FC236}">
                  <a16:creationId xmlns:a16="http://schemas.microsoft.com/office/drawing/2014/main" id="{EAF8ADC5-04EF-4114-647E-CF3CA6850C9F}"/>
                </a:ext>
              </a:extLst>
            </p:cNvPr>
            <p:cNvSpPr/>
            <p:nvPr/>
          </p:nvSpPr>
          <p:spPr bwMode="auto">
            <a:xfrm>
              <a:off x="1195269" y="210019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7" name="Rectangle 106">
              <a:extLst>
                <a:ext uri="{FF2B5EF4-FFF2-40B4-BE49-F238E27FC236}">
                  <a16:creationId xmlns:a16="http://schemas.microsoft.com/office/drawing/2014/main" id="{1CF0B3B6-CB8F-C73F-0D67-0A1433B5CD78}"/>
                </a:ext>
              </a:extLst>
            </p:cNvPr>
            <p:cNvSpPr/>
            <p:nvPr/>
          </p:nvSpPr>
          <p:spPr bwMode="auto">
            <a:xfrm>
              <a:off x="895684" y="210019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8" name="Rectangle 107">
              <a:extLst>
                <a:ext uri="{FF2B5EF4-FFF2-40B4-BE49-F238E27FC236}">
                  <a16:creationId xmlns:a16="http://schemas.microsoft.com/office/drawing/2014/main" id="{A9CA9133-53DC-FFCF-89D3-8B05E5918490}"/>
                </a:ext>
              </a:extLst>
            </p:cNvPr>
            <p:cNvSpPr/>
            <p:nvPr/>
          </p:nvSpPr>
          <p:spPr bwMode="auto">
            <a:xfrm>
              <a:off x="1188733" y="234722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9" name="Rectangle 108">
              <a:extLst>
                <a:ext uri="{FF2B5EF4-FFF2-40B4-BE49-F238E27FC236}">
                  <a16:creationId xmlns:a16="http://schemas.microsoft.com/office/drawing/2014/main" id="{B3B088A0-91E5-6558-749D-7320609FD372}"/>
                </a:ext>
              </a:extLst>
            </p:cNvPr>
            <p:cNvSpPr/>
            <p:nvPr/>
          </p:nvSpPr>
          <p:spPr bwMode="auto">
            <a:xfrm>
              <a:off x="889148" y="234722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0" name="Rounded Rectangle 85">
              <a:extLst>
                <a:ext uri="{FF2B5EF4-FFF2-40B4-BE49-F238E27FC236}">
                  <a16:creationId xmlns:a16="http://schemas.microsoft.com/office/drawing/2014/main" id="{783B4EFC-3F28-31D3-6564-FC8B10CE48EC}"/>
                </a:ext>
              </a:extLst>
            </p:cNvPr>
            <p:cNvSpPr/>
            <p:nvPr/>
          </p:nvSpPr>
          <p:spPr bwMode="auto">
            <a:xfrm>
              <a:off x="799188" y="2034081"/>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1" name="Up-Down Arrow 86">
              <a:extLst>
                <a:ext uri="{FF2B5EF4-FFF2-40B4-BE49-F238E27FC236}">
                  <a16:creationId xmlns:a16="http://schemas.microsoft.com/office/drawing/2014/main" id="{9882B005-005A-4176-1D00-1D72C83C28C6}"/>
                </a:ext>
              </a:extLst>
            </p:cNvPr>
            <p:cNvSpPr/>
            <p:nvPr/>
          </p:nvSpPr>
          <p:spPr bwMode="auto">
            <a:xfrm>
              <a:off x="1126861" y="2648318"/>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2" name="Rectangle 111">
              <a:extLst>
                <a:ext uri="{FF2B5EF4-FFF2-40B4-BE49-F238E27FC236}">
                  <a16:creationId xmlns:a16="http://schemas.microsoft.com/office/drawing/2014/main" id="{D82C5C2D-FEB5-9625-376A-770F81FDBE8B}"/>
                </a:ext>
              </a:extLst>
            </p:cNvPr>
            <p:cNvSpPr/>
            <p:nvPr/>
          </p:nvSpPr>
          <p:spPr bwMode="auto">
            <a:xfrm>
              <a:off x="356241" y="292489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3" name="TextBox 112">
              <a:extLst>
                <a:ext uri="{FF2B5EF4-FFF2-40B4-BE49-F238E27FC236}">
                  <a16:creationId xmlns:a16="http://schemas.microsoft.com/office/drawing/2014/main" id="{36FD54DB-983F-E6C5-8A8B-9B65C4FC9CE4}"/>
                </a:ext>
              </a:extLst>
            </p:cNvPr>
            <p:cNvSpPr txBox="1"/>
            <p:nvPr/>
          </p:nvSpPr>
          <p:spPr>
            <a:xfrm>
              <a:off x="354665" y="286173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254" name="Text Box 5">
            <a:extLst>
              <a:ext uri="{FF2B5EF4-FFF2-40B4-BE49-F238E27FC236}">
                <a16:creationId xmlns:a16="http://schemas.microsoft.com/office/drawing/2014/main" id="{E9597383-6A0D-1A72-B615-DA3D192791F2}"/>
              </a:ext>
            </a:extLst>
          </p:cNvPr>
          <p:cNvSpPr txBox="1">
            <a:spLocks noChangeArrowheads="1"/>
          </p:cNvSpPr>
          <p:nvPr/>
        </p:nvSpPr>
        <p:spPr bwMode="auto">
          <a:xfrm>
            <a:off x="1178481" y="1887529"/>
            <a:ext cx="185114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32-bit symmetrical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multicores</a:t>
            </a:r>
          </a:p>
        </p:txBody>
      </p:sp>
      <p:sp>
        <p:nvSpPr>
          <p:cNvPr id="255" name="Text Box 6">
            <a:extLst>
              <a:ext uri="{FF2B5EF4-FFF2-40B4-BE49-F238E27FC236}">
                <a16:creationId xmlns:a16="http://schemas.microsoft.com/office/drawing/2014/main" id="{91D1A88E-599A-E437-61BA-77A8E2E41321}"/>
              </a:ext>
            </a:extLst>
          </p:cNvPr>
          <p:cNvSpPr txBox="1">
            <a:spLocks noChangeArrowheads="1"/>
          </p:cNvSpPr>
          <p:nvPr/>
        </p:nvSpPr>
        <p:spPr bwMode="auto">
          <a:xfrm>
            <a:off x="3672867" y="1887529"/>
            <a:ext cx="146354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70" normalizeH="0" baseline="0" noProof="0" dirty="0">
                <a:ln>
                  <a:noFill/>
                </a:ln>
                <a:solidFill>
                  <a:srgbClr val="000000"/>
                </a:solidFill>
                <a:effectLst/>
                <a:uLnTx/>
                <a:uFillTx/>
              </a:rPr>
              <a:t>32-bit big-little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300" b="1" spc="-70" dirty="0">
                <a:solidFill>
                  <a:srgbClr val="000000"/>
                </a:solidFill>
              </a:rPr>
              <a:t>core clusters</a:t>
            </a:r>
            <a:endParaRPr kumimoji="0" lang="en-US" altLang="en-US" sz="1300" b="1" i="0" u="none" strike="noStrike" kern="1200" cap="none" spc="-70" normalizeH="0" baseline="0" noProof="0" dirty="0">
              <a:ln>
                <a:noFill/>
              </a:ln>
              <a:solidFill>
                <a:srgbClr val="000000"/>
              </a:solidFill>
              <a:effectLst/>
              <a:uLnTx/>
              <a:uFillTx/>
            </a:endParaRPr>
          </a:p>
        </p:txBody>
      </p:sp>
      <p:sp>
        <p:nvSpPr>
          <p:cNvPr id="256" name="Right Arrow 14">
            <a:extLst>
              <a:ext uri="{FF2B5EF4-FFF2-40B4-BE49-F238E27FC236}">
                <a16:creationId xmlns:a16="http://schemas.microsoft.com/office/drawing/2014/main" id="{19469EE6-D1E0-BAFF-504F-1D81E5C8E1E3}"/>
              </a:ext>
            </a:extLst>
          </p:cNvPr>
          <p:cNvSpPr/>
          <p:nvPr/>
        </p:nvSpPr>
        <p:spPr bwMode="auto">
          <a:xfrm>
            <a:off x="3142571" y="1975212"/>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57" name="TextBox 256">
            <a:extLst>
              <a:ext uri="{FF2B5EF4-FFF2-40B4-BE49-F238E27FC236}">
                <a16:creationId xmlns:a16="http://schemas.microsoft.com/office/drawing/2014/main" id="{327A9763-6F60-D453-CB07-4AE46CC192B7}"/>
              </a:ext>
            </a:extLst>
          </p:cNvPr>
          <p:cNvSpPr txBox="1"/>
          <p:nvPr/>
        </p:nvSpPr>
        <p:spPr>
          <a:xfrm>
            <a:off x="1024188" y="3770587"/>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Cortex-A5/A8/A9</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258" name="TextBox 257">
            <a:extLst>
              <a:ext uri="{FF2B5EF4-FFF2-40B4-BE49-F238E27FC236}">
                <a16:creationId xmlns:a16="http://schemas.microsoft.com/office/drawing/2014/main" id="{7D1184CA-64E8-378E-7C12-E9B115FB6A9A}"/>
              </a:ext>
            </a:extLst>
          </p:cNvPr>
          <p:cNvSpPr txBox="1"/>
          <p:nvPr/>
        </p:nvSpPr>
        <p:spPr>
          <a:xfrm>
            <a:off x="3593936" y="3794182"/>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59" name="TextBox 258">
            <a:extLst>
              <a:ext uri="{FF2B5EF4-FFF2-40B4-BE49-F238E27FC236}">
                <a16:creationId xmlns:a16="http://schemas.microsoft.com/office/drawing/2014/main" id="{F01EEB40-5DCF-29A3-F223-54CF5B05BFA5}"/>
              </a:ext>
            </a:extLst>
          </p:cNvPr>
          <p:cNvSpPr txBox="1"/>
          <p:nvPr/>
        </p:nvSpPr>
        <p:spPr>
          <a:xfrm>
            <a:off x="3414770" y="3750709"/>
            <a:ext cx="1891800" cy="6924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A15/A17</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A7</a:t>
            </a:r>
          </a:p>
        </p:txBody>
      </p:sp>
      <p:sp>
        <p:nvSpPr>
          <p:cNvPr id="260" name="TextBox 259">
            <a:extLst>
              <a:ext uri="{FF2B5EF4-FFF2-40B4-BE49-F238E27FC236}">
                <a16:creationId xmlns:a16="http://schemas.microsoft.com/office/drawing/2014/main" id="{9644BB16-9E7D-17B9-380D-F2DFC0B644BE}"/>
              </a:ext>
            </a:extLst>
          </p:cNvPr>
          <p:cNvSpPr txBox="1"/>
          <p:nvPr/>
        </p:nvSpPr>
        <p:spPr>
          <a:xfrm>
            <a:off x="1562870" y="4459402"/>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261" name="TextBox 260">
            <a:extLst>
              <a:ext uri="{FF2B5EF4-FFF2-40B4-BE49-F238E27FC236}">
                <a16:creationId xmlns:a16="http://schemas.microsoft.com/office/drawing/2014/main" id="{5C098561-8D27-116E-60F4-9F684F80E366}"/>
              </a:ext>
            </a:extLst>
          </p:cNvPr>
          <p:cNvSpPr txBox="1"/>
          <p:nvPr/>
        </p:nvSpPr>
        <p:spPr>
          <a:xfrm>
            <a:off x="1154017" y="4930209"/>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7 7580 2x4C (2015)</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62" name="TextBox 261">
            <a:extLst>
              <a:ext uri="{FF2B5EF4-FFF2-40B4-BE49-F238E27FC236}">
                <a16:creationId xmlns:a16="http://schemas.microsoft.com/office/drawing/2014/main" id="{EF3B3E9E-600F-471B-AF3A-FB2F0F78E8AF}"/>
              </a:ext>
            </a:extLst>
          </p:cNvPr>
          <p:cNvSpPr txBox="1"/>
          <p:nvPr/>
        </p:nvSpPr>
        <p:spPr>
          <a:xfrm>
            <a:off x="3287458" y="4930922"/>
            <a:ext cx="213170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5410 (4+4)C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5420 (4+4)C (2013)</a:t>
            </a:r>
          </a:p>
        </p:txBody>
      </p:sp>
      <p:sp>
        <p:nvSpPr>
          <p:cNvPr id="263" name="Right Arrow 22">
            <a:extLst>
              <a:ext uri="{FF2B5EF4-FFF2-40B4-BE49-F238E27FC236}">
                <a16:creationId xmlns:a16="http://schemas.microsoft.com/office/drawing/2014/main" id="{1F40E37F-3E20-44C4-FF13-64015925CC27}"/>
              </a:ext>
            </a:extLst>
          </p:cNvPr>
          <p:cNvSpPr/>
          <p:nvPr/>
        </p:nvSpPr>
        <p:spPr bwMode="auto">
          <a:xfrm>
            <a:off x="3001513" y="503165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64" name="TextBox 263">
            <a:extLst>
              <a:ext uri="{FF2B5EF4-FFF2-40B4-BE49-F238E27FC236}">
                <a16:creationId xmlns:a16="http://schemas.microsoft.com/office/drawing/2014/main" id="{424ED5FB-D06A-D664-5C7E-8D8DE90CDA71}"/>
              </a:ext>
            </a:extLst>
          </p:cNvPr>
          <p:cNvSpPr txBox="1"/>
          <p:nvPr/>
        </p:nvSpPr>
        <p:spPr>
          <a:xfrm>
            <a:off x="1152087" y="5398444"/>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265" name="Right Arrow 27">
            <a:extLst>
              <a:ext uri="{FF2B5EF4-FFF2-40B4-BE49-F238E27FC236}">
                <a16:creationId xmlns:a16="http://schemas.microsoft.com/office/drawing/2014/main" id="{C4C679CB-AF2B-3B79-BB1E-C5C84B0F2110}"/>
              </a:ext>
            </a:extLst>
          </p:cNvPr>
          <p:cNvSpPr/>
          <p:nvPr/>
        </p:nvSpPr>
        <p:spPr bwMode="auto">
          <a:xfrm>
            <a:off x="3012981" y="549857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66" name="TextBox 265">
            <a:extLst>
              <a:ext uri="{FF2B5EF4-FFF2-40B4-BE49-F238E27FC236}">
                <a16:creationId xmlns:a16="http://schemas.microsoft.com/office/drawing/2014/main" id="{2B01B0AF-FD08-233A-7401-0DD27902024C}"/>
              </a:ext>
            </a:extLst>
          </p:cNvPr>
          <p:cNvSpPr txBox="1"/>
          <p:nvPr/>
        </p:nvSpPr>
        <p:spPr>
          <a:xfrm>
            <a:off x="3480756" y="5865209"/>
            <a:ext cx="169309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920 (4+4)) 2014)</a:t>
            </a:r>
          </a:p>
        </p:txBody>
      </p:sp>
      <p:sp>
        <p:nvSpPr>
          <p:cNvPr id="267" name="TextBox 266">
            <a:extLst>
              <a:ext uri="{FF2B5EF4-FFF2-40B4-BE49-F238E27FC236}">
                <a16:creationId xmlns:a16="http://schemas.microsoft.com/office/drawing/2014/main" id="{19BB3081-51A1-112A-A54B-1C9C9ABC5608}"/>
              </a:ext>
            </a:extLst>
          </p:cNvPr>
          <p:cNvSpPr txBox="1"/>
          <p:nvPr/>
        </p:nvSpPr>
        <p:spPr>
          <a:xfrm>
            <a:off x="1181558" y="5865605"/>
            <a:ext cx="173493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4C (2012)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620 2x4C (2014)</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68" name="Right Arrow 32">
            <a:extLst>
              <a:ext uri="{FF2B5EF4-FFF2-40B4-BE49-F238E27FC236}">
                <a16:creationId xmlns:a16="http://schemas.microsoft.com/office/drawing/2014/main" id="{675B4AD2-F624-0FBB-5BF9-28193BE7BFD1}"/>
              </a:ext>
            </a:extLst>
          </p:cNvPr>
          <p:cNvSpPr/>
          <p:nvPr/>
        </p:nvSpPr>
        <p:spPr bwMode="auto">
          <a:xfrm>
            <a:off x="3015664" y="596779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69" name="TextBox 268">
            <a:extLst>
              <a:ext uri="{FF2B5EF4-FFF2-40B4-BE49-F238E27FC236}">
                <a16:creationId xmlns:a16="http://schemas.microsoft.com/office/drawing/2014/main" id="{9C15FFF7-0CB8-03D1-D3E1-ED7172A18F9A}"/>
              </a:ext>
            </a:extLst>
          </p:cNvPr>
          <p:cNvSpPr txBox="1"/>
          <p:nvPr/>
        </p:nvSpPr>
        <p:spPr>
          <a:xfrm>
            <a:off x="1123126" y="6318472"/>
            <a:ext cx="197201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2x4C (2013)</a:t>
            </a:r>
          </a:p>
        </p:txBody>
      </p:sp>
      <p:sp>
        <p:nvSpPr>
          <p:cNvPr id="270" name="Right Arrow 35">
            <a:extLst>
              <a:ext uri="{FF2B5EF4-FFF2-40B4-BE49-F238E27FC236}">
                <a16:creationId xmlns:a16="http://schemas.microsoft.com/office/drawing/2014/main" id="{D9D27505-B59D-FBA3-0467-D8FFD60215E3}"/>
              </a:ext>
            </a:extLst>
          </p:cNvPr>
          <p:cNvSpPr/>
          <p:nvPr/>
        </p:nvSpPr>
        <p:spPr bwMode="auto">
          <a:xfrm>
            <a:off x="3019057" y="639885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71" name="Right Arrow 36">
            <a:extLst>
              <a:ext uri="{FF2B5EF4-FFF2-40B4-BE49-F238E27FC236}">
                <a16:creationId xmlns:a16="http://schemas.microsoft.com/office/drawing/2014/main" id="{26F320B9-BE1D-4D86-B2A8-3F6767B93CA6}"/>
              </a:ext>
            </a:extLst>
          </p:cNvPr>
          <p:cNvSpPr/>
          <p:nvPr/>
        </p:nvSpPr>
        <p:spPr bwMode="auto">
          <a:xfrm>
            <a:off x="5389448" y="594611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72" name="Right Arrow 37">
            <a:extLst>
              <a:ext uri="{FF2B5EF4-FFF2-40B4-BE49-F238E27FC236}">
                <a16:creationId xmlns:a16="http://schemas.microsoft.com/office/drawing/2014/main" id="{BC24794E-072E-3BE8-84CD-4F42FD2E67E7}"/>
              </a:ext>
            </a:extLst>
          </p:cNvPr>
          <p:cNvSpPr/>
          <p:nvPr/>
        </p:nvSpPr>
        <p:spPr bwMode="auto">
          <a:xfrm>
            <a:off x="5402024" y="639235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73" name="TextBox 272">
            <a:extLst>
              <a:ext uri="{FF2B5EF4-FFF2-40B4-BE49-F238E27FC236}">
                <a16:creationId xmlns:a16="http://schemas.microsoft.com/office/drawing/2014/main" id="{CA4258DC-1250-FA13-2BCC-7ACA802EF567}"/>
              </a:ext>
            </a:extLst>
          </p:cNvPr>
          <p:cNvSpPr txBox="1"/>
          <p:nvPr/>
        </p:nvSpPr>
        <p:spPr>
          <a:xfrm>
            <a:off x="3262735" y="6318506"/>
            <a:ext cx="215956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MT8135 (2+2)C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MT6595 (4+4)C (2014)</a:t>
            </a:r>
          </a:p>
        </p:txBody>
      </p:sp>
      <p:sp>
        <p:nvSpPr>
          <p:cNvPr id="274" name="Right Arrow 44">
            <a:extLst>
              <a:ext uri="{FF2B5EF4-FFF2-40B4-BE49-F238E27FC236}">
                <a16:creationId xmlns:a16="http://schemas.microsoft.com/office/drawing/2014/main" id="{BF99D1FA-CC5D-B18C-6F7E-774CE3F46D8F}"/>
              </a:ext>
            </a:extLst>
          </p:cNvPr>
          <p:cNvSpPr/>
          <p:nvPr/>
        </p:nvSpPr>
        <p:spPr bwMode="auto">
          <a:xfrm>
            <a:off x="2999795" y="459393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275" name="Rectangle 274">
            <a:extLst>
              <a:ext uri="{FF2B5EF4-FFF2-40B4-BE49-F238E27FC236}">
                <a16:creationId xmlns:a16="http://schemas.microsoft.com/office/drawing/2014/main" id="{800507C2-64F7-FE9C-1CDB-7DC41855FEA6}"/>
              </a:ext>
            </a:extLst>
          </p:cNvPr>
          <p:cNvSpPr/>
          <p:nvPr/>
        </p:nvSpPr>
        <p:spPr bwMode="auto">
          <a:xfrm>
            <a:off x="3945887" y="255827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6" name="Rectangle 275">
            <a:extLst>
              <a:ext uri="{FF2B5EF4-FFF2-40B4-BE49-F238E27FC236}">
                <a16:creationId xmlns:a16="http://schemas.microsoft.com/office/drawing/2014/main" id="{961DCD5B-DD05-7A9A-3703-0A5AA939F631}"/>
              </a:ext>
            </a:extLst>
          </p:cNvPr>
          <p:cNvSpPr/>
          <p:nvPr/>
        </p:nvSpPr>
        <p:spPr bwMode="auto">
          <a:xfrm>
            <a:off x="3660364" y="255827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7" name="Rectangle 276">
            <a:extLst>
              <a:ext uri="{FF2B5EF4-FFF2-40B4-BE49-F238E27FC236}">
                <a16:creationId xmlns:a16="http://schemas.microsoft.com/office/drawing/2014/main" id="{30F0EF91-F3D7-838D-3DC3-DDA006E35B49}"/>
              </a:ext>
            </a:extLst>
          </p:cNvPr>
          <p:cNvSpPr/>
          <p:nvPr/>
        </p:nvSpPr>
        <p:spPr bwMode="auto">
          <a:xfrm>
            <a:off x="4855757" y="246553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8" name="Rectangle 277">
            <a:extLst>
              <a:ext uri="{FF2B5EF4-FFF2-40B4-BE49-F238E27FC236}">
                <a16:creationId xmlns:a16="http://schemas.microsoft.com/office/drawing/2014/main" id="{412DB60F-12B7-3A61-36EB-A3D9F7C2323A}"/>
              </a:ext>
            </a:extLst>
          </p:cNvPr>
          <p:cNvSpPr/>
          <p:nvPr/>
        </p:nvSpPr>
        <p:spPr bwMode="auto">
          <a:xfrm>
            <a:off x="4469774" y="246553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9" name="Rectangle 278">
            <a:extLst>
              <a:ext uri="{FF2B5EF4-FFF2-40B4-BE49-F238E27FC236}">
                <a16:creationId xmlns:a16="http://schemas.microsoft.com/office/drawing/2014/main" id="{E779B7AB-9D8D-8BAB-2B14-212D5523DB96}"/>
              </a:ext>
            </a:extLst>
          </p:cNvPr>
          <p:cNvSpPr/>
          <p:nvPr/>
        </p:nvSpPr>
        <p:spPr bwMode="auto">
          <a:xfrm>
            <a:off x="3939351" y="280531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0" name="Rectangle 279">
            <a:extLst>
              <a:ext uri="{FF2B5EF4-FFF2-40B4-BE49-F238E27FC236}">
                <a16:creationId xmlns:a16="http://schemas.microsoft.com/office/drawing/2014/main" id="{1E9DCC46-6DA5-291B-077C-5CF60FDA2EC5}"/>
              </a:ext>
            </a:extLst>
          </p:cNvPr>
          <p:cNvSpPr/>
          <p:nvPr/>
        </p:nvSpPr>
        <p:spPr bwMode="auto">
          <a:xfrm>
            <a:off x="3653828" y="280531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1" name="Rectangle 280">
            <a:extLst>
              <a:ext uri="{FF2B5EF4-FFF2-40B4-BE49-F238E27FC236}">
                <a16:creationId xmlns:a16="http://schemas.microsoft.com/office/drawing/2014/main" id="{503CFF97-673E-C2C5-7813-282DE359BD91}"/>
              </a:ext>
            </a:extLst>
          </p:cNvPr>
          <p:cNvSpPr/>
          <p:nvPr/>
        </p:nvSpPr>
        <p:spPr bwMode="auto">
          <a:xfrm>
            <a:off x="4855757" y="279608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2" name="Rectangle 281">
            <a:extLst>
              <a:ext uri="{FF2B5EF4-FFF2-40B4-BE49-F238E27FC236}">
                <a16:creationId xmlns:a16="http://schemas.microsoft.com/office/drawing/2014/main" id="{94C40E42-D967-08F4-367B-63B2188DB0D5}"/>
              </a:ext>
            </a:extLst>
          </p:cNvPr>
          <p:cNvSpPr/>
          <p:nvPr/>
        </p:nvSpPr>
        <p:spPr bwMode="auto">
          <a:xfrm>
            <a:off x="4469774" y="279608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3" name="Rectangle 282">
            <a:extLst>
              <a:ext uri="{FF2B5EF4-FFF2-40B4-BE49-F238E27FC236}">
                <a16:creationId xmlns:a16="http://schemas.microsoft.com/office/drawing/2014/main" id="{A96A672C-0A76-66C9-970F-F3405903BA31}"/>
              </a:ext>
            </a:extLst>
          </p:cNvPr>
          <p:cNvSpPr/>
          <p:nvPr/>
        </p:nvSpPr>
        <p:spPr bwMode="auto">
          <a:xfrm>
            <a:off x="3410045" y="3397127"/>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4" name="Rounded Rectangle 25">
            <a:extLst>
              <a:ext uri="{FF2B5EF4-FFF2-40B4-BE49-F238E27FC236}">
                <a16:creationId xmlns:a16="http://schemas.microsoft.com/office/drawing/2014/main" id="{BBE94FE1-4BE6-2651-656B-EDE1867FA086}"/>
              </a:ext>
            </a:extLst>
          </p:cNvPr>
          <p:cNvSpPr/>
          <p:nvPr/>
        </p:nvSpPr>
        <p:spPr bwMode="auto">
          <a:xfrm>
            <a:off x="3563868" y="2492165"/>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5" name="Rounded Rectangle 26">
            <a:extLst>
              <a:ext uri="{FF2B5EF4-FFF2-40B4-BE49-F238E27FC236}">
                <a16:creationId xmlns:a16="http://schemas.microsoft.com/office/drawing/2014/main" id="{B7ADA098-90B0-AF91-1120-EAE748BE4A78}"/>
              </a:ext>
            </a:extLst>
          </p:cNvPr>
          <p:cNvSpPr/>
          <p:nvPr/>
        </p:nvSpPr>
        <p:spPr bwMode="auto">
          <a:xfrm>
            <a:off x="4377243" y="2426916"/>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6" name="Up-Down Arrow 27">
            <a:extLst>
              <a:ext uri="{FF2B5EF4-FFF2-40B4-BE49-F238E27FC236}">
                <a16:creationId xmlns:a16="http://schemas.microsoft.com/office/drawing/2014/main" id="{989A8FB1-ACB6-0184-96F8-24303ACE2692}"/>
              </a:ext>
            </a:extLst>
          </p:cNvPr>
          <p:cNvSpPr/>
          <p:nvPr/>
        </p:nvSpPr>
        <p:spPr bwMode="auto">
          <a:xfrm>
            <a:off x="3887104" y="3098707"/>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7" name="Up-Down Arrow 28">
            <a:extLst>
              <a:ext uri="{FF2B5EF4-FFF2-40B4-BE49-F238E27FC236}">
                <a16:creationId xmlns:a16="http://schemas.microsoft.com/office/drawing/2014/main" id="{E57B91AD-3578-8638-295C-7F06D012A6B9}"/>
              </a:ext>
            </a:extLst>
          </p:cNvPr>
          <p:cNvSpPr/>
          <p:nvPr/>
        </p:nvSpPr>
        <p:spPr bwMode="auto">
          <a:xfrm>
            <a:off x="4797961" y="3169954"/>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8" name="TextBox 287">
            <a:extLst>
              <a:ext uri="{FF2B5EF4-FFF2-40B4-BE49-F238E27FC236}">
                <a16:creationId xmlns:a16="http://schemas.microsoft.com/office/drawing/2014/main" id="{9C1268EA-072E-F223-0C2B-C387D8BFC431}"/>
              </a:ext>
            </a:extLst>
          </p:cNvPr>
          <p:cNvSpPr txBox="1"/>
          <p:nvPr/>
        </p:nvSpPr>
        <p:spPr>
          <a:xfrm>
            <a:off x="3627174" y="331685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289" name="Rectangle 288">
            <a:extLst>
              <a:ext uri="{FF2B5EF4-FFF2-40B4-BE49-F238E27FC236}">
                <a16:creationId xmlns:a16="http://schemas.microsoft.com/office/drawing/2014/main" id="{967FDFF0-981B-4616-1A2B-6CFFCDF554DD}"/>
              </a:ext>
            </a:extLst>
          </p:cNvPr>
          <p:cNvSpPr/>
          <p:nvPr/>
        </p:nvSpPr>
        <p:spPr bwMode="auto">
          <a:xfrm>
            <a:off x="2145756" y="251948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0" name="Rectangle 289">
            <a:extLst>
              <a:ext uri="{FF2B5EF4-FFF2-40B4-BE49-F238E27FC236}">
                <a16:creationId xmlns:a16="http://schemas.microsoft.com/office/drawing/2014/main" id="{B99C714E-55ED-4B3F-01DC-B1CEF039605A}"/>
              </a:ext>
            </a:extLst>
          </p:cNvPr>
          <p:cNvSpPr/>
          <p:nvPr/>
        </p:nvSpPr>
        <p:spPr bwMode="auto">
          <a:xfrm>
            <a:off x="1846171" y="251948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1" name="Rectangle 290">
            <a:extLst>
              <a:ext uri="{FF2B5EF4-FFF2-40B4-BE49-F238E27FC236}">
                <a16:creationId xmlns:a16="http://schemas.microsoft.com/office/drawing/2014/main" id="{A7CB2DC1-D1AD-18AF-8817-F3B45FF299D4}"/>
              </a:ext>
            </a:extLst>
          </p:cNvPr>
          <p:cNvSpPr/>
          <p:nvPr/>
        </p:nvSpPr>
        <p:spPr bwMode="auto">
          <a:xfrm>
            <a:off x="2139220" y="276651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2" name="Rectangle 291">
            <a:extLst>
              <a:ext uri="{FF2B5EF4-FFF2-40B4-BE49-F238E27FC236}">
                <a16:creationId xmlns:a16="http://schemas.microsoft.com/office/drawing/2014/main" id="{29294FD9-7BA3-40EC-1098-236EF198344B}"/>
              </a:ext>
            </a:extLst>
          </p:cNvPr>
          <p:cNvSpPr/>
          <p:nvPr/>
        </p:nvSpPr>
        <p:spPr bwMode="auto">
          <a:xfrm>
            <a:off x="1839635" y="276651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3" name="Rounded Rectangle 34">
            <a:extLst>
              <a:ext uri="{FF2B5EF4-FFF2-40B4-BE49-F238E27FC236}">
                <a16:creationId xmlns:a16="http://schemas.microsoft.com/office/drawing/2014/main" id="{FA2E20B4-860A-889C-9865-1FB43F3A245D}"/>
              </a:ext>
            </a:extLst>
          </p:cNvPr>
          <p:cNvSpPr/>
          <p:nvPr/>
        </p:nvSpPr>
        <p:spPr bwMode="auto">
          <a:xfrm>
            <a:off x="1749675" y="2453371"/>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4" name="Up-Down Arrow 35">
            <a:extLst>
              <a:ext uri="{FF2B5EF4-FFF2-40B4-BE49-F238E27FC236}">
                <a16:creationId xmlns:a16="http://schemas.microsoft.com/office/drawing/2014/main" id="{75DD1AFB-484C-9750-7AB5-B41078890354}"/>
              </a:ext>
            </a:extLst>
          </p:cNvPr>
          <p:cNvSpPr/>
          <p:nvPr/>
        </p:nvSpPr>
        <p:spPr bwMode="auto">
          <a:xfrm>
            <a:off x="2077348" y="3067608"/>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5" name="Rectangle 294">
            <a:extLst>
              <a:ext uri="{FF2B5EF4-FFF2-40B4-BE49-F238E27FC236}">
                <a16:creationId xmlns:a16="http://schemas.microsoft.com/office/drawing/2014/main" id="{3C63D140-5A72-7B69-8492-1B60039A762D}"/>
              </a:ext>
            </a:extLst>
          </p:cNvPr>
          <p:cNvSpPr/>
          <p:nvPr/>
        </p:nvSpPr>
        <p:spPr bwMode="auto">
          <a:xfrm>
            <a:off x="1337208" y="3382152"/>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6" name="TextBox 295">
            <a:extLst>
              <a:ext uri="{FF2B5EF4-FFF2-40B4-BE49-F238E27FC236}">
                <a16:creationId xmlns:a16="http://schemas.microsoft.com/office/drawing/2014/main" id="{EB65B06C-2474-EB0A-8FA9-2A478C228997}"/>
              </a:ext>
            </a:extLst>
          </p:cNvPr>
          <p:cNvSpPr txBox="1"/>
          <p:nvPr/>
        </p:nvSpPr>
        <p:spPr>
          <a:xfrm>
            <a:off x="1345792" y="329118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297" name="Right Arrow 36">
            <a:extLst>
              <a:ext uri="{FF2B5EF4-FFF2-40B4-BE49-F238E27FC236}">
                <a16:creationId xmlns:a16="http://schemas.microsoft.com/office/drawing/2014/main" id="{06EB72BD-F1D4-DF0C-DC54-F5BD53AD0EDC}"/>
              </a:ext>
            </a:extLst>
          </p:cNvPr>
          <p:cNvSpPr/>
          <p:nvPr/>
        </p:nvSpPr>
        <p:spPr bwMode="auto">
          <a:xfrm>
            <a:off x="5379288" y="503211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98" name="Right Arrow 14">
            <a:extLst>
              <a:ext uri="{FF2B5EF4-FFF2-40B4-BE49-F238E27FC236}">
                <a16:creationId xmlns:a16="http://schemas.microsoft.com/office/drawing/2014/main" id="{27B08811-2FF1-C9CF-E958-E63F3A30EE1D}"/>
              </a:ext>
            </a:extLst>
          </p:cNvPr>
          <p:cNvSpPr/>
          <p:nvPr/>
        </p:nvSpPr>
        <p:spPr bwMode="auto">
          <a:xfrm>
            <a:off x="7074634" y="1980466"/>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99" name="TextBox 298">
            <a:extLst>
              <a:ext uri="{FF2B5EF4-FFF2-40B4-BE49-F238E27FC236}">
                <a16:creationId xmlns:a16="http://schemas.microsoft.com/office/drawing/2014/main" id="{95925603-207D-DB1B-339C-0BB030DA0484}"/>
              </a:ext>
            </a:extLst>
          </p:cNvPr>
          <p:cNvSpPr txBox="1"/>
          <p:nvPr/>
        </p:nvSpPr>
        <p:spPr>
          <a:xfrm>
            <a:off x="77163" y="451485"/>
            <a:ext cx="8740854" cy="646331"/>
          </a:xfrm>
          <a:prstGeom prst="rect">
            <a:avLst/>
          </a:prstGeom>
          <a:noFill/>
        </p:spPr>
        <p:txBody>
          <a:bodyPr wrap="none" rtlCol="0">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en-US" i="0" u="none" strike="noStrike" kern="1200" cap="none" spc="0" normalizeH="0" baseline="0" noProof="0" dirty="0">
                <a:ln>
                  <a:noFill/>
                </a:ln>
                <a:solidFill>
                  <a:schemeClr val="accent6"/>
                </a:solidFill>
                <a:effectLst/>
                <a:uLnTx/>
                <a:uFillTx/>
                <a:latin typeface="Verdana" pitchFamily="34" charset="0"/>
                <a:ea typeface="+mn-ea"/>
                <a:cs typeface="+mn-cs"/>
              </a:rPr>
              <a:t>Emergence of Armv7-based 32-bit symmetrical multicore CPUs and  their</a:t>
            </a:r>
          </a:p>
          <a:p>
            <a:pPr marL="0" marR="0" lvl="0" indent="0" defTabSz="914400" rtl="0" eaLnBrk="1" fontAlgn="auto" latinLnBrk="0" hangingPunct="1">
              <a:lnSpc>
                <a:spcPct val="100000"/>
              </a:lnSpc>
              <a:spcBef>
                <a:spcPct val="0"/>
              </a:spcBef>
              <a:spcAft>
                <a:spcPts val="0"/>
              </a:spcAft>
              <a:buClrTx/>
              <a:buSzTx/>
              <a:buFontTx/>
              <a:buNone/>
              <a:tabLst/>
              <a:defRPr/>
            </a:pPr>
            <a:r>
              <a:rPr lang="en-US" altLang="en-US" dirty="0">
                <a:solidFill>
                  <a:schemeClr val="accent6"/>
                </a:solidFill>
                <a:latin typeface="Verdana" pitchFamily="34" charset="0"/>
              </a:rPr>
              <a:t>  evolution</a:t>
            </a:r>
            <a:endParaRPr kumimoji="0" lang="en-US" altLang="en-US" i="0" u="none" strike="noStrike" kern="1200" cap="none" spc="0" normalizeH="0" baseline="0" noProof="0" dirty="0">
              <a:ln>
                <a:noFill/>
              </a:ln>
              <a:solidFill>
                <a:schemeClr val="accent6"/>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0757F921-BCE5-D1FE-AFB3-AE415AD0DC2E}"/>
              </a:ext>
            </a:extLst>
          </p:cNvPr>
          <p:cNvSpPr txBox="1"/>
          <p:nvPr/>
        </p:nvSpPr>
        <p:spPr>
          <a:xfrm>
            <a:off x="1664487" y="3575832"/>
            <a:ext cx="734496"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Armv7</a:t>
            </a:r>
          </a:p>
        </p:txBody>
      </p:sp>
      <p:sp>
        <p:nvSpPr>
          <p:cNvPr id="11" name="TextBox 10">
            <a:extLst>
              <a:ext uri="{FF2B5EF4-FFF2-40B4-BE49-F238E27FC236}">
                <a16:creationId xmlns:a16="http://schemas.microsoft.com/office/drawing/2014/main" id="{DCEC1B94-FEE6-D754-E8E4-4CDC76B1DCAE}"/>
              </a:ext>
            </a:extLst>
          </p:cNvPr>
          <p:cNvSpPr txBox="1"/>
          <p:nvPr/>
        </p:nvSpPr>
        <p:spPr>
          <a:xfrm>
            <a:off x="4045076" y="3560069"/>
            <a:ext cx="734496"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Armv7</a:t>
            </a:r>
          </a:p>
        </p:txBody>
      </p:sp>
    </p:spTree>
    <p:extLst>
      <p:ext uri="{BB962C8B-B14F-4D97-AF65-F5344CB8AC3E}">
        <p14:creationId xmlns:p14="http://schemas.microsoft.com/office/powerpoint/2010/main" val="179012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4"/>
                                        </p:tgtEl>
                                        <p:attrNameLst>
                                          <p:attrName>style.visibility</p:attrName>
                                        </p:attrNameLst>
                                      </p:cBhvr>
                                      <p:to>
                                        <p:strVal val="visible"/>
                                      </p:to>
                                    </p:set>
                                    <p:anim calcmode="lin" valueType="num">
                                      <p:cBhvr additive="base">
                                        <p:cTn id="15" dur="500" fill="hold"/>
                                        <p:tgtEl>
                                          <p:spTgt spid="254"/>
                                        </p:tgtEl>
                                        <p:attrNameLst>
                                          <p:attrName>ppt_x</p:attrName>
                                        </p:attrNameLst>
                                      </p:cBhvr>
                                      <p:tavLst>
                                        <p:tav tm="0">
                                          <p:val>
                                            <p:strVal val="#ppt_x"/>
                                          </p:val>
                                        </p:tav>
                                        <p:tav tm="100000">
                                          <p:val>
                                            <p:strVal val="#ppt_x"/>
                                          </p:val>
                                        </p:tav>
                                      </p:tavLst>
                                    </p:anim>
                                    <p:anim calcmode="lin" valueType="num">
                                      <p:cBhvr additive="base">
                                        <p:cTn id="16" dur="500" fill="hold"/>
                                        <p:tgtEl>
                                          <p:spTgt spid="25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7"/>
                                        </p:tgtEl>
                                        <p:attrNameLst>
                                          <p:attrName>style.visibility</p:attrName>
                                        </p:attrNameLst>
                                      </p:cBhvr>
                                      <p:to>
                                        <p:strVal val="visible"/>
                                      </p:to>
                                    </p:set>
                                    <p:anim calcmode="lin" valueType="num">
                                      <p:cBhvr additive="base">
                                        <p:cTn id="51" dur="500" fill="hold"/>
                                        <p:tgtEl>
                                          <p:spTgt spid="257"/>
                                        </p:tgtEl>
                                        <p:attrNameLst>
                                          <p:attrName>ppt_x</p:attrName>
                                        </p:attrNameLst>
                                      </p:cBhvr>
                                      <p:tavLst>
                                        <p:tav tm="0">
                                          <p:val>
                                            <p:strVal val="#ppt_x"/>
                                          </p:val>
                                        </p:tav>
                                        <p:tav tm="100000">
                                          <p:val>
                                            <p:strVal val="#ppt_x"/>
                                          </p:val>
                                        </p:tav>
                                      </p:tavLst>
                                    </p:anim>
                                    <p:anim calcmode="lin" valueType="num">
                                      <p:cBhvr additive="base">
                                        <p:cTn id="52" dur="500" fill="hold"/>
                                        <p:tgtEl>
                                          <p:spTgt spid="25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60"/>
                                        </p:tgtEl>
                                        <p:attrNameLst>
                                          <p:attrName>style.visibility</p:attrName>
                                        </p:attrNameLst>
                                      </p:cBhvr>
                                      <p:to>
                                        <p:strVal val="visible"/>
                                      </p:to>
                                    </p:set>
                                    <p:anim calcmode="lin" valueType="num">
                                      <p:cBhvr additive="base">
                                        <p:cTn id="55" dur="500" fill="hold"/>
                                        <p:tgtEl>
                                          <p:spTgt spid="260"/>
                                        </p:tgtEl>
                                        <p:attrNameLst>
                                          <p:attrName>ppt_x</p:attrName>
                                        </p:attrNameLst>
                                      </p:cBhvr>
                                      <p:tavLst>
                                        <p:tav tm="0">
                                          <p:val>
                                            <p:strVal val="#ppt_x"/>
                                          </p:val>
                                        </p:tav>
                                        <p:tav tm="100000">
                                          <p:val>
                                            <p:strVal val="#ppt_x"/>
                                          </p:val>
                                        </p:tav>
                                      </p:tavLst>
                                    </p:anim>
                                    <p:anim calcmode="lin" valueType="num">
                                      <p:cBhvr additive="base">
                                        <p:cTn id="56" dur="500" fill="hold"/>
                                        <p:tgtEl>
                                          <p:spTgt spid="26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1"/>
                                        </p:tgtEl>
                                        <p:attrNameLst>
                                          <p:attrName>style.visibility</p:attrName>
                                        </p:attrNameLst>
                                      </p:cBhvr>
                                      <p:to>
                                        <p:strVal val="visible"/>
                                      </p:to>
                                    </p:set>
                                    <p:anim calcmode="lin" valueType="num">
                                      <p:cBhvr additive="base">
                                        <p:cTn id="59" dur="500" fill="hold"/>
                                        <p:tgtEl>
                                          <p:spTgt spid="261"/>
                                        </p:tgtEl>
                                        <p:attrNameLst>
                                          <p:attrName>ppt_x</p:attrName>
                                        </p:attrNameLst>
                                      </p:cBhvr>
                                      <p:tavLst>
                                        <p:tav tm="0">
                                          <p:val>
                                            <p:strVal val="#ppt_x"/>
                                          </p:val>
                                        </p:tav>
                                        <p:tav tm="100000">
                                          <p:val>
                                            <p:strVal val="#ppt_x"/>
                                          </p:val>
                                        </p:tav>
                                      </p:tavLst>
                                    </p:anim>
                                    <p:anim calcmode="lin" valueType="num">
                                      <p:cBhvr additive="base">
                                        <p:cTn id="60" dur="500" fill="hold"/>
                                        <p:tgtEl>
                                          <p:spTgt spid="26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64"/>
                                        </p:tgtEl>
                                        <p:attrNameLst>
                                          <p:attrName>style.visibility</p:attrName>
                                        </p:attrNameLst>
                                      </p:cBhvr>
                                      <p:to>
                                        <p:strVal val="visible"/>
                                      </p:to>
                                    </p:set>
                                    <p:anim calcmode="lin" valueType="num">
                                      <p:cBhvr additive="base">
                                        <p:cTn id="63" dur="500" fill="hold"/>
                                        <p:tgtEl>
                                          <p:spTgt spid="264"/>
                                        </p:tgtEl>
                                        <p:attrNameLst>
                                          <p:attrName>ppt_x</p:attrName>
                                        </p:attrNameLst>
                                      </p:cBhvr>
                                      <p:tavLst>
                                        <p:tav tm="0">
                                          <p:val>
                                            <p:strVal val="#ppt_x"/>
                                          </p:val>
                                        </p:tav>
                                        <p:tav tm="100000">
                                          <p:val>
                                            <p:strVal val="#ppt_x"/>
                                          </p:val>
                                        </p:tav>
                                      </p:tavLst>
                                    </p:anim>
                                    <p:anim calcmode="lin" valueType="num">
                                      <p:cBhvr additive="base">
                                        <p:cTn id="64" dur="500" fill="hold"/>
                                        <p:tgtEl>
                                          <p:spTgt spid="26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67"/>
                                        </p:tgtEl>
                                        <p:attrNameLst>
                                          <p:attrName>style.visibility</p:attrName>
                                        </p:attrNameLst>
                                      </p:cBhvr>
                                      <p:to>
                                        <p:strVal val="visible"/>
                                      </p:to>
                                    </p:set>
                                    <p:anim calcmode="lin" valueType="num">
                                      <p:cBhvr additive="base">
                                        <p:cTn id="67" dur="500" fill="hold"/>
                                        <p:tgtEl>
                                          <p:spTgt spid="267"/>
                                        </p:tgtEl>
                                        <p:attrNameLst>
                                          <p:attrName>ppt_x</p:attrName>
                                        </p:attrNameLst>
                                      </p:cBhvr>
                                      <p:tavLst>
                                        <p:tav tm="0">
                                          <p:val>
                                            <p:strVal val="#ppt_x"/>
                                          </p:val>
                                        </p:tav>
                                        <p:tav tm="100000">
                                          <p:val>
                                            <p:strVal val="#ppt_x"/>
                                          </p:val>
                                        </p:tav>
                                      </p:tavLst>
                                    </p:anim>
                                    <p:anim calcmode="lin" valueType="num">
                                      <p:cBhvr additive="base">
                                        <p:cTn id="68" dur="500" fill="hold"/>
                                        <p:tgtEl>
                                          <p:spTgt spid="26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69"/>
                                        </p:tgtEl>
                                        <p:attrNameLst>
                                          <p:attrName>style.visibility</p:attrName>
                                        </p:attrNameLst>
                                      </p:cBhvr>
                                      <p:to>
                                        <p:strVal val="visible"/>
                                      </p:to>
                                    </p:set>
                                    <p:anim calcmode="lin" valueType="num">
                                      <p:cBhvr additive="base">
                                        <p:cTn id="71" dur="500" fill="hold"/>
                                        <p:tgtEl>
                                          <p:spTgt spid="269"/>
                                        </p:tgtEl>
                                        <p:attrNameLst>
                                          <p:attrName>ppt_x</p:attrName>
                                        </p:attrNameLst>
                                      </p:cBhvr>
                                      <p:tavLst>
                                        <p:tav tm="0">
                                          <p:val>
                                            <p:strVal val="#ppt_x"/>
                                          </p:val>
                                        </p:tav>
                                        <p:tav tm="100000">
                                          <p:val>
                                            <p:strVal val="#ppt_x"/>
                                          </p:val>
                                        </p:tav>
                                      </p:tavLst>
                                    </p:anim>
                                    <p:anim calcmode="lin" valueType="num">
                                      <p:cBhvr additive="base">
                                        <p:cTn id="72" dur="500" fill="hold"/>
                                        <p:tgtEl>
                                          <p:spTgt spid="26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89"/>
                                        </p:tgtEl>
                                        <p:attrNameLst>
                                          <p:attrName>style.visibility</p:attrName>
                                        </p:attrNameLst>
                                      </p:cBhvr>
                                      <p:to>
                                        <p:strVal val="visible"/>
                                      </p:to>
                                    </p:set>
                                    <p:anim calcmode="lin" valueType="num">
                                      <p:cBhvr additive="base">
                                        <p:cTn id="75" dur="500" fill="hold"/>
                                        <p:tgtEl>
                                          <p:spTgt spid="289"/>
                                        </p:tgtEl>
                                        <p:attrNameLst>
                                          <p:attrName>ppt_x</p:attrName>
                                        </p:attrNameLst>
                                      </p:cBhvr>
                                      <p:tavLst>
                                        <p:tav tm="0">
                                          <p:val>
                                            <p:strVal val="#ppt_x"/>
                                          </p:val>
                                        </p:tav>
                                        <p:tav tm="100000">
                                          <p:val>
                                            <p:strVal val="#ppt_x"/>
                                          </p:val>
                                        </p:tav>
                                      </p:tavLst>
                                    </p:anim>
                                    <p:anim calcmode="lin" valueType="num">
                                      <p:cBhvr additive="base">
                                        <p:cTn id="76" dur="500" fill="hold"/>
                                        <p:tgtEl>
                                          <p:spTgt spid="28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90"/>
                                        </p:tgtEl>
                                        <p:attrNameLst>
                                          <p:attrName>style.visibility</p:attrName>
                                        </p:attrNameLst>
                                      </p:cBhvr>
                                      <p:to>
                                        <p:strVal val="visible"/>
                                      </p:to>
                                    </p:set>
                                    <p:anim calcmode="lin" valueType="num">
                                      <p:cBhvr additive="base">
                                        <p:cTn id="79" dur="500" fill="hold"/>
                                        <p:tgtEl>
                                          <p:spTgt spid="290"/>
                                        </p:tgtEl>
                                        <p:attrNameLst>
                                          <p:attrName>ppt_x</p:attrName>
                                        </p:attrNameLst>
                                      </p:cBhvr>
                                      <p:tavLst>
                                        <p:tav tm="0">
                                          <p:val>
                                            <p:strVal val="#ppt_x"/>
                                          </p:val>
                                        </p:tav>
                                        <p:tav tm="100000">
                                          <p:val>
                                            <p:strVal val="#ppt_x"/>
                                          </p:val>
                                        </p:tav>
                                      </p:tavLst>
                                    </p:anim>
                                    <p:anim calcmode="lin" valueType="num">
                                      <p:cBhvr additive="base">
                                        <p:cTn id="80" dur="500" fill="hold"/>
                                        <p:tgtEl>
                                          <p:spTgt spid="290"/>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91"/>
                                        </p:tgtEl>
                                        <p:attrNameLst>
                                          <p:attrName>style.visibility</p:attrName>
                                        </p:attrNameLst>
                                      </p:cBhvr>
                                      <p:to>
                                        <p:strVal val="visible"/>
                                      </p:to>
                                    </p:set>
                                    <p:anim calcmode="lin" valueType="num">
                                      <p:cBhvr additive="base">
                                        <p:cTn id="83" dur="500" fill="hold"/>
                                        <p:tgtEl>
                                          <p:spTgt spid="291"/>
                                        </p:tgtEl>
                                        <p:attrNameLst>
                                          <p:attrName>ppt_x</p:attrName>
                                        </p:attrNameLst>
                                      </p:cBhvr>
                                      <p:tavLst>
                                        <p:tav tm="0">
                                          <p:val>
                                            <p:strVal val="#ppt_x"/>
                                          </p:val>
                                        </p:tav>
                                        <p:tav tm="100000">
                                          <p:val>
                                            <p:strVal val="#ppt_x"/>
                                          </p:val>
                                        </p:tav>
                                      </p:tavLst>
                                    </p:anim>
                                    <p:anim calcmode="lin" valueType="num">
                                      <p:cBhvr additive="base">
                                        <p:cTn id="84" dur="500" fill="hold"/>
                                        <p:tgtEl>
                                          <p:spTgt spid="29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92"/>
                                        </p:tgtEl>
                                        <p:attrNameLst>
                                          <p:attrName>style.visibility</p:attrName>
                                        </p:attrNameLst>
                                      </p:cBhvr>
                                      <p:to>
                                        <p:strVal val="visible"/>
                                      </p:to>
                                    </p:set>
                                    <p:anim calcmode="lin" valueType="num">
                                      <p:cBhvr additive="base">
                                        <p:cTn id="87" dur="500" fill="hold"/>
                                        <p:tgtEl>
                                          <p:spTgt spid="292"/>
                                        </p:tgtEl>
                                        <p:attrNameLst>
                                          <p:attrName>ppt_x</p:attrName>
                                        </p:attrNameLst>
                                      </p:cBhvr>
                                      <p:tavLst>
                                        <p:tav tm="0">
                                          <p:val>
                                            <p:strVal val="#ppt_x"/>
                                          </p:val>
                                        </p:tav>
                                        <p:tav tm="100000">
                                          <p:val>
                                            <p:strVal val="#ppt_x"/>
                                          </p:val>
                                        </p:tav>
                                      </p:tavLst>
                                    </p:anim>
                                    <p:anim calcmode="lin" valueType="num">
                                      <p:cBhvr additive="base">
                                        <p:cTn id="88" dur="500" fill="hold"/>
                                        <p:tgtEl>
                                          <p:spTgt spid="29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93"/>
                                        </p:tgtEl>
                                        <p:attrNameLst>
                                          <p:attrName>style.visibility</p:attrName>
                                        </p:attrNameLst>
                                      </p:cBhvr>
                                      <p:to>
                                        <p:strVal val="visible"/>
                                      </p:to>
                                    </p:set>
                                    <p:anim calcmode="lin" valueType="num">
                                      <p:cBhvr additive="base">
                                        <p:cTn id="91" dur="500" fill="hold"/>
                                        <p:tgtEl>
                                          <p:spTgt spid="293"/>
                                        </p:tgtEl>
                                        <p:attrNameLst>
                                          <p:attrName>ppt_x</p:attrName>
                                        </p:attrNameLst>
                                      </p:cBhvr>
                                      <p:tavLst>
                                        <p:tav tm="0">
                                          <p:val>
                                            <p:strVal val="#ppt_x"/>
                                          </p:val>
                                        </p:tav>
                                        <p:tav tm="100000">
                                          <p:val>
                                            <p:strVal val="#ppt_x"/>
                                          </p:val>
                                        </p:tav>
                                      </p:tavLst>
                                    </p:anim>
                                    <p:anim calcmode="lin" valueType="num">
                                      <p:cBhvr additive="base">
                                        <p:cTn id="92" dur="500" fill="hold"/>
                                        <p:tgtEl>
                                          <p:spTgt spid="293"/>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94"/>
                                        </p:tgtEl>
                                        <p:attrNameLst>
                                          <p:attrName>style.visibility</p:attrName>
                                        </p:attrNameLst>
                                      </p:cBhvr>
                                      <p:to>
                                        <p:strVal val="visible"/>
                                      </p:to>
                                    </p:set>
                                    <p:anim calcmode="lin" valueType="num">
                                      <p:cBhvr additive="base">
                                        <p:cTn id="95" dur="500" fill="hold"/>
                                        <p:tgtEl>
                                          <p:spTgt spid="294"/>
                                        </p:tgtEl>
                                        <p:attrNameLst>
                                          <p:attrName>ppt_x</p:attrName>
                                        </p:attrNameLst>
                                      </p:cBhvr>
                                      <p:tavLst>
                                        <p:tav tm="0">
                                          <p:val>
                                            <p:strVal val="#ppt_x"/>
                                          </p:val>
                                        </p:tav>
                                        <p:tav tm="100000">
                                          <p:val>
                                            <p:strVal val="#ppt_x"/>
                                          </p:val>
                                        </p:tav>
                                      </p:tavLst>
                                    </p:anim>
                                    <p:anim calcmode="lin" valueType="num">
                                      <p:cBhvr additive="base">
                                        <p:cTn id="96" dur="500" fill="hold"/>
                                        <p:tgtEl>
                                          <p:spTgt spid="294"/>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95"/>
                                        </p:tgtEl>
                                        <p:attrNameLst>
                                          <p:attrName>style.visibility</p:attrName>
                                        </p:attrNameLst>
                                      </p:cBhvr>
                                      <p:to>
                                        <p:strVal val="visible"/>
                                      </p:to>
                                    </p:set>
                                    <p:anim calcmode="lin" valueType="num">
                                      <p:cBhvr additive="base">
                                        <p:cTn id="99" dur="500" fill="hold"/>
                                        <p:tgtEl>
                                          <p:spTgt spid="295"/>
                                        </p:tgtEl>
                                        <p:attrNameLst>
                                          <p:attrName>ppt_x</p:attrName>
                                        </p:attrNameLst>
                                      </p:cBhvr>
                                      <p:tavLst>
                                        <p:tav tm="0">
                                          <p:val>
                                            <p:strVal val="#ppt_x"/>
                                          </p:val>
                                        </p:tav>
                                        <p:tav tm="100000">
                                          <p:val>
                                            <p:strVal val="#ppt_x"/>
                                          </p:val>
                                        </p:tav>
                                      </p:tavLst>
                                    </p:anim>
                                    <p:anim calcmode="lin" valueType="num">
                                      <p:cBhvr additive="base">
                                        <p:cTn id="100" dur="500" fill="hold"/>
                                        <p:tgtEl>
                                          <p:spTgt spid="295"/>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96"/>
                                        </p:tgtEl>
                                        <p:attrNameLst>
                                          <p:attrName>style.visibility</p:attrName>
                                        </p:attrNameLst>
                                      </p:cBhvr>
                                      <p:to>
                                        <p:strVal val="visible"/>
                                      </p:to>
                                    </p:set>
                                    <p:anim calcmode="lin" valueType="num">
                                      <p:cBhvr additive="base">
                                        <p:cTn id="103" dur="500" fill="hold"/>
                                        <p:tgtEl>
                                          <p:spTgt spid="296"/>
                                        </p:tgtEl>
                                        <p:attrNameLst>
                                          <p:attrName>ppt_x</p:attrName>
                                        </p:attrNameLst>
                                      </p:cBhvr>
                                      <p:tavLst>
                                        <p:tav tm="0">
                                          <p:val>
                                            <p:strVal val="#ppt_x"/>
                                          </p:val>
                                        </p:tav>
                                        <p:tav tm="100000">
                                          <p:val>
                                            <p:strVal val="#ppt_x"/>
                                          </p:val>
                                        </p:tav>
                                      </p:tavLst>
                                    </p:anim>
                                    <p:anim calcmode="lin" valueType="num">
                                      <p:cBhvr additive="base">
                                        <p:cTn id="104" dur="500" fill="hold"/>
                                        <p:tgtEl>
                                          <p:spTgt spid="296"/>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additive="base">
                                        <p:cTn id="107" dur="500" fill="hold"/>
                                        <p:tgtEl>
                                          <p:spTgt spid="4"/>
                                        </p:tgtEl>
                                        <p:attrNameLst>
                                          <p:attrName>ppt_x</p:attrName>
                                        </p:attrNameLst>
                                      </p:cBhvr>
                                      <p:tavLst>
                                        <p:tav tm="0">
                                          <p:val>
                                            <p:strVal val="#ppt_x"/>
                                          </p:val>
                                        </p:tav>
                                        <p:tav tm="100000">
                                          <p:val>
                                            <p:strVal val="#ppt_x"/>
                                          </p:val>
                                        </p:tav>
                                      </p:tavLst>
                                    </p:anim>
                                    <p:anim calcmode="lin" valueType="num">
                                      <p:cBhvr additive="base">
                                        <p:cTn id="10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0"/>
                                        </p:tgtEl>
                                        <p:attrNameLst>
                                          <p:attrName>style.visibility</p:attrName>
                                        </p:attrNameLst>
                                      </p:cBhvr>
                                      <p:to>
                                        <p:strVal val="visible"/>
                                      </p:to>
                                    </p:set>
                                    <p:anim calcmode="lin" valueType="num">
                                      <p:cBhvr additive="base">
                                        <p:cTn id="113" dur="500" fill="hold"/>
                                        <p:tgtEl>
                                          <p:spTgt spid="10"/>
                                        </p:tgtEl>
                                        <p:attrNameLst>
                                          <p:attrName>ppt_x</p:attrName>
                                        </p:attrNameLst>
                                      </p:cBhvr>
                                      <p:tavLst>
                                        <p:tav tm="0">
                                          <p:val>
                                            <p:strVal val="#ppt_x"/>
                                          </p:val>
                                        </p:tav>
                                        <p:tav tm="100000">
                                          <p:val>
                                            <p:strVal val="#ppt_x"/>
                                          </p:val>
                                        </p:tav>
                                      </p:tavLst>
                                    </p:anim>
                                    <p:anim calcmode="lin" valueType="num">
                                      <p:cBhvr additive="base">
                                        <p:cTn id="114" dur="500" fill="hold"/>
                                        <p:tgtEl>
                                          <p:spTgt spid="10"/>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65"/>
                                        </p:tgtEl>
                                        <p:attrNameLst>
                                          <p:attrName>style.visibility</p:attrName>
                                        </p:attrNameLst>
                                      </p:cBhvr>
                                      <p:to>
                                        <p:strVal val="visible"/>
                                      </p:to>
                                    </p:set>
                                    <p:anim calcmode="lin" valueType="num">
                                      <p:cBhvr additive="base">
                                        <p:cTn id="117" dur="500" fill="hold"/>
                                        <p:tgtEl>
                                          <p:spTgt spid="65"/>
                                        </p:tgtEl>
                                        <p:attrNameLst>
                                          <p:attrName>ppt_x</p:attrName>
                                        </p:attrNameLst>
                                      </p:cBhvr>
                                      <p:tavLst>
                                        <p:tav tm="0">
                                          <p:val>
                                            <p:strVal val="#ppt_x"/>
                                          </p:val>
                                        </p:tav>
                                        <p:tav tm="100000">
                                          <p:val>
                                            <p:strVal val="#ppt_x"/>
                                          </p:val>
                                        </p:tav>
                                      </p:tavLst>
                                    </p:anim>
                                    <p:anim calcmode="lin" valueType="num">
                                      <p:cBhvr additive="base">
                                        <p:cTn id="118" dur="500" fill="hold"/>
                                        <p:tgtEl>
                                          <p:spTgt spid="65"/>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255"/>
                                        </p:tgtEl>
                                        <p:attrNameLst>
                                          <p:attrName>style.visibility</p:attrName>
                                        </p:attrNameLst>
                                      </p:cBhvr>
                                      <p:to>
                                        <p:strVal val="visible"/>
                                      </p:to>
                                    </p:set>
                                    <p:anim calcmode="lin" valueType="num">
                                      <p:cBhvr additive="base">
                                        <p:cTn id="121" dur="500" fill="hold"/>
                                        <p:tgtEl>
                                          <p:spTgt spid="255"/>
                                        </p:tgtEl>
                                        <p:attrNameLst>
                                          <p:attrName>ppt_x</p:attrName>
                                        </p:attrNameLst>
                                      </p:cBhvr>
                                      <p:tavLst>
                                        <p:tav tm="0">
                                          <p:val>
                                            <p:strVal val="#ppt_x"/>
                                          </p:val>
                                        </p:tav>
                                        <p:tav tm="100000">
                                          <p:val>
                                            <p:strVal val="#ppt_x"/>
                                          </p:val>
                                        </p:tav>
                                      </p:tavLst>
                                    </p:anim>
                                    <p:anim calcmode="lin" valueType="num">
                                      <p:cBhvr additive="base">
                                        <p:cTn id="122" dur="500" fill="hold"/>
                                        <p:tgtEl>
                                          <p:spTgt spid="255"/>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256"/>
                                        </p:tgtEl>
                                        <p:attrNameLst>
                                          <p:attrName>style.visibility</p:attrName>
                                        </p:attrNameLst>
                                      </p:cBhvr>
                                      <p:to>
                                        <p:strVal val="visible"/>
                                      </p:to>
                                    </p:set>
                                    <p:anim calcmode="lin" valueType="num">
                                      <p:cBhvr additive="base">
                                        <p:cTn id="125" dur="500" fill="hold"/>
                                        <p:tgtEl>
                                          <p:spTgt spid="256"/>
                                        </p:tgtEl>
                                        <p:attrNameLst>
                                          <p:attrName>ppt_x</p:attrName>
                                        </p:attrNameLst>
                                      </p:cBhvr>
                                      <p:tavLst>
                                        <p:tav tm="0">
                                          <p:val>
                                            <p:strVal val="#ppt_x"/>
                                          </p:val>
                                        </p:tav>
                                        <p:tav tm="100000">
                                          <p:val>
                                            <p:strVal val="#ppt_x"/>
                                          </p:val>
                                        </p:tav>
                                      </p:tavLst>
                                    </p:anim>
                                    <p:anim calcmode="lin" valueType="num">
                                      <p:cBhvr additive="base">
                                        <p:cTn id="126" dur="500" fill="hold"/>
                                        <p:tgtEl>
                                          <p:spTgt spid="256"/>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nodePh="1">
                                  <p:stCondLst>
                                    <p:cond delay="0"/>
                                  </p:stCondLst>
                                  <p:endCondLst>
                                    <p:cond evt="begin" delay="0">
                                      <p:tn val="127"/>
                                    </p:cond>
                                  </p:endCondLst>
                                  <p:childTnLst>
                                    <p:set>
                                      <p:cBhvr>
                                        <p:cTn id="128" dur="1" fill="hold">
                                          <p:stCondLst>
                                            <p:cond delay="0"/>
                                          </p:stCondLst>
                                        </p:cTn>
                                        <p:tgtEl>
                                          <p:spTgt spid="258"/>
                                        </p:tgtEl>
                                        <p:attrNameLst>
                                          <p:attrName>style.visibility</p:attrName>
                                        </p:attrNameLst>
                                      </p:cBhvr>
                                      <p:to>
                                        <p:strVal val="visible"/>
                                      </p:to>
                                    </p:set>
                                    <p:anim calcmode="lin" valueType="num">
                                      <p:cBhvr additive="base">
                                        <p:cTn id="129" dur="500" fill="hold"/>
                                        <p:tgtEl>
                                          <p:spTgt spid="258"/>
                                        </p:tgtEl>
                                        <p:attrNameLst>
                                          <p:attrName>ppt_x</p:attrName>
                                        </p:attrNameLst>
                                      </p:cBhvr>
                                      <p:tavLst>
                                        <p:tav tm="0">
                                          <p:val>
                                            <p:strVal val="#ppt_x"/>
                                          </p:val>
                                        </p:tav>
                                        <p:tav tm="100000">
                                          <p:val>
                                            <p:strVal val="#ppt_x"/>
                                          </p:val>
                                        </p:tav>
                                      </p:tavLst>
                                    </p:anim>
                                    <p:anim calcmode="lin" valueType="num">
                                      <p:cBhvr additive="base">
                                        <p:cTn id="130" dur="500" fill="hold"/>
                                        <p:tgtEl>
                                          <p:spTgt spid="258"/>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259"/>
                                        </p:tgtEl>
                                        <p:attrNameLst>
                                          <p:attrName>style.visibility</p:attrName>
                                        </p:attrNameLst>
                                      </p:cBhvr>
                                      <p:to>
                                        <p:strVal val="visible"/>
                                      </p:to>
                                    </p:set>
                                    <p:anim calcmode="lin" valueType="num">
                                      <p:cBhvr additive="base">
                                        <p:cTn id="133" dur="500" fill="hold"/>
                                        <p:tgtEl>
                                          <p:spTgt spid="259"/>
                                        </p:tgtEl>
                                        <p:attrNameLst>
                                          <p:attrName>ppt_x</p:attrName>
                                        </p:attrNameLst>
                                      </p:cBhvr>
                                      <p:tavLst>
                                        <p:tav tm="0">
                                          <p:val>
                                            <p:strVal val="#ppt_x"/>
                                          </p:val>
                                        </p:tav>
                                        <p:tav tm="100000">
                                          <p:val>
                                            <p:strVal val="#ppt_x"/>
                                          </p:val>
                                        </p:tav>
                                      </p:tavLst>
                                    </p:anim>
                                    <p:anim calcmode="lin" valueType="num">
                                      <p:cBhvr additive="base">
                                        <p:cTn id="134" dur="500" fill="hold"/>
                                        <p:tgtEl>
                                          <p:spTgt spid="259"/>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262"/>
                                        </p:tgtEl>
                                        <p:attrNameLst>
                                          <p:attrName>style.visibility</p:attrName>
                                        </p:attrNameLst>
                                      </p:cBhvr>
                                      <p:to>
                                        <p:strVal val="visible"/>
                                      </p:to>
                                    </p:set>
                                    <p:anim calcmode="lin" valueType="num">
                                      <p:cBhvr additive="base">
                                        <p:cTn id="137" dur="500" fill="hold"/>
                                        <p:tgtEl>
                                          <p:spTgt spid="262"/>
                                        </p:tgtEl>
                                        <p:attrNameLst>
                                          <p:attrName>ppt_x</p:attrName>
                                        </p:attrNameLst>
                                      </p:cBhvr>
                                      <p:tavLst>
                                        <p:tav tm="0">
                                          <p:val>
                                            <p:strVal val="#ppt_x"/>
                                          </p:val>
                                        </p:tav>
                                        <p:tav tm="100000">
                                          <p:val>
                                            <p:strVal val="#ppt_x"/>
                                          </p:val>
                                        </p:tav>
                                      </p:tavLst>
                                    </p:anim>
                                    <p:anim calcmode="lin" valueType="num">
                                      <p:cBhvr additive="base">
                                        <p:cTn id="138" dur="500" fill="hold"/>
                                        <p:tgtEl>
                                          <p:spTgt spid="262"/>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263"/>
                                        </p:tgtEl>
                                        <p:attrNameLst>
                                          <p:attrName>style.visibility</p:attrName>
                                        </p:attrNameLst>
                                      </p:cBhvr>
                                      <p:to>
                                        <p:strVal val="visible"/>
                                      </p:to>
                                    </p:set>
                                    <p:anim calcmode="lin" valueType="num">
                                      <p:cBhvr additive="base">
                                        <p:cTn id="141" dur="500" fill="hold"/>
                                        <p:tgtEl>
                                          <p:spTgt spid="263"/>
                                        </p:tgtEl>
                                        <p:attrNameLst>
                                          <p:attrName>ppt_x</p:attrName>
                                        </p:attrNameLst>
                                      </p:cBhvr>
                                      <p:tavLst>
                                        <p:tav tm="0">
                                          <p:val>
                                            <p:strVal val="#ppt_x"/>
                                          </p:val>
                                        </p:tav>
                                        <p:tav tm="100000">
                                          <p:val>
                                            <p:strVal val="#ppt_x"/>
                                          </p:val>
                                        </p:tav>
                                      </p:tavLst>
                                    </p:anim>
                                    <p:anim calcmode="lin" valueType="num">
                                      <p:cBhvr additive="base">
                                        <p:cTn id="142" dur="500" fill="hold"/>
                                        <p:tgtEl>
                                          <p:spTgt spid="263"/>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265"/>
                                        </p:tgtEl>
                                        <p:attrNameLst>
                                          <p:attrName>style.visibility</p:attrName>
                                        </p:attrNameLst>
                                      </p:cBhvr>
                                      <p:to>
                                        <p:strVal val="visible"/>
                                      </p:to>
                                    </p:set>
                                    <p:anim calcmode="lin" valueType="num">
                                      <p:cBhvr additive="base">
                                        <p:cTn id="145" dur="500" fill="hold"/>
                                        <p:tgtEl>
                                          <p:spTgt spid="265"/>
                                        </p:tgtEl>
                                        <p:attrNameLst>
                                          <p:attrName>ppt_x</p:attrName>
                                        </p:attrNameLst>
                                      </p:cBhvr>
                                      <p:tavLst>
                                        <p:tav tm="0">
                                          <p:val>
                                            <p:strVal val="#ppt_x"/>
                                          </p:val>
                                        </p:tav>
                                        <p:tav tm="100000">
                                          <p:val>
                                            <p:strVal val="#ppt_x"/>
                                          </p:val>
                                        </p:tav>
                                      </p:tavLst>
                                    </p:anim>
                                    <p:anim calcmode="lin" valueType="num">
                                      <p:cBhvr additive="base">
                                        <p:cTn id="146" dur="500" fill="hold"/>
                                        <p:tgtEl>
                                          <p:spTgt spid="265"/>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266"/>
                                        </p:tgtEl>
                                        <p:attrNameLst>
                                          <p:attrName>style.visibility</p:attrName>
                                        </p:attrNameLst>
                                      </p:cBhvr>
                                      <p:to>
                                        <p:strVal val="visible"/>
                                      </p:to>
                                    </p:set>
                                    <p:anim calcmode="lin" valueType="num">
                                      <p:cBhvr additive="base">
                                        <p:cTn id="149" dur="500" fill="hold"/>
                                        <p:tgtEl>
                                          <p:spTgt spid="266"/>
                                        </p:tgtEl>
                                        <p:attrNameLst>
                                          <p:attrName>ppt_x</p:attrName>
                                        </p:attrNameLst>
                                      </p:cBhvr>
                                      <p:tavLst>
                                        <p:tav tm="0">
                                          <p:val>
                                            <p:strVal val="#ppt_x"/>
                                          </p:val>
                                        </p:tav>
                                        <p:tav tm="100000">
                                          <p:val>
                                            <p:strVal val="#ppt_x"/>
                                          </p:val>
                                        </p:tav>
                                      </p:tavLst>
                                    </p:anim>
                                    <p:anim calcmode="lin" valueType="num">
                                      <p:cBhvr additive="base">
                                        <p:cTn id="150" dur="500" fill="hold"/>
                                        <p:tgtEl>
                                          <p:spTgt spid="266"/>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268"/>
                                        </p:tgtEl>
                                        <p:attrNameLst>
                                          <p:attrName>style.visibility</p:attrName>
                                        </p:attrNameLst>
                                      </p:cBhvr>
                                      <p:to>
                                        <p:strVal val="visible"/>
                                      </p:to>
                                    </p:set>
                                    <p:anim calcmode="lin" valueType="num">
                                      <p:cBhvr additive="base">
                                        <p:cTn id="153" dur="500" fill="hold"/>
                                        <p:tgtEl>
                                          <p:spTgt spid="268"/>
                                        </p:tgtEl>
                                        <p:attrNameLst>
                                          <p:attrName>ppt_x</p:attrName>
                                        </p:attrNameLst>
                                      </p:cBhvr>
                                      <p:tavLst>
                                        <p:tav tm="0">
                                          <p:val>
                                            <p:strVal val="#ppt_x"/>
                                          </p:val>
                                        </p:tav>
                                        <p:tav tm="100000">
                                          <p:val>
                                            <p:strVal val="#ppt_x"/>
                                          </p:val>
                                        </p:tav>
                                      </p:tavLst>
                                    </p:anim>
                                    <p:anim calcmode="lin" valueType="num">
                                      <p:cBhvr additive="base">
                                        <p:cTn id="154" dur="500" fill="hold"/>
                                        <p:tgtEl>
                                          <p:spTgt spid="268"/>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270"/>
                                        </p:tgtEl>
                                        <p:attrNameLst>
                                          <p:attrName>style.visibility</p:attrName>
                                        </p:attrNameLst>
                                      </p:cBhvr>
                                      <p:to>
                                        <p:strVal val="visible"/>
                                      </p:to>
                                    </p:set>
                                    <p:anim calcmode="lin" valueType="num">
                                      <p:cBhvr additive="base">
                                        <p:cTn id="157" dur="500" fill="hold"/>
                                        <p:tgtEl>
                                          <p:spTgt spid="270"/>
                                        </p:tgtEl>
                                        <p:attrNameLst>
                                          <p:attrName>ppt_x</p:attrName>
                                        </p:attrNameLst>
                                      </p:cBhvr>
                                      <p:tavLst>
                                        <p:tav tm="0">
                                          <p:val>
                                            <p:strVal val="#ppt_x"/>
                                          </p:val>
                                        </p:tav>
                                        <p:tav tm="100000">
                                          <p:val>
                                            <p:strVal val="#ppt_x"/>
                                          </p:val>
                                        </p:tav>
                                      </p:tavLst>
                                    </p:anim>
                                    <p:anim calcmode="lin" valueType="num">
                                      <p:cBhvr additive="base">
                                        <p:cTn id="158" dur="500" fill="hold"/>
                                        <p:tgtEl>
                                          <p:spTgt spid="270"/>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273"/>
                                        </p:tgtEl>
                                        <p:attrNameLst>
                                          <p:attrName>style.visibility</p:attrName>
                                        </p:attrNameLst>
                                      </p:cBhvr>
                                      <p:to>
                                        <p:strVal val="visible"/>
                                      </p:to>
                                    </p:set>
                                    <p:anim calcmode="lin" valueType="num">
                                      <p:cBhvr additive="base">
                                        <p:cTn id="161" dur="500" fill="hold"/>
                                        <p:tgtEl>
                                          <p:spTgt spid="273"/>
                                        </p:tgtEl>
                                        <p:attrNameLst>
                                          <p:attrName>ppt_x</p:attrName>
                                        </p:attrNameLst>
                                      </p:cBhvr>
                                      <p:tavLst>
                                        <p:tav tm="0">
                                          <p:val>
                                            <p:strVal val="#ppt_x"/>
                                          </p:val>
                                        </p:tav>
                                        <p:tav tm="100000">
                                          <p:val>
                                            <p:strVal val="#ppt_x"/>
                                          </p:val>
                                        </p:tav>
                                      </p:tavLst>
                                    </p:anim>
                                    <p:anim calcmode="lin" valueType="num">
                                      <p:cBhvr additive="base">
                                        <p:cTn id="162" dur="500" fill="hold"/>
                                        <p:tgtEl>
                                          <p:spTgt spid="273"/>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274"/>
                                        </p:tgtEl>
                                        <p:attrNameLst>
                                          <p:attrName>style.visibility</p:attrName>
                                        </p:attrNameLst>
                                      </p:cBhvr>
                                      <p:to>
                                        <p:strVal val="visible"/>
                                      </p:to>
                                    </p:set>
                                    <p:anim calcmode="lin" valueType="num">
                                      <p:cBhvr additive="base">
                                        <p:cTn id="165" dur="500" fill="hold"/>
                                        <p:tgtEl>
                                          <p:spTgt spid="274"/>
                                        </p:tgtEl>
                                        <p:attrNameLst>
                                          <p:attrName>ppt_x</p:attrName>
                                        </p:attrNameLst>
                                      </p:cBhvr>
                                      <p:tavLst>
                                        <p:tav tm="0">
                                          <p:val>
                                            <p:strVal val="#ppt_x"/>
                                          </p:val>
                                        </p:tav>
                                        <p:tav tm="100000">
                                          <p:val>
                                            <p:strVal val="#ppt_x"/>
                                          </p:val>
                                        </p:tav>
                                      </p:tavLst>
                                    </p:anim>
                                    <p:anim calcmode="lin" valueType="num">
                                      <p:cBhvr additive="base">
                                        <p:cTn id="166" dur="500" fill="hold"/>
                                        <p:tgtEl>
                                          <p:spTgt spid="274"/>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275"/>
                                        </p:tgtEl>
                                        <p:attrNameLst>
                                          <p:attrName>style.visibility</p:attrName>
                                        </p:attrNameLst>
                                      </p:cBhvr>
                                      <p:to>
                                        <p:strVal val="visible"/>
                                      </p:to>
                                    </p:set>
                                    <p:anim calcmode="lin" valueType="num">
                                      <p:cBhvr additive="base">
                                        <p:cTn id="169" dur="500" fill="hold"/>
                                        <p:tgtEl>
                                          <p:spTgt spid="275"/>
                                        </p:tgtEl>
                                        <p:attrNameLst>
                                          <p:attrName>ppt_x</p:attrName>
                                        </p:attrNameLst>
                                      </p:cBhvr>
                                      <p:tavLst>
                                        <p:tav tm="0">
                                          <p:val>
                                            <p:strVal val="#ppt_x"/>
                                          </p:val>
                                        </p:tav>
                                        <p:tav tm="100000">
                                          <p:val>
                                            <p:strVal val="#ppt_x"/>
                                          </p:val>
                                        </p:tav>
                                      </p:tavLst>
                                    </p:anim>
                                    <p:anim calcmode="lin" valueType="num">
                                      <p:cBhvr additive="base">
                                        <p:cTn id="170" dur="500" fill="hold"/>
                                        <p:tgtEl>
                                          <p:spTgt spid="275"/>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276"/>
                                        </p:tgtEl>
                                        <p:attrNameLst>
                                          <p:attrName>style.visibility</p:attrName>
                                        </p:attrNameLst>
                                      </p:cBhvr>
                                      <p:to>
                                        <p:strVal val="visible"/>
                                      </p:to>
                                    </p:set>
                                    <p:anim calcmode="lin" valueType="num">
                                      <p:cBhvr additive="base">
                                        <p:cTn id="173" dur="500" fill="hold"/>
                                        <p:tgtEl>
                                          <p:spTgt spid="276"/>
                                        </p:tgtEl>
                                        <p:attrNameLst>
                                          <p:attrName>ppt_x</p:attrName>
                                        </p:attrNameLst>
                                      </p:cBhvr>
                                      <p:tavLst>
                                        <p:tav tm="0">
                                          <p:val>
                                            <p:strVal val="#ppt_x"/>
                                          </p:val>
                                        </p:tav>
                                        <p:tav tm="100000">
                                          <p:val>
                                            <p:strVal val="#ppt_x"/>
                                          </p:val>
                                        </p:tav>
                                      </p:tavLst>
                                    </p:anim>
                                    <p:anim calcmode="lin" valueType="num">
                                      <p:cBhvr additive="base">
                                        <p:cTn id="174" dur="500" fill="hold"/>
                                        <p:tgtEl>
                                          <p:spTgt spid="276"/>
                                        </p:tgtEl>
                                        <p:attrNameLst>
                                          <p:attrName>ppt_y</p:attrName>
                                        </p:attrNameLst>
                                      </p:cBhvr>
                                      <p:tavLst>
                                        <p:tav tm="0">
                                          <p:val>
                                            <p:strVal val="1+#ppt_h/2"/>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277"/>
                                        </p:tgtEl>
                                        <p:attrNameLst>
                                          <p:attrName>style.visibility</p:attrName>
                                        </p:attrNameLst>
                                      </p:cBhvr>
                                      <p:to>
                                        <p:strVal val="visible"/>
                                      </p:to>
                                    </p:set>
                                    <p:anim calcmode="lin" valueType="num">
                                      <p:cBhvr additive="base">
                                        <p:cTn id="179" dur="500" fill="hold"/>
                                        <p:tgtEl>
                                          <p:spTgt spid="277"/>
                                        </p:tgtEl>
                                        <p:attrNameLst>
                                          <p:attrName>ppt_x</p:attrName>
                                        </p:attrNameLst>
                                      </p:cBhvr>
                                      <p:tavLst>
                                        <p:tav tm="0">
                                          <p:val>
                                            <p:strVal val="#ppt_x"/>
                                          </p:val>
                                        </p:tav>
                                        <p:tav tm="100000">
                                          <p:val>
                                            <p:strVal val="#ppt_x"/>
                                          </p:val>
                                        </p:tav>
                                      </p:tavLst>
                                    </p:anim>
                                    <p:anim calcmode="lin" valueType="num">
                                      <p:cBhvr additive="base">
                                        <p:cTn id="180" dur="500" fill="hold"/>
                                        <p:tgtEl>
                                          <p:spTgt spid="277"/>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278"/>
                                        </p:tgtEl>
                                        <p:attrNameLst>
                                          <p:attrName>style.visibility</p:attrName>
                                        </p:attrNameLst>
                                      </p:cBhvr>
                                      <p:to>
                                        <p:strVal val="visible"/>
                                      </p:to>
                                    </p:set>
                                    <p:anim calcmode="lin" valueType="num">
                                      <p:cBhvr additive="base">
                                        <p:cTn id="183" dur="500" fill="hold"/>
                                        <p:tgtEl>
                                          <p:spTgt spid="278"/>
                                        </p:tgtEl>
                                        <p:attrNameLst>
                                          <p:attrName>ppt_x</p:attrName>
                                        </p:attrNameLst>
                                      </p:cBhvr>
                                      <p:tavLst>
                                        <p:tav tm="0">
                                          <p:val>
                                            <p:strVal val="#ppt_x"/>
                                          </p:val>
                                        </p:tav>
                                        <p:tav tm="100000">
                                          <p:val>
                                            <p:strVal val="#ppt_x"/>
                                          </p:val>
                                        </p:tav>
                                      </p:tavLst>
                                    </p:anim>
                                    <p:anim calcmode="lin" valueType="num">
                                      <p:cBhvr additive="base">
                                        <p:cTn id="184" dur="500" fill="hold"/>
                                        <p:tgtEl>
                                          <p:spTgt spid="278"/>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279"/>
                                        </p:tgtEl>
                                        <p:attrNameLst>
                                          <p:attrName>style.visibility</p:attrName>
                                        </p:attrNameLst>
                                      </p:cBhvr>
                                      <p:to>
                                        <p:strVal val="visible"/>
                                      </p:to>
                                    </p:set>
                                    <p:anim calcmode="lin" valueType="num">
                                      <p:cBhvr additive="base">
                                        <p:cTn id="187" dur="500" fill="hold"/>
                                        <p:tgtEl>
                                          <p:spTgt spid="279"/>
                                        </p:tgtEl>
                                        <p:attrNameLst>
                                          <p:attrName>ppt_x</p:attrName>
                                        </p:attrNameLst>
                                      </p:cBhvr>
                                      <p:tavLst>
                                        <p:tav tm="0">
                                          <p:val>
                                            <p:strVal val="#ppt_x"/>
                                          </p:val>
                                        </p:tav>
                                        <p:tav tm="100000">
                                          <p:val>
                                            <p:strVal val="#ppt_x"/>
                                          </p:val>
                                        </p:tav>
                                      </p:tavLst>
                                    </p:anim>
                                    <p:anim calcmode="lin" valueType="num">
                                      <p:cBhvr additive="base">
                                        <p:cTn id="188" dur="500" fill="hold"/>
                                        <p:tgtEl>
                                          <p:spTgt spid="279"/>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280"/>
                                        </p:tgtEl>
                                        <p:attrNameLst>
                                          <p:attrName>style.visibility</p:attrName>
                                        </p:attrNameLst>
                                      </p:cBhvr>
                                      <p:to>
                                        <p:strVal val="visible"/>
                                      </p:to>
                                    </p:set>
                                    <p:anim calcmode="lin" valueType="num">
                                      <p:cBhvr additive="base">
                                        <p:cTn id="191" dur="500" fill="hold"/>
                                        <p:tgtEl>
                                          <p:spTgt spid="280"/>
                                        </p:tgtEl>
                                        <p:attrNameLst>
                                          <p:attrName>ppt_x</p:attrName>
                                        </p:attrNameLst>
                                      </p:cBhvr>
                                      <p:tavLst>
                                        <p:tav tm="0">
                                          <p:val>
                                            <p:strVal val="#ppt_x"/>
                                          </p:val>
                                        </p:tav>
                                        <p:tav tm="100000">
                                          <p:val>
                                            <p:strVal val="#ppt_x"/>
                                          </p:val>
                                        </p:tav>
                                      </p:tavLst>
                                    </p:anim>
                                    <p:anim calcmode="lin" valueType="num">
                                      <p:cBhvr additive="base">
                                        <p:cTn id="192" dur="500" fill="hold"/>
                                        <p:tgtEl>
                                          <p:spTgt spid="280"/>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281"/>
                                        </p:tgtEl>
                                        <p:attrNameLst>
                                          <p:attrName>style.visibility</p:attrName>
                                        </p:attrNameLst>
                                      </p:cBhvr>
                                      <p:to>
                                        <p:strVal val="visible"/>
                                      </p:to>
                                    </p:set>
                                    <p:anim calcmode="lin" valueType="num">
                                      <p:cBhvr additive="base">
                                        <p:cTn id="195" dur="500" fill="hold"/>
                                        <p:tgtEl>
                                          <p:spTgt spid="281"/>
                                        </p:tgtEl>
                                        <p:attrNameLst>
                                          <p:attrName>ppt_x</p:attrName>
                                        </p:attrNameLst>
                                      </p:cBhvr>
                                      <p:tavLst>
                                        <p:tav tm="0">
                                          <p:val>
                                            <p:strVal val="#ppt_x"/>
                                          </p:val>
                                        </p:tav>
                                        <p:tav tm="100000">
                                          <p:val>
                                            <p:strVal val="#ppt_x"/>
                                          </p:val>
                                        </p:tav>
                                      </p:tavLst>
                                    </p:anim>
                                    <p:anim calcmode="lin" valueType="num">
                                      <p:cBhvr additive="base">
                                        <p:cTn id="196" dur="500" fill="hold"/>
                                        <p:tgtEl>
                                          <p:spTgt spid="281"/>
                                        </p:tgtEl>
                                        <p:attrNameLst>
                                          <p:attrName>ppt_y</p:attrName>
                                        </p:attrNameLst>
                                      </p:cBhvr>
                                      <p:tavLst>
                                        <p:tav tm="0">
                                          <p:val>
                                            <p:strVal val="1+#ppt_h/2"/>
                                          </p:val>
                                        </p:tav>
                                        <p:tav tm="100000">
                                          <p:val>
                                            <p:strVal val="#ppt_y"/>
                                          </p:val>
                                        </p:tav>
                                      </p:tavLst>
                                    </p:anim>
                                  </p:childTnLst>
                                </p:cTn>
                              </p:par>
                              <p:par>
                                <p:cTn id="197" presetID="2" presetClass="entr" presetSubtype="4" fill="hold" grpId="0" nodeType="withEffect">
                                  <p:stCondLst>
                                    <p:cond delay="0"/>
                                  </p:stCondLst>
                                  <p:childTnLst>
                                    <p:set>
                                      <p:cBhvr>
                                        <p:cTn id="198" dur="1" fill="hold">
                                          <p:stCondLst>
                                            <p:cond delay="0"/>
                                          </p:stCondLst>
                                        </p:cTn>
                                        <p:tgtEl>
                                          <p:spTgt spid="282"/>
                                        </p:tgtEl>
                                        <p:attrNameLst>
                                          <p:attrName>style.visibility</p:attrName>
                                        </p:attrNameLst>
                                      </p:cBhvr>
                                      <p:to>
                                        <p:strVal val="visible"/>
                                      </p:to>
                                    </p:set>
                                    <p:anim calcmode="lin" valueType="num">
                                      <p:cBhvr additive="base">
                                        <p:cTn id="199" dur="500" fill="hold"/>
                                        <p:tgtEl>
                                          <p:spTgt spid="282"/>
                                        </p:tgtEl>
                                        <p:attrNameLst>
                                          <p:attrName>ppt_x</p:attrName>
                                        </p:attrNameLst>
                                      </p:cBhvr>
                                      <p:tavLst>
                                        <p:tav tm="0">
                                          <p:val>
                                            <p:strVal val="#ppt_x"/>
                                          </p:val>
                                        </p:tav>
                                        <p:tav tm="100000">
                                          <p:val>
                                            <p:strVal val="#ppt_x"/>
                                          </p:val>
                                        </p:tav>
                                      </p:tavLst>
                                    </p:anim>
                                    <p:anim calcmode="lin" valueType="num">
                                      <p:cBhvr additive="base">
                                        <p:cTn id="200" dur="500" fill="hold"/>
                                        <p:tgtEl>
                                          <p:spTgt spid="282"/>
                                        </p:tgtEl>
                                        <p:attrNameLst>
                                          <p:attrName>ppt_y</p:attrName>
                                        </p:attrNameLst>
                                      </p:cBhvr>
                                      <p:tavLst>
                                        <p:tav tm="0">
                                          <p:val>
                                            <p:strVal val="1+#ppt_h/2"/>
                                          </p:val>
                                        </p:tav>
                                        <p:tav tm="100000">
                                          <p:val>
                                            <p:strVal val="#ppt_y"/>
                                          </p:val>
                                        </p:tav>
                                      </p:tavLst>
                                    </p:anim>
                                  </p:childTnLst>
                                </p:cTn>
                              </p:par>
                              <p:par>
                                <p:cTn id="201" presetID="2" presetClass="entr" presetSubtype="4" fill="hold" grpId="0" nodeType="withEffect">
                                  <p:stCondLst>
                                    <p:cond delay="0"/>
                                  </p:stCondLst>
                                  <p:childTnLst>
                                    <p:set>
                                      <p:cBhvr>
                                        <p:cTn id="202" dur="1" fill="hold">
                                          <p:stCondLst>
                                            <p:cond delay="0"/>
                                          </p:stCondLst>
                                        </p:cTn>
                                        <p:tgtEl>
                                          <p:spTgt spid="283"/>
                                        </p:tgtEl>
                                        <p:attrNameLst>
                                          <p:attrName>style.visibility</p:attrName>
                                        </p:attrNameLst>
                                      </p:cBhvr>
                                      <p:to>
                                        <p:strVal val="visible"/>
                                      </p:to>
                                    </p:set>
                                    <p:anim calcmode="lin" valueType="num">
                                      <p:cBhvr additive="base">
                                        <p:cTn id="203" dur="500" fill="hold"/>
                                        <p:tgtEl>
                                          <p:spTgt spid="283"/>
                                        </p:tgtEl>
                                        <p:attrNameLst>
                                          <p:attrName>ppt_x</p:attrName>
                                        </p:attrNameLst>
                                      </p:cBhvr>
                                      <p:tavLst>
                                        <p:tav tm="0">
                                          <p:val>
                                            <p:strVal val="#ppt_x"/>
                                          </p:val>
                                        </p:tav>
                                        <p:tav tm="100000">
                                          <p:val>
                                            <p:strVal val="#ppt_x"/>
                                          </p:val>
                                        </p:tav>
                                      </p:tavLst>
                                    </p:anim>
                                    <p:anim calcmode="lin" valueType="num">
                                      <p:cBhvr additive="base">
                                        <p:cTn id="204" dur="500" fill="hold"/>
                                        <p:tgtEl>
                                          <p:spTgt spid="283"/>
                                        </p:tgtEl>
                                        <p:attrNameLst>
                                          <p:attrName>ppt_y</p:attrName>
                                        </p:attrNameLst>
                                      </p:cBhvr>
                                      <p:tavLst>
                                        <p:tav tm="0">
                                          <p:val>
                                            <p:strVal val="1+#ppt_h/2"/>
                                          </p:val>
                                        </p:tav>
                                        <p:tav tm="100000">
                                          <p:val>
                                            <p:strVal val="#ppt_y"/>
                                          </p:val>
                                        </p:tav>
                                      </p:tavLst>
                                    </p:anim>
                                  </p:childTnLst>
                                </p:cTn>
                              </p:par>
                              <p:par>
                                <p:cTn id="205" presetID="2" presetClass="entr" presetSubtype="4" fill="hold" grpId="0" nodeType="withEffect">
                                  <p:stCondLst>
                                    <p:cond delay="0"/>
                                  </p:stCondLst>
                                  <p:childTnLst>
                                    <p:set>
                                      <p:cBhvr>
                                        <p:cTn id="206" dur="1" fill="hold">
                                          <p:stCondLst>
                                            <p:cond delay="0"/>
                                          </p:stCondLst>
                                        </p:cTn>
                                        <p:tgtEl>
                                          <p:spTgt spid="284"/>
                                        </p:tgtEl>
                                        <p:attrNameLst>
                                          <p:attrName>style.visibility</p:attrName>
                                        </p:attrNameLst>
                                      </p:cBhvr>
                                      <p:to>
                                        <p:strVal val="visible"/>
                                      </p:to>
                                    </p:set>
                                    <p:anim calcmode="lin" valueType="num">
                                      <p:cBhvr additive="base">
                                        <p:cTn id="207" dur="500" fill="hold"/>
                                        <p:tgtEl>
                                          <p:spTgt spid="284"/>
                                        </p:tgtEl>
                                        <p:attrNameLst>
                                          <p:attrName>ppt_x</p:attrName>
                                        </p:attrNameLst>
                                      </p:cBhvr>
                                      <p:tavLst>
                                        <p:tav tm="0">
                                          <p:val>
                                            <p:strVal val="#ppt_x"/>
                                          </p:val>
                                        </p:tav>
                                        <p:tav tm="100000">
                                          <p:val>
                                            <p:strVal val="#ppt_x"/>
                                          </p:val>
                                        </p:tav>
                                      </p:tavLst>
                                    </p:anim>
                                    <p:anim calcmode="lin" valueType="num">
                                      <p:cBhvr additive="base">
                                        <p:cTn id="208" dur="500" fill="hold"/>
                                        <p:tgtEl>
                                          <p:spTgt spid="284"/>
                                        </p:tgtEl>
                                        <p:attrNameLst>
                                          <p:attrName>ppt_y</p:attrName>
                                        </p:attrNameLst>
                                      </p:cBhvr>
                                      <p:tavLst>
                                        <p:tav tm="0">
                                          <p:val>
                                            <p:strVal val="1+#ppt_h/2"/>
                                          </p:val>
                                        </p:tav>
                                        <p:tav tm="100000">
                                          <p:val>
                                            <p:strVal val="#ppt_y"/>
                                          </p:val>
                                        </p:tav>
                                      </p:tavLst>
                                    </p:anim>
                                  </p:childTnLst>
                                </p:cTn>
                              </p:par>
                              <p:par>
                                <p:cTn id="209" presetID="2" presetClass="entr" presetSubtype="4" fill="hold" grpId="0" nodeType="withEffect">
                                  <p:stCondLst>
                                    <p:cond delay="0"/>
                                  </p:stCondLst>
                                  <p:childTnLst>
                                    <p:set>
                                      <p:cBhvr>
                                        <p:cTn id="210" dur="1" fill="hold">
                                          <p:stCondLst>
                                            <p:cond delay="0"/>
                                          </p:stCondLst>
                                        </p:cTn>
                                        <p:tgtEl>
                                          <p:spTgt spid="285"/>
                                        </p:tgtEl>
                                        <p:attrNameLst>
                                          <p:attrName>style.visibility</p:attrName>
                                        </p:attrNameLst>
                                      </p:cBhvr>
                                      <p:to>
                                        <p:strVal val="visible"/>
                                      </p:to>
                                    </p:set>
                                    <p:anim calcmode="lin" valueType="num">
                                      <p:cBhvr additive="base">
                                        <p:cTn id="211" dur="500" fill="hold"/>
                                        <p:tgtEl>
                                          <p:spTgt spid="285"/>
                                        </p:tgtEl>
                                        <p:attrNameLst>
                                          <p:attrName>ppt_x</p:attrName>
                                        </p:attrNameLst>
                                      </p:cBhvr>
                                      <p:tavLst>
                                        <p:tav tm="0">
                                          <p:val>
                                            <p:strVal val="#ppt_x"/>
                                          </p:val>
                                        </p:tav>
                                        <p:tav tm="100000">
                                          <p:val>
                                            <p:strVal val="#ppt_x"/>
                                          </p:val>
                                        </p:tav>
                                      </p:tavLst>
                                    </p:anim>
                                    <p:anim calcmode="lin" valueType="num">
                                      <p:cBhvr additive="base">
                                        <p:cTn id="212" dur="500" fill="hold"/>
                                        <p:tgtEl>
                                          <p:spTgt spid="285"/>
                                        </p:tgtEl>
                                        <p:attrNameLst>
                                          <p:attrName>ppt_y</p:attrName>
                                        </p:attrNameLst>
                                      </p:cBhvr>
                                      <p:tavLst>
                                        <p:tav tm="0">
                                          <p:val>
                                            <p:strVal val="1+#ppt_h/2"/>
                                          </p:val>
                                        </p:tav>
                                        <p:tav tm="100000">
                                          <p:val>
                                            <p:strVal val="#ppt_y"/>
                                          </p:val>
                                        </p:tav>
                                      </p:tavLst>
                                    </p:anim>
                                  </p:childTnLst>
                                </p:cTn>
                              </p:par>
                              <p:par>
                                <p:cTn id="213" presetID="2" presetClass="entr" presetSubtype="4" fill="hold" grpId="0" nodeType="withEffect">
                                  <p:stCondLst>
                                    <p:cond delay="0"/>
                                  </p:stCondLst>
                                  <p:childTnLst>
                                    <p:set>
                                      <p:cBhvr>
                                        <p:cTn id="214" dur="1" fill="hold">
                                          <p:stCondLst>
                                            <p:cond delay="0"/>
                                          </p:stCondLst>
                                        </p:cTn>
                                        <p:tgtEl>
                                          <p:spTgt spid="286"/>
                                        </p:tgtEl>
                                        <p:attrNameLst>
                                          <p:attrName>style.visibility</p:attrName>
                                        </p:attrNameLst>
                                      </p:cBhvr>
                                      <p:to>
                                        <p:strVal val="visible"/>
                                      </p:to>
                                    </p:set>
                                    <p:anim calcmode="lin" valueType="num">
                                      <p:cBhvr additive="base">
                                        <p:cTn id="215" dur="500" fill="hold"/>
                                        <p:tgtEl>
                                          <p:spTgt spid="286"/>
                                        </p:tgtEl>
                                        <p:attrNameLst>
                                          <p:attrName>ppt_x</p:attrName>
                                        </p:attrNameLst>
                                      </p:cBhvr>
                                      <p:tavLst>
                                        <p:tav tm="0">
                                          <p:val>
                                            <p:strVal val="#ppt_x"/>
                                          </p:val>
                                        </p:tav>
                                        <p:tav tm="100000">
                                          <p:val>
                                            <p:strVal val="#ppt_x"/>
                                          </p:val>
                                        </p:tav>
                                      </p:tavLst>
                                    </p:anim>
                                    <p:anim calcmode="lin" valueType="num">
                                      <p:cBhvr additive="base">
                                        <p:cTn id="216" dur="500" fill="hold"/>
                                        <p:tgtEl>
                                          <p:spTgt spid="286"/>
                                        </p:tgtEl>
                                        <p:attrNameLst>
                                          <p:attrName>ppt_y</p:attrName>
                                        </p:attrNameLst>
                                      </p:cBhvr>
                                      <p:tavLst>
                                        <p:tav tm="0">
                                          <p:val>
                                            <p:strVal val="1+#ppt_h/2"/>
                                          </p:val>
                                        </p:tav>
                                        <p:tav tm="100000">
                                          <p:val>
                                            <p:strVal val="#ppt_y"/>
                                          </p:val>
                                        </p:tav>
                                      </p:tavLst>
                                    </p:anim>
                                  </p:childTnLst>
                                </p:cTn>
                              </p:par>
                              <p:par>
                                <p:cTn id="217" presetID="2" presetClass="entr" presetSubtype="4" fill="hold" grpId="0" nodeType="withEffect">
                                  <p:stCondLst>
                                    <p:cond delay="0"/>
                                  </p:stCondLst>
                                  <p:childTnLst>
                                    <p:set>
                                      <p:cBhvr>
                                        <p:cTn id="218" dur="1" fill="hold">
                                          <p:stCondLst>
                                            <p:cond delay="0"/>
                                          </p:stCondLst>
                                        </p:cTn>
                                        <p:tgtEl>
                                          <p:spTgt spid="287"/>
                                        </p:tgtEl>
                                        <p:attrNameLst>
                                          <p:attrName>style.visibility</p:attrName>
                                        </p:attrNameLst>
                                      </p:cBhvr>
                                      <p:to>
                                        <p:strVal val="visible"/>
                                      </p:to>
                                    </p:set>
                                    <p:anim calcmode="lin" valueType="num">
                                      <p:cBhvr additive="base">
                                        <p:cTn id="219" dur="500" fill="hold"/>
                                        <p:tgtEl>
                                          <p:spTgt spid="287"/>
                                        </p:tgtEl>
                                        <p:attrNameLst>
                                          <p:attrName>ppt_x</p:attrName>
                                        </p:attrNameLst>
                                      </p:cBhvr>
                                      <p:tavLst>
                                        <p:tav tm="0">
                                          <p:val>
                                            <p:strVal val="#ppt_x"/>
                                          </p:val>
                                        </p:tav>
                                        <p:tav tm="100000">
                                          <p:val>
                                            <p:strVal val="#ppt_x"/>
                                          </p:val>
                                        </p:tav>
                                      </p:tavLst>
                                    </p:anim>
                                    <p:anim calcmode="lin" valueType="num">
                                      <p:cBhvr additive="base">
                                        <p:cTn id="220" dur="500" fill="hold"/>
                                        <p:tgtEl>
                                          <p:spTgt spid="287"/>
                                        </p:tgtEl>
                                        <p:attrNameLst>
                                          <p:attrName>ppt_y</p:attrName>
                                        </p:attrNameLst>
                                      </p:cBhvr>
                                      <p:tavLst>
                                        <p:tav tm="0">
                                          <p:val>
                                            <p:strVal val="1+#ppt_h/2"/>
                                          </p:val>
                                        </p:tav>
                                        <p:tav tm="100000">
                                          <p:val>
                                            <p:strVal val="#ppt_y"/>
                                          </p:val>
                                        </p:tav>
                                      </p:tavLst>
                                    </p:anim>
                                  </p:childTnLst>
                                </p:cTn>
                              </p:par>
                              <p:par>
                                <p:cTn id="221" presetID="2" presetClass="entr" presetSubtype="4" fill="hold" grpId="0" nodeType="withEffect">
                                  <p:stCondLst>
                                    <p:cond delay="0"/>
                                  </p:stCondLst>
                                  <p:childTnLst>
                                    <p:set>
                                      <p:cBhvr>
                                        <p:cTn id="222" dur="1" fill="hold">
                                          <p:stCondLst>
                                            <p:cond delay="0"/>
                                          </p:stCondLst>
                                        </p:cTn>
                                        <p:tgtEl>
                                          <p:spTgt spid="288"/>
                                        </p:tgtEl>
                                        <p:attrNameLst>
                                          <p:attrName>style.visibility</p:attrName>
                                        </p:attrNameLst>
                                      </p:cBhvr>
                                      <p:to>
                                        <p:strVal val="visible"/>
                                      </p:to>
                                    </p:set>
                                    <p:anim calcmode="lin" valueType="num">
                                      <p:cBhvr additive="base">
                                        <p:cTn id="223" dur="500" fill="hold"/>
                                        <p:tgtEl>
                                          <p:spTgt spid="288"/>
                                        </p:tgtEl>
                                        <p:attrNameLst>
                                          <p:attrName>ppt_x</p:attrName>
                                        </p:attrNameLst>
                                      </p:cBhvr>
                                      <p:tavLst>
                                        <p:tav tm="0">
                                          <p:val>
                                            <p:strVal val="#ppt_x"/>
                                          </p:val>
                                        </p:tav>
                                        <p:tav tm="100000">
                                          <p:val>
                                            <p:strVal val="#ppt_x"/>
                                          </p:val>
                                        </p:tav>
                                      </p:tavLst>
                                    </p:anim>
                                    <p:anim calcmode="lin" valueType="num">
                                      <p:cBhvr additive="base">
                                        <p:cTn id="224" dur="500" fill="hold"/>
                                        <p:tgtEl>
                                          <p:spTgt spid="288"/>
                                        </p:tgtEl>
                                        <p:attrNameLst>
                                          <p:attrName>ppt_y</p:attrName>
                                        </p:attrNameLst>
                                      </p:cBhvr>
                                      <p:tavLst>
                                        <p:tav tm="0">
                                          <p:val>
                                            <p:strVal val="1+#ppt_h/2"/>
                                          </p:val>
                                        </p:tav>
                                        <p:tav tm="100000">
                                          <p:val>
                                            <p:strVal val="#ppt_y"/>
                                          </p:val>
                                        </p:tav>
                                      </p:tavLst>
                                    </p:anim>
                                  </p:childTnLst>
                                </p:cTn>
                              </p:par>
                              <p:par>
                                <p:cTn id="225" presetID="2" presetClass="entr" presetSubtype="4" fill="hold" grpId="0" nodeType="withEffect">
                                  <p:stCondLst>
                                    <p:cond delay="0"/>
                                  </p:stCondLst>
                                  <p:childTnLst>
                                    <p:set>
                                      <p:cBhvr>
                                        <p:cTn id="226" dur="1" fill="hold">
                                          <p:stCondLst>
                                            <p:cond delay="0"/>
                                          </p:stCondLst>
                                        </p:cTn>
                                        <p:tgtEl>
                                          <p:spTgt spid="5"/>
                                        </p:tgtEl>
                                        <p:attrNameLst>
                                          <p:attrName>style.visibility</p:attrName>
                                        </p:attrNameLst>
                                      </p:cBhvr>
                                      <p:to>
                                        <p:strVal val="visible"/>
                                      </p:to>
                                    </p:set>
                                    <p:anim calcmode="lin" valueType="num">
                                      <p:cBhvr additive="base">
                                        <p:cTn id="227" dur="500" fill="hold"/>
                                        <p:tgtEl>
                                          <p:spTgt spid="5"/>
                                        </p:tgtEl>
                                        <p:attrNameLst>
                                          <p:attrName>ppt_x</p:attrName>
                                        </p:attrNameLst>
                                      </p:cBhvr>
                                      <p:tavLst>
                                        <p:tav tm="0">
                                          <p:val>
                                            <p:strVal val="#ppt_x"/>
                                          </p:val>
                                        </p:tav>
                                        <p:tav tm="100000">
                                          <p:val>
                                            <p:strVal val="#ppt_x"/>
                                          </p:val>
                                        </p:tav>
                                      </p:tavLst>
                                    </p:anim>
                                    <p:anim calcmode="lin" valueType="num">
                                      <p:cBhvr additive="base">
                                        <p:cTn id="228" dur="500" fill="hold"/>
                                        <p:tgtEl>
                                          <p:spTgt spid="5"/>
                                        </p:tgtEl>
                                        <p:attrNameLst>
                                          <p:attrName>ppt_y</p:attrName>
                                        </p:attrNameLst>
                                      </p:cBhvr>
                                      <p:tavLst>
                                        <p:tav tm="0">
                                          <p:val>
                                            <p:strVal val="1+#ppt_h/2"/>
                                          </p:val>
                                        </p:tav>
                                        <p:tav tm="100000">
                                          <p:val>
                                            <p:strVal val="#ppt_y"/>
                                          </p:val>
                                        </p:tav>
                                      </p:tavLst>
                                    </p:anim>
                                  </p:childTnLst>
                                </p:cTn>
                              </p:par>
                              <p:par>
                                <p:cTn id="229" presetID="2" presetClass="entr" presetSubtype="4" fill="hold" nodeType="withEffect">
                                  <p:stCondLst>
                                    <p:cond delay="0"/>
                                  </p:stCondLst>
                                  <p:childTnLst>
                                    <p:set>
                                      <p:cBhvr>
                                        <p:cTn id="230" dur="1" fill="hold">
                                          <p:stCondLst>
                                            <p:cond delay="0"/>
                                          </p:stCondLst>
                                        </p:cTn>
                                        <p:tgtEl>
                                          <p:spTgt spid="7"/>
                                        </p:tgtEl>
                                        <p:attrNameLst>
                                          <p:attrName>style.visibility</p:attrName>
                                        </p:attrNameLst>
                                      </p:cBhvr>
                                      <p:to>
                                        <p:strVal val="visible"/>
                                      </p:to>
                                    </p:set>
                                    <p:anim calcmode="lin" valueType="num">
                                      <p:cBhvr additive="base">
                                        <p:cTn id="231" dur="500" fill="hold"/>
                                        <p:tgtEl>
                                          <p:spTgt spid="7"/>
                                        </p:tgtEl>
                                        <p:attrNameLst>
                                          <p:attrName>ppt_x</p:attrName>
                                        </p:attrNameLst>
                                      </p:cBhvr>
                                      <p:tavLst>
                                        <p:tav tm="0">
                                          <p:val>
                                            <p:strVal val="#ppt_x"/>
                                          </p:val>
                                        </p:tav>
                                        <p:tav tm="100000">
                                          <p:val>
                                            <p:strVal val="#ppt_x"/>
                                          </p:val>
                                        </p:tav>
                                      </p:tavLst>
                                    </p:anim>
                                    <p:anim calcmode="lin" valueType="num">
                                      <p:cBhvr additive="base">
                                        <p:cTn id="232" dur="500" fill="hold"/>
                                        <p:tgtEl>
                                          <p:spTgt spid="7"/>
                                        </p:tgtEl>
                                        <p:attrNameLst>
                                          <p:attrName>ppt_y</p:attrName>
                                        </p:attrNameLst>
                                      </p:cBhvr>
                                      <p:tavLst>
                                        <p:tav tm="0">
                                          <p:val>
                                            <p:strVal val="1+#ppt_h/2"/>
                                          </p:val>
                                        </p:tav>
                                        <p:tav tm="100000">
                                          <p:val>
                                            <p:strVal val="#ppt_y"/>
                                          </p:val>
                                        </p:tav>
                                      </p:tavLst>
                                    </p:anim>
                                  </p:childTnLst>
                                </p:cTn>
                              </p:par>
                              <p:par>
                                <p:cTn id="233" presetID="2" presetClass="entr" presetSubtype="4" fill="hold" grpId="0" nodeType="withEffect">
                                  <p:stCondLst>
                                    <p:cond delay="0"/>
                                  </p:stCondLst>
                                  <p:childTnLst>
                                    <p:set>
                                      <p:cBhvr>
                                        <p:cTn id="234" dur="1" fill="hold">
                                          <p:stCondLst>
                                            <p:cond delay="0"/>
                                          </p:stCondLst>
                                        </p:cTn>
                                        <p:tgtEl>
                                          <p:spTgt spid="9"/>
                                        </p:tgtEl>
                                        <p:attrNameLst>
                                          <p:attrName>style.visibility</p:attrName>
                                        </p:attrNameLst>
                                      </p:cBhvr>
                                      <p:to>
                                        <p:strVal val="visible"/>
                                      </p:to>
                                    </p:set>
                                    <p:anim calcmode="lin" valueType="num">
                                      <p:cBhvr additive="base">
                                        <p:cTn id="235" dur="500" fill="hold"/>
                                        <p:tgtEl>
                                          <p:spTgt spid="9"/>
                                        </p:tgtEl>
                                        <p:attrNameLst>
                                          <p:attrName>ppt_x</p:attrName>
                                        </p:attrNameLst>
                                      </p:cBhvr>
                                      <p:tavLst>
                                        <p:tav tm="0">
                                          <p:val>
                                            <p:strVal val="#ppt_x"/>
                                          </p:val>
                                        </p:tav>
                                        <p:tav tm="100000">
                                          <p:val>
                                            <p:strVal val="#ppt_x"/>
                                          </p:val>
                                        </p:tav>
                                      </p:tavLst>
                                    </p:anim>
                                    <p:anim calcmode="lin" valueType="num">
                                      <p:cBhvr additive="base">
                                        <p:cTn id="236" dur="500" fill="hold"/>
                                        <p:tgtEl>
                                          <p:spTgt spid="9"/>
                                        </p:tgtEl>
                                        <p:attrNameLst>
                                          <p:attrName>ppt_y</p:attrName>
                                        </p:attrNameLst>
                                      </p:cBhvr>
                                      <p:tavLst>
                                        <p:tav tm="0">
                                          <p:val>
                                            <p:strVal val="1+#ppt_h/2"/>
                                          </p:val>
                                        </p:tav>
                                        <p:tav tm="100000">
                                          <p:val>
                                            <p:strVal val="#ppt_y"/>
                                          </p:val>
                                        </p:tav>
                                      </p:tavLst>
                                    </p:anim>
                                  </p:childTnLst>
                                </p:cTn>
                              </p:par>
                              <p:par>
                                <p:cTn id="237" presetID="2" presetClass="entr" presetSubtype="4" fill="hold" grpId="0" nodeType="withEffect">
                                  <p:stCondLst>
                                    <p:cond delay="0"/>
                                  </p:stCondLst>
                                  <p:childTnLst>
                                    <p:set>
                                      <p:cBhvr>
                                        <p:cTn id="238" dur="1" fill="hold">
                                          <p:stCondLst>
                                            <p:cond delay="0"/>
                                          </p:stCondLst>
                                        </p:cTn>
                                        <p:tgtEl>
                                          <p:spTgt spid="17"/>
                                        </p:tgtEl>
                                        <p:attrNameLst>
                                          <p:attrName>style.visibility</p:attrName>
                                        </p:attrNameLst>
                                      </p:cBhvr>
                                      <p:to>
                                        <p:strVal val="visible"/>
                                      </p:to>
                                    </p:set>
                                    <p:anim calcmode="lin" valueType="num">
                                      <p:cBhvr additive="base">
                                        <p:cTn id="239" dur="500" fill="hold"/>
                                        <p:tgtEl>
                                          <p:spTgt spid="17"/>
                                        </p:tgtEl>
                                        <p:attrNameLst>
                                          <p:attrName>ppt_x</p:attrName>
                                        </p:attrNameLst>
                                      </p:cBhvr>
                                      <p:tavLst>
                                        <p:tav tm="0">
                                          <p:val>
                                            <p:strVal val="#ppt_x"/>
                                          </p:val>
                                        </p:tav>
                                        <p:tav tm="100000">
                                          <p:val>
                                            <p:strVal val="#ppt_x"/>
                                          </p:val>
                                        </p:tav>
                                      </p:tavLst>
                                    </p:anim>
                                    <p:anim calcmode="lin" valueType="num">
                                      <p:cBhvr additive="base">
                                        <p:cTn id="240" dur="500" fill="hold"/>
                                        <p:tgtEl>
                                          <p:spTgt spid="17"/>
                                        </p:tgtEl>
                                        <p:attrNameLst>
                                          <p:attrName>ppt_y</p:attrName>
                                        </p:attrNameLst>
                                      </p:cBhvr>
                                      <p:tavLst>
                                        <p:tav tm="0">
                                          <p:val>
                                            <p:strVal val="1+#ppt_h/2"/>
                                          </p:val>
                                        </p:tav>
                                        <p:tav tm="100000">
                                          <p:val>
                                            <p:strVal val="#ppt_y"/>
                                          </p:val>
                                        </p:tav>
                                      </p:tavLst>
                                    </p:anim>
                                  </p:childTnLst>
                                </p:cTn>
                              </p:par>
                              <p:par>
                                <p:cTn id="241" presetID="2" presetClass="entr" presetSubtype="4" fill="hold" grpId="0" nodeType="withEffect">
                                  <p:stCondLst>
                                    <p:cond delay="0"/>
                                  </p:stCondLst>
                                  <p:childTnLst>
                                    <p:set>
                                      <p:cBhvr>
                                        <p:cTn id="242" dur="1" fill="hold">
                                          <p:stCondLst>
                                            <p:cond delay="0"/>
                                          </p:stCondLst>
                                        </p:cTn>
                                        <p:tgtEl>
                                          <p:spTgt spid="22"/>
                                        </p:tgtEl>
                                        <p:attrNameLst>
                                          <p:attrName>style.visibility</p:attrName>
                                        </p:attrNameLst>
                                      </p:cBhvr>
                                      <p:to>
                                        <p:strVal val="visible"/>
                                      </p:to>
                                    </p:set>
                                    <p:anim calcmode="lin" valueType="num">
                                      <p:cBhvr additive="base">
                                        <p:cTn id="243" dur="500" fill="hold"/>
                                        <p:tgtEl>
                                          <p:spTgt spid="22"/>
                                        </p:tgtEl>
                                        <p:attrNameLst>
                                          <p:attrName>ppt_x</p:attrName>
                                        </p:attrNameLst>
                                      </p:cBhvr>
                                      <p:tavLst>
                                        <p:tav tm="0">
                                          <p:val>
                                            <p:strVal val="#ppt_x"/>
                                          </p:val>
                                        </p:tav>
                                        <p:tav tm="100000">
                                          <p:val>
                                            <p:strVal val="#ppt_x"/>
                                          </p:val>
                                        </p:tav>
                                      </p:tavLst>
                                    </p:anim>
                                    <p:anim calcmode="lin" valueType="num">
                                      <p:cBhvr additive="base">
                                        <p:cTn id="244" dur="500" fill="hold"/>
                                        <p:tgtEl>
                                          <p:spTgt spid="22"/>
                                        </p:tgtEl>
                                        <p:attrNameLst>
                                          <p:attrName>ppt_y</p:attrName>
                                        </p:attrNameLst>
                                      </p:cBhvr>
                                      <p:tavLst>
                                        <p:tav tm="0">
                                          <p:val>
                                            <p:strVal val="1+#ppt_h/2"/>
                                          </p:val>
                                        </p:tav>
                                        <p:tav tm="100000">
                                          <p:val>
                                            <p:strVal val="#ppt_y"/>
                                          </p:val>
                                        </p:tav>
                                      </p:tavLst>
                                    </p:anim>
                                  </p:childTnLst>
                                </p:cTn>
                              </p:par>
                              <p:par>
                                <p:cTn id="245" presetID="2" presetClass="entr" presetSubtype="4" fill="hold" grpId="0" nodeType="withEffect">
                                  <p:stCondLst>
                                    <p:cond delay="0"/>
                                  </p:stCondLst>
                                  <p:childTnLst>
                                    <p:set>
                                      <p:cBhvr>
                                        <p:cTn id="246" dur="1" fill="hold">
                                          <p:stCondLst>
                                            <p:cond delay="0"/>
                                          </p:stCondLst>
                                        </p:cTn>
                                        <p:tgtEl>
                                          <p:spTgt spid="44"/>
                                        </p:tgtEl>
                                        <p:attrNameLst>
                                          <p:attrName>style.visibility</p:attrName>
                                        </p:attrNameLst>
                                      </p:cBhvr>
                                      <p:to>
                                        <p:strVal val="visible"/>
                                      </p:to>
                                    </p:set>
                                    <p:anim calcmode="lin" valueType="num">
                                      <p:cBhvr additive="base">
                                        <p:cTn id="247" dur="500" fill="hold"/>
                                        <p:tgtEl>
                                          <p:spTgt spid="44"/>
                                        </p:tgtEl>
                                        <p:attrNameLst>
                                          <p:attrName>ppt_x</p:attrName>
                                        </p:attrNameLst>
                                      </p:cBhvr>
                                      <p:tavLst>
                                        <p:tav tm="0">
                                          <p:val>
                                            <p:strVal val="#ppt_x"/>
                                          </p:val>
                                        </p:tav>
                                        <p:tav tm="100000">
                                          <p:val>
                                            <p:strVal val="#ppt_x"/>
                                          </p:val>
                                        </p:tav>
                                      </p:tavLst>
                                    </p:anim>
                                    <p:anim calcmode="lin" valueType="num">
                                      <p:cBhvr additive="base">
                                        <p:cTn id="248" dur="500" fill="hold"/>
                                        <p:tgtEl>
                                          <p:spTgt spid="44"/>
                                        </p:tgtEl>
                                        <p:attrNameLst>
                                          <p:attrName>ppt_y</p:attrName>
                                        </p:attrNameLst>
                                      </p:cBhvr>
                                      <p:tavLst>
                                        <p:tav tm="0">
                                          <p:val>
                                            <p:strVal val="1+#ppt_h/2"/>
                                          </p:val>
                                        </p:tav>
                                        <p:tav tm="100000">
                                          <p:val>
                                            <p:strVal val="#ppt_y"/>
                                          </p:val>
                                        </p:tav>
                                      </p:tavLst>
                                    </p:anim>
                                  </p:childTnLst>
                                </p:cTn>
                              </p:par>
                              <p:par>
                                <p:cTn id="249" presetID="2" presetClass="entr" presetSubtype="4" fill="hold" grpId="0" nodeType="withEffect">
                                  <p:stCondLst>
                                    <p:cond delay="0"/>
                                  </p:stCondLst>
                                  <p:childTnLst>
                                    <p:set>
                                      <p:cBhvr>
                                        <p:cTn id="250" dur="1" fill="hold">
                                          <p:stCondLst>
                                            <p:cond delay="0"/>
                                          </p:stCondLst>
                                        </p:cTn>
                                        <p:tgtEl>
                                          <p:spTgt spid="45"/>
                                        </p:tgtEl>
                                        <p:attrNameLst>
                                          <p:attrName>style.visibility</p:attrName>
                                        </p:attrNameLst>
                                      </p:cBhvr>
                                      <p:to>
                                        <p:strVal val="visible"/>
                                      </p:to>
                                    </p:set>
                                    <p:anim calcmode="lin" valueType="num">
                                      <p:cBhvr additive="base">
                                        <p:cTn id="251" dur="500" fill="hold"/>
                                        <p:tgtEl>
                                          <p:spTgt spid="45"/>
                                        </p:tgtEl>
                                        <p:attrNameLst>
                                          <p:attrName>ppt_x</p:attrName>
                                        </p:attrNameLst>
                                      </p:cBhvr>
                                      <p:tavLst>
                                        <p:tav tm="0">
                                          <p:val>
                                            <p:strVal val="#ppt_x"/>
                                          </p:val>
                                        </p:tav>
                                        <p:tav tm="100000">
                                          <p:val>
                                            <p:strVal val="#ppt_x"/>
                                          </p:val>
                                        </p:tav>
                                      </p:tavLst>
                                    </p:anim>
                                    <p:anim calcmode="lin" valueType="num">
                                      <p:cBhvr additive="base">
                                        <p:cTn id="252" dur="500" fill="hold"/>
                                        <p:tgtEl>
                                          <p:spTgt spid="45"/>
                                        </p:tgtEl>
                                        <p:attrNameLst>
                                          <p:attrName>ppt_y</p:attrName>
                                        </p:attrNameLst>
                                      </p:cBhvr>
                                      <p:tavLst>
                                        <p:tav tm="0">
                                          <p:val>
                                            <p:strVal val="1+#ppt_h/2"/>
                                          </p:val>
                                        </p:tav>
                                        <p:tav tm="100000">
                                          <p:val>
                                            <p:strVal val="#ppt_y"/>
                                          </p:val>
                                        </p:tav>
                                      </p:tavLst>
                                    </p:anim>
                                  </p:childTnLst>
                                </p:cTn>
                              </p:par>
                              <p:par>
                                <p:cTn id="253" presetID="2" presetClass="entr" presetSubtype="4" fill="hold" grpId="0" nodeType="withEffect">
                                  <p:stCondLst>
                                    <p:cond delay="0"/>
                                  </p:stCondLst>
                                  <p:childTnLst>
                                    <p:set>
                                      <p:cBhvr>
                                        <p:cTn id="254" dur="1" fill="hold">
                                          <p:stCondLst>
                                            <p:cond delay="0"/>
                                          </p:stCondLst>
                                        </p:cTn>
                                        <p:tgtEl>
                                          <p:spTgt spid="49"/>
                                        </p:tgtEl>
                                        <p:attrNameLst>
                                          <p:attrName>style.visibility</p:attrName>
                                        </p:attrNameLst>
                                      </p:cBhvr>
                                      <p:to>
                                        <p:strVal val="visible"/>
                                      </p:to>
                                    </p:set>
                                    <p:anim calcmode="lin" valueType="num">
                                      <p:cBhvr additive="base">
                                        <p:cTn id="255" dur="500" fill="hold"/>
                                        <p:tgtEl>
                                          <p:spTgt spid="49"/>
                                        </p:tgtEl>
                                        <p:attrNameLst>
                                          <p:attrName>ppt_x</p:attrName>
                                        </p:attrNameLst>
                                      </p:cBhvr>
                                      <p:tavLst>
                                        <p:tav tm="0">
                                          <p:val>
                                            <p:strVal val="#ppt_x"/>
                                          </p:val>
                                        </p:tav>
                                        <p:tav tm="100000">
                                          <p:val>
                                            <p:strVal val="#ppt_x"/>
                                          </p:val>
                                        </p:tav>
                                      </p:tavLst>
                                    </p:anim>
                                    <p:anim calcmode="lin" valueType="num">
                                      <p:cBhvr additive="base">
                                        <p:cTn id="256" dur="500" fill="hold"/>
                                        <p:tgtEl>
                                          <p:spTgt spid="49"/>
                                        </p:tgtEl>
                                        <p:attrNameLst>
                                          <p:attrName>ppt_y</p:attrName>
                                        </p:attrNameLst>
                                      </p:cBhvr>
                                      <p:tavLst>
                                        <p:tav tm="0">
                                          <p:val>
                                            <p:strVal val="1+#ppt_h/2"/>
                                          </p:val>
                                        </p:tav>
                                        <p:tav tm="100000">
                                          <p:val>
                                            <p:strVal val="#ppt_y"/>
                                          </p:val>
                                        </p:tav>
                                      </p:tavLst>
                                    </p:anim>
                                  </p:childTnLst>
                                </p:cTn>
                              </p:par>
                              <p:par>
                                <p:cTn id="257" presetID="2" presetClass="entr" presetSubtype="4" fill="hold" grpId="0" nodeType="withEffect">
                                  <p:stCondLst>
                                    <p:cond delay="0"/>
                                  </p:stCondLst>
                                  <p:childTnLst>
                                    <p:set>
                                      <p:cBhvr>
                                        <p:cTn id="258" dur="1" fill="hold">
                                          <p:stCondLst>
                                            <p:cond delay="0"/>
                                          </p:stCondLst>
                                        </p:cTn>
                                        <p:tgtEl>
                                          <p:spTgt spid="51"/>
                                        </p:tgtEl>
                                        <p:attrNameLst>
                                          <p:attrName>style.visibility</p:attrName>
                                        </p:attrNameLst>
                                      </p:cBhvr>
                                      <p:to>
                                        <p:strVal val="visible"/>
                                      </p:to>
                                    </p:set>
                                    <p:anim calcmode="lin" valueType="num">
                                      <p:cBhvr additive="base">
                                        <p:cTn id="259" dur="500" fill="hold"/>
                                        <p:tgtEl>
                                          <p:spTgt spid="51"/>
                                        </p:tgtEl>
                                        <p:attrNameLst>
                                          <p:attrName>ppt_x</p:attrName>
                                        </p:attrNameLst>
                                      </p:cBhvr>
                                      <p:tavLst>
                                        <p:tav tm="0">
                                          <p:val>
                                            <p:strVal val="#ppt_x"/>
                                          </p:val>
                                        </p:tav>
                                        <p:tav tm="100000">
                                          <p:val>
                                            <p:strVal val="#ppt_x"/>
                                          </p:val>
                                        </p:tav>
                                      </p:tavLst>
                                    </p:anim>
                                    <p:anim calcmode="lin" valueType="num">
                                      <p:cBhvr additive="base">
                                        <p:cTn id="260" dur="500" fill="hold"/>
                                        <p:tgtEl>
                                          <p:spTgt spid="51"/>
                                        </p:tgtEl>
                                        <p:attrNameLst>
                                          <p:attrName>ppt_y</p:attrName>
                                        </p:attrNameLst>
                                      </p:cBhvr>
                                      <p:tavLst>
                                        <p:tav tm="0">
                                          <p:val>
                                            <p:strVal val="1+#ppt_h/2"/>
                                          </p:val>
                                        </p:tav>
                                        <p:tav tm="100000">
                                          <p:val>
                                            <p:strVal val="#ppt_y"/>
                                          </p:val>
                                        </p:tav>
                                      </p:tavLst>
                                    </p:anim>
                                  </p:childTnLst>
                                </p:cTn>
                              </p:par>
                              <p:par>
                                <p:cTn id="261" presetID="2" presetClass="entr" presetSubtype="4" fill="hold" grpId="0" nodeType="withEffect">
                                  <p:stCondLst>
                                    <p:cond delay="0"/>
                                  </p:stCondLst>
                                  <p:childTnLst>
                                    <p:set>
                                      <p:cBhvr>
                                        <p:cTn id="262" dur="1" fill="hold">
                                          <p:stCondLst>
                                            <p:cond delay="0"/>
                                          </p:stCondLst>
                                        </p:cTn>
                                        <p:tgtEl>
                                          <p:spTgt spid="52"/>
                                        </p:tgtEl>
                                        <p:attrNameLst>
                                          <p:attrName>style.visibility</p:attrName>
                                        </p:attrNameLst>
                                      </p:cBhvr>
                                      <p:to>
                                        <p:strVal val="visible"/>
                                      </p:to>
                                    </p:set>
                                    <p:anim calcmode="lin" valueType="num">
                                      <p:cBhvr additive="base">
                                        <p:cTn id="263" dur="500" fill="hold"/>
                                        <p:tgtEl>
                                          <p:spTgt spid="52"/>
                                        </p:tgtEl>
                                        <p:attrNameLst>
                                          <p:attrName>ppt_x</p:attrName>
                                        </p:attrNameLst>
                                      </p:cBhvr>
                                      <p:tavLst>
                                        <p:tav tm="0">
                                          <p:val>
                                            <p:strVal val="#ppt_x"/>
                                          </p:val>
                                        </p:tav>
                                        <p:tav tm="100000">
                                          <p:val>
                                            <p:strVal val="#ppt_x"/>
                                          </p:val>
                                        </p:tav>
                                      </p:tavLst>
                                    </p:anim>
                                    <p:anim calcmode="lin" valueType="num">
                                      <p:cBhvr additive="base">
                                        <p:cTn id="264" dur="500" fill="hold"/>
                                        <p:tgtEl>
                                          <p:spTgt spid="52"/>
                                        </p:tgtEl>
                                        <p:attrNameLst>
                                          <p:attrName>ppt_y</p:attrName>
                                        </p:attrNameLst>
                                      </p:cBhvr>
                                      <p:tavLst>
                                        <p:tav tm="0">
                                          <p:val>
                                            <p:strVal val="1+#ppt_h/2"/>
                                          </p:val>
                                        </p:tav>
                                        <p:tav tm="100000">
                                          <p:val>
                                            <p:strVal val="#ppt_y"/>
                                          </p:val>
                                        </p:tav>
                                      </p:tavLst>
                                    </p:anim>
                                  </p:childTnLst>
                                </p:cTn>
                              </p:par>
                              <p:par>
                                <p:cTn id="265" presetID="2" presetClass="entr" presetSubtype="4" fill="hold" nodeType="withEffect">
                                  <p:stCondLst>
                                    <p:cond delay="0"/>
                                  </p:stCondLst>
                                  <p:childTnLst>
                                    <p:set>
                                      <p:cBhvr>
                                        <p:cTn id="266" dur="1" fill="hold">
                                          <p:stCondLst>
                                            <p:cond delay="0"/>
                                          </p:stCondLst>
                                        </p:cTn>
                                        <p:tgtEl>
                                          <p:spTgt spid="105"/>
                                        </p:tgtEl>
                                        <p:attrNameLst>
                                          <p:attrName>style.visibility</p:attrName>
                                        </p:attrNameLst>
                                      </p:cBhvr>
                                      <p:to>
                                        <p:strVal val="visible"/>
                                      </p:to>
                                    </p:set>
                                    <p:anim calcmode="lin" valueType="num">
                                      <p:cBhvr additive="base">
                                        <p:cTn id="267" dur="500" fill="hold"/>
                                        <p:tgtEl>
                                          <p:spTgt spid="105"/>
                                        </p:tgtEl>
                                        <p:attrNameLst>
                                          <p:attrName>ppt_x</p:attrName>
                                        </p:attrNameLst>
                                      </p:cBhvr>
                                      <p:tavLst>
                                        <p:tav tm="0">
                                          <p:val>
                                            <p:strVal val="#ppt_x"/>
                                          </p:val>
                                        </p:tav>
                                        <p:tav tm="100000">
                                          <p:val>
                                            <p:strVal val="#ppt_x"/>
                                          </p:val>
                                        </p:tav>
                                      </p:tavLst>
                                    </p:anim>
                                    <p:anim calcmode="lin" valueType="num">
                                      <p:cBhvr additive="base">
                                        <p:cTn id="268" dur="500" fill="hold"/>
                                        <p:tgtEl>
                                          <p:spTgt spid="105"/>
                                        </p:tgtEl>
                                        <p:attrNameLst>
                                          <p:attrName>ppt_y</p:attrName>
                                        </p:attrNameLst>
                                      </p:cBhvr>
                                      <p:tavLst>
                                        <p:tav tm="0">
                                          <p:val>
                                            <p:strVal val="1+#ppt_h/2"/>
                                          </p:val>
                                        </p:tav>
                                        <p:tav tm="100000">
                                          <p:val>
                                            <p:strVal val="#ppt_y"/>
                                          </p:val>
                                        </p:tav>
                                      </p:tavLst>
                                    </p:anim>
                                  </p:childTnLst>
                                </p:cTn>
                              </p:par>
                              <p:par>
                                <p:cTn id="269" presetID="2" presetClass="entr" presetSubtype="4" fill="hold" grpId="0" nodeType="withEffect">
                                  <p:stCondLst>
                                    <p:cond delay="0"/>
                                  </p:stCondLst>
                                  <p:childTnLst>
                                    <p:set>
                                      <p:cBhvr>
                                        <p:cTn id="270" dur="1" fill="hold">
                                          <p:stCondLst>
                                            <p:cond delay="0"/>
                                          </p:stCondLst>
                                        </p:cTn>
                                        <p:tgtEl>
                                          <p:spTgt spid="271"/>
                                        </p:tgtEl>
                                        <p:attrNameLst>
                                          <p:attrName>style.visibility</p:attrName>
                                        </p:attrNameLst>
                                      </p:cBhvr>
                                      <p:to>
                                        <p:strVal val="visible"/>
                                      </p:to>
                                    </p:set>
                                    <p:anim calcmode="lin" valueType="num">
                                      <p:cBhvr additive="base">
                                        <p:cTn id="271" dur="500" fill="hold"/>
                                        <p:tgtEl>
                                          <p:spTgt spid="271"/>
                                        </p:tgtEl>
                                        <p:attrNameLst>
                                          <p:attrName>ppt_x</p:attrName>
                                        </p:attrNameLst>
                                      </p:cBhvr>
                                      <p:tavLst>
                                        <p:tav tm="0">
                                          <p:val>
                                            <p:strVal val="#ppt_x"/>
                                          </p:val>
                                        </p:tav>
                                        <p:tav tm="100000">
                                          <p:val>
                                            <p:strVal val="#ppt_x"/>
                                          </p:val>
                                        </p:tav>
                                      </p:tavLst>
                                    </p:anim>
                                    <p:anim calcmode="lin" valueType="num">
                                      <p:cBhvr additive="base">
                                        <p:cTn id="272" dur="500" fill="hold"/>
                                        <p:tgtEl>
                                          <p:spTgt spid="271"/>
                                        </p:tgtEl>
                                        <p:attrNameLst>
                                          <p:attrName>ppt_y</p:attrName>
                                        </p:attrNameLst>
                                      </p:cBhvr>
                                      <p:tavLst>
                                        <p:tav tm="0">
                                          <p:val>
                                            <p:strVal val="1+#ppt_h/2"/>
                                          </p:val>
                                        </p:tav>
                                        <p:tav tm="100000">
                                          <p:val>
                                            <p:strVal val="#ppt_y"/>
                                          </p:val>
                                        </p:tav>
                                      </p:tavLst>
                                    </p:anim>
                                  </p:childTnLst>
                                </p:cTn>
                              </p:par>
                              <p:par>
                                <p:cTn id="273" presetID="2" presetClass="entr" presetSubtype="4" fill="hold" grpId="0" nodeType="withEffect">
                                  <p:stCondLst>
                                    <p:cond delay="0"/>
                                  </p:stCondLst>
                                  <p:childTnLst>
                                    <p:set>
                                      <p:cBhvr>
                                        <p:cTn id="274" dur="1" fill="hold">
                                          <p:stCondLst>
                                            <p:cond delay="0"/>
                                          </p:stCondLst>
                                        </p:cTn>
                                        <p:tgtEl>
                                          <p:spTgt spid="272"/>
                                        </p:tgtEl>
                                        <p:attrNameLst>
                                          <p:attrName>style.visibility</p:attrName>
                                        </p:attrNameLst>
                                      </p:cBhvr>
                                      <p:to>
                                        <p:strVal val="visible"/>
                                      </p:to>
                                    </p:set>
                                    <p:anim calcmode="lin" valueType="num">
                                      <p:cBhvr additive="base">
                                        <p:cTn id="275" dur="500" fill="hold"/>
                                        <p:tgtEl>
                                          <p:spTgt spid="272"/>
                                        </p:tgtEl>
                                        <p:attrNameLst>
                                          <p:attrName>ppt_x</p:attrName>
                                        </p:attrNameLst>
                                      </p:cBhvr>
                                      <p:tavLst>
                                        <p:tav tm="0">
                                          <p:val>
                                            <p:strVal val="#ppt_x"/>
                                          </p:val>
                                        </p:tav>
                                        <p:tav tm="100000">
                                          <p:val>
                                            <p:strVal val="#ppt_x"/>
                                          </p:val>
                                        </p:tav>
                                      </p:tavLst>
                                    </p:anim>
                                    <p:anim calcmode="lin" valueType="num">
                                      <p:cBhvr additive="base">
                                        <p:cTn id="276" dur="500" fill="hold"/>
                                        <p:tgtEl>
                                          <p:spTgt spid="272"/>
                                        </p:tgtEl>
                                        <p:attrNameLst>
                                          <p:attrName>ppt_y</p:attrName>
                                        </p:attrNameLst>
                                      </p:cBhvr>
                                      <p:tavLst>
                                        <p:tav tm="0">
                                          <p:val>
                                            <p:strVal val="1+#ppt_h/2"/>
                                          </p:val>
                                        </p:tav>
                                        <p:tav tm="100000">
                                          <p:val>
                                            <p:strVal val="#ppt_y"/>
                                          </p:val>
                                        </p:tav>
                                      </p:tavLst>
                                    </p:anim>
                                  </p:childTnLst>
                                </p:cTn>
                              </p:par>
                              <p:par>
                                <p:cTn id="277" presetID="2" presetClass="entr" presetSubtype="4" fill="hold" grpId="0" nodeType="withEffect">
                                  <p:stCondLst>
                                    <p:cond delay="0"/>
                                  </p:stCondLst>
                                  <p:childTnLst>
                                    <p:set>
                                      <p:cBhvr>
                                        <p:cTn id="278" dur="1" fill="hold">
                                          <p:stCondLst>
                                            <p:cond delay="0"/>
                                          </p:stCondLst>
                                        </p:cTn>
                                        <p:tgtEl>
                                          <p:spTgt spid="297"/>
                                        </p:tgtEl>
                                        <p:attrNameLst>
                                          <p:attrName>style.visibility</p:attrName>
                                        </p:attrNameLst>
                                      </p:cBhvr>
                                      <p:to>
                                        <p:strVal val="visible"/>
                                      </p:to>
                                    </p:set>
                                    <p:anim calcmode="lin" valueType="num">
                                      <p:cBhvr additive="base">
                                        <p:cTn id="279" dur="500" fill="hold"/>
                                        <p:tgtEl>
                                          <p:spTgt spid="297"/>
                                        </p:tgtEl>
                                        <p:attrNameLst>
                                          <p:attrName>ppt_x</p:attrName>
                                        </p:attrNameLst>
                                      </p:cBhvr>
                                      <p:tavLst>
                                        <p:tav tm="0">
                                          <p:val>
                                            <p:strVal val="#ppt_x"/>
                                          </p:val>
                                        </p:tav>
                                        <p:tav tm="100000">
                                          <p:val>
                                            <p:strVal val="#ppt_x"/>
                                          </p:val>
                                        </p:tav>
                                      </p:tavLst>
                                    </p:anim>
                                    <p:anim calcmode="lin" valueType="num">
                                      <p:cBhvr additive="base">
                                        <p:cTn id="280" dur="500" fill="hold"/>
                                        <p:tgtEl>
                                          <p:spTgt spid="297"/>
                                        </p:tgtEl>
                                        <p:attrNameLst>
                                          <p:attrName>ppt_y</p:attrName>
                                        </p:attrNameLst>
                                      </p:cBhvr>
                                      <p:tavLst>
                                        <p:tav tm="0">
                                          <p:val>
                                            <p:strVal val="1+#ppt_h/2"/>
                                          </p:val>
                                        </p:tav>
                                        <p:tav tm="100000">
                                          <p:val>
                                            <p:strVal val="#ppt_y"/>
                                          </p:val>
                                        </p:tav>
                                      </p:tavLst>
                                    </p:anim>
                                  </p:childTnLst>
                                </p:cTn>
                              </p:par>
                            </p:childTnLst>
                          </p:cTn>
                        </p:par>
                      </p:childTnLst>
                    </p:cTn>
                  </p:par>
                  <p:par>
                    <p:cTn id="281" fill="hold">
                      <p:stCondLst>
                        <p:cond delay="indefinite"/>
                      </p:stCondLst>
                      <p:childTnLst>
                        <p:par>
                          <p:cTn id="282" fill="hold">
                            <p:stCondLst>
                              <p:cond delay="0"/>
                            </p:stCondLst>
                            <p:childTnLst>
                              <p:par>
                                <p:cTn id="283" presetID="2" presetClass="entr" presetSubtype="4" fill="hold" grpId="0" nodeType="clickEffect">
                                  <p:stCondLst>
                                    <p:cond delay="0"/>
                                  </p:stCondLst>
                                  <p:childTnLst>
                                    <p:set>
                                      <p:cBhvr>
                                        <p:cTn id="284" dur="1" fill="hold">
                                          <p:stCondLst>
                                            <p:cond delay="0"/>
                                          </p:stCondLst>
                                        </p:cTn>
                                        <p:tgtEl>
                                          <p:spTgt spid="13"/>
                                        </p:tgtEl>
                                        <p:attrNameLst>
                                          <p:attrName>style.visibility</p:attrName>
                                        </p:attrNameLst>
                                      </p:cBhvr>
                                      <p:to>
                                        <p:strVal val="visible"/>
                                      </p:to>
                                    </p:set>
                                    <p:anim calcmode="lin" valueType="num">
                                      <p:cBhvr additive="base">
                                        <p:cTn id="285" dur="500" fill="hold"/>
                                        <p:tgtEl>
                                          <p:spTgt spid="13"/>
                                        </p:tgtEl>
                                        <p:attrNameLst>
                                          <p:attrName>ppt_x</p:attrName>
                                        </p:attrNameLst>
                                      </p:cBhvr>
                                      <p:tavLst>
                                        <p:tav tm="0">
                                          <p:val>
                                            <p:strVal val="#ppt_x"/>
                                          </p:val>
                                        </p:tav>
                                        <p:tav tm="100000">
                                          <p:val>
                                            <p:strVal val="#ppt_x"/>
                                          </p:val>
                                        </p:tav>
                                      </p:tavLst>
                                    </p:anim>
                                    <p:anim calcmode="lin" valueType="num">
                                      <p:cBhvr additive="base">
                                        <p:cTn id="286" dur="500" fill="hold"/>
                                        <p:tgtEl>
                                          <p:spTgt spid="13"/>
                                        </p:tgtEl>
                                        <p:attrNameLst>
                                          <p:attrName>ppt_y</p:attrName>
                                        </p:attrNameLst>
                                      </p:cBhvr>
                                      <p:tavLst>
                                        <p:tav tm="0">
                                          <p:val>
                                            <p:strVal val="1+#ppt_h/2"/>
                                          </p:val>
                                        </p:tav>
                                        <p:tav tm="100000">
                                          <p:val>
                                            <p:strVal val="#ppt_y"/>
                                          </p:val>
                                        </p:tav>
                                      </p:tavLst>
                                    </p:anim>
                                  </p:childTnLst>
                                </p:cTn>
                              </p:par>
                              <p:par>
                                <p:cTn id="287" presetID="2" presetClass="entr" presetSubtype="4" fill="hold" grpId="0" nodeType="withEffect" nodePh="1">
                                  <p:stCondLst>
                                    <p:cond delay="0"/>
                                  </p:stCondLst>
                                  <p:endCondLst>
                                    <p:cond evt="begin" delay="0">
                                      <p:tn val="287"/>
                                    </p:cond>
                                  </p:endCondLst>
                                  <p:childTnLst>
                                    <p:set>
                                      <p:cBhvr>
                                        <p:cTn id="288" dur="1" fill="hold">
                                          <p:stCondLst>
                                            <p:cond delay="0"/>
                                          </p:stCondLst>
                                        </p:cTn>
                                        <p:tgtEl>
                                          <p:spTgt spid="14"/>
                                        </p:tgtEl>
                                        <p:attrNameLst>
                                          <p:attrName>style.visibility</p:attrName>
                                        </p:attrNameLst>
                                      </p:cBhvr>
                                      <p:to>
                                        <p:strVal val="visible"/>
                                      </p:to>
                                    </p:set>
                                    <p:anim calcmode="lin" valueType="num">
                                      <p:cBhvr additive="base">
                                        <p:cTn id="289" dur="500" fill="hold"/>
                                        <p:tgtEl>
                                          <p:spTgt spid="14"/>
                                        </p:tgtEl>
                                        <p:attrNameLst>
                                          <p:attrName>ppt_x</p:attrName>
                                        </p:attrNameLst>
                                      </p:cBhvr>
                                      <p:tavLst>
                                        <p:tav tm="0">
                                          <p:val>
                                            <p:strVal val="#ppt_x"/>
                                          </p:val>
                                        </p:tav>
                                        <p:tav tm="100000">
                                          <p:val>
                                            <p:strVal val="#ppt_x"/>
                                          </p:val>
                                        </p:tav>
                                      </p:tavLst>
                                    </p:anim>
                                    <p:anim calcmode="lin" valueType="num">
                                      <p:cBhvr additive="base">
                                        <p:cTn id="290" dur="500" fill="hold"/>
                                        <p:tgtEl>
                                          <p:spTgt spid="14"/>
                                        </p:tgtEl>
                                        <p:attrNameLst>
                                          <p:attrName>ppt_y</p:attrName>
                                        </p:attrNameLst>
                                      </p:cBhvr>
                                      <p:tavLst>
                                        <p:tav tm="0">
                                          <p:val>
                                            <p:strVal val="1+#ppt_h/2"/>
                                          </p:val>
                                        </p:tav>
                                        <p:tav tm="100000">
                                          <p:val>
                                            <p:strVal val="#ppt_y"/>
                                          </p:val>
                                        </p:tav>
                                      </p:tavLst>
                                    </p:anim>
                                  </p:childTnLst>
                                </p:cTn>
                              </p:par>
                              <p:par>
                                <p:cTn id="291" presetID="2" presetClass="entr" presetSubtype="4" fill="hold" grpId="0" nodeType="withEffect">
                                  <p:stCondLst>
                                    <p:cond delay="0"/>
                                  </p:stCondLst>
                                  <p:childTnLst>
                                    <p:set>
                                      <p:cBhvr>
                                        <p:cTn id="292" dur="1" fill="hold">
                                          <p:stCondLst>
                                            <p:cond delay="0"/>
                                          </p:stCondLst>
                                        </p:cTn>
                                        <p:tgtEl>
                                          <p:spTgt spid="18"/>
                                        </p:tgtEl>
                                        <p:attrNameLst>
                                          <p:attrName>style.visibility</p:attrName>
                                        </p:attrNameLst>
                                      </p:cBhvr>
                                      <p:to>
                                        <p:strVal val="visible"/>
                                      </p:to>
                                    </p:set>
                                    <p:anim calcmode="lin" valueType="num">
                                      <p:cBhvr additive="base">
                                        <p:cTn id="293" dur="500" fill="hold"/>
                                        <p:tgtEl>
                                          <p:spTgt spid="18"/>
                                        </p:tgtEl>
                                        <p:attrNameLst>
                                          <p:attrName>ppt_x</p:attrName>
                                        </p:attrNameLst>
                                      </p:cBhvr>
                                      <p:tavLst>
                                        <p:tav tm="0">
                                          <p:val>
                                            <p:strVal val="#ppt_x"/>
                                          </p:val>
                                        </p:tav>
                                        <p:tav tm="100000">
                                          <p:val>
                                            <p:strVal val="#ppt_x"/>
                                          </p:val>
                                        </p:tav>
                                      </p:tavLst>
                                    </p:anim>
                                    <p:anim calcmode="lin" valueType="num">
                                      <p:cBhvr additive="base">
                                        <p:cTn id="294" dur="500" fill="hold"/>
                                        <p:tgtEl>
                                          <p:spTgt spid="18"/>
                                        </p:tgtEl>
                                        <p:attrNameLst>
                                          <p:attrName>ppt_y</p:attrName>
                                        </p:attrNameLst>
                                      </p:cBhvr>
                                      <p:tavLst>
                                        <p:tav tm="0">
                                          <p:val>
                                            <p:strVal val="1+#ppt_h/2"/>
                                          </p:val>
                                        </p:tav>
                                        <p:tav tm="100000">
                                          <p:val>
                                            <p:strVal val="#ppt_y"/>
                                          </p:val>
                                        </p:tav>
                                      </p:tavLst>
                                    </p:anim>
                                  </p:childTnLst>
                                </p:cTn>
                              </p:par>
                              <p:par>
                                <p:cTn id="295" presetID="2" presetClass="entr" presetSubtype="4" fill="hold" grpId="0" nodeType="withEffect">
                                  <p:stCondLst>
                                    <p:cond delay="0"/>
                                  </p:stCondLst>
                                  <p:childTnLst>
                                    <p:set>
                                      <p:cBhvr>
                                        <p:cTn id="296" dur="1" fill="hold">
                                          <p:stCondLst>
                                            <p:cond delay="0"/>
                                          </p:stCondLst>
                                        </p:cTn>
                                        <p:tgtEl>
                                          <p:spTgt spid="23"/>
                                        </p:tgtEl>
                                        <p:attrNameLst>
                                          <p:attrName>style.visibility</p:attrName>
                                        </p:attrNameLst>
                                      </p:cBhvr>
                                      <p:to>
                                        <p:strVal val="visible"/>
                                      </p:to>
                                    </p:set>
                                    <p:anim calcmode="lin" valueType="num">
                                      <p:cBhvr additive="base">
                                        <p:cTn id="297" dur="500" fill="hold"/>
                                        <p:tgtEl>
                                          <p:spTgt spid="23"/>
                                        </p:tgtEl>
                                        <p:attrNameLst>
                                          <p:attrName>ppt_x</p:attrName>
                                        </p:attrNameLst>
                                      </p:cBhvr>
                                      <p:tavLst>
                                        <p:tav tm="0">
                                          <p:val>
                                            <p:strVal val="#ppt_x"/>
                                          </p:val>
                                        </p:tav>
                                        <p:tav tm="100000">
                                          <p:val>
                                            <p:strVal val="#ppt_x"/>
                                          </p:val>
                                        </p:tav>
                                      </p:tavLst>
                                    </p:anim>
                                    <p:anim calcmode="lin" valueType="num">
                                      <p:cBhvr additive="base">
                                        <p:cTn id="298" dur="500" fill="hold"/>
                                        <p:tgtEl>
                                          <p:spTgt spid="23"/>
                                        </p:tgtEl>
                                        <p:attrNameLst>
                                          <p:attrName>ppt_y</p:attrName>
                                        </p:attrNameLst>
                                      </p:cBhvr>
                                      <p:tavLst>
                                        <p:tav tm="0">
                                          <p:val>
                                            <p:strVal val="1+#ppt_h/2"/>
                                          </p:val>
                                        </p:tav>
                                        <p:tav tm="100000">
                                          <p:val>
                                            <p:strVal val="#ppt_y"/>
                                          </p:val>
                                        </p:tav>
                                      </p:tavLst>
                                    </p:anim>
                                  </p:childTnLst>
                                </p:cTn>
                              </p:par>
                              <p:par>
                                <p:cTn id="299" presetID="2" presetClass="entr" presetSubtype="4" fill="hold" grpId="0" nodeType="withEffect">
                                  <p:stCondLst>
                                    <p:cond delay="0"/>
                                  </p:stCondLst>
                                  <p:childTnLst>
                                    <p:set>
                                      <p:cBhvr>
                                        <p:cTn id="300" dur="1" fill="hold">
                                          <p:stCondLst>
                                            <p:cond delay="0"/>
                                          </p:stCondLst>
                                        </p:cTn>
                                        <p:tgtEl>
                                          <p:spTgt spid="43"/>
                                        </p:tgtEl>
                                        <p:attrNameLst>
                                          <p:attrName>style.visibility</p:attrName>
                                        </p:attrNameLst>
                                      </p:cBhvr>
                                      <p:to>
                                        <p:strVal val="visible"/>
                                      </p:to>
                                    </p:set>
                                    <p:anim calcmode="lin" valueType="num">
                                      <p:cBhvr additive="base">
                                        <p:cTn id="301" dur="500" fill="hold"/>
                                        <p:tgtEl>
                                          <p:spTgt spid="43"/>
                                        </p:tgtEl>
                                        <p:attrNameLst>
                                          <p:attrName>ppt_x</p:attrName>
                                        </p:attrNameLst>
                                      </p:cBhvr>
                                      <p:tavLst>
                                        <p:tav tm="0">
                                          <p:val>
                                            <p:strVal val="#ppt_x"/>
                                          </p:val>
                                        </p:tav>
                                        <p:tav tm="100000">
                                          <p:val>
                                            <p:strVal val="#ppt_x"/>
                                          </p:val>
                                        </p:tav>
                                      </p:tavLst>
                                    </p:anim>
                                    <p:anim calcmode="lin" valueType="num">
                                      <p:cBhvr additive="base">
                                        <p:cTn id="302" dur="500" fill="hold"/>
                                        <p:tgtEl>
                                          <p:spTgt spid="43"/>
                                        </p:tgtEl>
                                        <p:attrNameLst>
                                          <p:attrName>ppt_y</p:attrName>
                                        </p:attrNameLst>
                                      </p:cBhvr>
                                      <p:tavLst>
                                        <p:tav tm="0">
                                          <p:val>
                                            <p:strVal val="1+#ppt_h/2"/>
                                          </p:val>
                                        </p:tav>
                                        <p:tav tm="100000">
                                          <p:val>
                                            <p:strVal val="#ppt_y"/>
                                          </p:val>
                                        </p:tav>
                                      </p:tavLst>
                                    </p:anim>
                                  </p:childTnLst>
                                </p:cTn>
                              </p:par>
                              <p:par>
                                <p:cTn id="303" presetID="2" presetClass="entr" presetSubtype="4" fill="hold" grpId="0" nodeType="withEffect">
                                  <p:stCondLst>
                                    <p:cond delay="0"/>
                                  </p:stCondLst>
                                  <p:childTnLst>
                                    <p:set>
                                      <p:cBhvr>
                                        <p:cTn id="304" dur="1" fill="hold">
                                          <p:stCondLst>
                                            <p:cond delay="0"/>
                                          </p:stCondLst>
                                        </p:cTn>
                                        <p:tgtEl>
                                          <p:spTgt spid="46"/>
                                        </p:tgtEl>
                                        <p:attrNameLst>
                                          <p:attrName>style.visibility</p:attrName>
                                        </p:attrNameLst>
                                      </p:cBhvr>
                                      <p:to>
                                        <p:strVal val="visible"/>
                                      </p:to>
                                    </p:set>
                                    <p:anim calcmode="lin" valueType="num">
                                      <p:cBhvr additive="base">
                                        <p:cTn id="305" dur="500" fill="hold"/>
                                        <p:tgtEl>
                                          <p:spTgt spid="46"/>
                                        </p:tgtEl>
                                        <p:attrNameLst>
                                          <p:attrName>ppt_x</p:attrName>
                                        </p:attrNameLst>
                                      </p:cBhvr>
                                      <p:tavLst>
                                        <p:tav tm="0">
                                          <p:val>
                                            <p:strVal val="#ppt_x"/>
                                          </p:val>
                                        </p:tav>
                                        <p:tav tm="100000">
                                          <p:val>
                                            <p:strVal val="#ppt_x"/>
                                          </p:val>
                                        </p:tav>
                                      </p:tavLst>
                                    </p:anim>
                                    <p:anim calcmode="lin" valueType="num">
                                      <p:cBhvr additive="base">
                                        <p:cTn id="306" dur="500" fill="hold"/>
                                        <p:tgtEl>
                                          <p:spTgt spid="46"/>
                                        </p:tgtEl>
                                        <p:attrNameLst>
                                          <p:attrName>ppt_y</p:attrName>
                                        </p:attrNameLst>
                                      </p:cBhvr>
                                      <p:tavLst>
                                        <p:tav tm="0">
                                          <p:val>
                                            <p:strVal val="1+#ppt_h/2"/>
                                          </p:val>
                                        </p:tav>
                                        <p:tav tm="100000">
                                          <p:val>
                                            <p:strVal val="#ppt_y"/>
                                          </p:val>
                                        </p:tav>
                                      </p:tavLst>
                                    </p:anim>
                                  </p:childTnLst>
                                </p:cTn>
                              </p:par>
                              <p:par>
                                <p:cTn id="307" presetID="2" presetClass="entr" presetSubtype="4" fill="hold" grpId="0" nodeType="withEffect">
                                  <p:stCondLst>
                                    <p:cond delay="0"/>
                                  </p:stCondLst>
                                  <p:childTnLst>
                                    <p:set>
                                      <p:cBhvr>
                                        <p:cTn id="308" dur="1" fill="hold">
                                          <p:stCondLst>
                                            <p:cond delay="0"/>
                                          </p:stCondLst>
                                        </p:cTn>
                                        <p:tgtEl>
                                          <p:spTgt spid="47"/>
                                        </p:tgtEl>
                                        <p:attrNameLst>
                                          <p:attrName>style.visibility</p:attrName>
                                        </p:attrNameLst>
                                      </p:cBhvr>
                                      <p:to>
                                        <p:strVal val="visible"/>
                                      </p:to>
                                    </p:set>
                                    <p:anim calcmode="lin" valueType="num">
                                      <p:cBhvr additive="base">
                                        <p:cTn id="309" dur="500" fill="hold"/>
                                        <p:tgtEl>
                                          <p:spTgt spid="47"/>
                                        </p:tgtEl>
                                        <p:attrNameLst>
                                          <p:attrName>ppt_x</p:attrName>
                                        </p:attrNameLst>
                                      </p:cBhvr>
                                      <p:tavLst>
                                        <p:tav tm="0">
                                          <p:val>
                                            <p:strVal val="#ppt_x"/>
                                          </p:val>
                                        </p:tav>
                                        <p:tav tm="100000">
                                          <p:val>
                                            <p:strVal val="#ppt_x"/>
                                          </p:val>
                                        </p:tav>
                                      </p:tavLst>
                                    </p:anim>
                                    <p:anim calcmode="lin" valueType="num">
                                      <p:cBhvr additive="base">
                                        <p:cTn id="310" dur="500" fill="hold"/>
                                        <p:tgtEl>
                                          <p:spTgt spid="47"/>
                                        </p:tgtEl>
                                        <p:attrNameLst>
                                          <p:attrName>ppt_y</p:attrName>
                                        </p:attrNameLst>
                                      </p:cBhvr>
                                      <p:tavLst>
                                        <p:tav tm="0">
                                          <p:val>
                                            <p:strVal val="1+#ppt_h/2"/>
                                          </p:val>
                                        </p:tav>
                                        <p:tav tm="100000">
                                          <p:val>
                                            <p:strVal val="#ppt_y"/>
                                          </p:val>
                                        </p:tav>
                                      </p:tavLst>
                                    </p:anim>
                                  </p:childTnLst>
                                </p:cTn>
                              </p:par>
                              <p:par>
                                <p:cTn id="311" presetID="2" presetClass="entr" presetSubtype="4" fill="hold" grpId="0" nodeType="withEffect">
                                  <p:stCondLst>
                                    <p:cond delay="0"/>
                                  </p:stCondLst>
                                  <p:childTnLst>
                                    <p:set>
                                      <p:cBhvr>
                                        <p:cTn id="312" dur="1" fill="hold">
                                          <p:stCondLst>
                                            <p:cond delay="0"/>
                                          </p:stCondLst>
                                        </p:cTn>
                                        <p:tgtEl>
                                          <p:spTgt spid="48"/>
                                        </p:tgtEl>
                                        <p:attrNameLst>
                                          <p:attrName>style.visibility</p:attrName>
                                        </p:attrNameLst>
                                      </p:cBhvr>
                                      <p:to>
                                        <p:strVal val="visible"/>
                                      </p:to>
                                    </p:set>
                                    <p:anim calcmode="lin" valueType="num">
                                      <p:cBhvr additive="base">
                                        <p:cTn id="313" dur="500" fill="hold"/>
                                        <p:tgtEl>
                                          <p:spTgt spid="48"/>
                                        </p:tgtEl>
                                        <p:attrNameLst>
                                          <p:attrName>ppt_x</p:attrName>
                                        </p:attrNameLst>
                                      </p:cBhvr>
                                      <p:tavLst>
                                        <p:tav tm="0">
                                          <p:val>
                                            <p:strVal val="#ppt_x"/>
                                          </p:val>
                                        </p:tav>
                                        <p:tav tm="100000">
                                          <p:val>
                                            <p:strVal val="#ppt_x"/>
                                          </p:val>
                                        </p:tav>
                                      </p:tavLst>
                                    </p:anim>
                                    <p:anim calcmode="lin" valueType="num">
                                      <p:cBhvr additive="base">
                                        <p:cTn id="314" dur="500" fill="hold"/>
                                        <p:tgtEl>
                                          <p:spTgt spid="48"/>
                                        </p:tgtEl>
                                        <p:attrNameLst>
                                          <p:attrName>ppt_y</p:attrName>
                                        </p:attrNameLst>
                                      </p:cBhvr>
                                      <p:tavLst>
                                        <p:tav tm="0">
                                          <p:val>
                                            <p:strVal val="1+#ppt_h/2"/>
                                          </p:val>
                                        </p:tav>
                                        <p:tav tm="100000">
                                          <p:val>
                                            <p:strVal val="#ppt_y"/>
                                          </p:val>
                                        </p:tav>
                                      </p:tavLst>
                                    </p:anim>
                                  </p:childTnLst>
                                </p:cTn>
                              </p:par>
                              <p:par>
                                <p:cTn id="315" presetID="2" presetClass="entr" presetSubtype="4" fill="hold" grpId="0" nodeType="withEffect">
                                  <p:stCondLst>
                                    <p:cond delay="0"/>
                                  </p:stCondLst>
                                  <p:childTnLst>
                                    <p:set>
                                      <p:cBhvr>
                                        <p:cTn id="316" dur="1" fill="hold">
                                          <p:stCondLst>
                                            <p:cond delay="0"/>
                                          </p:stCondLst>
                                        </p:cTn>
                                        <p:tgtEl>
                                          <p:spTgt spid="50"/>
                                        </p:tgtEl>
                                        <p:attrNameLst>
                                          <p:attrName>style.visibility</p:attrName>
                                        </p:attrNameLst>
                                      </p:cBhvr>
                                      <p:to>
                                        <p:strVal val="visible"/>
                                      </p:to>
                                    </p:set>
                                    <p:anim calcmode="lin" valueType="num">
                                      <p:cBhvr additive="base">
                                        <p:cTn id="317" dur="500" fill="hold"/>
                                        <p:tgtEl>
                                          <p:spTgt spid="50"/>
                                        </p:tgtEl>
                                        <p:attrNameLst>
                                          <p:attrName>ppt_x</p:attrName>
                                        </p:attrNameLst>
                                      </p:cBhvr>
                                      <p:tavLst>
                                        <p:tav tm="0">
                                          <p:val>
                                            <p:strVal val="#ppt_x"/>
                                          </p:val>
                                        </p:tav>
                                        <p:tav tm="100000">
                                          <p:val>
                                            <p:strVal val="#ppt_x"/>
                                          </p:val>
                                        </p:tav>
                                      </p:tavLst>
                                    </p:anim>
                                    <p:anim calcmode="lin" valueType="num">
                                      <p:cBhvr additive="base">
                                        <p:cTn id="318" dur="500" fill="hold"/>
                                        <p:tgtEl>
                                          <p:spTgt spid="50"/>
                                        </p:tgtEl>
                                        <p:attrNameLst>
                                          <p:attrName>ppt_y</p:attrName>
                                        </p:attrNameLst>
                                      </p:cBhvr>
                                      <p:tavLst>
                                        <p:tav tm="0">
                                          <p:val>
                                            <p:strVal val="1+#ppt_h/2"/>
                                          </p:val>
                                        </p:tav>
                                        <p:tav tm="100000">
                                          <p:val>
                                            <p:strVal val="#ppt_y"/>
                                          </p:val>
                                        </p:tav>
                                      </p:tavLst>
                                    </p:anim>
                                  </p:childTnLst>
                                </p:cTn>
                              </p:par>
                              <p:par>
                                <p:cTn id="319" presetID="2" presetClass="entr" presetSubtype="4" fill="hold" grpId="0" nodeType="withEffect">
                                  <p:stCondLst>
                                    <p:cond delay="0"/>
                                  </p:stCondLst>
                                  <p:childTnLst>
                                    <p:set>
                                      <p:cBhvr>
                                        <p:cTn id="320" dur="1" fill="hold">
                                          <p:stCondLst>
                                            <p:cond delay="0"/>
                                          </p:stCondLst>
                                        </p:cTn>
                                        <p:tgtEl>
                                          <p:spTgt spid="53"/>
                                        </p:tgtEl>
                                        <p:attrNameLst>
                                          <p:attrName>style.visibility</p:attrName>
                                        </p:attrNameLst>
                                      </p:cBhvr>
                                      <p:to>
                                        <p:strVal val="visible"/>
                                      </p:to>
                                    </p:set>
                                    <p:anim calcmode="lin" valueType="num">
                                      <p:cBhvr additive="base">
                                        <p:cTn id="321" dur="500" fill="hold"/>
                                        <p:tgtEl>
                                          <p:spTgt spid="53"/>
                                        </p:tgtEl>
                                        <p:attrNameLst>
                                          <p:attrName>ppt_x</p:attrName>
                                        </p:attrNameLst>
                                      </p:cBhvr>
                                      <p:tavLst>
                                        <p:tav tm="0">
                                          <p:val>
                                            <p:strVal val="#ppt_x"/>
                                          </p:val>
                                        </p:tav>
                                        <p:tav tm="100000">
                                          <p:val>
                                            <p:strVal val="#ppt_x"/>
                                          </p:val>
                                        </p:tav>
                                      </p:tavLst>
                                    </p:anim>
                                    <p:anim calcmode="lin" valueType="num">
                                      <p:cBhvr additive="base">
                                        <p:cTn id="322" dur="500" fill="hold"/>
                                        <p:tgtEl>
                                          <p:spTgt spid="53"/>
                                        </p:tgtEl>
                                        <p:attrNameLst>
                                          <p:attrName>ppt_y</p:attrName>
                                        </p:attrNameLst>
                                      </p:cBhvr>
                                      <p:tavLst>
                                        <p:tav tm="0">
                                          <p:val>
                                            <p:strVal val="1+#ppt_h/2"/>
                                          </p:val>
                                        </p:tav>
                                        <p:tav tm="100000">
                                          <p:val>
                                            <p:strVal val="#ppt_y"/>
                                          </p:val>
                                        </p:tav>
                                      </p:tavLst>
                                    </p:anim>
                                  </p:childTnLst>
                                </p:cTn>
                              </p:par>
                              <p:par>
                                <p:cTn id="323" presetID="2" presetClass="entr" presetSubtype="4" fill="hold" grpId="0" nodeType="withEffect">
                                  <p:stCondLst>
                                    <p:cond delay="0"/>
                                  </p:stCondLst>
                                  <p:childTnLst>
                                    <p:set>
                                      <p:cBhvr>
                                        <p:cTn id="324" dur="1" fill="hold">
                                          <p:stCondLst>
                                            <p:cond delay="0"/>
                                          </p:stCondLst>
                                        </p:cTn>
                                        <p:tgtEl>
                                          <p:spTgt spid="54"/>
                                        </p:tgtEl>
                                        <p:attrNameLst>
                                          <p:attrName>style.visibility</p:attrName>
                                        </p:attrNameLst>
                                      </p:cBhvr>
                                      <p:to>
                                        <p:strVal val="visible"/>
                                      </p:to>
                                    </p:set>
                                    <p:anim calcmode="lin" valueType="num">
                                      <p:cBhvr additive="base">
                                        <p:cTn id="325" dur="500" fill="hold"/>
                                        <p:tgtEl>
                                          <p:spTgt spid="54"/>
                                        </p:tgtEl>
                                        <p:attrNameLst>
                                          <p:attrName>ppt_x</p:attrName>
                                        </p:attrNameLst>
                                      </p:cBhvr>
                                      <p:tavLst>
                                        <p:tav tm="0">
                                          <p:val>
                                            <p:strVal val="#ppt_x"/>
                                          </p:val>
                                        </p:tav>
                                        <p:tav tm="100000">
                                          <p:val>
                                            <p:strVal val="#ppt_x"/>
                                          </p:val>
                                        </p:tav>
                                      </p:tavLst>
                                    </p:anim>
                                    <p:anim calcmode="lin" valueType="num">
                                      <p:cBhvr additive="base">
                                        <p:cTn id="326" dur="500" fill="hold"/>
                                        <p:tgtEl>
                                          <p:spTgt spid="54"/>
                                        </p:tgtEl>
                                        <p:attrNameLst>
                                          <p:attrName>ppt_y</p:attrName>
                                        </p:attrNameLst>
                                      </p:cBhvr>
                                      <p:tavLst>
                                        <p:tav tm="0">
                                          <p:val>
                                            <p:strVal val="1+#ppt_h/2"/>
                                          </p:val>
                                        </p:tav>
                                        <p:tav tm="100000">
                                          <p:val>
                                            <p:strVal val="#ppt_y"/>
                                          </p:val>
                                        </p:tav>
                                      </p:tavLst>
                                    </p:anim>
                                  </p:childTnLst>
                                </p:cTn>
                              </p:par>
                              <p:par>
                                <p:cTn id="327" presetID="2" presetClass="entr" presetSubtype="4" fill="hold" grpId="0" nodeType="withEffect">
                                  <p:stCondLst>
                                    <p:cond delay="0"/>
                                  </p:stCondLst>
                                  <p:childTnLst>
                                    <p:set>
                                      <p:cBhvr>
                                        <p:cTn id="328" dur="1" fill="hold">
                                          <p:stCondLst>
                                            <p:cond delay="0"/>
                                          </p:stCondLst>
                                        </p:cTn>
                                        <p:tgtEl>
                                          <p:spTgt spid="55"/>
                                        </p:tgtEl>
                                        <p:attrNameLst>
                                          <p:attrName>style.visibility</p:attrName>
                                        </p:attrNameLst>
                                      </p:cBhvr>
                                      <p:to>
                                        <p:strVal val="visible"/>
                                      </p:to>
                                    </p:set>
                                    <p:anim calcmode="lin" valueType="num">
                                      <p:cBhvr additive="base">
                                        <p:cTn id="329" dur="500" fill="hold"/>
                                        <p:tgtEl>
                                          <p:spTgt spid="55"/>
                                        </p:tgtEl>
                                        <p:attrNameLst>
                                          <p:attrName>ppt_x</p:attrName>
                                        </p:attrNameLst>
                                      </p:cBhvr>
                                      <p:tavLst>
                                        <p:tav tm="0">
                                          <p:val>
                                            <p:strVal val="#ppt_x"/>
                                          </p:val>
                                        </p:tav>
                                        <p:tav tm="100000">
                                          <p:val>
                                            <p:strVal val="#ppt_x"/>
                                          </p:val>
                                        </p:tav>
                                      </p:tavLst>
                                    </p:anim>
                                    <p:anim calcmode="lin" valueType="num">
                                      <p:cBhvr additive="base">
                                        <p:cTn id="330" dur="500" fill="hold"/>
                                        <p:tgtEl>
                                          <p:spTgt spid="55"/>
                                        </p:tgtEl>
                                        <p:attrNameLst>
                                          <p:attrName>ppt_y</p:attrName>
                                        </p:attrNameLst>
                                      </p:cBhvr>
                                      <p:tavLst>
                                        <p:tav tm="0">
                                          <p:val>
                                            <p:strVal val="1+#ppt_h/2"/>
                                          </p:val>
                                        </p:tav>
                                        <p:tav tm="100000">
                                          <p:val>
                                            <p:strVal val="#ppt_y"/>
                                          </p:val>
                                        </p:tav>
                                      </p:tavLst>
                                    </p:anim>
                                  </p:childTnLst>
                                </p:cTn>
                              </p:par>
                              <p:par>
                                <p:cTn id="331" presetID="2" presetClass="entr" presetSubtype="4" fill="hold" grpId="0" nodeType="withEffect">
                                  <p:stCondLst>
                                    <p:cond delay="0"/>
                                  </p:stCondLst>
                                  <p:childTnLst>
                                    <p:set>
                                      <p:cBhvr>
                                        <p:cTn id="332" dur="1" fill="hold">
                                          <p:stCondLst>
                                            <p:cond delay="0"/>
                                          </p:stCondLst>
                                        </p:cTn>
                                        <p:tgtEl>
                                          <p:spTgt spid="56"/>
                                        </p:tgtEl>
                                        <p:attrNameLst>
                                          <p:attrName>style.visibility</p:attrName>
                                        </p:attrNameLst>
                                      </p:cBhvr>
                                      <p:to>
                                        <p:strVal val="visible"/>
                                      </p:to>
                                    </p:set>
                                    <p:anim calcmode="lin" valueType="num">
                                      <p:cBhvr additive="base">
                                        <p:cTn id="333" dur="500" fill="hold"/>
                                        <p:tgtEl>
                                          <p:spTgt spid="56"/>
                                        </p:tgtEl>
                                        <p:attrNameLst>
                                          <p:attrName>ppt_x</p:attrName>
                                        </p:attrNameLst>
                                      </p:cBhvr>
                                      <p:tavLst>
                                        <p:tav tm="0">
                                          <p:val>
                                            <p:strVal val="#ppt_x"/>
                                          </p:val>
                                        </p:tav>
                                        <p:tav tm="100000">
                                          <p:val>
                                            <p:strVal val="#ppt_x"/>
                                          </p:val>
                                        </p:tav>
                                      </p:tavLst>
                                    </p:anim>
                                    <p:anim calcmode="lin" valueType="num">
                                      <p:cBhvr additive="base">
                                        <p:cTn id="334" dur="500" fill="hold"/>
                                        <p:tgtEl>
                                          <p:spTgt spid="56"/>
                                        </p:tgtEl>
                                        <p:attrNameLst>
                                          <p:attrName>ppt_y</p:attrName>
                                        </p:attrNameLst>
                                      </p:cBhvr>
                                      <p:tavLst>
                                        <p:tav tm="0">
                                          <p:val>
                                            <p:strVal val="1+#ppt_h/2"/>
                                          </p:val>
                                        </p:tav>
                                        <p:tav tm="100000">
                                          <p:val>
                                            <p:strVal val="#ppt_y"/>
                                          </p:val>
                                        </p:tav>
                                      </p:tavLst>
                                    </p:anim>
                                  </p:childTnLst>
                                </p:cTn>
                              </p:par>
                              <p:par>
                                <p:cTn id="335" presetID="2" presetClass="entr" presetSubtype="4" fill="hold" grpId="0" nodeType="withEffect">
                                  <p:stCondLst>
                                    <p:cond delay="0"/>
                                  </p:stCondLst>
                                  <p:childTnLst>
                                    <p:set>
                                      <p:cBhvr>
                                        <p:cTn id="336" dur="1" fill="hold">
                                          <p:stCondLst>
                                            <p:cond delay="0"/>
                                          </p:stCondLst>
                                        </p:cTn>
                                        <p:tgtEl>
                                          <p:spTgt spid="57"/>
                                        </p:tgtEl>
                                        <p:attrNameLst>
                                          <p:attrName>style.visibility</p:attrName>
                                        </p:attrNameLst>
                                      </p:cBhvr>
                                      <p:to>
                                        <p:strVal val="visible"/>
                                      </p:to>
                                    </p:set>
                                    <p:anim calcmode="lin" valueType="num">
                                      <p:cBhvr additive="base">
                                        <p:cTn id="337" dur="500" fill="hold"/>
                                        <p:tgtEl>
                                          <p:spTgt spid="57"/>
                                        </p:tgtEl>
                                        <p:attrNameLst>
                                          <p:attrName>ppt_x</p:attrName>
                                        </p:attrNameLst>
                                      </p:cBhvr>
                                      <p:tavLst>
                                        <p:tav tm="0">
                                          <p:val>
                                            <p:strVal val="#ppt_x"/>
                                          </p:val>
                                        </p:tav>
                                        <p:tav tm="100000">
                                          <p:val>
                                            <p:strVal val="#ppt_x"/>
                                          </p:val>
                                        </p:tav>
                                      </p:tavLst>
                                    </p:anim>
                                    <p:anim calcmode="lin" valueType="num">
                                      <p:cBhvr additive="base">
                                        <p:cTn id="338" dur="500" fill="hold"/>
                                        <p:tgtEl>
                                          <p:spTgt spid="57"/>
                                        </p:tgtEl>
                                        <p:attrNameLst>
                                          <p:attrName>ppt_y</p:attrName>
                                        </p:attrNameLst>
                                      </p:cBhvr>
                                      <p:tavLst>
                                        <p:tav tm="0">
                                          <p:val>
                                            <p:strVal val="1+#ppt_h/2"/>
                                          </p:val>
                                        </p:tav>
                                        <p:tav tm="100000">
                                          <p:val>
                                            <p:strVal val="#ppt_y"/>
                                          </p:val>
                                        </p:tav>
                                      </p:tavLst>
                                    </p:anim>
                                  </p:childTnLst>
                                </p:cTn>
                              </p:par>
                              <p:par>
                                <p:cTn id="339" presetID="2" presetClass="entr" presetSubtype="4" fill="hold" grpId="0" nodeType="withEffect">
                                  <p:stCondLst>
                                    <p:cond delay="0"/>
                                  </p:stCondLst>
                                  <p:childTnLst>
                                    <p:set>
                                      <p:cBhvr>
                                        <p:cTn id="340" dur="1" fill="hold">
                                          <p:stCondLst>
                                            <p:cond delay="0"/>
                                          </p:stCondLst>
                                        </p:cTn>
                                        <p:tgtEl>
                                          <p:spTgt spid="64"/>
                                        </p:tgtEl>
                                        <p:attrNameLst>
                                          <p:attrName>style.visibility</p:attrName>
                                        </p:attrNameLst>
                                      </p:cBhvr>
                                      <p:to>
                                        <p:strVal val="visible"/>
                                      </p:to>
                                    </p:set>
                                    <p:anim calcmode="lin" valueType="num">
                                      <p:cBhvr additive="base">
                                        <p:cTn id="341" dur="500" fill="hold"/>
                                        <p:tgtEl>
                                          <p:spTgt spid="64"/>
                                        </p:tgtEl>
                                        <p:attrNameLst>
                                          <p:attrName>ppt_x</p:attrName>
                                        </p:attrNameLst>
                                      </p:cBhvr>
                                      <p:tavLst>
                                        <p:tav tm="0">
                                          <p:val>
                                            <p:strVal val="#ppt_x"/>
                                          </p:val>
                                        </p:tav>
                                        <p:tav tm="100000">
                                          <p:val>
                                            <p:strVal val="#ppt_x"/>
                                          </p:val>
                                        </p:tav>
                                      </p:tavLst>
                                    </p:anim>
                                    <p:anim calcmode="lin" valueType="num">
                                      <p:cBhvr additive="base">
                                        <p:cTn id="342" dur="500" fill="hold"/>
                                        <p:tgtEl>
                                          <p:spTgt spid="64"/>
                                        </p:tgtEl>
                                        <p:attrNameLst>
                                          <p:attrName>ppt_y</p:attrName>
                                        </p:attrNameLst>
                                      </p:cBhvr>
                                      <p:tavLst>
                                        <p:tav tm="0">
                                          <p:val>
                                            <p:strVal val="1+#ppt_h/2"/>
                                          </p:val>
                                        </p:tav>
                                        <p:tav tm="100000">
                                          <p:val>
                                            <p:strVal val="#ppt_y"/>
                                          </p:val>
                                        </p:tav>
                                      </p:tavLst>
                                    </p:anim>
                                  </p:childTnLst>
                                </p:cTn>
                              </p:par>
                              <p:par>
                                <p:cTn id="343" presetID="2" presetClass="entr" presetSubtype="4" fill="hold" nodeType="withEffect">
                                  <p:stCondLst>
                                    <p:cond delay="0"/>
                                  </p:stCondLst>
                                  <p:childTnLst>
                                    <p:set>
                                      <p:cBhvr>
                                        <p:cTn id="344" dur="1" fill="hold">
                                          <p:stCondLst>
                                            <p:cond delay="0"/>
                                          </p:stCondLst>
                                        </p:cTn>
                                        <p:tgtEl>
                                          <p:spTgt spid="88"/>
                                        </p:tgtEl>
                                        <p:attrNameLst>
                                          <p:attrName>style.visibility</p:attrName>
                                        </p:attrNameLst>
                                      </p:cBhvr>
                                      <p:to>
                                        <p:strVal val="visible"/>
                                      </p:to>
                                    </p:set>
                                    <p:anim calcmode="lin" valueType="num">
                                      <p:cBhvr additive="base">
                                        <p:cTn id="345" dur="500" fill="hold"/>
                                        <p:tgtEl>
                                          <p:spTgt spid="88"/>
                                        </p:tgtEl>
                                        <p:attrNameLst>
                                          <p:attrName>ppt_x</p:attrName>
                                        </p:attrNameLst>
                                      </p:cBhvr>
                                      <p:tavLst>
                                        <p:tav tm="0">
                                          <p:val>
                                            <p:strVal val="#ppt_x"/>
                                          </p:val>
                                        </p:tav>
                                        <p:tav tm="100000">
                                          <p:val>
                                            <p:strVal val="#ppt_x"/>
                                          </p:val>
                                        </p:tav>
                                      </p:tavLst>
                                    </p:anim>
                                    <p:anim calcmode="lin" valueType="num">
                                      <p:cBhvr additive="base">
                                        <p:cTn id="346" dur="500" fill="hold"/>
                                        <p:tgtEl>
                                          <p:spTgt spid="88"/>
                                        </p:tgtEl>
                                        <p:attrNameLst>
                                          <p:attrName>ppt_y</p:attrName>
                                        </p:attrNameLst>
                                      </p:cBhvr>
                                      <p:tavLst>
                                        <p:tav tm="0">
                                          <p:val>
                                            <p:strVal val="1+#ppt_h/2"/>
                                          </p:val>
                                        </p:tav>
                                        <p:tav tm="100000">
                                          <p:val>
                                            <p:strVal val="#ppt_y"/>
                                          </p:val>
                                        </p:tav>
                                      </p:tavLst>
                                    </p:anim>
                                  </p:childTnLst>
                                </p:cTn>
                              </p:par>
                              <p:par>
                                <p:cTn id="347" presetID="2" presetClass="entr" presetSubtype="4" fill="hold" grpId="0" nodeType="withEffect">
                                  <p:stCondLst>
                                    <p:cond delay="0"/>
                                  </p:stCondLst>
                                  <p:childTnLst>
                                    <p:set>
                                      <p:cBhvr>
                                        <p:cTn id="348" dur="1" fill="hold">
                                          <p:stCondLst>
                                            <p:cond delay="0"/>
                                          </p:stCondLst>
                                        </p:cTn>
                                        <p:tgtEl>
                                          <p:spTgt spid="298"/>
                                        </p:tgtEl>
                                        <p:attrNameLst>
                                          <p:attrName>style.visibility</p:attrName>
                                        </p:attrNameLst>
                                      </p:cBhvr>
                                      <p:to>
                                        <p:strVal val="visible"/>
                                      </p:to>
                                    </p:set>
                                    <p:anim calcmode="lin" valueType="num">
                                      <p:cBhvr additive="base">
                                        <p:cTn id="349" dur="500" fill="hold"/>
                                        <p:tgtEl>
                                          <p:spTgt spid="298"/>
                                        </p:tgtEl>
                                        <p:attrNameLst>
                                          <p:attrName>ppt_x</p:attrName>
                                        </p:attrNameLst>
                                      </p:cBhvr>
                                      <p:tavLst>
                                        <p:tav tm="0">
                                          <p:val>
                                            <p:strVal val="#ppt_x"/>
                                          </p:val>
                                        </p:tav>
                                        <p:tav tm="100000">
                                          <p:val>
                                            <p:strVal val="#ppt_x"/>
                                          </p:val>
                                        </p:tav>
                                      </p:tavLst>
                                    </p:anim>
                                    <p:anim calcmode="lin" valueType="num">
                                      <p:cBhvr additive="base">
                                        <p:cTn id="350" dur="500" fill="hold"/>
                                        <p:tgtEl>
                                          <p:spTgt spid="298"/>
                                        </p:tgtEl>
                                        <p:attrNameLst>
                                          <p:attrName>ppt_y</p:attrName>
                                        </p:attrNameLst>
                                      </p:cBhvr>
                                      <p:tavLst>
                                        <p:tav tm="0">
                                          <p:val>
                                            <p:strVal val="1+#ppt_h/2"/>
                                          </p:val>
                                        </p:tav>
                                        <p:tav tm="100000">
                                          <p:val>
                                            <p:strVal val="#ppt_y"/>
                                          </p:val>
                                        </p:tav>
                                      </p:tavLst>
                                    </p:anim>
                                  </p:childTnLst>
                                </p:cTn>
                              </p:par>
                              <p:par>
                                <p:cTn id="351" presetID="2" presetClass="entr" presetSubtype="4" fill="hold" nodeType="withEffect">
                                  <p:stCondLst>
                                    <p:cond delay="0"/>
                                  </p:stCondLst>
                                  <p:childTnLst>
                                    <p:set>
                                      <p:cBhvr>
                                        <p:cTn id="352" dur="1" fill="hold">
                                          <p:stCondLst>
                                            <p:cond delay="0"/>
                                          </p:stCondLst>
                                        </p:cTn>
                                        <p:tgtEl>
                                          <p:spTgt spid="12"/>
                                        </p:tgtEl>
                                        <p:attrNameLst>
                                          <p:attrName>style.visibility</p:attrName>
                                        </p:attrNameLst>
                                      </p:cBhvr>
                                      <p:to>
                                        <p:strVal val="visible"/>
                                      </p:to>
                                    </p:set>
                                    <p:anim calcmode="lin" valueType="num">
                                      <p:cBhvr additive="base">
                                        <p:cTn id="353" dur="500" fill="hold"/>
                                        <p:tgtEl>
                                          <p:spTgt spid="12"/>
                                        </p:tgtEl>
                                        <p:attrNameLst>
                                          <p:attrName>ppt_x</p:attrName>
                                        </p:attrNameLst>
                                      </p:cBhvr>
                                      <p:tavLst>
                                        <p:tav tm="0">
                                          <p:val>
                                            <p:strVal val="#ppt_x"/>
                                          </p:val>
                                        </p:tav>
                                        <p:tav tm="100000">
                                          <p:val>
                                            <p:strVal val="#ppt_x"/>
                                          </p:val>
                                        </p:tav>
                                      </p:tavLst>
                                    </p:anim>
                                    <p:anim calcmode="lin" valueType="num">
                                      <p:cBhvr additive="base">
                                        <p:cTn id="3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5" fill="hold">
                      <p:stCondLst>
                        <p:cond delay="indefinite"/>
                      </p:stCondLst>
                      <p:childTnLst>
                        <p:par>
                          <p:cTn id="356" fill="hold">
                            <p:stCondLst>
                              <p:cond delay="0"/>
                            </p:stCondLst>
                            <p:childTnLst>
                              <p:par>
                                <p:cTn id="357" presetID="2" presetClass="entr" presetSubtype="4" fill="hold" grpId="0" nodeType="clickEffect">
                                  <p:stCondLst>
                                    <p:cond delay="0"/>
                                  </p:stCondLst>
                                  <p:childTnLst>
                                    <p:set>
                                      <p:cBhvr>
                                        <p:cTn id="358" dur="1" fill="hold">
                                          <p:stCondLst>
                                            <p:cond delay="0"/>
                                          </p:stCondLst>
                                        </p:cTn>
                                        <p:tgtEl>
                                          <p:spTgt spid="15"/>
                                        </p:tgtEl>
                                        <p:attrNameLst>
                                          <p:attrName>style.visibility</p:attrName>
                                        </p:attrNameLst>
                                      </p:cBhvr>
                                      <p:to>
                                        <p:strVal val="visible"/>
                                      </p:to>
                                    </p:set>
                                    <p:anim calcmode="lin" valueType="num">
                                      <p:cBhvr additive="base">
                                        <p:cTn id="359" dur="500" fill="hold"/>
                                        <p:tgtEl>
                                          <p:spTgt spid="15"/>
                                        </p:tgtEl>
                                        <p:attrNameLst>
                                          <p:attrName>ppt_x</p:attrName>
                                        </p:attrNameLst>
                                      </p:cBhvr>
                                      <p:tavLst>
                                        <p:tav tm="0">
                                          <p:val>
                                            <p:strVal val="#ppt_x"/>
                                          </p:val>
                                        </p:tav>
                                        <p:tav tm="100000">
                                          <p:val>
                                            <p:strVal val="#ppt_x"/>
                                          </p:val>
                                        </p:tav>
                                      </p:tavLst>
                                    </p:anim>
                                    <p:anim calcmode="lin" valueType="num">
                                      <p:cBhvr additive="base">
                                        <p:cTn id="360" dur="500" fill="hold"/>
                                        <p:tgtEl>
                                          <p:spTgt spid="15"/>
                                        </p:tgtEl>
                                        <p:attrNameLst>
                                          <p:attrName>ppt_y</p:attrName>
                                        </p:attrNameLst>
                                      </p:cBhvr>
                                      <p:tavLst>
                                        <p:tav tm="0">
                                          <p:val>
                                            <p:strVal val="1+#ppt_h/2"/>
                                          </p:val>
                                        </p:tav>
                                        <p:tav tm="100000">
                                          <p:val>
                                            <p:strVal val="#ppt_y"/>
                                          </p:val>
                                        </p:tav>
                                      </p:tavLst>
                                    </p:anim>
                                  </p:childTnLst>
                                </p:cTn>
                              </p:par>
                              <p:par>
                                <p:cTn id="361" presetID="2" presetClass="entr" presetSubtype="4" fill="hold" grpId="0" nodeType="withEffect">
                                  <p:stCondLst>
                                    <p:cond delay="0"/>
                                  </p:stCondLst>
                                  <p:childTnLst>
                                    <p:set>
                                      <p:cBhvr>
                                        <p:cTn id="362" dur="1" fill="hold">
                                          <p:stCondLst>
                                            <p:cond delay="0"/>
                                          </p:stCondLst>
                                        </p:cTn>
                                        <p:tgtEl>
                                          <p:spTgt spid="26"/>
                                        </p:tgtEl>
                                        <p:attrNameLst>
                                          <p:attrName>style.visibility</p:attrName>
                                        </p:attrNameLst>
                                      </p:cBhvr>
                                      <p:to>
                                        <p:strVal val="visible"/>
                                      </p:to>
                                    </p:set>
                                    <p:anim calcmode="lin" valueType="num">
                                      <p:cBhvr additive="base">
                                        <p:cTn id="363" dur="500" fill="hold"/>
                                        <p:tgtEl>
                                          <p:spTgt spid="26"/>
                                        </p:tgtEl>
                                        <p:attrNameLst>
                                          <p:attrName>ppt_x</p:attrName>
                                        </p:attrNameLst>
                                      </p:cBhvr>
                                      <p:tavLst>
                                        <p:tav tm="0">
                                          <p:val>
                                            <p:strVal val="#ppt_x"/>
                                          </p:val>
                                        </p:tav>
                                        <p:tav tm="100000">
                                          <p:val>
                                            <p:strVal val="#ppt_x"/>
                                          </p:val>
                                        </p:tav>
                                      </p:tavLst>
                                    </p:anim>
                                    <p:anim calcmode="lin" valueType="num">
                                      <p:cBhvr additive="base">
                                        <p:cTn id="364" dur="500" fill="hold"/>
                                        <p:tgtEl>
                                          <p:spTgt spid="26"/>
                                        </p:tgtEl>
                                        <p:attrNameLst>
                                          <p:attrName>ppt_y</p:attrName>
                                        </p:attrNameLst>
                                      </p:cBhvr>
                                      <p:tavLst>
                                        <p:tav tm="0">
                                          <p:val>
                                            <p:strVal val="1+#ppt_h/2"/>
                                          </p:val>
                                        </p:tav>
                                        <p:tav tm="100000">
                                          <p:val>
                                            <p:strVal val="#ppt_y"/>
                                          </p:val>
                                        </p:tav>
                                      </p:tavLst>
                                    </p:anim>
                                  </p:childTnLst>
                                </p:cTn>
                              </p:par>
                              <p:par>
                                <p:cTn id="365" presetID="2" presetClass="entr" presetSubtype="4" fill="hold" grpId="0" nodeType="withEffect">
                                  <p:stCondLst>
                                    <p:cond delay="0"/>
                                  </p:stCondLst>
                                  <p:childTnLst>
                                    <p:set>
                                      <p:cBhvr>
                                        <p:cTn id="366" dur="1" fill="hold">
                                          <p:stCondLst>
                                            <p:cond delay="0"/>
                                          </p:stCondLst>
                                        </p:cTn>
                                        <p:tgtEl>
                                          <p:spTgt spid="11"/>
                                        </p:tgtEl>
                                        <p:attrNameLst>
                                          <p:attrName>style.visibility</p:attrName>
                                        </p:attrNameLst>
                                      </p:cBhvr>
                                      <p:to>
                                        <p:strVal val="visible"/>
                                      </p:to>
                                    </p:set>
                                    <p:anim calcmode="lin" valueType="num">
                                      <p:cBhvr additive="base">
                                        <p:cTn id="367" dur="500" fill="hold"/>
                                        <p:tgtEl>
                                          <p:spTgt spid="11"/>
                                        </p:tgtEl>
                                        <p:attrNameLst>
                                          <p:attrName>ppt_x</p:attrName>
                                        </p:attrNameLst>
                                      </p:cBhvr>
                                      <p:tavLst>
                                        <p:tav tm="0">
                                          <p:val>
                                            <p:strVal val="#ppt_x"/>
                                          </p:val>
                                        </p:tav>
                                        <p:tav tm="100000">
                                          <p:val>
                                            <p:strVal val="#ppt_x"/>
                                          </p:val>
                                        </p:tav>
                                      </p:tavLst>
                                    </p:anim>
                                    <p:anim calcmode="lin" valueType="num">
                                      <p:cBhvr additive="base">
                                        <p:cTn id="3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3" grpId="0" animBg="1"/>
      <p:bldP spid="14" grpId="0"/>
      <p:bldP spid="15" grpId="0" animBg="1"/>
      <p:bldP spid="16" grpId="0"/>
      <p:bldP spid="17" grpId="0"/>
      <p:bldP spid="18" grpId="0"/>
      <p:bldP spid="21" grpId="0"/>
      <p:bldP spid="22" grpId="0"/>
      <p:bldP spid="23" grpId="0"/>
      <p:bldP spid="26" grpId="0" animBg="1"/>
      <p:bldP spid="27" grpId="0"/>
      <p:bldP spid="28" grpId="0"/>
      <p:bldP spid="29" grpId="0"/>
      <p:bldP spid="30" grpId="0"/>
      <p:bldP spid="31" grpId="0"/>
      <p:bldP spid="42" grpId="0"/>
      <p:bldP spid="43" grpId="0"/>
      <p:bldP spid="44" grpId="0"/>
      <p:bldP spid="45" grpId="0"/>
      <p:bldP spid="46" grpId="0"/>
      <p:bldP spid="47" grpId="0"/>
      <p:bldP spid="48" grpId="0"/>
      <p:bldP spid="49" grpId="0"/>
      <p:bldP spid="50" grpId="0"/>
      <p:bldP spid="51" grpId="0"/>
      <p:bldP spid="52" grpId="0"/>
      <p:bldP spid="53" grpId="0" animBg="1"/>
      <p:bldP spid="54" grpId="0" animBg="1"/>
      <p:bldP spid="55" grpId="0" animBg="1"/>
      <p:bldP spid="56" grpId="0" animBg="1"/>
      <p:bldP spid="57" grpId="0" animBg="1"/>
      <p:bldP spid="64" grpId="0"/>
      <p:bldP spid="65" grpId="0" animBg="1"/>
      <p:bldP spid="254" grpId="0"/>
      <p:bldP spid="255" grpId="0"/>
      <p:bldP spid="256" grpId="0" animBg="1"/>
      <p:bldP spid="257" grpId="0"/>
      <p:bldP spid="258" grpId="0"/>
      <p:bldP spid="259" grpId="0"/>
      <p:bldP spid="260" grpId="0"/>
      <p:bldP spid="261" grpId="0"/>
      <p:bldP spid="262" grpId="0"/>
      <p:bldP spid="263" grpId="0" animBg="1"/>
      <p:bldP spid="264" grpId="0"/>
      <p:bldP spid="265" grpId="0" animBg="1"/>
      <p:bldP spid="266" grpId="0"/>
      <p:bldP spid="267" grpId="0"/>
      <p:bldP spid="268" grpId="0" animBg="1"/>
      <p:bldP spid="269" grpId="0"/>
      <p:bldP spid="270" grpId="0" animBg="1"/>
      <p:bldP spid="271" grpId="0" animBg="1"/>
      <p:bldP spid="272" grpId="0" animBg="1"/>
      <p:bldP spid="273" grpId="0"/>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p:bldP spid="289" grpId="0" animBg="1"/>
      <p:bldP spid="290" grpId="0" animBg="1"/>
      <p:bldP spid="291" grpId="0" animBg="1"/>
      <p:bldP spid="292" grpId="0" animBg="1"/>
      <p:bldP spid="293" grpId="0" animBg="1"/>
      <p:bldP spid="294" grpId="0" animBg="1"/>
      <p:bldP spid="295" grpId="0" animBg="1"/>
      <p:bldP spid="296" grpId="0"/>
      <p:bldP spid="297" grpId="0" animBg="1"/>
      <p:bldP spid="298" grpId="0" animBg="1"/>
      <p:bldP spid="4" grpId="0"/>
      <p:bldP spid="11"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148B-1F33-D2AE-6E42-0E77DA85A9AE}"/>
              </a:ext>
            </a:extLst>
          </p:cNvPr>
          <p:cNvSpPr>
            <a:spLocks noGrp="1"/>
          </p:cNvSpPr>
          <p:nvPr>
            <p:ph type="title"/>
          </p:nvPr>
        </p:nvSpPr>
        <p:spPr>
          <a:xfrm>
            <a:off x="0" y="-10160"/>
            <a:ext cx="9144000" cy="393700"/>
          </a:xfrm>
          <a:solidFill>
            <a:srgbClr val="0066FF"/>
          </a:solidFill>
        </p:spPr>
        <p:txBody>
          <a:bodyPr/>
          <a:lstStyle/>
          <a:p>
            <a:r>
              <a:rPr lang="en-US" sz="1680" dirty="0"/>
              <a:t>3.8 Main evolution steps of Armv7-v9 based CPU designs in mobile processors (5)</a:t>
            </a:r>
            <a:endParaRPr lang="hu-HU" sz="1680" dirty="0"/>
          </a:p>
        </p:txBody>
      </p:sp>
      <p:sp>
        <p:nvSpPr>
          <p:cNvPr id="16" name="TextBox 15">
            <a:extLst>
              <a:ext uri="{FF2B5EF4-FFF2-40B4-BE49-F238E27FC236}">
                <a16:creationId xmlns:a16="http://schemas.microsoft.com/office/drawing/2014/main" id="{47C44E00-4FEA-0D2B-6521-29412C4E7F07}"/>
              </a:ext>
            </a:extLst>
          </p:cNvPr>
          <p:cNvSpPr txBox="1"/>
          <p:nvPr/>
        </p:nvSpPr>
        <p:spPr>
          <a:xfrm>
            <a:off x="250825" y="2769599"/>
            <a:ext cx="2856085" cy="10541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Apple A</a:t>
            </a:r>
            <a:r>
              <a:rPr lang="en-US" sz="1250" dirty="0">
                <a:solidFill>
                  <a:srgbClr val="000000"/>
                </a:solidFill>
                <a:latin typeface="Verdana"/>
              </a:rPr>
              <a:t>5 </a:t>
            </a:r>
            <a:r>
              <a:rPr kumimoji="0" lang="en-US" sz="1250" b="0" i="0" u="none" strike="noStrike" kern="1200" cap="none" spc="0" normalizeH="0" baseline="0" noProof="0" dirty="0">
                <a:ln>
                  <a:noFill/>
                </a:ln>
                <a:solidFill>
                  <a:srgbClr val="000000"/>
                </a:solidFill>
                <a:effectLst/>
                <a:uLnTx/>
                <a:uFillTx/>
                <a:latin typeface="Verdana"/>
                <a:ea typeface="+mn-ea"/>
                <a:cs typeface="+mn-cs"/>
              </a:rPr>
              <a:t>(2011)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50" dirty="0">
                <a:solidFill>
                  <a:srgbClr val="000000"/>
                </a:solidFill>
                <a:latin typeface="Verdana"/>
              </a:rPr>
              <a:t>Samsung 4412 (2012)</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a:p>
            <a:pPr defTabSz="457200">
              <a:defRPr/>
            </a:pPr>
            <a:r>
              <a:rPr lang="en-US" sz="1250" dirty="0">
                <a:solidFill>
                  <a:srgbClr val="000000"/>
                </a:solidFill>
              </a:rPr>
              <a:t>Qualcomm 8260 (2013)</a:t>
            </a:r>
          </a:p>
          <a:p>
            <a:pPr defTabSz="457200">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Huawei K3V2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MediaTek MT6582 (2013)</a:t>
            </a:r>
          </a:p>
        </p:txBody>
      </p:sp>
      <p:sp>
        <p:nvSpPr>
          <p:cNvPr id="18" name="TextBox 17">
            <a:extLst>
              <a:ext uri="{FF2B5EF4-FFF2-40B4-BE49-F238E27FC236}">
                <a16:creationId xmlns:a16="http://schemas.microsoft.com/office/drawing/2014/main" id="{63019918-6A4F-5FCD-3136-EB632957C227}"/>
              </a:ext>
            </a:extLst>
          </p:cNvPr>
          <p:cNvSpPr txBox="1"/>
          <p:nvPr/>
        </p:nvSpPr>
        <p:spPr>
          <a:xfrm>
            <a:off x="243909" y="5335751"/>
            <a:ext cx="2007281" cy="66941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Samsung 4412 (2012)</a:t>
            </a:r>
          </a:p>
          <a:p>
            <a:pPr defTabSz="457200">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Huawei K3V2 (2012)</a:t>
            </a:r>
          </a:p>
          <a:p>
            <a:pPr defTabSz="457200">
              <a:defRPr/>
            </a:pPr>
            <a:r>
              <a:rPr lang="en-US" sz="1250" dirty="0">
                <a:solidFill>
                  <a:srgbClr val="000000"/>
                </a:solidFill>
              </a:rPr>
              <a:t>MediaTek 6582 (2013)</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p:txBody>
      </p:sp>
      <p:sp>
        <p:nvSpPr>
          <p:cNvPr id="22" name="TextBox 21">
            <a:extLst>
              <a:ext uri="{FF2B5EF4-FFF2-40B4-BE49-F238E27FC236}">
                <a16:creationId xmlns:a16="http://schemas.microsoft.com/office/drawing/2014/main" id="{64E8453D-B0BA-5BA7-6B0E-78DDAA542614}"/>
              </a:ext>
            </a:extLst>
          </p:cNvPr>
          <p:cNvSpPr txBox="1"/>
          <p:nvPr/>
        </p:nvSpPr>
        <p:spPr>
          <a:xfrm>
            <a:off x="3470275" y="2017335"/>
            <a:ext cx="2856085" cy="10541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Apple A7</a:t>
            </a:r>
            <a:r>
              <a:rPr lang="en-US" sz="1250" dirty="0">
                <a:solidFill>
                  <a:srgbClr val="000000"/>
                </a:solidFill>
                <a:latin typeface="Verdana"/>
              </a:rPr>
              <a:t> </a:t>
            </a:r>
            <a:r>
              <a:rPr kumimoji="0" lang="en-US" sz="1250" b="0" i="0" u="none" strike="noStrike" kern="1200" cap="none" spc="0" normalizeH="0" baseline="0" noProof="0" dirty="0">
                <a:ln>
                  <a:noFill/>
                </a:ln>
                <a:solidFill>
                  <a:srgbClr val="000000"/>
                </a:solidFill>
                <a:effectLst/>
                <a:uLnTx/>
                <a:uFillTx/>
                <a:latin typeface="Verdana"/>
                <a:ea typeface="+mn-ea"/>
                <a:cs typeface="+mn-cs"/>
              </a:rPr>
              <a:t>(2013)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50" dirty="0">
                <a:solidFill>
                  <a:srgbClr val="000000"/>
                </a:solidFill>
                <a:latin typeface="Verdana"/>
              </a:rPr>
              <a:t>Samsung E7 7580 (2015)</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a:p>
            <a:pPr defTabSz="457200">
              <a:defRPr/>
            </a:pPr>
            <a:r>
              <a:rPr lang="en-US" sz="1250" dirty="0">
                <a:solidFill>
                  <a:srgbClr val="000000"/>
                </a:solidFill>
              </a:rPr>
              <a:t>Qualcomm 410 (2015)</a:t>
            </a:r>
          </a:p>
          <a:p>
            <a:pPr defTabSz="457200">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Huawei </a:t>
            </a:r>
            <a:r>
              <a:rPr lang="en-US" sz="1250" dirty="0">
                <a:solidFill>
                  <a:srgbClr val="000000"/>
                </a:solidFill>
                <a:latin typeface="Verdana"/>
              </a:rPr>
              <a:t>620 (2014)</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MediaTek MT6735 (2015)</a:t>
            </a:r>
          </a:p>
        </p:txBody>
      </p:sp>
      <p:sp>
        <p:nvSpPr>
          <p:cNvPr id="23" name="TextBox 22">
            <a:extLst>
              <a:ext uri="{FF2B5EF4-FFF2-40B4-BE49-F238E27FC236}">
                <a16:creationId xmlns:a16="http://schemas.microsoft.com/office/drawing/2014/main" id="{B69B344D-9194-636B-001D-41B36C5E703C}"/>
              </a:ext>
            </a:extLst>
          </p:cNvPr>
          <p:cNvSpPr txBox="1"/>
          <p:nvPr/>
        </p:nvSpPr>
        <p:spPr>
          <a:xfrm>
            <a:off x="6588125" y="2850093"/>
            <a:ext cx="2856085" cy="10541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Apple A10</a:t>
            </a:r>
            <a:r>
              <a:rPr lang="en-US" sz="1250" dirty="0">
                <a:solidFill>
                  <a:srgbClr val="000000"/>
                </a:solidFill>
                <a:latin typeface="Verdana"/>
              </a:rPr>
              <a:t> </a:t>
            </a:r>
            <a:r>
              <a:rPr kumimoji="0" lang="en-US" sz="1250" b="0" i="0" u="none" strike="noStrike" kern="1200" cap="none" spc="0" normalizeH="0" baseline="0" noProof="0" dirty="0">
                <a:ln>
                  <a:noFill/>
                </a:ln>
                <a:solidFill>
                  <a:srgbClr val="000000"/>
                </a:solidFill>
                <a:effectLst/>
                <a:uLnTx/>
                <a:uFillTx/>
                <a:latin typeface="Verdana"/>
                <a:ea typeface="+mn-ea"/>
                <a:cs typeface="+mn-cs"/>
              </a:rPr>
              <a:t>(2016)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50" dirty="0">
                <a:solidFill>
                  <a:srgbClr val="000000"/>
                </a:solidFill>
                <a:latin typeface="Verdana"/>
              </a:rPr>
              <a:t>Samsung E8 8890 (2016)</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a:p>
            <a:pPr defTabSz="457200">
              <a:defRPr/>
            </a:pPr>
            <a:r>
              <a:rPr lang="en-US" sz="1250" dirty="0">
                <a:solidFill>
                  <a:srgbClr val="000000"/>
                </a:solidFill>
              </a:rPr>
              <a:t>Qualcomm 439 (2018)</a:t>
            </a:r>
          </a:p>
          <a:p>
            <a:pPr defTabSz="457200">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Huawei 650 (2016)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MediaTek MT6750 (2016)</a:t>
            </a:r>
          </a:p>
        </p:txBody>
      </p:sp>
      <p:sp>
        <p:nvSpPr>
          <p:cNvPr id="24" name="TextBox 23">
            <a:extLst>
              <a:ext uri="{FF2B5EF4-FFF2-40B4-BE49-F238E27FC236}">
                <a16:creationId xmlns:a16="http://schemas.microsoft.com/office/drawing/2014/main" id="{C5DF5913-BFEF-A863-968E-8EA30D7683C0}"/>
              </a:ext>
            </a:extLst>
          </p:cNvPr>
          <p:cNvSpPr txBox="1"/>
          <p:nvPr/>
        </p:nvSpPr>
        <p:spPr>
          <a:xfrm>
            <a:off x="3322036" y="6123265"/>
            <a:ext cx="2294603" cy="66941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Samsung 5410 (2013)</a:t>
            </a:r>
          </a:p>
          <a:p>
            <a:pPr defTabSz="457200">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Huawei 920 (2014)</a:t>
            </a:r>
          </a:p>
          <a:p>
            <a:pPr defTabSz="457200">
              <a:defRPr/>
            </a:pPr>
            <a:r>
              <a:rPr lang="en-US" sz="1250" dirty="0">
                <a:solidFill>
                  <a:srgbClr val="000000"/>
                </a:solidFill>
              </a:rPr>
              <a:t>MediaTek MT8135 (2013)</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p:txBody>
      </p:sp>
      <p:sp>
        <p:nvSpPr>
          <p:cNvPr id="25" name="TextBox 24">
            <a:extLst>
              <a:ext uri="{FF2B5EF4-FFF2-40B4-BE49-F238E27FC236}">
                <a16:creationId xmlns:a16="http://schemas.microsoft.com/office/drawing/2014/main" id="{E979DD77-8E37-10CB-3CDD-FB2107DC4CA0}"/>
              </a:ext>
            </a:extLst>
          </p:cNvPr>
          <p:cNvSpPr txBox="1"/>
          <p:nvPr/>
        </p:nvSpPr>
        <p:spPr>
          <a:xfrm>
            <a:off x="6602817" y="5386551"/>
            <a:ext cx="2380780" cy="66941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Samsung E. 8 8890 (2016)</a:t>
            </a:r>
          </a:p>
          <a:p>
            <a:pPr defTabSz="457200">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Huawei 650 (2016)</a:t>
            </a:r>
          </a:p>
          <a:p>
            <a:pPr defTabSz="457200">
              <a:defRPr/>
            </a:pPr>
            <a:r>
              <a:rPr lang="en-US" sz="1250" dirty="0">
                <a:solidFill>
                  <a:srgbClr val="000000"/>
                </a:solidFill>
              </a:rPr>
              <a:t>MediaTek MT6750 (2016)</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19" name="Group 18">
            <a:extLst>
              <a:ext uri="{FF2B5EF4-FFF2-40B4-BE49-F238E27FC236}">
                <a16:creationId xmlns:a16="http://schemas.microsoft.com/office/drawing/2014/main" id="{23EFF3E6-83EF-810E-03D8-6C4AC125C5DD}"/>
              </a:ext>
            </a:extLst>
          </p:cNvPr>
          <p:cNvGrpSpPr/>
          <p:nvPr/>
        </p:nvGrpSpPr>
        <p:grpSpPr>
          <a:xfrm>
            <a:off x="504440" y="3194120"/>
            <a:ext cx="8028000" cy="2808000"/>
            <a:chOff x="504440" y="3031560"/>
            <a:chExt cx="8028000" cy="2947737"/>
          </a:xfrm>
        </p:grpSpPr>
        <p:grpSp>
          <p:nvGrpSpPr>
            <p:cNvPr id="26" name="Group 25">
              <a:extLst>
                <a:ext uri="{FF2B5EF4-FFF2-40B4-BE49-F238E27FC236}">
                  <a16:creationId xmlns:a16="http://schemas.microsoft.com/office/drawing/2014/main" id="{C3FFA3AE-65D7-A268-106B-31269C2EC384}"/>
                </a:ext>
              </a:extLst>
            </p:cNvPr>
            <p:cNvGrpSpPr/>
            <p:nvPr/>
          </p:nvGrpSpPr>
          <p:grpSpPr>
            <a:xfrm>
              <a:off x="504440" y="3031560"/>
              <a:ext cx="8028000" cy="2947737"/>
              <a:chOff x="504440" y="2848680"/>
              <a:chExt cx="8028000" cy="2947737"/>
            </a:xfrm>
          </p:grpSpPr>
          <p:sp>
            <p:nvSpPr>
              <p:cNvPr id="4" name="Rounded Rectangle 25">
                <a:extLst>
                  <a:ext uri="{FF2B5EF4-FFF2-40B4-BE49-F238E27FC236}">
                    <a16:creationId xmlns:a16="http://schemas.microsoft.com/office/drawing/2014/main" id="{B15EC976-4986-AC6A-8123-D928D154742B}"/>
                  </a:ext>
                </a:extLst>
              </p:cNvPr>
              <p:cNvSpPr/>
              <p:nvPr/>
            </p:nvSpPr>
            <p:spPr bwMode="auto">
              <a:xfrm>
                <a:off x="539844" y="3951950"/>
                <a:ext cx="1627917" cy="720992"/>
              </a:xfrm>
              <a:prstGeom prst="roundRect">
                <a:avLst/>
              </a:prstGeom>
              <a:solidFill>
                <a:srgbClr val="FFFF0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DA5C7793-13AC-4897-3006-5AC225578652}"/>
                  </a:ext>
                </a:extLst>
              </p:cNvPr>
              <p:cNvSpPr txBox="1"/>
              <p:nvPr/>
            </p:nvSpPr>
            <p:spPr>
              <a:xfrm>
                <a:off x="504440" y="3988251"/>
                <a:ext cx="1663980"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Armv7 32-bit symmetrical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multicore CPU</a:t>
                </a:r>
              </a:p>
            </p:txBody>
          </p:sp>
          <p:sp>
            <p:nvSpPr>
              <p:cNvPr id="6" name="Rounded Rectangle 27">
                <a:extLst>
                  <a:ext uri="{FF2B5EF4-FFF2-40B4-BE49-F238E27FC236}">
                    <a16:creationId xmlns:a16="http://schemas.microsoft.com/office/drawing/2014/main" id="{904F31FF-8D56-8D75-4F91-E5F13A2B25A2}"/>
                  </a:ext>
                </a:extLst>
              </p:cNvPr>
              <p:cNvSpPr/>
              <p:nvPr/>
            </p:nvSpPr>
            <p:spPr bwMode="auto">
              <a:xfrm>
                <a:off x="6877127" y="3951950"/>
                <a:ext cx="1627917" cy="720992"/>
              </a:xfrm>
              <a:prstGeom prst="roundRect">
                <a:avLst/>
              </a:prstGeom>
              <a:solidFill>
                <a:srgbClr val="CCECFF"/>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a:extLst>
                  <a:ext uri="{FF2B5EF4-FFF2-40B4-BE49-F238E27FC236}">
                    <a16:creationId xmlns:a16="http://schemas.microsoft.com/office/drawing/2014/main" id="{7DE4FAC1-5927-12D0-0DD9-BCC4F6B99FFB}"/>
                  </a:ext>
                </a:extLst>
              </p:cNvPr>
              <p:cNvSpPr txBox="1"/>
              <p:nvPr/>
            </p:nvSpPr>
            <p:spPr>
              <a:xfrm>
                <a:off x="6868460" y="3980822"/>
                <a:ext cx="1663980"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Armv8.0 64-bit </a:t>
                </a:r>
                <a:r>
                  <a:rPr kumimoji="0" lang="en-US" sz="1250" b="1" i="0" u="none" strike="noStrike" kern="1200" cap="none" spc="0" normalizeH="0" baseline="0" noProof="0" dirty="0" err="1">
                    <a:ln>
                      <a:noFill/>
                    </a:ln>
                    <a:solidFill>
                      <a:srgbClr val="000000"/>
                    </a:solidFill>
                    <a:effectLst/>
                    <a:uLnTx/>
                    <a:uFillTx/>
                    <a:latin typeface="Verdana"/>
                    <a:ea typeface="+mn-ea"/>
                    <a:cs typeface="+mn-cs"/>
                  </a:rPr>
                  <a:t>big.LITTLE</a:t>
                </a:r>
                <a:endParaRPr lang="en-US" sz="1250" b="1" dirty="0">
                  <a:solidFill>
                    <a:srgbClr val="000000"/>
                  </a:solidFill>
                  <a:latin typeface="Verdan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CPU</a:t>
                </a:r>
              </a:p>
            </p:txBody>
          </p:sp>
          <p:sp>
            <p:nvSpPr>
              <p:cNvPr id="8" name="Rounded Rectangle 29">
                <a:extLst>
                  <a:ext uri="{FF2B5EF4-FFF2-40B4-BE49-F238E27FC236}">
                    <a16:creationId xmlns:a16="http://schemas.microsoft.com/office/drawing/2014/main" id="{8CAB8D67-D03D-C776-078B-6E0BEFCCA94F}"/>
                  </a:ext>
                </a:extLst>
              </p:cNvPr>
              <p:cNvSpPr/>
              <p:nvPr/>
            </p:nvSpPr>
            <p:spPr bwMode="auto">
              <a:xfrm>
                <a:off x="3655380" y="2848680"/>
                <a:ext cx="1627917" cy="720992"/>
              </a:xfrm>
              <a:prstGeom prst="roundRect">
                <a:avLst/>
              </a:prstGeom>
              <a:solidFill>
                <a:srgbClr val="FFC00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a:extLst>
                  <a:ext uri="{FF2B5EF4-FFF2-40B4-BE49-F238E27FC236}">
                    <a16:creationId xmlns:a16="http://schemas.microsoft.com/office/drawing/2014/main" id="{B7D58BAA-F275-5FD7-269F-2710FE5C4493}"/>
                  </a:ext>
                </a:extLst>
              </p:cNvPr>
              <p:cNvSpPr txBox="1"/>
              <p:nvPr/>
            </p:nvSpPr>
            <p:spPr>
              <a:xfrm>
                <a:off x="3628443" y="2880493"/>
                <a:ext cx="1663980" cy="7027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Armv8.0 64-bit symmetrical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multicore CPU </a:t>
                </a:r>
              </a:p>
            </p:txBody>
          </p:sp>
          <p:sp>
            <p:nvSpPr>
              <p:cNvPr id="10" name="Rounded Rectangle 34">
                <a:extLst>
                  <a:ext uri="{FF2B5EF4-FFF2-40B4-BE49-F238E27FC236}">
                    <a16:creationId xmlns:a16="http://schemas.microsoft.com/office/drawing/2014/main" id="{E55362C8-043A-2082-F52D-35DAF06A7DF9}"/>
                  </a:ext>
                </a:extLst>
              </p:cNvPr>
              <p:cNvSpPr/>
              <p:nvPr/>
            </p:nvSpPr>
            <p:spPr bwMode="auto">
              <a:xfrm>
                <a:off x="3613045" y="5075425"/>
                <a:ext cx="1627917" cy="720992"/>
              </a:xfrm>
              <a:prstGeom prst="roundRect">
                <a:avLst/>
              </a:prstGeom>
              <a:solidFill>
                <a:srgbClr val="92D05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TextBox 10">
                <a:extLst>
                  <a:ext uri="{FF2B5EF4-FFF2-40B4-BE49-F238E27FC236}">
                    <a16:creationId xmlns:a16="http://schemas.microsoft.com/office/drawing/2014/main" id="{C71471EF-FB2B-1EAE-BCC5-43D6F2D5C0A7}"/>
                  </a:ext>
                </a:extLst>
              </p:cNvPr>
              <p:cNvSpPr txBox="1"/>
              <p:nvPr/>
            </p:nvSpPr>
            <p:spPr>
              <a:xfrm>
                <a:off x="3619976" y="5110687"/>
                <a:ext cx="1663980"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Armv7 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err="1">
                    <a:ln>
                      <a:noFill/>
                    </a:ln>
                    <a:solidFill>
                      <a:srgbClr val="000000"/>
                    </a:solidFill>
                    <a:effectLst/>
                    <a:uLnTx/>
                    <a:uFillTx/>
                    <a:latin typeface="Verdana"/>
                    <a:ea typeface="+mn-ea"/>
                    <a:cs typeface="+mn-cs"/>
                  </a:rPr>
                  <a:t>big.LITTLE</a:t>
                </a:r>
                <a:endParaRPr lang="en-US" sz="1250" b="1" dirty="0">
                  <a:solidFill>
                    <a:srgbClr val="000000"/>
                  </a:solidFill>
                  <a:latin typeface="Verdan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50" b="1" dirty="0">
                    <a:solidFill>
                      <a:srgbClr val="000000"/>
                    </a:solidFill>
                    <a:latin typeface="Verdana"/>
                  </a:rPr>
                  <a:t>CPU/</a:t>
                </a:r>
                <a:endParaRPr kumimoji="0" lang="en-US" sz="1250" b="1"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2" name="Straight Arrow Connector 11">
                <a:extLst>
                  <a:ext uri="{FF2B5EF4-FFF2-40B4-BE49-F238E27FC236}">
                    <a16:creationId xmlns:a16="http://schemas.microsoft.com/office/drawing/2014/main" id="{75767E09-63C1-25EF-E373-6FF2EB9467E2}"/>
                  </a:ext>
                </a:extLst>
              </p:cNvPr>
              <p:cNvCxnSpPr>
                <a:stCxn id="4" idx="0"/>
                <a:endCxn id="9" idx="1"/>
              </p:cNvCxnSpPr>
              <p:nvPr/>
            </p:nvCxnSpPr>
            <p:spPr bwMode="auto">
              <a:xfrm flipV="1">
                <a:off x="1353803" y="3231856"/>
                <a:ext cx="2274640" cy="720094"/>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a:extLst>
                  <a:ext uri="{FF2B5EF4-FFF2-40B4-BE49-F238E27FC236}">
                    <a16:creationId xmlns:a16="http://schemas.microsoft.com/office/drawing/2014/main" id="{6F0FC966-F2BD-8FFD-4464-F36F90EBE2F0}"/>
                  </a:ext>
                </a:extLst>
              </p:cNvPr>
              <p:cNvCxnSpPr>
                <a:stCxn id="8" idx="3"/>
                <a:endCxn id="6" idx="0"/>
              </p:cNvCxnSpPr>
              <p:nvPr/>
            </p:nvCxnSpPr>
            <p:spPr bwMode="auto">
              <a:xfrm>
                <a:off x="5283297" y="3209177"/>
                <a:ext cx="2407789" cy="742773"/>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a:extLst>
                  <a:ext uri="{FF2B5EF4-FFF2-40B4-BE49-F238E27FC236}">
                    <a16:creationId xmlns:a16="http://schemas.microsoft.com/office/drawing/2014/main" id="{2C0A9148-0470-8615-0866-8558DB7F9F3A}"/>
                  </a:ext>
                </a:extLst>
              </p:cNvPr>
              <p:cNvCxnSpPr>
                <a:stCxn id="4" idx="2"/>
                <a:endCxn id="11" idx="1"/>
              </p:cNvCxnSpPr>
              <p:nvPr/>
            </p:nvCxnSpPr>
            <p:spPr bwMode="auto">
              <a:xfrm>
                <a:off x="1353803" y="4672942"/>
                <a:ext cx="2266173" cy="772452"/>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a:extLst>
                  <a:ext uri="{FF2B5EF4-FFF2-40B4-BE49-F238E27FC236}">
                    <a16:creationId xmlns:a16="http://schemas.microsoft.com/office/drawing/2014/main" id="{B46FD540-C45C-304F-7DE6-7C89F09E733C}"/>
                  </a:ext>
                </a:extLst>
              </p:cNvPr>
              <p:cNvCxnSpPr>
                <a:stCxn id="11" idx="3"/>
                <a:endCxn id="6" idx="2"/>
              </p:cNvCxnSpPr>
              <p:nvPr/>
            </p:nvCxnSpPr>
            <p:spPr bwMode="auto">
              <a:xfrm flipV="1">
                <a:off x="5283956" y="4672942"/>
                <a:ext cx="2407130" cy="772452"/>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7" name="Arrow: Right 26">
              <a:extLst>
                <a:ext uri="{FF2B5EF4-FFF2-40B4-BE49-F238E27FC236}">
                  <a16:creationId xmlns:a16="http://schemas.microsoft.com/office/drawing/2014/main" id="{22A02BC5-65C7-8EF5-09EC-7CCE475FCD83}"/>
                </a:ext>
              </a:extLst>
            </p:cNvPr>
            <p:cNvSpPr/>
            <p:nvPr/>
          </p:nvSpPr>
          <p:spPr bwMode="auto">
            <a:xfrm>
              <a:off x="2402809" y="4495326"/>
              <a:ext cx="4250242"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grpSp>
      <p:sp>
        <p:nvSpPr>
          <p:cNvPr id="3" name="TextBox 2">
            <a:extLst>
              <a:ext uri="{FF2B5EF4-FFF2-40B4-BE49-F238E27FC236}">
                <a16:creationId xmlns:a16="http://schemas.microsoft.com/office/drawing/2014/main" id="{7AAEC86A-6159-8987-66EC-512E1E14AFF2}"/>
              </a:ext>
            </a:extLst>
          </p:cNvPr>
          <p:cNvSpPr txBox="1"/>
          <p:nvPr/>
        </p:nvSpPr>
        <p:spPr>
          <a:xfrm>
            <a:off x="75249" y="444282"/>
            <a:ext cx="888936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noProof="0" dirty="0">
                <a:ln>
                  <a:noFill/>
                </a:ln>
                <a:solidFill>
                  <a:srgbClr val="2D2D8A"/>
                </a:solidFill>
                <a:effectLst/>
                <a:uLnTx/>
                <a:uFillTx/>
                <a:latin typeface="Verdana"/>
              </a:rPr>
              <a:t>Transferring Armv7-based 32-bit symmetrical multicores </a:t>
            </a:r>
            <a:r>
              <a:rPr kumimoji="0" lang="en-US" sz="1800" b="0" i="0" u="none" strike="noStrike" kern="1200" cap="none" normalizeH="0" baseline="0" noProof="0" dirty="0">
                <a:ln>
                  <a:noFill/>
                </a:ln>
                <a:solidFill>
                  <a:srgbClr val="2D2D8A"/>
                </a:solidFill>
                <a:effectLst/>
                <a:uLnTx/>
                <a:uFillTx/>
                <a:latin typeface="Verdana"/>
              </a:rPr>
              <a:t>to Armv8.0 64-bit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2D2D8A"/>
                </a:solidFill>
                <a:latin typeface="Verdana"/>
              </a:rPr>
              <a:t> </a:t>
            </a:r>
            <a:r>
              <a:rPr kumimoji="0" lang="en-US" sz="1800" b="0" i="0" u="none" strike="noStrike" kern="1200" cap="none" normalizeH="0" baseline="0" noProof="0" dirty="0">
                <a:ln>
                  <a:noFill/>
                </a:ln>
                <a:solidFill>
                  <a:srgbClr val="2D2D8A"/>
                </a:solidFill>
                <a:effectLst/>
                <a:uLnTx/>
                <a:uFillTx/>
                <a:latin typeface="Verdana"/>
              </a:rPr>
              <a:t> </a:t>
            </a:r>
            <a:r>
              <a:rPr kumimoji="0" lang="en-US" sz="1800" b="0" i="0" u="none" strike="noStrike" kern="1200" cap="none" normalizeH="0" baseline="0" noProof="0" dirty="0" err="1">
                <a:ln>
                  <a:noFill/>
                </a:ln>
                <a:solidFill>
                  <a:srgbClr val="2D2D8A"/>
                </a:solidFill>
                <a:effectLst/>
                <a:uLnTx/>
                <a:uFillTx/>
                <a:latin typeface="Verdana"/>
              </a:rPr>
              <a:t>big.LITTLE</a:t>
            </a:r>
            <a:r>
              <a:rPr kumimoji="0" lang="en-US" sz="1800" b="0" i="0" u="none" strike="noStrike" kern="1200" cap="none" normalizeH="0" baseline="0" noProof="0" dirty="0">
                <a:ln>
                  <a:noFill/>
                </a:ln>
                <a:solidFill>
                  <a:srgbClr val="2D2D8A"/>
                </a:solidFill>
                <a:effectLst/>
                <a:uLnTx/>
                <a:uFillTx/>
                <a:latin typeface="Verdana"/>
              </a:rPr>
              <a:t> designs along two a</a:t>
            </a:r>
            <a:r>
              <a:rPr kumimoji="0" lang="en-US" sz="1800" b="0" i="0" u="none" strike="noStrike" kern="1200" cap="none" normalizeH="0" noProof="0" dirty="0">
                <a:ln>
                  <a:noFill/>
                </a:ln>
                <a:solidFill>
                  <a:srgbClr val="2D2D8A"/>
                </a:solidFill>
                <a:effectLst/>
                <a:uLnTx/>
                <a:uFillTx/>
                <a:latin typeface="Verdana"/>
              </a:rPr>
              <a:t>lternative paths </a:t>
            </a:r>
            <a:r>
              <a:rPr kumimoji="0" lang="en-US" sz="1800" b="0" i="0" u="none" strike="noStrike" kern="1200" cap="none" normalizeH="0" baseline="0" noProof="0" dirty="0">
                <a:ln>
                  <a:noFill/>
                </a:ln>
                <a:solidFill>
                  <a:srgbClr val="2D2D8A"/>
                </a:solidFill>
                <a:effectLst/>
                <a:uLnTx/>
                <a:uFillTx/>
                <a:latin typeface="Verdana"/>
              </a:rPr>
              <a:t>-1</a:t>
            </a:r>
          </a:p>
        </p:txBody>
      </p:sp>
      <p:sp>
        <p:nvSpPr>
          <p:cNvPr id="28" name="Rectangle: Rounded Corners 27">
            <a:extLst>
              <a:ext uri="{FF2B5EF4-FFF2-40B4-BE49-F238E27FC236}">
                <a16:creationId xmlns:a16="http://schemas.microsoft.com/office/drawing/2014/main" id="{A7239E37-F106-7434-C865-866CE763A858}"/>
              </a:ext>
            </a:extLst>
          </p:cNvPr>
          <p:cNvSpPr/>
          <p:nvPr/>
        </p:nvSpPr>
        <p:spPr>
          <a:xfrm flipH="1">
            <a:off x="-10551" y="1121093"/>
            <a:ext cx="9132077" cy="792000"/>
          </a:xfrm>
          <a:prstGeom prst="roundRect">
            <a:avLst/>
          </a:prstGeom>
          <a:solidFill>
            <a:srgbClr val="DDF2FF"/>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hu-HU" sz="1600" dirty="0"/>
          </a:p>
        </p:txBody>
      </p:sp>
      <p:sp>
        <p:nvSpPr>
          <p:cNvPr id="29" name="TextBox 28">
            <a:extLst>
              <a:ext uri="{FF2B5EF4-FFF2-40B4-BE49-F238E27FC236}">
                <a16:creationId xmlns:a16="http://schemas.microsoft.com/office/drawing/2014/main" id="{7ED39FB0-3E33-3E9E-D18C-19E7AE10A593}"/>
              </a:ext>
            </a:extLst>
          </p:cNvPr>
          <p:cNvSpPr txBox="1"/>
          <p:nvPr/>
        </p:nvSpPr>
        <p:spPr>
          <a:xfrm>
            <a:off x="36830" y="1097159"/>
            <a:ext cx="8724504" cy="1077218"/>
          </a:xfrm>
          <a:prstGeom prst="rect">
            <a:avLst/>
          </a:prstGeom>
          <a:noFill/>
        </p:spPr>
        <p:txBody>
          <a:bodyPr wrap="none" rtlCol="0">
            <a:spAutoFit/>
          </a:bodyPr>
          <a:lstStyle/>
          <a:p>
            <a:pPr lvl="0" defTabSz="457200">
              <a:defRPr/>
            </a:pPr>
            <a:r>
              <a:rPr lang="en-US" sz="1600" dirty="0"/>
              <a:t>Let’s recognize that processor vendors have transitioned from Armv7-based 32-bit</a:t>
            </a:r>
          </a:p>
          <a:p>
            <a:pPr lvl="0" defTabSz="457200">
              <a:defRPr/>
            </a:pPr>
            <a:r>
              <a:rPr lang="en-US" sz="1600" dirty="0"/>
              <a:t>  symmetrical multicores to Armv8.0-based 64-bit </a:t>
            </a:r>
            <a:r>
              <a:rPr lang="en-US" sz="1600" dirty="0" err="1"/>
              <a:t>big.LITTLE</a:t>
            </a:r>
            <a:r>
              <a:rPr lang="en-US" sz="1600" dirty="0"/>
              <a:t> CPU designs in two</a:t>
            </a:r>
          </a:p>
          <a:p>
            <a:pPr lvl="0" defTabSz="457200">
              <a:defRPr/>
            </a:pPr>
            <a:r>
              <a:rPr lang="en-US" sz="1600" dirty="0"/>
              <a:t>  consecutive steps along two different paths, as indicated below.</a:t>
            </a:r>
          </a:p>
          <a:p>
            <a:pPr lvl="0" defTabSz="457200">
              <a:defRPr/>
            </a:pPr>
            <a:endParaRPr lang="hu-HU" sz="1600" dirty="0" err="1"/>
          </a:p>
        </p:txBody>
      </p:sp>
    </p:spTree>
    <p:extLst>
      <p:ext uri="{BB962C8B-B14F-4D97-AF65-F5344CB8AC3E}">
        <p14:creationId xmlns:p14="http://schemas.microsoft.com/office/powerpoint/2010/main" val="57019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2" grpId="0"/>
      <p:bldP spid="23" grpId="0"/>
      <p:bldP spid="24" grpId="0"/>
      <p:bldP spid="25" grpId="0"/>
      <p:bldP spid="28" grpId="0" animBg="1"/>
      <p:bldP spid="29"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9D8EB-B262-8C76-00A8-96263D77F5A4}"/>
              </a:ext>
            </a:extLst>
          </p:cNvPr>
          <p:cNvSpPr>
            <a:spLocks noGrp="1"/>
          </p:cNvSpPr>
          <p:nvPr>
            <p:ph type="title"/>
          </p:nvPr>
        </p:nvSpPr>
        <p:spPr>
          <a:xfrm>
            <a:off x="0" y="-13970"/>
            <a:ext cx="9144000" cy="393700"/>
          </a:xfrm>
          <a:solidFill>
            <a:srgbClr val="0066FF"/>
          </a:solidFill>
        </p:spPr>
        <p:txBody>
          <a:bodyPr/>
          <a:lstStyle/>
          <a:p>
            <a:r>
              <a:rPr lang="en-US" sz="1680" dirty="0"/>
              <a:t>3.8 Main evolution steps of Armv7-v9 based CPU designs in mobile processors (6)</a:t>
            </a:r>
            <a:endParaRPr lang="hu-HU" sz="1680" dirty="0"/>
          </a:p>
        </p:txBody>
      </p:sp>
      <p:sp>
        <p:nvSpPr>
          <p:cNvPr id="4" name="TextBox 3">
            <a:extLst>
              <a:ext uri="{FF2B5EF4-FFF2-40B4-BE49-F238E27FC236}">
                <a16:creationId xmlns:a16="http://schemas.microsoft.com/office/drawing/2014/main" id="{FA782723-0B99-7DEB-10DC-67662B133767}"/>
              </a:ext>
            </a:extLst>
          </p:cNvPr>
          <p:cNvSpPr txBox="1"/>
          <p:nvPr/>
        </p:nvSpPr>
        <p:spPr>
          <a:xfrm>
            <a:off x="76865" y="444939"/>
            <a:ext cx="919001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noProof="0" dirty="0">
                <a:ln>
                  <a:noFill/>
                </a:ln>
                <a:solidFill>
                  <a:srgbClr val="2D2D8A"/>
                </a:solidFill>
                <a:effectLst/>
                <a:uLnTx/>
                <a:uFillTx/>
                <a:latin typeface="Verdana"/>
              </a:rPr>
              <a:t>Transferring Armv7-based 32-bit symmetrical multicores </a:t>
            </a:r>
            <a:r>
              <a:rPr kumimoji="0" lang="en-US" sz="1800" b="0" i="0" u="none" strike="noStrike" kern="1200" cap="none" normalizeH="0" baseline="0" noProof="0" dirty="0">
                <a:ln>
                  <a:noFill/>
                </a:ln>
                <a:solidFill>
                  <a:srgbClr val="2D2D8A"/>
                </a:solidFill>
                <a:effectLst/>
                <a:uLnTx/>
                <a:uFillTx/>
                <a:latin typeface="Verdana"/>
              </a:rPr>
              <a:t>to Armv8.0 64-bit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2D2D8A"/>
                </a:solidFill>
                <a:latin typeface="Verdana"/>
              </a:rPr>
              <a:t> </a:t>
            </a:r>
            <a:r>
              <a:rPr kumimoji="0" lang="en-US" sz="1800" b="0" i="0" u="none" strike="noStrike" kern="1200" cap="none" normalizeH="0" baseline="0" noProof="0" dirty="0">
                <a:ln>
                  <a:noFill/>
                </a:ln>
                <a:solidFill>
                  <a:srgbClr val="2D2D8A"/>
                </a:solidFill>
                <a:effectLst/>
                <a:uLnTx/>
                <a:uFillTx/>
                <a:latin typeface="Verdana"/>
              </a:rPr>
              <a:t> </a:t>
            </a:r>
            <a:r>
              <a:rPr kumimoji="0" lang="en-US" sz="1800" b="0" i="0" u="none" strike="noStrike" kern="1200" cap="none" normalizeH="0" baseline="0" noProof="0" dirty="0" err="1">
                <a:ln>
                  <a:noFill/>
                </a:ln>
                <a:solidFill>
                  <a:srgbClr val="2D2D8A"/>
                </a:solidFill>
                <a:effectLst/>
                <a:uLnTx/>
                <a:uFillTx/>
                <a:latin typeface="Verdana"/>
              </a:rPr>
              <a:t>big.LITTLE</a:t>
            </a:r>
            <a:r>
              <a:rPr kumimoji="0" lang="en-US" sz="1800" b="0" i="0" u="none" strike="noStrike" kern="1200" cap="none" normalizeH="0" baseline="0" noProof="0" dirty="0">
                <a:ln>
                  <a:noFill/>
                </a:ln>
                <a:solidFill>
                  <a:srgbClr val="2D2D8A"/>
                </a:solidFill>
                <a:effectLst/>
                <a:uLnTx/>
                <a:uFillTx/>
                <a:latin typeface="Verdana"/>
              </a:rPr>
              <a:t> designs along two a</a:t>
            </a:r>
            <a:r>
              <a:rPr kumimoji="0" lang="en-US" sz="1800" b="0" i="0" u="none" strike="noStrike" kern="1200" cap="none" normalizeH="0" noProof="0" dirty="0">
                <a:ln>
                  <a:noFill/>
                </a:ln>
                <a:solidFill>
                  <a:srgbClr val="2D2D8A"/>
                </a:solidFill>
                <a:effectLst/>
                <a:uLnTx/>
                <a:uFillTx/>
                <a:latin typeface="Verdana"/>
              </a:rPr>
              <a:t>lternative paths </a:t>
            </a:r>
            <a:r>
              <a:rPr kumimoji="0" lang="en-US" sz="1800" b="0" i="0" u="none" strike="noStrike" kern="1200" cap="none" normalizeH="0" baseline="0" noProof="0" dirty="0">
                <a:ln>
                  <a:noFill/>
                </a:ln>
                <a:solidFill>
                  <a:srgbClr val="2D2D8A"/>
                </a:solidFill>
                <a:effectLst/>
                <a:uLnTx/>
                <a:uFillTx/>
                <a:latin typeface="Verdana"/>
              </a:rPr>
              <a:t>-2</a:t>
            </a:r>
          </a:p>
        </p:txBody>
      </p:sp>
      <p:sp>
        <p:nvSpPr>
          <p:cNvPr id="5" name="TextBox 4">
            <a:extLst>
              <a:ext uri="{FF2B5EF4-FFF2-40B4-BE49-F238E27FC236}">
                <a16:creationId xmlns:a16="http://schemas.microsoft.com/office/drawing/2014/main" id="{1439CFE5-E0B0-2425-5978-4D68C61F6372}"/>
              </a:ext>
            </a:extLst>
          </p:cNvPr>
          <p:cNvSpPr txBox="1"/>
          <p:nvPr/>
        </p:nvSpPr>
        <p:spPr>
          <a:xfrm>
            <a:off x="138430" y="1056640"/>
            <a:ext cx="8751570" cy="33855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As the previous Figure indicates,  </a:t>
            </a:r>
            <a:endParaRPr lang="hu-HU" sz="1600" dirty="0" err="1"/>
          </a:p>
        </p:txBody>
      </p:sp>
      <p:sp>
        <p:nvSpPr>
          <p:cNvPr id="6" name="TextBox 5">
            <a:extLst>
              <a:ext uri="{FF2B5EF4-FFF2-40B4-BE49-F238E27FC236}">
                <a16:creationId xmlns:a16="http://schemas.microsoft.com/office/drawing/2014/main" id="{BA495762-9A5F-FAF4-DD6B-84947E21AB01}"/>
              </a:ext>
            </a:extLst>
          </p:cNvPr>
          <p:cNvSpPr txBox="1"/>
          <p:nvPr/>
        </p:nvSpPr>
        <p:spPr>
          <a:xfrm>
            <a:off x="483438" y="1387015"/>
            <a:ext cx="8863196" cy="1400383"/>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buClrTx/>
              <a:buSzTx/>
              <a:buFont typeface="Arial" panose="020B0604020202020204" pitchFamily="34" charset="0"/>
              <a:buChar char="•"/>
              <a:tabLst/>
              <a:defRPr/>
            </a:pPr>
            <a:r>
              <a:rPr kumimoji="0" lang="en-US" sz="1600" b="0" i="0" u="none" strike="noStrike" kern="1200" cap="none" spc="-60" normalizeH="0" noProof="0" dirty="0">
                <a:ln>
                  <a:noFill/>
                </a:ln>
                <a:solidFill>
                  <a:srgbClr val="000000"/>
                </a:solidFill>
                <a:effectLst/>
                <a:uLnTx/>
                <a:uFillTx/>
                <a:latin typeface="Verdana"/>
                <a:ea typeface="+mn-ea"/>
                <a:cs typeface="+mn-cs"/>
              </a:rPr>
              <a:t> some vendors </a:t>
            </a:r>
            <a:r>
              <a:rPr kumimoji="0" lang="en-US" sz="1600" b="0" i="0" u="none" strike="noStrike" kern="1200" cap="none" spc="-60" normalizeH="0" noProof="0" dirty="0">
                <a:ln>
                  <a:noFill/>
                </a:ln>
                <a:solidFill>
                  <a:srgbClr val="0070C0"/>
                </a:solidFill>
                <a:effectLst/>
                <a:uLnTx/>
                <a:uFillTx/>
                <a:latin typeface="Verdana"/>
                <a:ea typeface="+mn-ea"/>
                <a:cs typeface="+mn-cs"/>
              </a:rPr>
              <a:t>first switched to Armv8-based 64-bit symmetrical multicores </a:t>
            </a:r>
            <a:r>
              <a:rPr kumimoji="0" lang="en-US" sz="1600" b="0" i="0" u="none" strike="noStrike" kern="1200" cap="none" spc="-60" normalizeH="0" noProof="0" dirty="0">
                <a:ln>
                  <a:noFill/>
                </a:ln>
                <a:solidFill>
                  <a:srgbClr val="000000"/>
                </a:solidFill>
                <a:effectLst/>
                <a:uLnTx/>
                <a:uFillTx/>
                <a:latin typeface="Verdana"/>
                <a:ea typeface="+mn-ea"/>
                <a:cs typeface="+mn-cs"/>
              </a:rPr>
              <a:t>and then</a:t>
            </a:r>
          </a:p>
          <a:p>
            <a:pPr marR="0" lvl="0" algn="l" defTabSz="457200" rtl="0" eaLnBrk="1" fontAlgn="auto" latinLnBrk="0" hangingPunct="1">
              <a:lnSpc>
                <a:spcPct val="100000"/>
              </a:lnSpc>
              <a:spcBef>
                <a:spcPts val="0"/>
              </a:spcBef>
              <a:spcAft>
                <a:spcPts val="600"/>
              </a:spcAft>
              <a:buClrTx/>
              <a:buSzTx/>
              <a:tabLst/>
              <a:defRPr/>
            </a:pPr>
            <a:r>
              <a:rPr lang="en-US" sz="1600" spc="-60" dirty="0">
                <a:solidFill>
                  <a:srgbClr val="000000"/>
                </a:solidFill>
                <a:latin typeface="Verdana"/>
              </a:rPr>
              <a:t>       </a:t>
            </a:r>
            <a:r>
              <a:rPr kumimoji="0" lang="en-US" sz="1600" b="0" i="0" u="none" strike="noStrike" kern="1200" cap="none" spc="-60" normalizeH="0" noProof="0" dirty="0">
                <a:ln>
                  <a:noFill/>
                </a:ln>
                <a:solidFill>
                  <a:srgbClr val="000000"/>
                </a:solidFill>
                <a:effectLst/>
                <a:uLnTx/>
                <a:uFillTx/>
                <a:latin typeface="Verdana"/>
                <a:ea typeface="+mn-ea"/>
                <a:cs typeface="+mn-cs"/>
              </a:rPr>
              <a:t> to the 64-bit </a:t>
            </a:r>
            <a:r>
              <a:rPr kumimoji="0" lang="en-US" sz="1600" b="0" i="0" u="none" strike="noStrike" kern="1200" cap="none" spc="-60" normalizeH="0" noProof="0" dirty="0" err="1">
                <a:ln>
                  <a:noFill/>
                </a:ln>
                <a:solidFill>
                  <a:srgbClr val="000000"/>
                </a:solidFill>
                <a:effectLst/>
                <a:uLnTx/>
                <a:uFillTx/>
                <a:latin typeface="Verdana"/>
                <a:ea typeface="+mn-ea"/>
                <a:cs typeface="+mn-cs"/>
              </a:rPr>
              <a:t>big.LITTLE</a:t>
            </a:r>
            <a:r>
              <a:rPr kumimoji="0" lang="en-US" sz="1600" b="0" i="0" u="none" strike="noStrike" kern="1200" cap="none" spc="-60" normalizeH="0" noProof="0" dirty="0">
                <a:ln>
                  <a:noFill/>
                </a:ln>
                <a:solidFill>
                  <a:srgbClr val="000000"/>
                </a:solidFill>
                <a:effectLst/>
                <a:uLnTx/>
                <a:uFillTx/>
                <a:latin typeface="Verdana"/>
                <a:ea typeface="+mn-ea"/>
                <a:cs typeface="+mn-cs"/>
              </a:rPr>
              <a:t> configuration,</a:t>
            </a:r>
          </a:p>
          <a:p>
            <a:pPr marL="285750" marR="0" lvl="0" indent="-285750" algn="l" defTabSz="457200" rtl="0" eaLnBrk="1" fontAlgn="auto" latinLnBrk="0" hangingPunct="1">
              <a:lnSpc>
                <a:spcPct val="100000"/>
              </a:lnSpc>
              <a:spcBef>
                <a:spcPts val="0"/>
              </a:spcBef>
              <a:buClrTx/>
              <a:buSzTx/>
              <a:buFont typeface="Arial" panose="020B0604020202020204" pitchFamily="34" charset="0"/>
              <a:buChar char="•"/>
              <a:tabLst/>
              <a:defRPr/>
            </a:pPr>
            <a:r>
              <a:rPr kumimoji="0" lang="en-US" sz="1600" b="0" i="0" u="none" strike="noStrike" kern="1200" cap="none" spc="-20" normalizeH="0" baseline="0" noProof="0" dirty="0">
                <a:ln>
                  <a:noFill/>
                </a:ln>
                <a:solidFill>
                  <a:srgbClr val="000000"/>
                </a:solidFill>
                <a:effectLst/>
                <a:uLnTx/>
                <a:uFillTx/>
                <a:latin typeface="Verdana"/>
                <a:ea typeface="+mn-ea"/>
                <a:cs typeface="+mn-cs"/>
              </a:rPr>
              <a:t>other vendors, as well as the same vendors in different product lines, </a:t>
            </a:r>
            <a:r>
              <a:rPr kumimoji="0" lang="en-US" sz="1600" b="0" i="0" u="none" strike="noStrike" kern="1200" cap="none" spc="-20" normalizeH="0" baseline="0" noProof="0" dirty="0">
                <a:ln>
                  <a:noFill/>
                </a:ln>
                <a:solidFill>
                  <a:srgbClr val="0070C0"/>
                </a:solidFill>
                <a:effectLst/>
                <a:uLnTx/>
                <a:uFillTx/>
                <a:latin typeface="Verdana"/>
                <a:ea typeface="+mn-ea"/>
                <a:cs typeface="+mn-cs"/>
              </a:rPr>
              <a:t>first </a:t>
            </a:r>
          </a:p>
          <a:p>
            <a:pPr marR="0" lvl="0" algn="l" defTabSz="457200" rtl="0" eaLnBrk="1" fontAlgn="auto" latinLnBrk="0" hangingPunct="1">
              <a:lnSpc>
                <a:spcPct val="100000"/>
              </a:lnSpc>
              <a:spcBef>
                <a:spcPts val="0"/>
              </a:spcBef>
              <a:buClrTx/>
              <a:buSzTx/>
              <a:tabLst/>
              <a:defRPr/>
            </a:pPr>
            <a:r>
              <a:rPr kumimoji="0" lang="en-US" sz="1600" b="0" i="0" u="none" strike="noStrike" kern="1200" cap="none" spc="-30" normalizeH="0" noProof="0" dirty="0">
                <a:ln>
                  <a:noFill/>
                </a:ln>
                <a:solidFill>
                  <a:srgbClr val="0070C0"/>
                </a:solidFill>
                <a:effectLst/>
                <a:uLnTx/>
                <a:uFillTx/>
                <a:latin typeface="Verdana"/>
                <a:ea typeface="+mn-ea"/>
                <a:cs typeface="+mn-cs"/>
              </a:rPr>
              <a:t>      transitioned to Armv7-based 32-bit </a:t>
            </a:r>
            <a:r>
              <a:rPr kumimoji="0" lang="en-US" sz="1600" b="0" i="0" u="none" strike="noStrike" kern="1200" cap="none" spc="-30" normalizeH="0" noProof="0" dirty="0" err="1">
                <a:ln>
                  <a:noFill/>
                </a:ln>
                <a:solidFill>
                  <a:srgbClr val="0070C0"/>
                </a:solidFill>
                <a:effectLst/>
                <a:uLnTx/>
                <a:uFillTx/>
                <a:latin typeface="Verdana"/>
                <a:ea typeface="+mn-ea"/>
                <a:cs typeface="+mn-cs"/>
              </a:rPr>
              <a:t>big.LITTLE</a:t>
            </a:r>
            <a:r>
              <a:rPr kumimoji="0" lang="en-US" sz="1600" b="0" i="0" u="none" strike="noStrike" kern="1200" cap="none" spc="-30" normalizeH="0" noProof="0" dirty="0">
                <a:ln>
                  <a:noFill/>
                </a:ln>
                <a:solidFill>
                  <a:srgbClr val="0070C0"/>
                </a:solidFill>
                <a:effectLst/>
                <a:uLnTx/>
                <a:uFillTx/>
                <a:latin typeface="Verdana"/>
                <a:ea typeface="+mn-ea"/>
                <a:cs typeface="+mn-cs"/>
              </a:rPr>
              <a:t> designs</a:t>
            </a:r>
            <a:r>
              <a:rPr kumimoji="0" lang="en-US" sz="1600" b="0" i="0" u="none" strike="noStrike" kern="1200" cap="none" spc="-30" normalizeH="0" noProof="0" dirty="0">
                <a:ln>
                  <a:noFill/>
                </a:ln>
                <a:solidFill>
                  <a:srgbClr val="000000"/>
                </a:solidFill>
                <a:effectLst/>
                <a:uLnTx/>
                <a:uFillTx/>
                <a:latin typeface="Verdana"/>
                <a:ea typeface="+mn-ea"/>
                <a:cs typeface="+mn-cs"/>
              </a:rPr>
              <a:t>, and then to Armv8-based</a:t>
            </a:r>
          </a:p>
          <a:p>
            <a:pPr marR="0" lvl="0" algn="l" defTabSz="457200" rtl="0" eaLnBrk="1" fontAlgn="auto" latinLnBrk="0" hangingPunct="1">
              <a:lnSpc>
                <a:spcPct val="100000"/>
              </a:lnSpc>
              <a:spcBef>
                <a:spcPts val="0"/>
              </a:spcBef>
              <a:buClrTx/>
              <a:buSzTx/>
              <a:tabLst/>
              <a:defRPr/>
            </a:pPr>
            <a:r>
              <a:rPr lang="en-US" sz="1600" spc="-20" dirty="0">
                <a:solidFill>
                  <a:srgbClr val="000000"/>
                </a:solidFill>
                <a:latin typeface="Verdana"/>
              </a:rPr>
              <a:t>     </a:t>
            </a:r>
            <a:r>
              <a:rPr kumimoji="0" lang="en-US" sz="1600" b="0" i="0" u="none" strike="noStrike" kern="1200" cap="none" spc="-20" normalizeH="0" baseline="0" noProof="0" dirty="0">
                <a:ln>
                  <a:noFill/>
                </a:ln>
                <a:solidFill>
                  <a:srgbClr val="000000"/>
                </a:solidFill>
                <a:effectLst/>
                <a:uLnTx/>
                <a:uFillTx/>
                <a:latin typeface="Verdana"/>
                <a:ea typeface="+mn-ea"/>
                <a:cs typeface="+mn-cs"/>
              </a:rPr>
              <a:t> 64-bit CPU architectures.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Rounded Rectangle 3">
            <a:extLst>
              <a:ext uri="{FF2B5EF4-FFF2-40B4-BE49-F238E27FC236}">
                <a16:creationId xmlns:a16="http://schemas.microsoft.com/office/drawing/2014/main" id="{D9BC2EDB-207A-B634-A0E7-0FF0FF48958B}"/>
              </a:ext>
            </a:extLst>
          </p:cNvPr>
          <p:cNvSpPr/>
          <p:nvPr/>
        </p:nvSpPr>
        <p:spPr bwMode="auto">
          <a:xfrm>
            <a:off x="0" y="2836070"/>
            <a:ext cx="9144000" cy="1908000"/>
          </a:xfrm>
          <a:prstGeom prst="roundRect">
            <a:avLst/>
          </a:prstGeom>
          <a:solidFill>
            <a:srgbClr val="DDEE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a:extLst>
              <a:ext uri="{FF2B5EF4-FFF2-40B4-BE49-F238E27FC236}">
                <a16:creationId xmlns:a16="http://schemas.microsoft.com/office/drawing/2014/main" id="{33C26D13-29FD-7E83-2865-C5F018E7DE96}"/>
              </a:ext>
            </a:extLst>
          </p:cNvPr>
          <p:cNvSpPr txBox="1"/>
          <p:nvPr/>
        </p:nvSpPr>
        <p:spPr>
          <a:xfrm>
            <a:off x="215515" y="2841558"/>
            <a:ext cx="9086951" cy="189282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FF0000"/>
                </a:solidFill>
                <a:effectLst/>
                <a:uLnTx/>
                <a:uFillTx/>
                <a:latin typeface="Verdana"/>
                <a:ea typeface="+mn-ea"/>
                <a:cs typeface="+mn-cs"/>
              </a:rPr>
              <a:t>reason</a:t>
            </a:r>
            <a:r>
              <a:rPr kumimoji="0" lang="en-US" sz="1600" b="0" i="0" u="none" strike="noStrike" kern="1200" cap="none" spc="0" normalizeH="0" baseline="0" noProof="0" dirty="0">
                <a:ln>
                  <a:noFill/>
                </a:ln>
                <a:solidFill>
                  <a:srgbClr val="0070C0"/>
                </a:solidFill>
                <a:effectLst/>
                <a:uLnTx/>
                <a:uFillTx/>
                <a:latin typeface="Verdana"/>
                <a:ea typeface="+mn-ea"/>
                <a:cs typeface="+mn-cs"/>
              </a:rPr>
              <a:t> for transferring CPU designs </a:t>
            </a:r>
            <a:r>
              <a:rPr kumimoji="0" lang="en-US" sz="1600" b="0" i="0" u="none" strike="noStrike" kern="1200" cap="none" spc="0" normalizeH="0" baseline="0" noProof="0" dirty="0">
                <a:ln>
                  <a:noFill/>
                </a:ln>
                <a:solidFill>
                  <a:srgbClr val="000000"/>
                </a:solidFill>
                <a:effectLst/>
                <a:uLnTx/>
                <a:uFillTx/>
                <a:latin typeface="Verdana"/>
                <a:ea typeface="+mn-ea"/>
                <a:cs typeface="+mn-cs"/>
              </a:rPr>
              <a:t>from Armv7-based 32-bit symmetrical</a:t>
            </a:r>
          </a:p>
          <a:p>
            <a:pPr marR="0" lvl="0" algn="l" defTabSz="4572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multicores to Armv8.0-based 64-bit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designs in </a:t>
            </a:r>
            <a:r>
              <a:rPr kumimoji="0" lang="en-US" sz="1600" b="0" i="0" u="none" strike="noStrike" kern="1200" cap="none" spc="0" normalizeH="0" baseline="0" noProof="0" dirty="0">
                <a:ln>
                  <a:noFill/>
                </a:ln>
                <a:solidFill>
                  <a:srgbClr val="FF0000"/>
                </a:solidFill>
                <a:effectLst/>
                <a:uLnTx/>
                <a:uFillTx/>
                <a:latin typeface="Verdana"/>
                <a:ea typeface="+mn-ea"/>
                <a:cs typeface="+mn-cs"/>
              </a:rPr>
              <a:t>two steps</a:t>
            </a:r>
            <a:r>
              <a:rPr kumimoji="0" lang="en-US" sz="1600" b="0" i="0" u="none" strike="noStrike" kern="1200" cap="none" spc="0" normalizeH="0" baseline="0" noProof="0" dirty="0">
                <a:ln>
                  <a:noFill/>
                </a:ln>
                <a:solidFill>
                  <a:srgbClr val="000000"/>
                </a:solidFill>
                <a:effectLst/>
                <a:uLnTx/>
                <a:uFillTx/>
                <a:latin typeface="Verdana"/>
                <a:ea typeface="+mn-ea"/>
                <a:cs typeface="+mn-cs"/>
              </a:rPr>
              <a:t> is, </a:t>
            </a:r>
          </a:p>
          <a:p>
            <a:pPr marR="0" lvl="0" algn="l" defTabSz="457200" rtl="0" eaLnBrk="1" fontAlgn="auto" latinLnBrk="0" hangingPunct="1">
              <a:lnSpc>
                <a:spcPct val="100000"/>
              </a:lnSpc>
              <a:spcBef>
                <a:spcPts val="0"/>
              </a:spcBef>
              <a:buClrTx/>
              <a:buSzTx/>
              <a:tabLst/>
              <a:defRPr/>
            </a:pPr>
            <a:r>
              <a:rPr lang="en-US" sz="1600" dirty="0">
                <a:solidFill>
                  <a:srgbClr val="000000"/>
                </a:solidFill>
                <a:latin typeface="Verdana"/>
              </a:rPr>
              <a:t>      </a:t>
            </a:r>
            <a:r>
              <a:rPr lang="en-US" sz="1600" dirty="0">
                <a:solidFill>
                  <a:srgbClr val="0070C0"/>
                </a:solidFill>
                <a:latin typeface="Verdana"/>
              </a:rPr>
              <a:t>to</a:t>
            </a:r>
            <a:r>
              <a:rPr lang="en-US" sz="1600" dirty="0">
                <a:solidFill>
                  <a:srgbClr val="00000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reduce the huge complexity and risk that arises when two new technologies</a:t>
            </a:r>
          </a:p>
          <a:p>
            <a:pPr marR="0" lvl="0" algn="l" defTabSz="457200" rtl="0" eaLnBrk="1" fontAlgn="auto" latinLnBrk="0" hangingPunct="1">
              <a:lnSpc>
                <a:spcPct val="100000"/>
              </a:lnSpc>
              <a:spcBef>
                <a:spcPts val="0"/>
              </a:spcBef>
              <a:spcAft>
                <a:spcPts val="600"/>
              </a:spcAft>
              <a:buClrTx/>
              <a:buSzTx/>
              <a:tabLs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 (64-bit and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70C0"/>
                </a:solidFill>
                <a:effectLst/>
                <a:uLnTx/>
                <a:uFillTx/>
                <a:latin typeface="Verdana"/>
                <a:ea typeface="+mn-ea"/>
                <a:cs typeface="+mn-cs"/>
              </a:rPr>
              <a:t> architecture) are introduced </a:t>
            </a:r>
            <a:r>
              <a:rPr lang="en-US" sz="1600" dirty="0">
                <a:solidFill>
                  <a:srgbClr val="0070C0"/>
                </a:solidFill>
                <a:latin typeface="Verdana"/>
              </a:rPr>
              <a:t>simultaneously.</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Verdana"/>
                <a:ea typeface="+mn-ea"/>
                <a:cs typeface="+mn-cs"/>
              </a:rPr>
              <a:t>This is </a:t>
            </a:r>
            <a:r>
              <a:rPr kumimoji="0" lang="en-US" sz="1600" b="0" i="0" u="none" strike="noStrike" kern="1200" cap="none" spc="0" normalizeH="0" baseline="0" noProof="0" dirty="0">
                <a:ln>
                  <a:noFill/>
                </a:ln>
                <a:solidFill>
                  <a:srgbClr val="000000"/>
                </a:solidFill>
                <a:effectLst/>
                <a:uLnTx/>
                <a:uFillTx/>
                <a:latin typeface="Verdana"/>
                <a:ea typeface="+mn-ea"/>
                <a:cs typeface="+mn-cs"/>
              </a:rPr>
              <a:t>similar to Intel’s Tik-Tok development model for transferring a given Core 2</a:t>
            </a:r>
          </a:p>
          <a:p>
            <a:pPr marR="0" lvl="0" algn="l" defTabSz="4572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processor</a:t>
            </a: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design to a scaled-down design with a new microarchitecture in two</a:t>
            </a:r>
          </a:p>
          <a:p>
            <a:pPr marR="0" lvl="0" algn="l" defTabSz="4572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consecutive steps</a:t>
            </a:r>
            <a:r>
              <a:rPr kumimoji="0" lang="en-US" sz="1600" b="0" i="0" u="none" strike="noStrike" kern="1200" cap="none" spc="0" normalizeH="0" baseline="0" noProof="0" dirty="0">
                <a:ln>
                  <a:noFill/>
                </a:ln>
                <a:solidFill>
                  <a:srgbClr val="000000"/>
                </a:solidFill>
                <a:effectLst/>
                <a:uLnTx/>
                <a:uFillTx/>
                <a:latin typeface="Verdana"/>
                <a:ea typeface="+mn-ea"/>
                <a:cs typeface="+mn-cs"/>
              </a:rPr>
              <a:t>, as</a:t>
            </a:r>
            <a:r>
              <a:rPr kumimoji="0" lang="en-US" sz="1600" b="0" i="0" u="none" strike="noStrike" kern="1200" cap="none" spc="0" normalizeH="0" noProof="0" dirty="0">
                <a:ln>
                  <a:noFill/>
                </a:ln>
                <a:solidFill>
                  <a:srgbClr val="000000"/>
                </a:solidFill>
                <a:effectLst/>
                <a:uLnTx/>
                <a:uFillTx/>
                <a:latin typeface="Verdana"/>
                <a:ea typeface="+mn-ea"/>
                <a:cs typeface="+mn-cs"/>
              </a:rPr>
              <a:t> discussed </a:t>
            </a:r>
            <a:r>
              <a:rPr lang="en-US" sz="1600" dirty="0">
                <a:solidFill>
                  <a:srgbClr val="000000"/>
                </a:solidFill>
                <a:latin typeface="Verdana"/>
              </a:rPr>
              <a:t>in the related Chapter</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102576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 calcmode="lin" valueType="num">
                                      <p:cBhvr additive="base">
                                        <p:cTn id="1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 calcmode="lin" valueType="num">
                                      <p:cBhvr additive="base">
                                        <p:cTn id="1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 calcmode="lin" valueType="num">
                                      <p:cBhvr additive="base">
                                        <p:cTn id="2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 calcmode="lin" valueType="num">
                                      <p:cBhvr additive="base">
                                        <p:cTn id="2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 calcmode="lin" valueType="num">
                                      <p:cBhvr additive="base">
                                        <p:cTn id="2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 calcmode="lin" valueType="num">
                                      <p:cBhvr additive="base">
                                        <p:cTn id="3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 calcmode="lin" valueType="num">
                                      <p:cBhvr additive="base">
                                        <p:cTn id="3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4" end="4"/>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 calcmode="lin" valueType="num">
                                      <p:cBhvr additive="base">
                                        <p:cTn id="4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5" end="5"/>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9">
                                            <p:txEl>
                                              <p:pRg st="6" end="6"/>
                                            </p:txEl>
                                          </p:spTgt>
                                        </p:tgtEl>
                                        <p:attrNameLst>
                                          <p:attrName>style.visibility</p:attrName>
                                        </p:attrNameLst>
                                      </p:cBhvr>
                                      <p:to>
                                        <p:strVal val="visible"/>
                                      </p:to>
                                    </p:set>
                                    <p:anim calcmode="lin" valueType="num">
                                      <p:cBhvr additive="base">
                                        <p:cTn id="47"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553"/>
          <a:stretch/>
        </p:blipFill>
        <p:spPr bwMode="auto">
          <a:xfrm>
            <a:off x="1994740" y="1268760"/>
            <a:ext cx="4962525" cy="2970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47664" y="4530606"/>
            <a:ext cx="584967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Figure: </a:t>
            </a:r>
            <a:r>
              <a:rPr kumimoji="0" lang="en-US" sz="1600" b="0" i="0" u="none" strike="noStrike" kern="1200" cap="none" spc="0" normalizeH="0" baseline="0" noProof="0">
                <a:ln>
                  <a:noFill/>
                </a:ln>
                <a:solidFill>
                  <a:srgbClr val="000000"/>
                </a:solidFill>
                <a:effectLst/>
                <a:uLnTx/>
                <a:uFillTx/>
                <a:latin typeface="Verdana"/>
                <a:ea typeface="+mn-ea"/>
                <a:cs typeface="+mn-cs"/>
              </a:rPr>
              <a:t>The headquarters of ARM Ltd. about 1990</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en-US" sz="1600" b="0" i="0" u="none" strike="noStrike" kern="1200" cap="none" spc="0" normalizeH="0" baseline="0" noProof="0">
                <a:ln>
                  <a:noFill/>
                </a:ln>
                <a:solidFill>
                  <a:srgbClr val="000000"/>
                </a:solidFill>
                <a:effectLst/>
                <a:uLnTx/>
                <a:uFillTx/>
                <a:latin typeface="Verdana"/>
                <a:ea typeface="+mn-ea"/>
                <a:cs typeface="+mn-cs"/>
              </a:rPr>
              <a:t>[</a:t>
            </a:r>
            <a:r>
              <a:rPr kumimoji="0" lang="hu-HU" sz="1600" b="0" i="0" u="none" strike="noStrike" kern="1200" cap="none" spc="0" normalizeH="0" baseline="0" noProof="0">
                <a:ln>
                  <a:noFill/>
                </a:ln>
                <a:solidFill>
                  <a:srgbClr val="000000"/>
                </a:solidFill>
                <a:effectLst/>
                <a:uLnTx/>
                <a:uFillTx/>
                <a:latin typeface="Verdana"/>
                <a:ea typeface="+mn-ea"/>
                <a:cs typeface="+mn-cs"/>
              </a:rPr>
              <a:t>62</a:t>
            </a:r>
            <a:r>
              <a:rPr kumimoji="0" lang="en-US" sz="1600" b="0" i="0" u="none" strike="noStrike" kern="1200" cap="none" spc="0" normalizeH="0" baseline="0" noProof="0">
                <a:ln>
                  <a:noFill/>
                </a:ln>
                <a:solidFill>
                  <a:srgbClr val="000000"/>
                </a:solidFill>
                <a:effectLst/>
                <a:uLnTx/>
                <a:uFillTx/>
                <a:latin typeface="Verdana"/>
                <a:ea typeface="+mn-ea"/>
                <a:cs typeface="+mn-cs"/>
              </a:rPr>
              <a:t>]</a:t>
            </a:r>
          </a:p>
        </p:txBody>
      </p:sp>
      <p:sp>
        <p:nvSpPr>
          <p:cNvPr id="5" name="TextBox 4"/>
          <p:cNvSpPr txBox="1"/>
          <p:nvPr/>
        </p:nvSpPr>
        <p:spPr>
          <a:xfrm>
            <a:off x="75056" y="440668"/>
            <a:ext cx="24497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Historical remarks</a:t>
            </a:r>
            <a:r>
              <a:rPr kumimoji="0" lang="en-US" sz="1600" b="0" i="0" u="none" strike="noStrike" kern="1200" cap="none" spc="0" normalizeH="0" baseline="0" noProof="0">
                <a:ln>
                  <a:noFill/>
                </a:ln>
                <a:solidFill>
                  <a:srgbClr val="000000"/>
                </a:solidFill>
                <a:effectLst/>
                <a:uLnTx/>
                <a:uFillTx/>
                <a:latin typeface="Verdana"/>
                <a:ea typeface="+mn-ea"/>
                <a:cs typeface="+mn-cs"/>
              </a:rPr>
              <a:t> </a:t>
            </a:r>
            <a:r>
              <a:rPr kumimoji="0" lang="en-US" sz="1600" b="0" i="0" u="none" strike="noStrike" kern="1200" cap="none" spc="0" normalizeH="0" baseline="0" noProof="0">
                <a:ln>
                  <a:noFill/>
                </a:ln>
                <a:solidFill>
                  <a:srgbClr val="FF0000"/>
                </a:solidFill>
                <a:effectLst/>
                <a:uLnTx/>
                <a:uFillTx/>
                <a:latin typeface="Verdana"/>
                <a:ea typeface="+mn-ea"/>
                <a:cs typeface="+mn-cs"/>
              </a:rPr>
              <a:t>-2</a:t>
            </a:r>
          </a:p>
        </p:txBody>
      </p:sp>
      <p:sp>
        <p:nvSpPr>
          <p:cNvPr id="8"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16</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112539911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C6A5-97E0-15F9-DDE3-10E67F5232ED}"/>
              </a:ext>
            </a:extLst>
          </p:cNvPr>
          <p:cNvSpPr>
            <a:spLocks noGrp="1"/>
          </p:cNvSpPr>
          <p:nvPr>
            <p:ph type="title"/>
          </p:nvPr>
        </p:nvSpPr>
        <p:spPr>
          <a:xfrm>
            <a:off x="0" y="-30480"/>
            <a:ext cx="9144000" cy="393700"/>
          </a:xfrm>
          <a:solidFill>
            <a:srgbClr val="0066FF"/>
          </a:solidFill>
        </p:spPr>
        <p:txBody>
          <a:bodyPr/>
          <a:lstStyle/>
          <a:p>
            <a:r>
              <a:rPr lang="en-US" sz="1680" dirty="0"/>
              <a:t>3.8 Main evolution steps of Armv7-v9 based CPU designs in mobile processors (7)</a:t>
            </a:r>
            <a:endParaRPr lang="hu-HU" sz="1680" dirty="0"/>
          </a:p>
        </p:txBody>
      </p:sp>
      <p:sp>
        <p:nvSpPr>
          <p:cNvPr id="7" name="TextBox 6">
            <a:extLst>
              <a:ext uri="{FF2B5EF4-FFF2-40B4-BE49-F238E27FC236}">
                <a16:creationId xmlns:a16="http://schemas.microsoft.com/office/drawing/2014/main" id="{B3883302-9961-E5CA-BA7A-ADAF4E85F11E}"/>
              </a:ext>
            </a:extLst>
          </p:cNvPr>
          <p:cNvSpPr txBox="1"/>
          <p:nvPr/>
        </p:nvSpPr>
        <p:spPr>
          <a:xfrm>
            <a:off x="75424" y="445289"/>
            <a:ext cx="919001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noProof="0" dirty="0">
                <a:ln>
                  <a:noFill/>
                </a:ln>
                <a:solidFill>
                  <a:srgbClr val="2D2D8A"/>
                </a:solidFill>
                <a:effectLst/>
                <a:uLnTx/>
                <a:uFillTx/>
                <a:latin typeface="Verdana"/>
              </a:rPr>
              <a:t>Transferring Armv7-based 32-bit symmetrical multicores </a:t>
            </a:r>
            <a:r>
              <a:rPr kumimoji="0" lang="en-US" sz="1800" b="0" i="0" u="none" strike="noStrike" kern="1200" cap="none" normalizeH="0" baseline="0" noProof="0" dirty="0">
                <a:ln>
                  <a:noFill/>
                </a:ln>
                <a:solidFill>
                  <a:srgbClr val="2D2D8A"/>
                </a:solidFill>
                <a:effectLst/>
                <a:uLnTx/>
                <a:uFillTx/>
                <a:latin typeface="Verdana"/>
              </a:rPr>
              <a:t>to Armv8.0 64-bit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2D2D8A"/>
                </a:solidFill>
                <a:latin typeface="Verdana"/>
              </a:rPr>
              <a:t> </a:t>
            </a:r>
            <a:r>
              <a:rPr kumimoji="0" lang="en-US" sz="1800" b="0" i="0" u="none" strike="noStrike" kern="1200" cap="none" normalizeH="0" baseline="0" noProof="0" dirty="0">
                <a:ln>
                  <a:noFill/>
                </a:ln>
                <a:solidFill>
                  <a:srgbClr val="2D2D8A"/>
                </a:solidFill>
                <a:effectLst/>
                <a:uLnTx/>
                <a:uFillTx/>
                <a:latin typeface="Verdana"/>
              </a:rPr>
              <a:t> </a:t>
            </a:r>
            <a:r>
              <a:rPr kumimoji="0" lang="en-US" sz="1800" b="0" i="0" u="none" strike="noStrike" kern="1200" cap="none" normalizeH="0" baseline="0" noProof="0" dirty="0" err="1">
                <a:ln>
                  <a:noFill/>
                </a:ln>
                <a:solidFill>
                  <a:srgbClr val="2D2D8A"/>
                </a:solidFill>
                <a:effectLst/>
                <a:uLnTx/>
                <a:uFillTx/>
                <a:latin typeface="Verdana"/>
              </a:rPr>
              <a:t>big.LITTLE</a:t>
            </a:r>
            <a:r>
              <a:rPr kumimoji="0" lang="en-US" sz="1800" b="0" i="0" u="none" strike="noStrike" kern="1200" cap="none" normalizeH="0" baseline="0" noProof="0" dirty="0">
                <a:ln>
                  <a:noFill/>
                </a:ln>
                <a:solidFill>
                  <a:srgbClr val="2D2D8A"/>
                </a:solidFill>
                <a:effectLst/>
                <a:uLnTx/>
                <a:uFillTx/>
                <a:latin typeface="Verdana"/>
              </a:rPr>
              <a:t> designs along two a</a:t>
            </a:r>
            <a:r>
              <a:rPr kumimoji="0" lang="en-US" sz="1800" b="0" i="0" u="none" strike="noStrike" kern="1200" cap="none" normalizeH="0" noProof="0" dirty="0">
                <a:ln>
                  <a:noFill/>
                </a:ln>
                <a:solidFill>
                  <a:srgbClr val="2D2D8A"/>
                </a:solidFill>
                <a:effectLst/>
                <a:uLnTx/>
                <a:uFillTx/>
                <a:latin typeface="Verdana"/>
              </a:rPr>
              <a:t>lternative paths </a:t>
            </a:r>
            <a:r>
              <a:rPr kumimoji="0" lang="en-US" sz="1800" b="0" i="0" u="none" strike="noStrike" kern="1200" cap="none" normalizeH="0" baseline="0" noProof="0" dirty="0">
                <a:ln>
                  <a:noFill/>
                </a:ln>
                <a:solidFill>
                  <a:srgbClr val="2D2D8A"/>
                </a:solidFill>
                <a:effectLst/>
                <a:uLnTx/>
                <a:uFillTx/>
                <a:latin typeface="Verdana"/>
              </a:rPr>
              <a:t>-3</a:t>
            </a:r>
          </a:p>
        </p:txBody>
      </p:sp>
      <p:sp>
        <p:nvSpPr>
          <p:cNvPr id="13" name="Rectangle: Rounded Corners 12">
            <a:extLst>
              <a:ext uri="{FF2B5EF4-FFF2-40B4-BE49-F238E27FC236}">
                <a16:creationId xmlns:a16="http://schemas.microsoft.com/office/drawing/2014/main" id="{E0A27E61-16CE-07C1-503B-CA9A77B8ACED}"/>
              </a:ext>
            </a:extLst>
          </p:cNvPr>
          <p:cNvSpPr/>
          <p:nvPr/>
        </p:nvSpPr>
        <p:spPr>
          <a:xfrm>
            <a:off x="0" y="1127760"/>
            <a:ext cx="9144000" cy="3492000"/>
          </a:xfrm>
          <a:prstGeom prst="roundRect">
            <a:avLst/>
          </a:prstGeom>
          <a:solidFill>
            <a:srgbClr val="F2F2F2"/>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hu-HU" sz="1600" dirty="0"/>
          </a:p>
        </p:txBody>
      </p:sp>
      <p:sp>
        <p:nvSpPr>
          <p:cNvPr id="14" name="TextBox 13">
            <a:extLst>
              <a:ext uri="{FF2B5EF4-FFF2-40B4-BE49-F238E27FC236}">
                <a16:creationId xmlns:a16="http://schemas.microsoft.com/office/drawing/2014/main" id="{79AA5E93-D5A2-0990-F717-FC6D1A61D126}"/>
              </a:ext>
            </a:extLst>
          </p:cNvPr>
          <p:cNvSpPr txBox="1"/>
          <p:nvPr/>
        </p:nvSpPr>
        <p:spPr>
          <a:xfrm>
            <a:off x="335884" y="1127760"/>
            <a:ext cx="6332375"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t>Consequently, it seems to be justified if we consider the </a:t>
            </a:r>
            <a:endParaRPr lang="hu-HU" sz="1600" dirty="0" err="1"/>
          </a:p>
        </p:txBody>
      </p:sp>
      <p:sp>
        <p:nvSpPr>
          <p:cNvPr id="15" name="TextBox 14">
            <a:extLst>
              <a:ext uri="{FF2B5EF4-FFF2-40B4-BE49-F238E27FC236}">
                <a16:creationId xmlns:a16="http://schemas.microsoft.com/office/drawing/2014/main" id="{D8C163CF-7804-9C8D-D202-D50E1C57A398}"/>
              </a:ext>
            </a:extLst>
          </p:cNvPr>
          <p:cNvSpPr txBox="1"/>
          <p:nvPr/>
        </p:nvSpPr>
        <p:spPr>
          <a:xfrm>
            <a:off x="780553" y="3161100"/>
            <a:ext cx="5773953" cy="636072"/>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a:t>Armv7-based 32-bit symmetrical multicore and the</a:t>
            </a:r>
          </a:p>
          <a:p>
            <a:pPr marL="285750" indent="-285750">
              <a:buFont typeface="Arial" panose="020B0604020202020204" pitchFamily="34" charset="0"/>
              <a:buChar char="•"/>
            </a:pPr>
            <a:r>
              <a:rPr lang="en-US" sz="1600" dirty="0"/>
              <a:t>Armv8.0-based 64-bit </a:t>
            </a:r>
            <a:r>
              <a:rPr lang="en-US" sz="1600" dirty="0" err="1"/>
              <a:t>big.little</a:t>
            </a:r>
            <a:r>
              <a:rPr lang="en-US" sz="1600" dirty="0"/>
              <a:t> </a:t>
            </a:r>
            <a:endParaRPr lang="hu-HU" sz="1600" dirty="0" err="1"/>
          </a:p>
        </p:txBody>
      </p:sp>
      <p:sp>
        <p:nvSpPr>
          <p:cNvPr id="16" name="TextBox 15">
            <a:extLst>
              <a:ext uri="{FF2B5EF4-FFF2-40B4-BE49-F238E27FC236}">
                <a16:creationId xmlns:a16="http://schemas.microsoft.com/office/drawing/2014/main" id="{621FC9FE-88AD-0EA0-CB32-7EAC6BA8670A}"/>
              </a:ext>
            </a:extLst>
          </p:cNvPr>
          <p:cNvSpPr txBox="1"/>
          <p:nvPr/>
        </p:nvSpPr>
        <p:spPr>
          <a:xfrm>
            <a:off x="594937" y="3759538"/>
            <a:ext cx="9144000" cy="830997"/>
          </a:xfrm>
          <a:prstGeom prst="rect">
            <a:avLst/>
          </a:prstGeom>
          <a:noFill/>
        </p:spPr>
        <p:txBody>
          <a:bodyPr wrap="square" rtlCol="0">
            <a:spAutoFit/>
          </a:bodyPr>
          <a:lstStyle/>
          <a:p>
            <a:r>
              <a:rPr lang="en-US" sz="1600" dirty="0"/>
              <a:t>CPU designs may be designated as </a:t>
            </a:r>
            <a:r>
              <a:rPr lang="en-US" sz="1600" dirty="0">
                <a:solidFill>
                  <a:srgbClr val="FF0000"/>
                </a:solidFill>
              </a:rPr>
              <a:t>major evolution steps </a:t>
            </a:r>
            <a:r>
              <a:rPr lang="en-US" sz="1600" dirty="0"/>
              <a:t>as they mark CPU</a:t>
            </a:r>
          </a:p>
          <a:p>
            <a:r>
              <a:rPr lang="en-US" sz="1600" dirty="0"/>
              <a:t>   </a:t>
            </a:r>
            <a:r>
              <a:rPr lang="en-US" sz="1600" dirty="0">
                <a:solidFill>
                  <a:srgbClr val="0070C0"/>
                </a:solidFill>
              </a:rPr>
              <a:t>designs without and with two innovative technologies </a:t>
            </a:r>
            <a:r>
              <a:rPr lang="en-US" sz="1600" dirty="0"/>
              <a:t>(Armv8.0-based 64-bit</a:t>
            </a:r>
          </a:p>
          <a:p>
            <a:r>
              <a:rPr lang="en-US" sz="1600" dirty="0"/>
              <a:t>   and </a:t>
            </a:r>
            <a:r>
              <a:rPr lang="en-US" sz="1600" dirty="0" err="1"/>
              <a:t>big.little</a:t>
            </a:r>
            <a:r>
              <a:rPr lang="en-US" sz="1600" dirty="0"/>
              <a:t> architectures), and </a:t>
            </a:r>
            <a:r>
              <a:rPr lang="en-US" sz="1600" dirty="0">
                <a:solidFill>
                  <a:srgbClr val="0070C0"/>
                </a:solidFill>
              </a:rPr>
              <a:t>all major mobile vendors implemented them</a:t>
            </a:r>
            <a:r>
              <a:rPr lang="en-US" sz="1600" dirty="0"/>
              <a:t>.</a:t>
            </a:r>
            <a:endParaRPr lang="hu-HU" sz="1600" dirty="0" err="1"/>
          </a:p>
        </p:txBody>
      </p:sp>
      <p:sp>
        <p:nvSpPr>
          <p:cNvPr id="18" name="TextBox 17">
            <a:extLst>
              <a:ext uri="{FF2B5EF4-FFF2-40B4-BE49-F238E27FC236}">
                <a16:creationId xmlns:a16="http://schemas.microsoft.com/office/drawing/2014/main" id="{5D28193A-B26E-DB62-CCF0-7FC1610D6B2D}"/>
              </a:ext>
            </a:extLst>
          </p:cNvPr>
          <p:cNvSpPr txBox="1"/>
          <p:nvPr/>
        </p:nvSpPr>
        <p:spPr>
          <a:xfrm>
            <a:off x="595269" y="2018206"/>
            <a:ext cx="7609391" cy="830997"/>
          </a:xfrm>
          <a:prstGeom prst="rect">
            <a:avLst/>
          </a:prstGeom>
          <a:noFill/>
        </p:spPr>
        <p:txBody>
          <a:bodyPr wrap="none" rtlCol="0">
            <a:spAutoFit/>
          </a:bodyPr>
          <a:lstStyle/>
          <a:p>
            <a:r>
              <a:rPr lang="en-US" sz="1600" dirty="0"/>
              <a:t>CPU designs </a:t>
            </a:r>
            <a:r>
              <a:rPr lang="en-US" sz="1600" dirty="0">
                <a:solidFill>
                  <a:srgbClr val="FF0000"/>
                </a:solidFill>
              </a:rPr>
              <a:t>intermittent, </a:t>
            </a:r>
            <a:r>
              <a:rPr lang="en-US" sz="1600" dirty="0"/>
              <a:t>as both </a:t>
            </a:r>
            <a:r>
              <a:rPr lang="en-US" sz="1600" dirty="0">
                <a:solidFill>
                  <a:srgbClr val="0070C0"/>
                </a:solidFill>
              </a:rPr>
              <a:t>lead to the major evolution step of </a:t>
            </a:r>
          </a:p>
          <a:p>
            <a:r>
              <a:rPr lang="en-US" sz="1600" dirty="0">
                <a:solidFill>
                  <a:srgbClr val="0070C0"/>
                </a:solidFill>
              </a:rPr>
              <a:t>  Armv8.0-based 64-bit </a:t>
            </a:r>
            <a:r>
              <a:rPr lang="en-US" sz="1600" dirty="0" err="1">
                <a:solidFill>
                  <a:srgbClr val="0070C0"/>
                </a:solidFill>
              </a:rPr>
              <a:t>big.little</a:t>
            </a:r>
            <a:r>
              <a:rPr lang="en-US" sz="1600" dirty="0">
                <a:solidFill>
                  <a:srgbClr val="0070C0"/>
                </a:solidFill>
              </a:rPr>
              <a:t> CPU designs </a:t>
            </a:r>
            <a:r>
              <a:rPr lang="en-US" sz="1600" dirty="0"/>
              <a:t>and were </a:t>
            </a:r>
            <a:r>
              <a:rPr lang="en-US" sz="1600" dirty="0">
                <a:solidFill>
                  <a:srgbClr val="0070C0"/>
                </a:solidFill>
              </a:rPr>
              <a:t>shortly replaced</a:t>
            </a:r>
          </a:p>
          <a:p>
            <a:r>
              <a:rPr lang="en-US" sz="1600" dirty="0"/>
              <a:t>  by Armv8.0-based </a:t>
            </a:r>
            <a:r>
              <a:rPr lang="en-US" sz="1600" dirty="0" err="1"/>
              <a:t>big.little</a:t>
            </a:r>
            <a:r>
              <a:rPr lang="en-US" sz="1600" dirty="0"/>
              <a:t> designs.</a:t>
            </a:r>
            <a:endParaRPr lang="hu-HU" sz="1600" dirty="0" err="1"/>
          </a:p>
        </p:txBody>
      </p:sp>
      <p:sp>
        <p:nvSpPr>
          <p:cNvPr id="3" name="TextBox 2">
            <a:extLst>
              <a:ext uri="{FF2B5EF4-FFF2-40B4-BE49-F238E27FC236}">
                <a16:creationId xmlns:a16="http://schemas.microsoft.com/office/drawing/2014/main" id="{37E83555-CBCC-9DF0-C079-7B6999BAB09E}"/>
              </a:ext>
            </a:extLst>
          </p:cNvPr>
          <p:cNvSpPr txBox="1"/>
          <p:nvPr/>
        </p:nvSpPr>
        <p:spPr>
          <a:xfrm>
            <a:off x="785189" y="1445815"/>
            <a:ext cx="8050695" cy="636072"/>
          </a:xfrm>
          <a:prstGeom prst="rect">
            <a:avLst/>
          </a:prstGeom>
          <a:noFill/>
        </p:spPr>
        <p:txBody>
          <a:bodyPr wrap="square" rtlCol="0">
            <a:spAutoFit/>
          </a:bodyPr>
          <a:lstStyle/>
          <a:p>
            <a:pPr marL="285750" indent="-285750">
              <a:spcAft>
                <a:spcPts val="400"/>
              </a:spcAft>
              <a:buFont typeface="Arial" panose="020B0604020202020204" pitchFamily="34" charset="0"/>
              <a:buChar char="•"/>
            </a:pPr>
            <a:r>
              <a:rPr lang="en-US" sz="1600" dirty="0"/>
              <a:t>Armv7-based 32-bit </a:t>
            </a:r>
            <a:r>
              <a:rPr lang="en-US" sz="1600" dirty="0" err="1"/>
              <a:t>big.little</a:t>
            </a:r>
            <a:r>
              <a:rPr lang="en-US" sz="1600" dirty="0"/>
              <a:t> and the</a:t>
            </a:r>
          </a:p>
          <a:p>
            <a:pPr marL="285750" indent="-285750">
              <a:buFont typeface="Arial" panose="020B0604020202020204" pitchFamily="34" charset="0"/>
              <a:buChar char="•"/>
            </a:pPr>
            <a:r>
              <a:rPr lang="en-US" sz="1600" dirty="0"/>
              <a:t>Armv8.0-based 64-bit symmetrical multicore</a:t>
            </a:r>
            <a:endParaRPr lang="hu-HU" sz="1600" dirty="0" err="1"/>
          </a:p>
        </p:txBody>
      </p:sp>
      <p:sp>
        <p:nvSpPr>
          <p:cNvPr id="4" name="TextBox 3">
            <a:extLst>
              <a:ext uri="{FF2B5EF4-FFF2-40B4-BE49-F238E27FC236}">
                <a16:creationId xmlns:a16="http://schemas.microsoft.com/office/drawing/2014/main" id="{3E86CF04-1C0F-E7B3-0F5B-52F98113B034}"/>
              </a:ext>
            </a:extLst>
          </p:cNvPr>
          <p:cNvSpPr txBox="1"/>
          <p:nvPr/>
        </p:nvSpPr>
        <p:spPr>
          <a:xfrm>
            <a:off x="357808" y="2837776"/>
            <a:ext cx="7900711"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t>By contrast, the evolution steps: </a:t>
            </a:r>
            <a:endParaRPr lang="hu-HU" sz="1600" dirty="0" err="1"/>
          </a:p>
        </p:txBody>
      </p:sp>
    </p:spTree>
    <p:extLst>
      <p:ext uri="{BB962C8B-B14F-4D97-AF65-F5344CB8AC3E}">
        <p14:creationId xmlns:p14="http://schemas.microsoft.com/office/powerpoint/2010/main" val="229884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bldP spid="4"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75FC4-05D7-4B04-D1D9-BC597F5C7000}"/>
              </a:ext>
            </a:extLst>
          </p:cNvPr>
          <p:cNvSpPr>
            <a:spLocks noGrp="1"/>
          </p:cNvSpPr>
          <p:nvPr>
            <p:ph type="title"/>
          </p:nvPr>
        </p:nvSpPr>
        <p:spPr/>
        <p:txBody>
          <a:bodyPr/>
          <a:lstStyle/>
          <a:p>
            <a:r>
              <a:rPr lang="en-US" sz="1680" dirty="0"/>
              <a:t>3.8 Main evolution steps of Armv7-v9 based CPU designs in mobile processors (8)</a:t>
            </a:r>
            <a:endParaRPr lang="hu-HU" sz="1680" dirty="0"/>
          </a:p>
        </p:txBody>
      </p:sp>
      <p:sp>
        <p:nvSpPr>
          <p:cNvPr id="3" name="Text Box 4">
            <a:extLst>
              <a:ext uri="{FF2B5EF4-FFF2-40B4-BE49-F238E27FC236}">
                <a16:creationId xmlns:a16="http://schemas.microsoft.com/office/drawing/2014/main" id="{6E610893-A966-9272-9CC0-99D3A714321A}"/>
              </a:ext>
            </a:extLst>
          </p:cNvPr>
          <p:cNvSpPr txBox="1">
            <a:spLocks noChangeArrowheads="1"/>
          </p:cNvSpPr>
          <p:nvPr/>
        </p:nvSpPr>
        <p:spPr bwMode="auto">
          <a:xfrm>
            <a:off x="915551" y="1114662"/>
            <a:ext cx="794532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Major steps in the evolution of mobile CPUs: transfer from Armv7-based 32-bit symmetrical multicores to </a:t>
            </a:r>
            <a:r>
              <a:rPr lang="en-US" altLang="en-US" sz="1300" b="1" dirty="0">
                <a:solidFill>
                  <a:srgbClr val="000000"/>
                </a:solidFill>
              </a:rPr>
              <a:t>Armv8.0-based 64-bit </a:t>
            </a:r>
            <a:r>
              <a:rPr lang="en-US" altLang="en-US" sz="1300" b="1" dirty="0" err="1">
                <a:solidFill>
                  <a:srgbClr val="000000"/>
                </a:solidFill>
              </a:rPr>
              <a:t>big.little</a:t>
            </a:r>
            <a:r>
              <a:rPr lang="en-US" altLang="en-US" sz="1300" b="1" dirty="0">
                <a:solidFill>
                  <a:srgbClr val="000000"/>
                </a:solidFill>
              </a:rPr>
              <a:t> CPUs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7" name="Straight Connector 6">
            <a:extLst>
              <a:ext uri="{FF2B5EF4-FFF2-40B4-BE49-F238E27FC236}">
                <a16:creationId xmlns:a16="http://schemas.microsoft.com/office/drawing/2014/main" id="{F465F199-BD9E-3E6C-5946-8AC7E8F0F287}"/>
              </a:ext>
            </a:extLst>
          </p:cNvPr>
          <p:cNvCxnSpPr>
            <a:cxnSpLocks/>
            <a:endCxn id="9" idx="2"/>
          </p:cNvCxnSpPr>
          <p:nvPr/>
        </p:nvCxnSpPr>
        <p:spPr>
          <a:xfrm>
            <a:off x="4876220" y="1634899"/>
            <a:ext cx="1153131" cy="185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13">
            <a:extLst>
              <a:ext uri="{FF2B5EF4-FFF2-40B4-BE49-F238E27FC236}">
                <a16:creationId xmlns:a16="http://schemas.microsoft.com/office/drawing/2014/main" id="{E927C83C-00C0-0C98-EF0E-4C7F45716491}"/>
              </a:ext>
            </a:extLst>
          </p:cNvPr>
          <p:cNvSpPr>
            <a:spLocks noChangeArrowheads="1"/>
          </p:cNvSpPr>
          <p:nvPr/>
        </p:nvSpPr>
        <p:spPr bwMode="auto">
          <a:xfrm>
            <a:off x="3715894" y="1775145"/>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Oval 13">
            <a:extLst>
              <a:ext uri="{FF2B5EF4-FFF2-40B4-BE49-F238E27FC236}">
                <a16:creationId xmlns:a16="http://schemas.microsoft.com/office/drawing/2014/main" id="{10B2CFED-FB63-D724-CBE1-7501AC0977A8}"/>
              </a:ext>
            </a:extLst>
          </p:cNvPr>
          <p:cNvSpPr>
            <a:spLocks noChangeArrowheads="1"/>
          </p:cNvSpPr>
          <p:nvPr/>
        </p:nvSpPr>
        <p:spPr bwMode="auto">
          <a:xfrm>
            <a:off x="6029351" y="178487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0" name="Straight Connector 9">
            <a:extLst>
              <a:ext uri="{FF2B5EF4-FFF2-40B4-BE49-F238E27FC236}">
                <a16:creationId xmlns:a16="http://schemas.microsoft.com/office/drawing/2014/main" id="{D93A9A6F-B5B3-2FA2-F3A0-D105F18289A2}"/>
              </a:ext>
            </a:extLst>
          </p:cNvPr>
          <p:cNvCxnSpPr/>
          <p:nvPr/>
        </p:nvCxnSpPr>
        <p:spPr bwMode="auto">
          <a:xfrm flipH="1">
            <a:off x="3785958" y="1630599"/>
            <a:ext cx="1090262" cy="18054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E446A0B3-7F56-998D-B9F9-3FE90363F6A6}"/>
              </a:ext>
            </a:extLst>
          </p:cNvPr>
          <p:cNvSpPr txBox="1"/>
          <p:nvPr/>
        </p:nvSpPr>
        <p:spPr>
          <a:xfrm>
            <a:off x="5688574" y="4265602"/>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Rectangle 14">
            <a:extLst>
              <a:ext uri="{FF2B5EF4-FFF2-40B4-BE49-F238E27FC236}">
                <a16:creationId xmlns:a16="http://schemas.microsoft.com/office/drawing/2014/main" id="{E8FAF122-1DBE-0875-FCFE-12957EDFF0CE}"/>
              </a:ext>
            </a:extLst>
          </p:cNvPr>
          <p:cNvSpPr/>
          <p:nvPr/>
        </p:nvSpPr>
        <p:spPr bwMode="auto">
          <a:xfrm>
            <a:off x="0" y="3563539"/>
            <a:ext cx="9144000" cy="972000"/>
          </a:xfrm>
          <a:prstGeom prst="rect">
            <a:avLst/>
          </a:prstGeom>
          <a:solidFill>
            <a:srgbClr val="D7EAE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16" name="TextBox 15">
            <a:extLst>
              <a:ext uri="{FF2B5EF4-FFF2-40B4-BE49-F238E27FC236}">
                <a16:creationId xmlns:a16="http://schemas.microsoft.com/office/drawing/2014/main" id="{AB08BD52-0519-FCEA-8430-A083C50CC8DF}"/>
              </a:ext>
            </a:extLst>
          </p:cNvPr>
          <p:cNvSpPr txBox="1"/>
          <p:nvPr/>
        </p:nvSpPr>
        <p:spPr>
          <a:xfrm>
            <a:off x="1479474" y="3816999"/>
            <a:ext cx="1040670"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CPUs</a:t>
            </a:r>
          </a:p>
        </p:txBody>
      </p:sp>
      <p:sp>
        <p:nvSpPr>
          <p:cNvPr id="18" name="TextBox 17">
            <a:extLst>
              <a:ext uri="{FF2B5EF4-FFF2-40B4-BE49-F238E27FC236}">
                <a16:creationId xmlns:a16="http://schemas.microsoft.com/office/drawing/2014/main" id="{4E1518A1-4EA3-188F-4207-1F16D6C977B6}"/>
              </a:ext>
            </a:extLst>
          </p:cNvPr>
          <p:cNvSpPr txBox="1"/>
          <p:nvPr/>
        </p:nvSpPr>
        <p:spPr>
          <a:xfrm>
            <a:off x="5456353" y="3822576"/>
            <a:ext cx="1577611" cy="6924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latin typeface="Verdana"/>
              </a:rPr>
              <a:t>A72/A73</a:t>
            </a:r>
            <a:endParaRPr kumimoji="0" lang="en-US" sz="1300" b="0" i="0" u="none" strike="noStrike" kern="1200" cap="none" spc="0" normalizeH="0" baseline="0" noProof="0" dirty="0">
              <a:ln>
                <a:noFill/>
              </a:ln>
              <a:effectLst/>
              <a:uLnTx/>
              <a:uFillTx/>
              <a:latin typeface="Verdana"/>
              <a:ea typeface="+mn-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A53</a:t>
            </a:r>
          </a:p>
        </p:txBody>
      </p:sp>
      <p:sp>
        <p:nvSpPr>
          <p:cNvPr id="21" name="TextBox 20">
            <a:extLst>
              <a:ext uri="{FF2B5EF4-FFF2-40B4-BE49-F238E27FC236}">
                <a16:creationId xmlns:a16="http://schemas.microsoft.com/office/drawing/2014/main" id="{CAF778D0-06E2-DD66-069A-C22814335FEA}"/>
              </a:ext>
            </a:extLst>
          </p:cNvPr>
          <p:cNvSpPr txBox="1"/>
          <p:nvPr/>
        </p:nvSpPr>
        <p:spPr>
          <a:xfrm>
            <a:off x="1531254" y="3547644"/>
            <a:ext cx="9124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 ISA</a:t>
            </a:r>
          </a:p>
        </p:txBody>
      </p:sp>
      <p:sp>
        <p:nvSpPr>
          <p:cNvPr id="23" name="TextBox 22">
            <a:extLst>
              <a:ext uri="{FF2B5EF4-FFF2-40B4-BE49-F238E27FC236}">
                <a16:creationId xmlns:a16="http://schemas.microsoft.com/office/drawing/2014/main" id="{63BE70AC-877F-8777-2AE7-B158B65916AA}"/>
              </a:ext>
            </a:extLst>
          </p:cNvPr>
          <p:cNvSpPr txBox="1"/>
          <p:nvPr/>
        </p:nvSpPr>
        <p:spPr>
          <a:xfrm>
            <a:off x="5795160" y="3546117"/>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Armv8.0</a:t>
            </a:r>
          </a:p>
        </p:txBody>
      </p:sp>
      <p:sp>
        <p:nvSpPr>
          <p:cNvPr id="26" name="Rectangle 25">
            <a:extLst>
              <a:ext uri="{FF2B5EF4-FFF2-40B4-BE49-F238E27FC236}">
                <a16:creationId xmlns:a16="http://schemas.microsoft.com/office/drawing/2014/main" id="{49CE83B1-39A3-D61B-C028-75E5088B537D}"/>
              </a:ext>
            </a:extLst>
          </p:cNvPr>
          <p:cNvSpPr/>
          <p:nvPr/>
        </p:nvSpPr>
        <p:spPr bwMode="auto">
          <a:xfrm>
            <a:off x="0" y="4604506"/>
            <a:ext cx="9144000" cy="2196000"/>
          </a:xfrm>
          <a:prstGeom prst="rect">
            <a:avLst/>
          </a:prstGeom>
          <a:solidFill>
            <a:srgbClr val="E5F5FF"/>
          </a:solidFill>
          <a:ln w="9525" cap="flat" cmpd="sng" algn="ctr">
            <a:solidFill>
              <a:srgbClr val="CCEC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dirty="0">
              <a:ln>
                <a:noFill/>
              </a:ln>
              <a:solidFill>
                <a:schemeClr val="tx1"/>
              </a:solidFill>
              <a:effectLst/>
              <a:latin typeface="Verdana" pitchFamily="34" charset="0"/>
            </a:endParaRPr>
          </a:p>
        </p:txBody>
      </p:sp>
      <p:sp>
        <p:nvSpPr>
          <p:cNvPr id="27" name="TextBox 26">
            <a:extLst>
              <a:ext uri="{FF2B5EF4-FFF2-40B4-BE49-F238E27FC236}">
                <a16:creationId xmlns:a16="http://schemas.microsoft.com/office/drawing/2014/main" id="{23E1C4AC-44C5-747D-4174-3C08A381400D}"/>
              </a:ext>
            </a:extLst>
          </p:cNvPr>
          <p:cNvSpPr txBox="1"/>
          <p:nvPr/>
        </p:nvSpPr>
        <p:spPr>
          <a:xfrm flipH="1">
            <a:off x="1612691" y="4512543"/>
            <a:ext cx="730787" cy="3011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28" name="TextBox 27">
            <a:extLst>
              <a:ext uri="{FF2B5EF4-FFF2-40B4-BE49-F238E27FC236}">
                <a16:creationId xmlns:a16="http://schemas.microsoft.com/office/drawing/2014/main" id="{012E73C1-8AFC-0852-7259-83EB0E3B2184}"/>
              </a:ext>
            </a:extLst>
          </p:cNvPr>
          <p:cNvSpPr txBox="1"/>
          <p:nvPr/>
        </p:nvSpPr>
        <p:spPr>
          <a:xfrm flipH="1">
            <a:off x="1360509" y="4994612"/>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9" name="TextBox 28">
            <a:extLst>
              <a:ext uri="{FF2B5EF4-FFF2-40B4-BE49-F238E27FC236}">
                <a16:creationId xmlns:a16="http://schemas.microsoft.com/office/drawing/2014/main" id="{DA1B7E0B-745D-D933-ECC5-2F91D13F0FFA}"/>
              </a:ext>
            </a:extLst>
          </p:cNvPr>
          <p:cNvSpPr txBox="1"/>
          <p:nvPr/>
        </p:nvSpPr>
        <p:spPr>
          <a:xfrm flipH="1">
            <a:off x="1385900" y="5440056"/>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30" name="TextBox 29">
            <a:extLst>
              <a:ext uri="{FF2B5EF4-FFF2-40B4-BE49-F238E27FC236}">
                <a16:creationId xmlns:a16="http://schemas.microsoft.com/office/drawing/2014/main" id="{932309C0-FB57-A191-4426-850B60350440}"/>
              </a:ext>
            </a:extLst>
          </p:cNvPr>
          <p:cNvSpPr txBox="1"/>
          <p:nvPr/>
        </p:nvSpPr>
        <p:spPr>
          <a:xfrm>
            <a:off x="1520916" y="5879545"/>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31" name="TextBox 30">
            <a:extLst>
              <a:ext uri="{FF2B5EF4-FFF2-40B4-BE49-F238E27FC236}">
                <a16:creationId xmlns:a16="http://schemas.microsoft.com/office/drawing/2014/main" id="{B98AD107-7EFC-2F83-4DB6-89AD82E9AD25}"/>
              </a:ext>
            </a:extLst>
          </p:cNvPr>
          <p:cNvSpPr txBox="1"/>
          <p:nvPr/>
        </p:nvSpPr>
        <p:spPr>
          <a:xfrm>
            <a:off x="1464276" y="6314304"/>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42" name="TextBox 41">
            <a:extLst>
              <a:ext uri="{FF2B5EF4-FFF2-40B4-BE49-F238E27FC236}">
                <a16:creationId xmlns:a16="http://schemas.microsoft.com/office/drawing/2014/main" id="{696EE317-3BF7-DD5B-E2E7-C8909914367C}"/>
              </a:ext>
            </a:extLst>
          </p:cNvPr>
          <p:cNvSpPr txBox="1"/>
          <p:nvPr/>
        </p:nvSpPr>
        <p:spPr>
          <a:xfrm flipH="1">
            <a:off x="1658313" y="4342408"/>
            <a:ext cx="1428475" cy="292388"/>
          </a:xfrm>
          <a:prstGeom prst="rect">
            <a:avLst/>
          </a:prstGeom>
          <a:noFill/>
        </p:spPr>
        <p:txBody>
          <a:bodyPr wrap="square" rtlCol="0">
            <a:spAutoFit/>
          </a:bodyPr>
          <a:lstStyle/>
          <a:p>
            <a:r>
              <a:rPr lang="en-US" sz="1300" i="1" dirty="0"/>
              <a:t>Processors</a:t>
            </a:r>
            <a:endParaRPr lang="hu-HU" sz="1300" i="1" dirty="0"/>
          </a:p>
        </p:txBody>
      </p:sp>
      <p:sp>
        <p:nvSpPr>
          <p:cNvPr id="43" name="Rectangle 42">
            <a:extLst>
              <a:ext uri="{FF2B5EF4-FFF2-40B4-BE49-F238E27FC236}">
                <a16:creationId xmlns:a16="http://schemas.microsoft.com/office/drawing/2014/main" id="{25388387-1791-E30E-A3D1-9AED3F7238B6}"/>
              </a:ext>
            </a:extLst>
          </p:cNvPr>
          <p:cNvSpPr/>
          <p:nvPr/>
        </p:nvSpPr>
        <p:spPr>
          <a:xfrm>
            <a:off x="5327342" y="4510811"/>
            <a:ext cx="1728358"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(2+2)C (Armv8.1)</a:t>
            </a:r>
          </a:p>
        </p:txBody>
      </p:sp>
      <p:sp>
        <p:nvSpPr>
          <p:cNvPr id="46" name="TextBox 45">
            <a:extLst>
              <a:ext uri="{FF2B5EF4-FFF2-40B4-BE49-F238E27FC236}">
                <a16:creationId xmlns:a16="http://schemas.microsoft.com/office/drawing/2014/main" id="{4C9046CC-3C6F-80F4-91A4-1E39C2A2597E}"/>
              </a:ext>
            </a:extLst>
          </p:cNvPr>
          <p:cNvSpPr txBox="1"/>
          <p:nvPr/>
        </p:nvSpPr>
        <p:spPr>
          <a:xfrm>
            <a:off x="5540788" y="4999999"/>
            <a:ext cx="1406154"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a:t>
            </a:r>
            <a:r>
              <a:rPr kumimoji="0" lang="hu-HU" sz="1300" b="0" i="1" u="none" strike="noStrike" kern="1200" cap="none" spc="0" normalizeH="0" baseline="0" noProof="0" dirty="0">
                <a:ln>
                  <a:noFill/>
                </a:ln>
                <a:solidFill>
                  <a:srgbClr val="000000"/>
                </a:solidFill>
                <a:effectLst/>
                <a:uLnTx/>
                <a:uFillTx/>
                <a:latin typeface="Verdana"/>
                <a:ea typeface="+mn-ea"/>
                <a:cs typeface="+mn-cs"/>
              </a:rPr>
              <a:t> </a:t>
            </a:r>
            <a:r>
              <a:rPr kumimoji="0" lang="en-US" sz="1300" b="0" i="1" u="none" strike="noStrike" kern="1200" cap="none" spc="0" normalizeH="0" baseline="0" noProof="0" dirty="0">
                <a:ln>
                  <a:noFill/>
                </a:ln>
                <a:solidFill>
                  <a:srgbClr val="000000"/>
                </a:solidFill>
                <a:effectLst/>
                <a:uLnTx/>
                <a:uFillTx/>
                <a:latin typeface="Verdana"/>
                <a:ea typeface="+mn-ea"/>
                <a:cs typeface="+mn-cs"/>
              </a:rPr>
              <a:t>8890</a:t>
            </a:r>
            <a:r>
              <a:rPr kumimoji="0" lang="hu-HU" sz="1300" b="0" i="1" u="none" strike="noStrike" kern="1200" cap="none" spc="0" normalizeH="0" baseline="0" noProof="0" dirty="0">
                <a:ln>
                  <a:noFill/>
                </a:ln>
                <a:solidFill>
                  <a:srgbClr val="000000"/>
                </a:solidFill>
                <a:effectLst/>
                <a:uLnTx/>
                <a:uFillTx/>
                <a:latin typeface="Verdana"/>
                <a:ea typeface="+mn-ea"/>
                <a:cs typeface="+mn-cs"/>
              </a:rPr>
              <a:t> (201</a:t>
            </a:r>
            <a:r>
              <a:rPr kumimoji="0" lang="en-US" sz="1300" b="0" i="1" u="none" strike="noStrike" kern="1200" cap="none" spc="0" normalizeH="0" baseline="0" noProof="0" dirty="0">
                <a:ln>
                  <a:noFill/>
                </a:ln>
                <a:solidFill>
                  <a:srgbClr val="000000"/>
                </a:solidFill>
                <a:effectLst/>
                <a:uLnTx/>
                <a:uFillTx/>
                <a:latin typeface="Verdana"/>
                <a:ea typeface="+mn-ea"/>
                <a:cs typeface="+mn-cs"/>
              </a:rPr>
              <a:t>6</a:t>
            </a:r>
            <a:r>
              <a:rPr kumimoji="0" lang="hu-HU"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47" name="TextBox 46">
            <a:extLst>
              <a:ext uri="{FF2B5EF4-FFF2-40B4-BE49-F238E27FC236}">
                <a16:creationId xmlns:a16="http://schemas.microsoft.com/office/drawing/2014/main" id="{FD476DAE-23E0-3297-9A92-650538ECA3A5}"/>
              </a:ext>
            </a:extLst>
          </p:cNvPr>
          <p:cNvSpPr txBox="1"/>
          <p:nvPr/>
        </p:nvSpPr>
        <p:spPr>
          <a:xfrm>
            <a:off x="5673900" y="5440407"/>
            <a:ext cx="1146468"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439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 +4)C</a:t>
            </a:r>
          </a:p>
        </p:txBody>
      </p:sp>
      <p:sp>
        <p:nvSpPr>
          <p:cNvPr id="48" name="TextBox 47">
            <a:extLst>
              <a:ext uri="{FF2B5EF4-FFF2-40B4-BE49-F238E27FC236}">
                <a16:creationId xmlns:a16="http://schemas.microsoft.com/office/drawing/2014/main" id="{28521A18-6710-EE47-393A-27268CC4B1B1}"/>
              </a:ext>
            </a:extLst>
          </p:cNvPr>
          <p:cNvSpPr txBox="1"/>
          <p:nvPr/>
        </p:nvSpPr>
        <p:spPr>
          <a:xfrm>
            <a:off x="5679383" y="5908705"/>
            <a:ext cx="113524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650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(4+4)C</a:t>
            </a:r>
          </a:p>
        </p:txBody>
      </p:sp>
      <p:sp>
        <p:nvSpPr>
          <p:cNvPr id="50" name="TextBox 49">
            <a:extLst>
              <a:ext uri="{FF2B5EF4-FFF2-40B4-BE49-F238E27FC236}">
                <a16:creationId xmlns:a16="http://schemas.microsoft.com/office/drawing/2014/main" id="{68E7BEBD-56E7-AEDA-1143-464F5DD1A8F0}"/>
              </a:ext>
            </a:extLst>
          </p:cNvPr>
          <p:cNvSpPr txBox="1"/>
          <p:nvPr/>
        </p:nvSpPr>
        <p:spPr>
          <a:xfrm>
            <a:off x="5500735" y="6324409"/>
            <a:ext cx="148470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MT6750 (2016)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Verdana"/>
              </a:rPr>
              <a:t>(4+4)C</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4" name="Text Box 5">
            <a:extLst>
              <a:ext uri="{FF2B5EF4-FFF2-40B4-BE49-F238E27FC236}">
                <a16:creationId xmlns:a16="http://schemas.microsoft.com/office/drawing/2014/main" id="{BB789E75-3CE8-6238-7EA8-AF1BC39968E8}"/>
              </a:ext>
            </a:extLst>
          </p:cNvPr>
          <p:cNvSpPr txBox="1">
            <a:spLocks noChangeArrowheads="1"/>
          </p:cNvSpPr>
          <p:nvPr/>
        </p:nvSpPr>
        <p:spPr bwMode="auto">
          <a:xfrm>
            <a:off x="5024275" y="1864018"/>
            <a:ext cx="190237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64-bit </a:t>
            </a:r>
            <a:r>
              <a:rPr kumimoji="0" lang="en-US" sz="1300" b="1" i="0" u="none" strike="noStrike" kern="1200" cap="none" spc="-70" normalizeH="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70" normalizeH="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core clusters</a:t>
            </a:r>
          </a:p>
        </p:txBody>
      </p:sp>
      <p:grpSp>
        <p:nvGrpSpPr>
          <p:cNvPr id="88" name="Group 87">
            <a:extLst>
              <a:ext uri="{FF2B5EF4-FFF2-40B4-BE49-F238E27FC236}">
                <a16:creationId xmlns:a16="http://schemas.microsoft.com/office/drawing/2014/main" id="{F3618062-307A-FA43-CACA-6F149DAF92C3}"/>
              </a:ext>
            </a:extLst>
          </p:cNvPr>
          <p:cNvGrpSpPr/>
          <p:nvPr/>
        </p:nvGrpSpPr>
        <p:grpSpPr>
          <a:xfrm>
            <a:off x="5247482" y="2401058"/>
            <a:ext cx="1692000" cy="1174635"/>
            <a:chOff x="2502286" y="1965586"/>
            <a:chExt cx="1771716" cy="1174635"/>
          </a:xfrm>
        </p:grpSpPr>
        <p:sp>
          <p:nvSpPr>
            <p:cNvPr id="89" name="Rectangle 88">
              <a:extLst>
                <a:ext uri="{FF2B5EF4-FFF2-40B4-BE49-F238E27FC236}">
                  <a16:creationId xmlns:a16="http://schemas.microsoft.com/office/drawing/2014/main" id="{71A5F56C-0C0F-EB36-1351-AA0F0441DA2C}"/>
                </a:ext>
              </a:extLst>
            </p:cNvPr>
            <p:cNvSpPr/>
            <p:nvPr/>
          </p:nvSpPr>
          <p:spPr bwMode="auto">
            <a:xfrm>
              <a:off x="2906048" y="209694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0" name="Rectangle 89">
              <a:extLst>
                <a:ext uri="{FF2B5EF4-FFF2-40B4-BE49-F238E27FC236}">
                  <a16:creationId xmlns:a16="http://schemas.microsoft.com/office/drawing/2014/main" id="{30EDBA87-9DD5-CF3B-1978-0A81A4D6D8DE}"/>
                </a:ext>
              </a:extLst>
            </p:cNvPr>
            <p:cNvSpPr/>
            <p:nvPr/>
          </p:nvSpPr>
          <p:spPr bwMode="auto">
            <a:xfrm>
              <a:off x="2620525" y="209694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1" name="Rectangle 90">
              <a:extLst>
                <a:ext uri="{FF2B5EF4-FFF2-40B4-BE49-F238E27FC236}">
                  <a16:creationId xmlns:a16="http://schemas.microsoft.com/office/drawing/2014/main" id="{81199F43-E154-FE93-AB5D-82B4EDF9BF84}"/>
                </a:ext>
              </a:extLst>
            </p:cNvPr>
            <p:cNvSpPr/>
            <p:nvPr/>
          </p:nvSpPr>
          <p:spPr bwMode="auto">
            <a:xfrm>
              <a:off x="3815918"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2" name="Rectangle 91">
              <a:extLst>
                <a:ext uri="{FF2B5EF4-FFF2-40B4-BE49-F238E27FC236}">
                  <a16:creationId xmlns:a16="http://schemas.microsoft.com/office/drawing/2014/main" id="{6D66C9F6-E9C1-A389-14EB-9A9DE3A16EF4}"/>
                </a:ext>
              </a:extLst>
            </p:cNvPr>
            <p:cNvSpPr/>
            <p:nvPr/>
          </p:nvSpPr>
          <p:spPr bwMode="auto">
            <a:xfrm>
              <a:off x="3429935" y="200420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3" name="Rectangle 92">
              <a:extLst>
                <a:ext uri="{FF2B5EF4-FFF2-40B4-BE49-F238E27FC236}">
                  <a16:creationId xmlns:a16="http://schemas.microsoft.com/office/drawing/2014/main" id="{CA417218-CE04-990C-A54B-F446E02E18AA}"/>
                </a:ext>
              </a:extLst>
            </p:cNvPr>
            <p:cNvSpPr/>
            <p:nvPr/>
          </p:nvSpPr>
          <p:spPr bwMode="auto">
            <a:xfrm>
              <a:off x="2899512" y="234398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4" name="Rectangle 93">
              <a:extLst>
                <a:ext uri="{FF2B5EF4-FFF2-40B4-BE49-F238E27FC236}">
                  <a16:creationId xmlns:a16="http://schemas.microsoft.com/office/drawing/2014/main" id="{3BE22B4F-F6DE-4A71-56DA-D15CB46A67F2}"/>
                </a:ext>
              </a:extLst>
            </p:cNvPr>
            <p:cNvSpPr/>
            <p:nvPr/>
          </p:nvSpPr>
          <p:spPr bwMode="auto">
            <a:xfrm>
              <a:off x="2613989" y="234398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5" name="Rectangle 94">
              <a:extLst>
                <a:ext uri="{FF2B5EF4-FFF2-40B4-BE49-F238E27FC236}">
                  <a16:creationId xmlns:a16="http://schemas.microsoft.com/office/drawing/2014/main" id="{BE2E5C35-E5DA-25F0-9877-E6B031DFF2A8}"/>
                </a:ext>
              </a:extLst>
            </p:cNvPr>
            <p:cNvSpPr/>
            <p:nvPr/>
          </p:nvSpPr>
          <p:spPr bwMode="auto">
            <a:xfrm>
              <a:off x="3815918"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6" name="Rectangle 95">
              <a:extLst>
                <a:ext uri="{FF2B5EF4-FFF2-40B4-BE49-F238E27FC236}">
                  <a16:creationId xmlns:a16="http://schemas.microsoft.com/office/drawing/2014/main" id="{10A84642-B23F-0D88-8992-52108C4638F2}"/>
                </a:ext>
              </a:extLst>
            </p:cNvPr>
            <p:cNvSpPr/>
            <p:nvPr/>
          </p:nvSpPr>
          <p:spPr bwMode="auto">
            <a:xfrm>
              <a:off x="3429935" y="233475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7" name="Rectangle 96">
              <a:extLst>
                <a:ext uri="{FF2B5EF4-FFF2-40B4-BE49-F238E27FC236}">
                  <a16:creationId xmlns:a16="http://schemas.microsoft.com/office/drawing/2014/main" id="{7E12675B-3A1E-F7AC-52AE-D058E8499501}"/>
                </a:ext>
              </a:extLst>
            </p:cNvPr>
            <p:cNvSpPr/>
            <p:nvPr/>
          </p:nvSpPr>
          <p:spPr bwMode="auto">
            <a:xfrm>
              <a:off x="2502286" y="2928312"/>
              <a:ext cx="1771716"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8" name="Rounded Rectangle 70">
              <a:extLst>
                <a:ext uri="{FF2B5EF4-FFF2-40B4-BE49-F238E27FC236}">
                  <a16:creationId xmlns:a16="http://schemas.microsoft.com/office/drawing/2014/main" id="{F8145D90-040B-7308-EB5F-04ABBB4CD82F}"/>
                </a:ext>
              </a:extLst>
            </p:cNvPr>
            <p:cNvSpPr/>
            <p:nvPr/>
          </p:nvSpPr>
          <p:spPr bwMode="auto">
            <a:xfrm>
              <a:off x="2524029" y="2030835"/>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9" name="Rounded Rectangle 71">
              <a:extLst>
                <a:ext uri="{FF2B5EF4-FFF2-40B4-BE49-F238E27FC236}">
                  <a16:creationId xmlns:a16="http://schemas.microsoft.com/office/drawing/2014/main" id="{6E3D9F08-2AFD-5C15-F4C3-5A821F849A76}"/>
                </a:ext>
              </a:extLst>
            </p:cNvPr>
            <p:cNvSpPr/>
            <p:nvPr/>
          </p:nvSpPr>
          <p:spPr bwMode="auto">
            <a:xfrm>
              <a:off x="3337404" y="1965586"/>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0" name="Up-Down Arrow 74">
              <a:extLst>
                <a:ext uri="{FF2B5EF4-FFF2-40B4-BE49-F238E27FC236}">
                  <a16:creationId xmlns:a16="http://schemas.microsoft.com/office/drawing/2014/main" id="{419B3C4F-F747-E58F-6D80-D741BCFF6603}"/>
                </a:ext>
              </a:extLst>
            </p:cNvPr>
            <p:cNvSpPr/>
            <p:nvPr/>
          </p:nvSpPr>
          <p:spPr bwMode="auto">
            <a:xfrm>
              <a:off x="2847265" y="2637377"/>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1" name="Up-Down Arrow 75">
              <a:extLst>
                <a:ext uri="{FF2B5EF4-FFF2-40B4-BE49-F238E27FC236}">
                  <a16:creationId xmlns:a16="http://schemas.microsoft.com/office/drawing/2014/main" id="{EA9BAC36-F1B1-E706-EB3A-EFAB66746271}"/>
                </a:ext>
              </a:extLst>
            </p:cNvPr>
            <p:cNvSpPr/>
            <p:nvPr/>
          </p:nvSpPr>
          <p:spPr bwMode="auto">
            <a:xfrm>
              <a:off x="3758122" y="2708624"/>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2" name="TextBox 101">
              <a:extLst>
                <a:ext uri="{FF2B5EF4-FFF2-40B4-BE49-F238E27FC236}">
                  <a16:creationId xmlns:a16="http://schemas.microsoft.com/office/drawing/2014/main" id="{F43DEE3E-D3AD-6767-6CC1-1BD25C27621D}"/>
                </a:ext>
              </a:extLst>
            </p:cNvPr>
            <p:cNvSpPr txBox="1"/>
            <p:nvPr/>
          </p:nvSpPr>
          <p:spPr>
            <a:xfrm>
              <a:off x="2587335" y="285552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sp>
        <p:nvSpPr>
          <p:cNvPr id="254" name="Text Box 5">
            <a:extLst>
              <a:ext uri="{FF2B5EF4-FFF2-40B4-BE49-F238E27FC236}">
                <a16:creationId xmlns:a16="http://schemas.microsoft.com/office/drawing/2014/main" id="{E9597383-6A0D-1A72-B615-DA3D192791F2}"/>
              </a:ext>
            </a:extLst>
          </p:cNvPr>
          <p:cNvSpPr txBox="1">
            <a:spLocks noChangeArrowheads="1"/>
          </p:cNvSpPr>
          <p:nvPr/>
        </p:nvSpPr>
        <p:spPr bwMode="auto">
          <a:xfrm>
            <a:off x="2759631" y="1862656"/>
            <a:ext cx="185114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32-bit symmetrical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70" normalizeH="0" noProof="0" dirty="0">
                <a:ln>
                  <a:noFill/>
                </a:ln>
                <a:solidFill>
                  <a:srgbClr val="000000"/>
                </a:solidFill>
                <a:effectLst/>
                <a:uLnTx/>
                <a:uFillTx/>
                <a:latin typeface="Verdana" pitchFamily="34" charset="0"/>
                <a:ea typeface="+mn-ea"/>
                <a:cs typeface="+mn-cs"/>
              </a:rPr>
              <a:t>multicores</a:t>
            </a:r>
          </a:p>
        </p:txBody>
      </p:sp>
      <p:sp>
        <p:nvSpPr>
          <p:cNvPr id="256" name="Right Arrow 14">
            <a:extLst>
              <a:ext uri="{FF2B5EF4-FFF2-40B4-BE49-F238E27FC236}">
                <a16:creationId xmlns:a16="http://schemas.microsoft.com/office/drawing/2014/main" id="{19469EE6-D1E0-BAFF-504F-1D81E5C8E1E3}"/>
              </a:ext>
            </a:extLst>
          </p:cNvPr>
          <p:cNvSpPr/>
          <p:nvPr/>
        </p:nvSpPr>
        <p:spPr bwMode="auto">
          <a:xfrm>
            <a:off x="4723721" y="1950339"/>
            <a:ext cx="32400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57" name="TextBox 256">
            <a:extLst>
              <a:ext uri="{FF2B5EF4-FFF2-40B4-BE49-F238E27FC236}">
                <a16:creationId xmlns:a16="http://schemas.microsoft.com/office/drawing/2014/main" id="{327A9763-6F60-D453-CB07-4AE46CC192B7}"/>
              </a:ext>
            </a:extLst>
          </p:cNvPr>
          <p:cNvSpPr txBox="1"/>
          <p:nvPr/>
        </p:nvSpPr>
        <p:spPr>
          <a:xfrm>
            <a:off x="2605338" y="3715897"/>
            <a:ext cx="210980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Cortex-A5/A8/A9</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260" name="TextBox 259">
            <a:extLst>
              <a:ext uri="{FF2B5EF4-FFF2-40B4-BE49-F238E27FC236}">
                <a16:creationId xmlns:a16="http://schemas.microsoft.com/office/drawing/2014/main" id="{9644BB16-9E7D-17B9-380D-F2DFC0B644BE}"/>
              </a:ext>
            </a:extLst>
          </p:cNvPr>
          <p:cNvSpPr txBox="1"/>
          <p:nvPr/>
        </p:nvSpPr>
        <p:spPr>
          <a:xfrm>
            <a:off x="3144020" y="4502389"/>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261" name="TextBox 260">
            <a:extLst>
              <a:ext uri="{FF2B5EF4-FFF2-40B4-BE49-F238E27FC236}">
                <a16:creationId xmlns:a16="http://schemas.microsoft.com/office/drawing/2014/main" id="{5C098561-8D27-116E-60F4-9F684F80E366}"/>
              </a:ext>
            </a:extLst>
          </p:cNvPr>
          <p:cNvSpPr txBox="1"/>
          <p:nvPr/>
        </p:nvSpPr>
        <p:spPr>
          <a:xfrm>
            <a:off x="2735167" y="4993074"/>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7 7580 2x4C (2015)</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63" name="Right Arrow 22">
            <a:extLst>
              <a:ext uri="{FF2B5EF4-FFF2-40B4-BE49-F238E27FC236}">
                <a16:creationId xmlns:a16="http://schemas.microsoft.com/office/drawing/2014/main" id="{1F40E37F-3E20-44C4-FF13-64015925CC27}"/>
              </a:ext>
            </a:extLst>
          </p:cNvPr>
          <p:cNvSpPr/>
          <p:nvPr/>
        </p:nvSpPr>
        <p:spPr bwMode="auto">
          <a:xfrm>
            <a:off x="4877938" y="509452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64" name="TextBox 263">
            <a:extLst>
              <a:ext uri="{FF2B5EF4-FFF2-40B4-BE49-F238E27FC236}">
                <a16:creationId xmlns:a16="http://schemas.microsoft.com/office/drawing/2014/main" id="{424ED5FB-D06A-D664-5C7E-8D8DE90CDA71}"/>
              </a:ext>
            </a:extLst>
          </p:cNvPr>
          <p:cNvSpPr txBox="1"/>
          <p:nvPr/>
        </p:nvSpPr>
        <p:spPr>
          <a:xfrm>
            <a:off x="2733237" y="5441431"/>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265" name="Right Arrow 27">
            <a:extLst>
              <a:ext uri="{FF2B5EF4-FFF2-40B4-BE49-F238E27FC236}">
                <a16:creationId xmlns:a16="http://schemas.microsoft.com/office/drawing/2014/main" id="{C4C679CB-AF2B-3B79-BB1E-C5C84B0F2110}"/>
              </a:ext>
            </a:extLst>
          </p:cNvPr>
          <p:cNvSpPr/>
          <p:nvPr/>
        </p:nvSpPr>
        <p:spPr bwMode="auto">
          <a:xfrm>
            <a:off x="4889406" y="554155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67" name="TextBox 266">
            <a:extLst>
              <a:ext uri="{FF2B5EF4-FFF2-40B4-BE49-F238E27FC236}">
                <a16:creationId xmlns:a16="http://schemas.microsoft.com/office/drawing/2014/main" id="{19BB3081-51A1-112A-A54B-1C9C9ABC5608}"/>
              </a:ext>
            </a:extLst>
          </p:cNvPr>
          <p:cNvSpPr txBox="1"/>
          <p:nvPr/>
        </p:nvSpPr>
        <p:spPr>
          <a:xfrm>
            <a:off x="2762708" y="5878775"/>
            <a:ext cx="173493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4C (2012)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rgbClr val="000000"/>
                </a:solidFill>
                <a:latin typeface="Verdana"/>
              </a:rPr>
              <a:t>620 2x4C (2014)</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68" name="Right Arrow 32">
            <a:extLst>
              <a:ext uri="{FF2B5EF4-FFF2-40B4-BE49-F238E27FC236}">
                <a16:creationId xmlns:a16="http://schemas.microsoft.com/office/drawing/2014/main" id="{675B4AD2-F624-0FBB-5BF9-28193BE7BFD1}"/>
              </a:ext>
            </a:extLst>
          </p:cNvPr>
          <p:cNvSpPr/>
          <p:nvPr/>
        </p:nvSpPr>
        <p:spPr bwMode="auto">
          <a:xfrm>
            <a:off x="4892089" y="598096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69" name="TextBox 268">
            <a:extLst>
              <a:ext uri="{FF2B5EF4-FFF2-40B4-BE49-F238E27FC236}">
                <a16:creationId xmlns:a16="http://schemas.microsoft.com/office/drawing/2014/main" id="{9C15FFF7-0CB8-03D1-D3E1-ED7172A18F9A}"/>
              </a:ext>
            </a:extLst>
          </p:cNvPr>
          <p:cNvSpPr txBox="1"/>
          <p:nvPr/>
        </p:nvSpPr>
        <p:spPr>
          <a:xfrm>
            <a:off x="2704276" y="6311764"/>
            <a:ext cx="197201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2x4C (2013)</a:t>
            </a:r>
          </a:p>
        </p:txBody>
      </p:sp>
      <p:sp>
        <p:nvSpPr>
          <p:cNvPr id="270" name="Right Arrow 35">
            <a:extLst>
              <a:ext uri="{FF2B5EF4-FFF2-40B4-BE49-F238E27FC236}">
                <a16:creationId xmlns:a16="http://schemas.microsoft.com/office/drawing/2014/main" id="{D9D27505-B59D-FBA3-0467-D8FFD60215E3}"/>
              </a:ext>
            </a:extLst>
          </p:cNvPr>
          <p:cNvSpPr/>
          <p:nvPr/>
        </p:nvSpPr>
        <p:spPr bwMode="auto">
          <a:xfrm>
            <a:off x="4895482" y="639214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74" name="Right Arrow 44">
            <a:extLst>
              <a:ext uri="{FF2B5EF4-FFF2-40B4-BE49-F238E27FC236}">
                <a16:creationId xmlns:a16="http://schemas.microsoft.com/office/drawing/2014/main" id="{BF99D1FA-CC5D-B18C-6F7E-774CE3F46D8F}"/>
              </a:ext>
            </a:extLst>
          </p:cNvPr>
          <p:cNvSpPr/>
          <p:nvPr/>
        </p:nvSpPr>
        <p:spPr bwMode="auto">
          <a:xfrm>
            <a:off x="4876220" y="463691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289" name="Rectangle 288">
            <a:extLst>
              <a:ext uri="{FF2B5EF4-FFF2-40B4-BE49-F238E27FC236}">
                <a16:creationId xmlns:a16="http://schemas.microsoft.com/office/drawing/2014/main" id="{967FDFF0-981B-4616-1A2B-6CFFCDF554DD}"/>
              </a:ext>
            </a:extLst>
          </p:cNvPr>
          <p:cNvSpPr/>
          <p:nvPr/>
        </p:nvSpPr>
        <p:spPr bwMode="auto">
          <a:xfrm>
            <a:off x="3726906" y="249460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0" name="Rectangle 289">
            <a:extLst>
              <a:ext uri="{FF2B5EF4-FFF2-40B4-BE49-F238E27FC236}">
                <a16:creationId xmlns:a16="http://schemas.microsoft.com/office/drawing/2014/main" id="{B99C714E-55ED-4B3F-01DC-B1CEF039605A}"/>
              </a:ext>
            </a:extLst>
          </p:cNvPr>
          <p:cNvSpPr/>
          <p:nvPr/>
        </p:nvSpPr>
        <p:spPr bwMode="auto">
          <a:xfrm>
            <a:off x="3427321" y="2494607"/>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1" name="Rectangle 290">
            <a:extLst>
              <a:ext uri="{FF2B5EF4-FFF2-40B4-BE49-F238E27FC236}">
                <a16:creationId xmlns:a16="http://schemas.microsoft.com/office/drawing/2014/main" id="{A7CB2DC1-D1AD-18AF-8817-F3B45FF299D4}"/>
              </a:ext>
            </a:extLst>
          </p:cNvPr>
          <p:cNvSpPr/>
          <p:nvPr/>
        </p:nvSpPr>
        <p:spPr bwMode="auto">
          <a:xfrm>
            <a:off x="3720370" y="274164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2" name="Rectangle 291">
            <a:extLst>
              <a:ext uri="{FF2B5EF4-FFF2-40B4-BE49-F238E27FC236}">
                <a16:creationId xmlns:a16="http://schemas.microsoft.com/office/drawing/2014/main" id="{29294FD9-7BA3-40EC-1098-236EF198344B}"/>
              </a:ext>
            </a:extLst>
          </p:cNvPr>
          <p:cNvSpPr/>
          <p:nvPr/>
        </p:nvSpPr>
        <p:spPr bwMode="auto">
          <a:xfrm>
            <a:off x="3420785" y="274164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3" name="Rounded Rectangle 34">
            <a:extLst>
              <a:ext uri="{FF2B5EF4-FFF2-40B4-BE49-F238E27FC236}">
                <a16:creationId xmlns:a16="http://schemas.microsoft.com/office/drawing/2014/main" id="{FA2E20B4-860A-889C-9865-1FB43F3A245D}"/>
              </a:ext>
            </a:extLst>
          </p:cNvPr>
          <p:cNvSpPr/>
          <p:nvPr/>
        </p:nvSpPr>
        <p:spPr bwMode="auto">
          <a:xfrm>
            <a:off x="3330825" y="2428498"/>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4" name="Up-Down Arrow 35">
            <a:extLst>
              <a:ext uri="{FF2B5EF4-FFF2-40B4-BE49-F238E27FC236}">
                <a16:creationId xmlns:a16="http://schemas.microsoft.com/office/drawing/2014/main" id="{75DD1AFB-484C-9750-7AB5-B41078890354}"/>
              </a:ext>
            </a:extLst>
          </p:cNvPr>
          <p:cNvSpPr/>
          <p:nvPr/>
        </p:nvSpPr>
        <p:spPr bwMode="auto">
          <a:xfrm>
            <a:off x="3658498" y="3042735"/>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5" name="Rectangle 294">
            <a:extLst>
              <a:ext uri="{FF2B5EF4-FFF2-40B4-BE49-F238E27FC236}">
                <a16:creationId xmlns:a16="http://schemas.microsoft.com/office/drawing/2014/main" id="{3C63D140-5A72-7B69-8492-1B60039A762D}"/>
              </a:ext>
            </a:extLst>
          </p:cNvPr>
          <p:cNvSpPr/>
          <p:nvPr/>
        </p:nvSpPr>
        <p:spPr bwMode="auto">
          <a:xfrm>
            <a:off x="2918358" y="3357279"/>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6" name="TextBox 295">
            <a:extLst>
              <a:ext uri="{FF2B5EF4-FFF2-40B4-BE49-F238E27FC236}">
                <a16:creationId xmlns:a16="http://schemas.microsoft.com/office/drawing/2014/main" id="{EB65B06C-2474-EB0A-8FA9-2A478C228997}"/>
              </a:ext>
            </a:extLst>
          </p:cNvPr>
          <p:cNvSpPr txBox="1"/>
          <p:nvPr/>
        </p:nvSpPr>
        <p:spPr>
          <a:xfrm>
            <a:off x="2926942" y="3266315"/>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299" name="TextBox 298">
            <a:extLst>
              <a:ext uri="{FF2B5EF4-FFF2-40B4-BE49-F238E27FC236}">
                <a16:creationId xmlns:a16="http://schemas.microsoft.com/office/drawing/2014/main" id="{95925603-207D-DB1B-339C-0BB030DA0484}"/>
              </a:ext>
            </a:extLst>
          </p:cNvPr>
          <p:cNvSpPr txBox="1"/>
          <p:nvPr/>
        </p:nvSpPr>
        <p:spPr>
          <a:xfrm>
            <a:off x="74230" y="443223"/>
            <a:ext cx="9151544" cy="646331"/>
          </a:xfrm>
          <a:prstGeom prst="rect">
            <a:avLst/>
          </a:prstGeom>
          <a:noFill/>
        </p:spPr>
        <p:txBody>
          <a:bodyPr wrap="none" rtlCol="0">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en-US" i="0" u="none" strike="noStrike" kern="1200" cap="none" spc="-110" normalizeH="0" noProof="0" dirty="0">
                <a:ln>
                  <a:noFill/>
                </a:ln>
                <a:solidFill>
                  <a:schemeClr val="accent6"/>
                </a:solidFill>
                <a:effectLst/>
                <a:uLnTx/>
                <a:uFillTx/>
                <a:latin typeface="Verdana" pitchFamily="34" charset="0"/>
                <a:ea typeface="+mn-ea"/>
                <a:cs typeface="+mn-cs"/>
              </a:rPr>
              <a:t>Two major steps in the evolution of mobile CPUs: Transfer from Armv7-based 32-bit </a:t>
            </a:r>
          </a:p>
          <a:p>
            <a:pPr marL="0" marR="0" lvl="0" indent="0" defTabSz="914400" rtl="0" eaLnBrk="1" fontAlgn="auto" latinLnBrk="0" hangingPunct="1">
              <a:lnSpc>
                <a:spcPct val="100000"/>
              </a:lnSpc>
              <a:spcBef>
                <a:spcPct val="0"/>
              </a:spcBef>
              <a:spcAft>
                <a:spcPts val="0"/>
              </a:spcAft>
              <a:buClrTx/>
              <a:buSzTx/>
              <a:buFontTx/>
              <a:buNone/>
              <a:tabLst/>
              <a:defRPr/>
            </a:pPr>
            <a:r>
              <a:rPr lang="en-US" altLang="en-US" spc="-110" dirty="0">
                <a:solidFill>
                  <a:schemeClr val="accent6"/>
                </a:solidFill>
                <a:latin typeface="Verdana" pitchFamily="34" charset="0"/>
              </a:rPr>
              <a:t> </a:t>
            </a:r>
            <a:r>
              <a:rPr kumimoji="0" lang="en-US" altLang="en-US" i="0" u="none" strike="noStrike" kern="1200" cap="none" spc="-110" normalizeH="0" noProof="0" dirty="0">
                <a:ln>
                  <a:noFill/>
                </a:ln>
                <a:solidFill>
                  <a:schemeClr val="accent6"/>
                </a:solidFill>
                <a:effectLst/>
                <a:uLnTx/>
                <a:uFillTx/>
                <a:latin typeface="Verdana" pitchFamily="34" charset="0"/>
                <a:ea typeface="+mn-ea"/>
                <a:cs typeface="+mn-cs"/>
              </a:rPr>
              <a:t>symmetrical multicores to</a:t>
            </a:r>
            <a:r>
              <a:rPr kumimoji="0" lang="en-US" altLang="en-US" i="0" u="none" strike="noStrike" kern="1200" cap="none" spc="-50" normalizeH="0" noProof="0" dirty="0">
                <a:ln>
                  <a:noFill/>
                </a:ln>
                <a:solidFill>
                  <a:schemeClr val="accent6"/>
                </a:solidFill>
                <a:effectLst/>
                <a:uLnTx/>
                <a:uFillTx/>
                <a:latin typeface="Verdana" pitchFamily="34" charset="0"/>
                <a:ea typeface="+mn-ea"/>
                <a:cs typeface="+mn-cs"/>
              </a:rPr>
              <a:t> </a:t>
            </a:r>
            <a:r>
              <a:rPr lang="en-US" altLang="en-US" dirty="0">
                <a:solidFill>
                  <a:schemeClr val="accent6"/>
                </a:solidFill>
              </a:rPr>
              <a:t>Armv8.0-based 64-bit </a:t>
            </a:r>
            <a:r>
              <a:rPr lang="en-US" altLang="en-US" dirty="0" err="1">
                <a:solidFill>
                  <a:schemeClr val="accent6"/>
                </a:solidFill>
              </a:rPr>
              <a:t>big.little</a:t>
            </a:r>
            <a:r>
              <a:rPr lang="en-US" altLang="en-US" dirty="0">
                <a:solidFill>
                  <a:schemeClr val="accent6"/>
                </a:solidFill>
              </a:rPr>
              <a:t> CPUs</a:t>
            </a:r>
            <a:endParaRPr kumimoji="0" lang="en-US" altLang="en-US" i="0" u="none" strike="noStrike" kern="1200" cap="none" spc="0" normalizeH="0" baseline="0" noProof="0" dirty="0">
              <a:ln>
                <a:noFill/>
              </a:ln>
              <a:solidFill>
                <a:schemeClr val="accent6"/>
              </a:solidFill>
              <a:effectLst/>
              <a:uLnTx/>
              <a:uFillTx/>
              <a:latin typeface="Verdana" pitchFamily="34" charset="0"/>
              <a:ea typeface="+mn-ea"/>
              <a:cs typeface="+mn-cs"/>
            </a:endParaRPr>
          </a:p>
        </p:txBody>
      </p:sp>
    </p:spTree>
    <p:extLst>
      <p:ext uri="{BB962C8B-B14F-4D97-AF65-F5344CB8AC3E}">
        <p14:creationId xmlns:p14="http://schemas.microsoft.com/office/powerpoint/2010/main" val="182415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4"/>
                                        </p:tgtEl>
                                        <p:attrNameLst>
                                          <p:attrName>style.visibility</p:attrName>
                                        </p:attrNameLst>
                                      </p:cBhvr>
                                      <p:to>
                                        <p:strVal val="visible"/>
                                      </p:to>
                                    </p:set>
                                    <p:anim calcmode="lin" valueType="num">
                                      <p:cBhvr additive="base">
                                        <p:cTn id="15" dur="500" fill="hold"/>
                                        <p:tgtEl>
                                          <p:spTgt spid="254"/>
                                        </p:tgtEl>
                                        <p:attrNameLst>
                                          <p:attrName>ppt_x</p:attrName>
                                        </p:attrNameLst>
                                      </p:cBhvr>
                                      <p:tavLst>
                                        <p:tav tm="0">
                                          <p:val>
                                            <p:strVal val="#ppt_x"/>
                                          </p:val>
                                        </p:tav>
                                        <p:tav tm="100000">
                                          <p:val>
                                            <p:strVal val="#ppt_x"/>
                                          </p:val>
                                        </p:tav>
                                      </p:tavLst>
                                    </p:anim>
                                    <p:anim calcmode="lin" valueType="num">
                                      <p:cBhvr additive="base">
                                        <p:cTn id="16" dur="500" fill="hold"/>
                                        <p:tgtEl>
                                          <p:spTgt spid="25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7"/>
                                        </p:tgtEl>
                                        <p:attrNameLst>
                                          <p:attrName>style.visibility</p:attrName>
                                        </p:attrNameLst>
                                      </p:cBhvr>
                                      <p:to>
                                        <p:strVal val="visible"/>
                                      </p:to>
                                    </p:set>
                                    <p:anim calcmode="lin" valueType="num">
                                      <p:cBhvr additive="base">
                                        <p:cTn id="51" dur="500" fill="hold"/>
                                        <p:tgtEl>
                                          <p:spTgt spid="257"/>
                                        </p:tgtEl>
                                        <p:attrNameLst>
                                          <p:attrName>ppt_x</p:attrName>
                                        </p:attrNameLst>
                                      </p:cBhvr>
                                      <p:tavLst>
                                        <p:tav tm="0">
                                          <p:val>
                                            <p:strVal val="#ppt_x"/>
                                          </p:val>
                                        </p:tav>
                                        <p:tav tm="100000">
                                          <p:val>
                                            <p:strVal val="#ppt_x"/>
                                          </p:val>
                                        </p:tav>
                                      </p:tavLst>
                                    </p:anim>
                                    <p:anim calcmode="lin" valueType="num">
                                      <p:cBhvr additive="base">
                                        <p:cTn id="52" dur="500" fill="hold"/>
                                        <p:tgtEl>
                                          <p:spTgt spid="25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60"/>
                                        </p:tgtEl>
                                        <p:attrNameLst>
                                          <p:attrName>style.visibility</p:attrName>
                                        </p:attrNameLst>
                                      </p:cBhvr>
                                      <p:to>
                                        <p:strVal val="visible"/>
                                      </p:to>
                                    </p:set>
                                    <p:anim calcmode="lin" valueType="num">
                                      <p:cBhvr additive="base">
                                        <p:cTn id="55" dur="500" fill="hold"/>
                                        <p:tgtEl>
                                          <p:spTgt spid="260"/>
                                        </p:tgtEl>
                                        <p:attrNameLst>
                                          <p:attrName>ppt_x</p:attrName>
                                        </p:attrNameLst>
                                      </p:cBhvr>
                                      <p:tavLst>
                                        <p:tav tm="0">
                                          <p:val>
                                            <p:strVal val="#ppt_x"/>
                                          </p:val>
                                        </p:tav>
                                        <p:tav tm="100000">
                                          <p:val>
                                            <p:strVal val="#ppt_x"/>
                                          </p:val>
                                        </p:tav>
                                      </p:tavLst>
                                    </p:anim>
                                    <p:anim calcmode="lin" valueType="num">
                                      <p:cBhvr additive="base">
                                        <p:cTn id="56" dur="500" fill="hold"/>
                                        <p:tgtEl>
                                          <p:spTgt spid="26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1"/>
                                        </p:tgtEl>
                                        <p:attrNameLst>
                                          <p:attrName>style.visibility</p:attrName>
                                        </p:attrNameLst>
                                      </p:cBhvr>
                                      <p:to>
                                        <p:strVal val="visible"/>
                                      </p:to>
                                    </p:set>
                                    <p:anim calcmode="lin" valueType="num">
                                      <p:cBhvr additive="base">
                                        <p:cTn id="59" dur="500" fill="hold"/>
                                        <p:tgtEl>
                                          <p:spTgt spid="261"/>
                                        </p:tgtEl>
                                        <p:attrNameLst>
                                          <p:attrName>ppt_x</p:attrName>
                                        </p:attrNameLst>
                                      </p:cBhvr>
                                      <p:tavLst>
                                        <p:tav tm="0">
                                          <p:val>
                                            <p:strVal val="#ppt_x"/>
                                          </p:val>
                                        </p:tav>
                                        <p:tav tm="100000">
                                          <p:val>
                                            <p:strVal val="#ppt_x"/>
                                          </p:val>
                                        </p:tav>
                                      </p:tavLst>
                                    </p:anim>
                                    <p:anim calcmode="lin" valueType="num">
                                      <p:cBhvr additive="base">
                                        <p:cTn id="60" dur="500" fill="hold"/>
                                        <p:tgtEl>
                                          <p:spTgt spid="26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64"/>
                                        </p:tgtEl>
                                        <p:attrNameLst>
                                          <p:attrName>style.visibility</p:attrName>
                                        </p:attrNameLst>
                                      </p:cBhvr>
                                      <p:to>
                                        <p:strVal val="visible"/>
                                      </p:to>
                                    </p:set>
                                    <p:anim calcmode="lin" valueType="num">
                                      <p:cBhvr additive="base">
                                        <p:cTn id="63" dur="500" fill="hold"/>
                                        <p:tgtEl>
                                          <p:spTgt spid="264"/>
                                        </p:tgtEl>
                                        <p:attrNameLst>
                                          <p:attrName>ppt_x</p:attrName>
                                        </p:attrNameLst>
                                      </p:cBhvr>
                                      <p:tavLst>
                                        <p:tav tm="0">
                                          <p:val>
                                            <p:strVal val="#ppt_x"/>
                                          </p:val>
                                        </p:tav>
                                        <p:tav tm="100000">
                                          <p:val>
                                            <p:strVal val="#ppt_x"/>
                                          </p:val>
                                        </p:tav>
                                      </p:tavLst>
                                    </p:anim>
                                    <p:anim calcmode="lin" valueType="num">
                                      <p:cBhvr additive="base">
                                        <p:cTn id="64" dur="500" fill="hold"/>
                                        <p:tgtEl>
                                          <p:spTgt spid="26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67"/>
                                        </p:tgtEl>
                                        <p:attrNameLst>
                                          <p:attrName>style.visibility</p:attrName>
                                        </p:attrNameLst>
                                      </p:cBhvr>
                                      <p:to>
                                        <p:strVal val="visible"/>
                                      </p:to>
                                    </p:set>
                                    <p:anim calcmode="lin" valueType="num">
                                      <p:cBhvr additive="base">
                                        <p:cTn id="67" dur="500" fill="hold"/>
                                        <p:tgtEl>
                                          <p:spTgt spid="267"/>
                                        </p:tgtEl>
                                        <p:attrNameLst>
                                          <p:attrName>ppt_x</p:attrName>
                                        </p:attrNameLst>
                                      </p:cBhvr>
                                      <p:tavLst>
                                        <p:tav tm="0">
                                          <p:val>
                                            <p:strVal val="#ppt_x"/>
                                          </p:val>
                                        </p:tav>
                                        <p:tav tm="100000">
                                          <p:val>
                                            <p:strVal val="#ppt_x"/>
                                          </p:val>
                                        </p:tav>
                                      </p:tavLst>
                                    </p:anim>
                                    <p:anim calcmode="lin" valueType="num">
                                      <p:cBhvr additive="base">
                                        <p:cTn id="68" dur="500" fill="hold"/>
                                        <p:tgtEl>
                                          <p:spTgt spid="26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69"/>
                                        </p:tgtEl>
                                        <p:attrNameLst>
                                          <p:attrName>style.visibility</p:attrName>
                                        </p:attrNameLst>
                                      </p:cBhvr>
                                      <p:to>
                                        <p:strVal val="visible"/>
                                      </p:to>
                                    </p:set>
                                    <p:anim calcmode="lin" valueType="num">
                                      <p:cBhvr additive="base">
                                        <p:cTn id="71" dur="500" fill="hold"/>
                                        <p:tgtEl>
                                          <p:spTgt spid="269"/>
                                        </p:tgtEl>
                                        <p:attrNameLst>
                                          <p:attrName>ppt_x</p:attrName>
                                        </p:attrNameLst>
                                      </p:cBhvr>
                                      <p:tavLst>
                                        <p:tav tm="0">
                                          <p:val>
                                            <p:strVal val="#ppt_x"/>
                                          </p:val>
                                        </p:tav>
                                        <p:tav tm="100000">
                                          <p:val>
                                            <p:strVal val="#ppt_x"/>
                                          </p:val>
                                        </p:tav>
                                      </p:tavLst>
                                    </p:anim>
                                    <p:anim calcmode="lin" valueType="num">
                                      <p:cBhvr additive="base">
                                        <p:cTn id="72" dur="500" fill="hold"/>
                                        <p:tgtEl>
                                          <p:spTgt spid="26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89"/>
                                        </p:tgtEl>
                                        <p:attrNameLst>
                                          <p:attrName>style.visibility</p:attrName>
                                        </p:attrNameLst>
                                      </p:cBhvr>
                                      <p:to>
                                        <p:strVal val="visible"/>
                                      </p:to>
                                    </p:set>
                                    <p:anim calcmode="lin" valueType="num">
                                      <p:cBhvr additive="base">
                                        <p:cTn id="75" dur="500" fill="hold"/>
                                        <p:tgtEl>
                                          <p:spTgt spid="289"/>
                                        </p:tgtEl>
                                        <p:attrNameLst>
                                          <p:attrName>ppt_x</p:attrName>
                                        </p:attrNameLst>
                                      </p:cBhvr>
                                      <p:tavLst>
                                        <p:tav tm="0">
                                          <p:val>
                                            <p:strVal val="#ppt_x"/>
                                          </p:val>
                                        </p:tav>
                                        <p:tav tm="100000">
                                          <p:val>
                                            <p:strVal val="#ppt_x"/>
                                          </p:val>
                                        </p:tav>
                                      </p:tavLst>
                                    </p:anim>
                                    <p:anim calcmode="lin" valueType="num">
                                      <p:cBhvr additive="base">
                                        <p:cTn id="76" dur="500" fill="hold"/>
                                        <p:tgtEl>
                                          <p:spTgt spid="28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90"/>
                                        </p:tgtEl>
                                        <p:attrNameLst>
                                          <p:attrName>style.visibility</p:attrName>
                                        </p:attrNameLst>
                                      </p:cBhvr>
                                      <p:to>
                                        <p:strVal val="visible"/>
                                      </p:to>
                                    </p:set>
                                    <p:anim calcmode="lin" valueType="num">
                                      <p:cBhvr additive="base">
                                        <p:cTn id="79" dur="500" fill="hold"/>
                                        <p:tgtEl>
                                          <p:spTgt spid="290"/>
                                        </p:tgtEl>
                                        <p:attrNameLst>
                                          <p:attrName>ppt_x</p:attrName>
                                        </p:attrNameLst>
                                      </p:cBhvr>
                                      <p:tavLst>
                                        <p:tav tm="0">
                                          <p:val>
                                            <p:strVal val="#ppt_x"/>
                                          </p:val>
                                        </p:tav>
                                        <p:tav tm="100000">
                                          <p:val>
                                            <p:strVal val="#ppt_x"/>
                                          </p:val>
                                        </p:tav>
                                      </p:tavLst>
                                    </p:anim>
                                    <p:anim calcmode="lin" valueType="num">
                                      <p:cBhvr additive="base">
                                        <p:cTn id="80" dur="500" fill="hold"/>
                                        <p:tgtEl>
                                          <p:spTgt spid="290"/>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91"/>
                                        </p:tgtEl>
                                        <p:attrNameLst>
                                          <p:attrName>style.visibility</p:attrName>
                                        </p:attrNameLst>
                                      </p:cBhvr>
                                      <p:to>
                                        <p:strVal val="visible"/>
                                      </p:to>
                                    </p:set>
                                    <p:anim calcmode="lin" valueType="num">
                                      <p:cBhvr additive="base">
                                        <p:cTn id="83" dur="500" fill="hold"/>
                                        <p:tgtEl>
                                          <p:spTgt spid="291"/>
                                        </p:tgtEl>
                                        <p:attrNameLst>
                                          <p:attrName>ppt_x</p:attrName>
                                        </p:attrNameLst>
                                      </p:cBhvr>
                                      <p:tavLst>
                                        <p:tav tm="0">
                                          <p:val>
                                            <p:strVal val="#ppt_x"/>
                                          </p:val>
                                        </p:tav>
                                        <p:tav tm="100000">
                                          <p:val>
                                            <p:strVal val="#ppt_x"/>
                                          </p:val>
                                        </p:tav>
                                      </p:tavLst>
                                    </p:anim>
                                    <p:anim calcmode="lin" valueType="num">
                                      <p:cBhvr additive="base">
                                        <p:cTn id="84" dur="500" fill="hold"/>
                                        <p:tgtEl>
                                          <p:spTgt spid="29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92"/>
                                        </p:tgtEl>
                                        <p:attrNameLst>
                                          <p:attrName>style.visibility</p:attrName>
                                        </p:attrNameLst>
                                      </p:cBhvr>
                                      <p:to>
                                        <p:strVal val="visible"/>
                                      </p:to>
                                    </p:set>
                                    <p:anim calcmode="lin" valueType="num">
                                      <p:cBhvr additive="base">
                                        <p:cTn id="87" dur="500" fill="hold"/>
                                        <p:tgtEl>
                                          <p:spTgt spid="292"/>
                                        </p:tgtEl>
                                        <p:attrNameLst>
                                          <p:attrName>ppt_x</p:attrName>
                                        </p:attrNameLst>
                                      </p:cBhvr>
                                      <p:tavLst>
                                        <p:tav tm="0">
                                          <p:val>
                                            <p:strVal val="#ppt_x"/>
                                          </p:val>
                                        </p:tav>
                                        <p:tav tm="100000">
                                          <p:val>
                                            <p:strVal val="#ppt_x"/>
                                          </p:val>
                                        </p:tav>
                                      </p:tavLst>
                                    </p:anim>
                                    <p:anim calcmode="lin" valueType="num">
                                      <p:cBhvr additive="base">
                                        <p:cTn id="88" dur="500" fill="hold"/>
                                        <p:tgtEl>
                                          <p:spTgt spid="29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93"/>
                                        </p:tgtEl>
                                        <p:attrNameLst>
                                          <p:attrName>style.visibility</p:attrName>
                                        </p:attrNameLst>
                                      </p:cBhvr>
                                      <p:to>
                                        <p:strVal val="visible"/>
                                      </p:to>
                                    </p:set>
                                    <p:anim calcmode="lin" valueType="num">
                                      <p:cBhvr additive="base">
                                        <p:cTn id="91" dur="500" fill="hold"/>
                                        <p:tgtEl>
                                          <p:spTgt spid="293"/>
                                        </p:tgtEl>
                                        <p:attrNameLst>
                                          <p:attrName>ppt_x</p:attrName>
                                        </p:attrNameLst>
                                      </p:cBhvr>
                                      <p:tavLst>
                                        <p:tav tm="0">
                                          <p:val>
                                            <p:strVal val="#ppt_x"/>
                                          </p:val>
                                        </p:tav>
                                        <p:tav tm="100000">
                                          <p:val>
                                            <p:strVal val="#ppt_x"/>
                                          </p:val>
                                        </p:tav>
                                      </p:tavLst>
                                    </p:anim>
                                    <p:anim calcmode="lin" valueType="num">
                                      <p:cBhvr additive="base">
                                        <p:cTn id="92" dur="500" fill="hold"/>
                                        <p:tgtEl>
                                          <p:spTgt spid="293"/>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94"/>
                                        </p:tgtEl>
                                        <p:attrNameLst>
                                          <p:attrName>style.visibility</p:attrName>
                                        </p:attrNameLst>
                                      </p:cBhvr>
                                      <p:to>
                                        <p:strVal val="visible"/>
                                      </p:to>
                                    </p:set>
                                    <p:anim calcmode="lin" valueType="num">
                                      <p:cBhvr additive="base">
                                        <p:cTn id="95" dur="500" fill="hold"/>
                                        <p:tgtEl>
                                          <p:spTgt spid="294"/>
                                        </p:tgtEl>
                                        <p:attrNameLst>
                                          <p:attrName>ppt_x</p:attrName>
                                        </p:attrNameLst>
                                      </p:cBhvr>
                                      <p:tavLst>
                                        <p:tav tm="0">
                                          <p:val>
                                            <p:strVal val="#ppt_x"/>
                                          </p:val>
                                        </p:tav>
                                        <p:tav tm="100000">
                                          <p:val>
                                            <p:strVal val="#ppt_x"/>
                                          </p:val>
                                        </p:tav>
                                      </p:tavLst>
                                    </p:anim>
                                    <p:anim calcmode="lin" valueType="num">
                                      <p:cBhvr additive="base">
                                        <p:cTn id="96" dur="500" fill="hold"/>
                                        <p:tgtEl>
                                          <p:spTgt spid="294"/>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95"/>
                                        </p:tgtEl>
                                        <p:attrNameLst>
                                          <p:attrName>style.visibility</p:attrName>
                                        </p:attrNameLst>
                                      </p:cBhvr>
                                      <p:to>
                                        <p:strVal val="visible"/>
                                      </p:to>
                                    </p:set>
                                    <p:anim calcmode="lin" valueType="num">
                                      <p:cBhvr additive="base">
                                        <p:cTn id="99" dur="500" fill="hold"/>
                                        <p:tgtEl>
                                          <p:spTgt spid="295"/>
                                        </p:tgtEl>
                                        <p:attrNameLst>
                                          <p:attrName>ppt_x</p:attrName>
                                        </p:attrNameLst>
                                      </p:cBhvr>
                                      <p:tavLst>
                                        <p:tav tm="0">
                                          <p:val>
                                            <p:strVal val="#ppt_x"/>
                                          </p:val>
                                        </p:tav>
                                        <p:tav tm="100000">
                                          <p:val>
                                            <p:strVal val="#ppt_x"/>
                                          </p:val>
                                        </p:tav>
                                      </p:tavLst>
                                    </p:anim>
                                    <p:anim calcmode="lin" valueType="num">
                                      <p:cBhvr additive="base">
                                        <p:cTn id="100" dur="500" fill="hold"/>
                                        <p:tgtEl>
                                          <p:spTgt spid="295"/>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96"/>
                                        </p:tgtEl>
                                        <p:attrNameLst>
                                          <p:attrName>style.visibility</p:attrName>
                                        </p:attrNameLst>
                                      </p:cBhvr>
                                      <p:to>
                                        <p:strVal val="visible"/>
                                      </p:to>
                                    </p:set>
                                    <p:anim calcmode="lin" valueType="num">
                                      <p:cBhvr additive="base">
                                        <p:cTn id="103" dur="500" fill="hold"/>
                                        <p:tgtEl>
                                          <p:spTgt spid="296"/>
                                        </p:tgtEl>
                                        <p:attrNameLst>
                                          <p:attrName>ppt_x</p:attrName>
                                        </p:attrNameLst>
                                      </p:cBhvr>
                                      <p:tavLst>
                                        <p:tav tm="0">
                                          <p:val>
                                            <p:strVal val="#ppt_x"/>
                                          </p:val>
                                        </p:tav>
                                        <p:tav tm="100000">
                                          <p:val>
                                            <p:strVal val="#ppt_x"/>
                                          </p:val>
                                        </p:tav>
                                      </p:tavLst>
                                    </p:anim>
                                    <p:anim calcmode="lin" valueType="num">
                                      <p:cBhvr additive="base">
                                        <p:cTn id="104" dur="500" fill="hold"/>
                                        <p:tgtEl>
                                          <p:spTgt spid="296"/>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anim calcmode="lin" valueType="num">
                                      <p:cBhvr additive="base">
                                        <p:cTn id="109" dur="500" fill="hold"/>
                                        <p:tgtEl>
                                          <p:spTgt spid="7"/>
                                        </p:tgtEl>
                                        <p:attrNameLst>
                                          <p:attrName>ppt_x</p:attrName>
                                        </p:attrNameLst>
                                      </p:cBhvr>
                                      <p:tavLst>
                                        <p:tav tm="0">
                                          <p:val>
                                            <p:strVal val="#ppt_x"/>
                                          </p:val>
                                        </p:tav>
                                        <p:tav tm="100000">
                                          <p:val>
                                            <p:strVal val="#ppt_x"/>
                                          </p:val>
                                        </p:tav>
                                      </p:tavLst>
                                    </p:anim>
                                    <p:anim calcmode="lin" valueType="num">
                                      <p:cBhvr additive="base">
                                        <p:cTn id="110" dur="500" fill="hold"/>
                                        <p:tgtEl>
                                          <p:spTgt spid="7"/>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9"/>
                                        </p:tgtEl>
                                        <p:attrNameLst>
                                          <p:attrName>style.visibility</p:attrName>
                                        </p:attrNameLst>
                                      </p:cBhvr>
                                      <p:to>
                                        <p:strVal val="visible"/>
                                      </p:to>
                                    </p:set>
                                    <p:anim calcmode="lin" valueType="num">
                                      <p:cBhvr additive="base">
                                        <p:cTn id="113" dur="500" fill="hold"/>
                                        <p:tgtEl>
                                          <p:spTgt spid="9"/>
                                        </p:tgtEl>
                                        <p:attrNameLst>
                                          <p:attrName>ppt_x</p:attrName>
                                        </p:attrNameLst>
                                      </p:cBhvr>
                                      <p:tavLst>
                                        <p:tav tm="0">
                                          <p:val>
                                            <p:strVal val="#ppt_x"/>
                                          </p:val>
                                        </p:tav>
                                        <p:tav tm="100000">
                                          <p:val>
                                            <p:strVal val="#ppt_x"/>
                                          </p:val>
                                        </p:tav>
                                      </p:tavLst>
                                    </p:anim>
                                    <p:anim calcmode="lin" valueType="num">
                                      <p:cBhvr additive="base">
                                        <p:cTn id="114" dur="500" fill="hold"/>
                                        <p:tgtEl>
                                          <p:spTgt spid="9"/>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nodePh="1">
                                  <p:stCondLst>
                                    <p:cond delay="0"/>
                                  </p:stCondLst>
                                  <p:endCondLst>
                                    <p:cond evt="begin" delay="0">
                                      <p:tn val="115"/>
                                    </p:cond>
                                  </p:endCondLst>
                                  <p:childTnLst>
                                    <p:set>
                                      <p:cBhvr>
                                        <p:cTn id="116" dur="1" fill="hold">
                                          <p:stCondLst>
                                            <p:cond delay="0"/>
                                          </p:stCondLst>
                                        </p:cTn>
                                        <p:tgtEl>
                                          <p:spTgt spid="14"/>
                                        </p:tgtEl>
                                        <p:attrNameLst>
                                          <p:attrName>style.visibility</p:attrName>
                                        </p:attrNameLst>
                                      </p:cBhvr>
                                      <p:to>
                                        <p:strVal val="visible"/>
                                      </p:to>
                                    </p:set>
                                    <p:anim calcmode="lin" valueType="num">
                                      <p:cBhvr additive="base">
                                        <p:cTn id="117" dur="500" fill="hold"/>
                                        <p:tgtEl>
                                          <p:spTgt spid="14"/>
                                        </p:tgtEl>
                                        <p:attrNameLst>
                                          <p:attrName>ppt_x</p:attrName>
                                        </p:attrNameLst>
                                      </p:cBhvr>
                                      <p:tavLst>
                                        <p:tav tm="0">
                                          <p:val>
                                            <p:strVal val="#ppt_x"/>
                                          </p:val>
                                        </p:tav>
                                        <p:tav tm="100000">
                                          <p:val>
                                            <p:strVal val="#ppt_x"/>
                                          </p:val>
                                        </p:tav>
                                      </p:tavLst>
                                    </p:anim>
                                    <p:anim calcmode="lin" valueType="num">
                                      <p:cBhvr additive="base">
                                        <p:cTn id="118" dur="500" fill="hold"/>
                                        <p:tgtEl>
                                          <p:spTgt spid="14"/>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additive="base">
                                        <p:cTn id="121" dur="500" fill="hold"/>
                                        <p:tgtEl>
                                          <p:spTgt spid="18"/>
                                        </p:tgtEl>
                                        <p:attrNameLst>
                                          <p:attrName>ppt_x</p:attrName>
                                        </p:attrNameLst>
                                      </p:cBhvr>
                                      <p:tavLst>
                                        <p:tav tm="0">
                                          <p:val>
                                            <p:strVal val="#ppt_x"/>
                                          </p:val>
                                        </p:tav>
                                        <p:tav tm="100000">
                                          <p:val>
                                            <p:strVal val="#ppt_x"/>
                                          </p:val>
                                        </p:tav>
                                      </p:tavLst>
                                    </p:anim>
                                    <p:anim calcmode="lin" valueType="num">
                                      <p:cBhvr additive="base">
                                        <p:cTn id="122" dur="500" fill="hold"/>
                                        <p:tgtEl>
                                          <p:spTgt spid="18"/>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additive="base">
                                        <p:cTn id="125" dur="500" fill="hold"/>
                                        <p:tgtEl>
                                          <p:spTgt spid="23"/>
                                        </p:tgtEl>
                                        <p:attrNameLst>
                                          <p:attrName>ppt_x</p:attrName>
                                        </p:attrNameLst>
                                      </p:cBhvr>
                                      <p:tavLst>
                                        <p:tav tm="0">
                                          <p:val>
                                            <p:strVal val="#ppt_x"/>
                                          </p:val>
                                        </p:tav>
                                        <p:tav tm="100000">
                                          <p:val>
                                            <p:strVal val="#ppt_x"/>
                                          </p:val>
                                        </p:tav>
                                      </p:tavLst>
                                    </p:anim>
                                    <p:anim calcmode="lin" valueType="num">
                                      <p:cBhvr additive="base">
                                        <p:cTn id="126" dur="500" fill="hold"/>
                                        <p:tgtEl>
                                          <p:spTgt spid="23"/>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43"/>
                                        </p:tgtEl>
                                        <p:attrNameLst>
                                          <p:attrName>style.visibility</p:attrName>
                                        </p:attrNameLst>
                                      </p:cBhvr>
                                      <p:to>
                                        <p:strVal val="visible"/>
                                      </p:to>
                                    </p:set>
                                    <p:anim calcmode="lin" valueType="num">
                                      <p:cBhvr additive="base">
                                        <p:cTn id="129" dur="500" fill="hold"/>
                                        <p:tgtEl>
                                          <p:spTgt spid="43"/>
                                        </p:tgtEl>
                                        <p:attrNameLst>
                                          <p:attrName>ppt_x</p:attrName>
                                        </p:attrNameLst>
                                      </p:cBhvr>
                                      <p:tavLst>
                                        <p:tav tm="0">
                                          <p:val>
                                            <p:strVal val="#ppt_x"/>
                                          </p:val>
                                        </p:tav>
                                        <p:tav tm="100000">
                                          <p:val>
                                            <p:strVal val="#ppt_x"/>
                                          </p:val>
                                        </p:tav>
                                      </p:tavLst>
                                    </p:anim>
                                    <p:anim calcmode="lin" valueType="num">
                                      <p:cBhvr additive="base">
                                        <p:cTn id="130" dur="500" fill="hold"/>
                                        <p:tgtEl>
                                          <p:spTgt spid="43"/>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46"/>
                                        </p:tgtEl>
                                        <p:attrNameLst>
                                          <p:attrName>style.visibility</p:attrName>
                                        </p:attrNameLst>
                                      </p:cBhvr>
                                      <p:to>
                                        <p:strVal val="visible"/>
                                      </p:to>
                                    </p:set>
                                    <p:anim calcmode="lin" valueType="num">
                                      <p:cBhvr additive="base">
                                        <p:cTn id="133" dur="500" fill="hold"/>
                                        <p:tgtEl>
                                          <p:spTgt spid="46"/>
                                        </p:tgtEl>
                                        <p:attrNameLst>
                                          <p:attrName>ppt_x</p:attrName>
                                        </p:attrNameLst>
                                      </p:cBhvr>
                                      <p:tavLst>
                                        <p:tav tm="0">
                                          <p:val>
                                            <p:strVal val="#ppt_x"/>
                                          </p:val>
                                        </p:tav>
                                        <p:tav tm="100000">
                                          <p:val>
                                            <p:strVal val="#ppt_x"/>
                                          </p:val>
                                        </p:tav>
                                      </p:tavLst>
                                    </p:anim>
                                    <p:anim calcmode="lin" valueType="num">
                                      <p:cBhvr additive="base">
                                        <p:cTn id="134" dur="500" fill="hold"/>
                                        <p:tgtEl>
                                          <p:spTgt spid="46"/>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47"/>
                                        </p:tgtEl>
                                        <p:attrNameLst>
                                          <p:attrName>style.visibility</p:attrName>
                                        </p:attrNameLst>
                                      </p:cBhvr>
                                      <p:to>
                                        <p:strVal val="visible"/>
                                      </p:to>
                                    </p:set>
                                    <p:anim calcmode="lin" valueType="num">
                                      <p:cBhvr additive="base">
                                        <p:cTn id="137" dur="500" fill="hold"/>
                                        <p:tgtEl>
                                          <p:spTgt spid="47"/>
                                        </p:tgtEl>
                                        <p:attrNameLst>
                                          <p:attrName>ppt_x</p:attrName>
                                        </p:attrNameLst>
                                      </p:cBhvr>
                                      <p:tavLst>
                                        <p:tav tm="0">
                                          <p:val>
                                            <p:strVal val="#ppt_x"/>
                                          </p:val>
                                        </p:tav>
                                        <p:tav tm="100000">
                                          <p:val>
                                            <p:strVal val="#ppt_x"/>
                                          </p:val>
                                        </p:tav>
                                      </p:tavLst>
                                    </p:anim>
                                    <p:anim calcmode="lin" valueType="num">
                                      <p:cBhvr additive="base">
                                        <p:cTn id="138" dur="500" fill="hold"/>
                                        <p:tgtEl>
                                          <p:spTgt spid="47"/>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48"/>
                                        </p:tgtEl>
                                        <p:attrNameLst>
                                          <p:attrName>style.visibility</p:attrName>
                                        </p:attrNameLst>
                                      </p:cBhvr>
                                      <p:to>
                                        <p:strVal val="visible"/>
                                      </p:to>
                                    </p:set>
                                    <p:anim calcmode="lin" valueType="num">
                                      <p:cBhvr additive="base">
                                        <p:cTn id="141" dur="500" fill="hold"/>
                                        <p:tgtEl>
                                          <p:spTgt spid="48"/>
                                        </p:tgtEl>
                                        <p:attrNameLst>
                                          <p:attrName>ppt_x</p:attrName>
                                        </p:attrNameLst>
                                      </p:cBhvr>
                                      <p:tavLst>
                                        <p:tav tm="0">
                                          <p:val>
                                            <p:strVal val="#ppt_x"/>
                                          </p:val>
                                        </p:tav>
                                        <p:tav tm="100000">
                                          <p:val>
                                            <p:strVal val="#ppt_x"/>
                                          </p:val>
                                        </p:tav>
                                      </p:tavLst>
                                    </p:anim>
                                    <p:anim calcmode="lin" valueType="num">
                                      <p:cBhvr additive="base">
                                        <p:cTn id="142" dur="500" fill="hold"/>
                                        <p:tgtEl>
                                          <p:spTgt spid="48"/>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50"/>
                                        </p:tgtEl>
                                        <p:attrNameLst>
                                          <p:attrName>style.visibility</p:attrName>
                                        </p:attrNameLst>
                                      </p:cBhvr>
                                      <p:to>
                                        <p:strVal val="visible"/>
                                      </p:to>
                                    </p:set>
                                    <p:anim calcmode="lin" valueType="num">
                                      <p:cBhvr additive="base">
                                        <p:cTn id="145" dur="500" fill="hold"/>
                                        <p:tgtEl>
                                          <p:spTgt spid="50"/>
                                        </p:tgtEl>
                                        <p:attrNameLst>
                                          <p:attrName>ppt_x</p:attrName>
                                        </p:attrNameLst>
                                      </p:cBhvr>
                                      <p:tavLst>
                                        <p:tav tm="0">
                                          <p:val>
                                            <p:strVal val="#ppt_x"/>
                                          </p:val>
                                        </p:tav>
                                        <p:tav tm="100000">
                                          <p:val>
                                            <p:strVal val="#ppt_x"/>
                                          </p:val>
                                        </p:tav>
                                      </p:tavLst>
                                    </p:anim>
                                    <p:anim calcmode="lin" valueType="num">
                                      <p:cBhvr additive="base">
                                        <p:cTn id="146" dur="500" fill="hold"/>
                                        <p:tgtEl>
                                          <p:spTgt spid="50"/>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64"/>
                                        </p:tgtEl>
                                        <p:attrNameLst>
                                          <p:attrName>style.visibility</p:attrName>
                                        </p:attrNameLst>
                                      </p:cBhvr>
                                      <p:to>
                                        <p:strVal val="visible"/>
                                      </p:to>
                                    </p:set>
                                    <p:anim calcmode="lin" valueType="num">
                                      <p:cBhvr additive="base">
                                        <p:cTn id="149" dur="500" fill="hold"/>
                                        <p:tgtEl>
                                          <p:spTgt spid="64"/>
                                        </p:tgtEl>
                                        <p:attrNameLst>
                                          <p:attrName>ppt_x</p:attrName>
                                        </p:attrNameLst>
                                      </p:cBhvr>
                                      <p:tavLst>
                                        <p:tav tm="0">
                                          <p:val>
                                            <p:strVal val="#ppt_x"/>
                                          </p:val>
                                        </p:tav>
                                        <p:tav tm="100000">
                                          <p:val>
                                            <p:strVal val="#ppt_x"/>
                                          </p:val>
                                        </p:tav>
                                      </p:tavLst>
                                    </p:anim>
                                    <p:anim calcmode="lin" valueType="num">
                                      <p:cBhvr additive="base">
                                        <p:cTn id="150" dur="500" fill="hold"/>
                                        <p:tgtEl>
                                          <p:spTgt spid="64"/>
                                        </p:tgtEl>
                                        <p:attrNameLst>
                                          <p:attrName>ppt_y</p:attrName>
                                        </p:attrNameLst>
                                      </p:cBhvr>
                                      <p:tavLst>
                                        <p:tav tm="0">
                                          <p:val>
                                            <p:strVal val="1+#ppt_h/2"/>
                                          </p:val>
                                        </p:tav>
                                        <p:tav tm="100000">
                                          <p:val>
                                            <p:strVal val="#ppt_y"/>
                                          </p:val>
                                        </p:tav>
                                      </p:tavLst>
                                    </p:anim>
                                  </p:childTnLst>
                                </p:cTn>
                              </p:par>
                              <p:par>
                                <p:cTn id="151" presetID="2" presetClass="entr" presetSubtype="4" fill="hold" nodeType="withEffect">
                                  <p:stCondLst>
                                    <p:cond delay="0"/>
                                  </p:stCondLst>
                                  <p:childTnLst>
                                    <p:set>
                                      <p:cBhvr>
                                        <p:cTn id="152" dur="1" fill="hold">
                                          <p:stCondLst>
                                            <p:cond delay="0"/>
                                          </p:stCondLst>
                                        </p:cTn>
                                        <p:tgtEl>
                                          <p:spTgt spid="88"/>
                                        </p:tgtEl>
                                        <p:attrNameLst>
                                          <p:attrName>style.visibility</p:attrName>
                                        </p:attrNameLst>
                                      </p:cBhvr>
                                      <p:to>
                                        <p:strVal val="visible"/>
                                      </p:to>
                                    </p:set>
                                    <p:anim calcmode="lin" valueType="num">
                                      <p:cBhvr additive="base">
                                        <p:cTn id="153" dur="500" fill="hold"/>
                                        <p:tgtEl>
                                          <p:spTgt spid="88"/>
                                        </p:tgtEl>
                                        <p:attrNameLst>
                                          <p:attrName>ppt_x</p:attrName>
                                        </p:attrNameLst>
                                      </p:cBhvr>
                                      <p:tavLst>
                                        <p:tav tm="0">
                                          <p:val>
                                            <p:strVal val="#ppt_x"/>
                                          </p:val>
                                        </p:tav>
                                        <p:tav tm="100000">
                                          <p:val>
                                            <p:strVal val="#ppt_x"/>
                                          </p:val>
                                        </p:tav>
                                      </p:tavLst>
                                    </p:anim>
                                    <p:anim calcmode="lin" valueType="num">
                                      <p:cBhvr additive="base">
                                        <p:cTn id="154" dur="500" fill="hold"/>
                                        <p:tgtEl>
                                          <p:spTgt spid="88"/>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256"/>
                                        </p:tgtEl>
                                        <p:attrNameLst>
                                          <p:attrName>style.visibility</p:attrName>
                                        </p:attrNameLst>
                                      </p:cBhvr>
                                      <p:to>
                                        <p:strVal val="visible"/>
                                      </p:to>
                                    </p:set>
                                    <p:anim calcmode="lin" valueType="num">
                                      <p:cBhvr additive="base">
                                        <p:cTn id="157" dur="500" fill="hold"/>
                                        <p:tgtEl>
                                          <p:spTgt spid="256"/>
                                        </p:tgtEl>
                                        <p:attrNameLst>
                                          <p:attrName>ppt_x</p:attrName>
                                        </p:attrNameLst>
                                      </p:cBhvr>
                                      <p:tavLst>
                                        <p:tav tm="0">
                                          <p:val>
                                            <p:strVal val="#ppt_x"/>
                                          </p:val>
                                        </p:tav>
                                        <p:tav tm="100000">
                                          <p:val>
                                            <p:strVal val="#ppt_x"/>
                                          </p:val>
                                        </p:tav>
                                      </p:tavLst>
                                    </p:anim>
                                    <p:anim calcmode="lin" valueType="num">
                                      <p:cBhvr additive="base">
                                        <p:cTn id="158" dur="500" fill="hold"/>
                                        <p:tgtEl>
                                          <p:spTgt spid="256"/>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263"/>
                                        </p:tgtEl>
                                        <p:attrNameLst>
                                          <p:attrName>style.visibility</p:attrName>
                                        </p:attrNameLst>
                                      </p:cBhvr>
                                      <p:to>
                                        <p:strVal val="visible"/>
                                      </p:to>
                                    </p:set>
                                    <p:anim calcmode="lin" valueType="num">
                                      <p:cBhvr additive="base">
                                        <p:cTn id="161" dur="500" fill="hold"/>
                                        <p:tgtEl>
                                          <p:spTgt spid="263"/>
                                        </p:tgtEl>
                                        <p:attrNameLst>
                                          <p:attrName>ppt_x</p:attrName>
                                        </p:attrNameLst>
                                      </p:cBhvr>
                                      <p:tavLst>
                                        <p:tav tm="0">
                                          <p:val>
                                            <p:strVal val="#ppt_x"/>
                                          </p:val>
                                        </p:tav>
                                        <p:tav tm="100000">
                                          <p:val>
                                            <p:strVal val="#ppt_x"/>
                                          </p:val>
                                        </p:tav>
                                      </p:tavLst>
                                    </p:anim>
                                    <p:anim calcmode="lin" valueType="num">
                                      <p:cBhvr additive="base">
                                        <p:cTn id="162" dur="500" fill="hold"/>
                                        <p:tgtEl>
                                          <p:spTgt spid="263"/>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265"/>
                                        </p:tgtEl>
                                        <p:attrNameLst>
                                          <p:attrName>style.visibility</p:attrName>
                                        </p:attrNameLst>
                                      </p:cBhvr>
                                      <p:to>
                                        <p:strVal val="visible"/>
                                      </p:to>
                                    </p:set>
                                    <p:anim calcmode="lin" valueType="num">
                                      <p:cBhvr additive="base">
                                        <p:cTn id="165" dur="500" fill="hold"/>
                                        <p:tgtEl>
                                          <p:spTgt spid="265"/>
                                        </p:tgtEl>
                                        <p:attrNameLst>
                                          <p:attrName>ppt_x</p:attrName>
                                        </p:attrNameLst>
                                      </p:cBhvr>
                                      <p:tavLst>
                                        <p:tav tm="0">
                                          <p:val>
                                            <p:strVal val="#ppt_x"/>
                                          </p:val>
                                        </p:tav>
                                        <p:tav tm="100000">
                                          <p:val>
                                            <p:strVal val="#ppt_x"/>
                                          </p:val>
                                        </p:tav>
                                      </p:tavLst>
                                    </p:anim>
                                    <p:anim calcmode="lin" valueType="num">
                                      <p:cBhvr additive="base">
                                        <p:cTn id="166" dur="500" fill="hold"/>
                                        <p:tgtEl>
                                          <p:spTgt spid="265"/>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268"/>
                                        </p:tgtEl>
                                        <p:attrNameLst>
                                          <p:attrName>style.visibility</p:attrName>
                                        </p:attrNameLst>
                                      </p:cBhvr>
                                      <p:to>
                                        <p:strVal val="visible"/>
                                      </p:to>
                                    </p:set>
                                    <p:anim calcmode="lin" valueType="num">
                                      <p:cBhvr additive="base">
                                        <p:cTn id="169" dur="500" fill="hold"/>
                                        <p:tgtEl>
                                          <p:spTgt spid="268"/>
                                        </p:tgtEl>
                                        <p:attrNameLst>
                                          <p:attrName>ppt_x</p:attrName>
                                        </p:attrNameLst>
                                      </p:cBhvr>
                                      <p:tavLst>
                                        <p:tav tm="0">
                                          <p:val>
                                            <p:strVal val="#ppt_x"/>
                                          </p:val>
                                        </p:tav>
                                        <p:tav tm="100000">
                                          <p:val>
                                            <p:strVal val="#ppt_x"/>
                                          </p:val>
                                        </p:tav>
                                      </p:tavLst>
                                    </p:anim>
                                    <p:anim calcmode="lin" valueType="num">
                                      <p:cBhvr additive="base">
                                        <p:cTn id="170" dur="500" fill="hold"/>
                                        <p:tgtEl>
                                          <p:spTgt spid="268"/>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270"/>
                                        </p:tgtEl>
                                        <p:attrNameLst>
                                          <p:attrName>style.visibility</p:attrName>
                                        </p:attrNameLst>
                                      </p:cBhvr>
                                      <p:to>
                                        <p:strVal val="visible"/>
                                      </p:to>
                                    </p:set>
                                    <p:anim calcmode="lin" valueType="num">
                                      <p:cBhvr additive="base">
                                        <p:cTn id="173" dur="500" fill="hold"/>
                                        <p:tgtEl>
                                          <p:spTgt spid="270"/>
                                        </p:tgtEl>
                                        <p:attrNameLst>
                                          <p:attrName>ppt_x</p:attrName>
                                        </p:attrNameLst>
                                      </p:cBhvr>
                                      <p:tavLst>
                                        <p:tav tm="0">
                                          <p:val>
                                            <p:strVal val="#ppt_x"/>
                                          </p:val>
                                        </p:tav>
                                        <p:tav tm="100000">
                                          <p:val>
                                            <p:strVal val="#ppt_x"/>
                                          </p:val>
                                        </p:tav>
                                      </p:tavLst>
                                    </p:anim>
                                    <p:anim calcmode="lin" valueType="num">
                                      <p:cBhvr additive="base">
                                        <p:cTn id="174" dur="500" fill="hold"/>
                                        <p:tgtEl>
                                          <p:spTgt spid="270"/>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274"/>
                                        </p:tgtEl>
                                        <p:attrNameLst>
                                          <p:attrName>style.visibility</p:attrName>
                                        </p:attrNameLst>
                                      </p:cBhvr>
                                      <p:to>
                                        <p:strVal val="visible"/>
                                      </p:to>
                                    </p:set>
                                    <p:anim calcmode="lin" valueType="num">
                                      <p:cBhvr additive="base">
                                        <p:cTn id="177" dur="500" fill="hold"/>
                                        <p:tgtEl>
                                          <p:spTgt spid="274"/>
                                        </p:tgtEl>
                                        <p:attrNameLst>
                                          <p:attrName>ppt_x</p:attrName>
                                        </p:attrNameLst>
                                      </p:cBhvr>
                                      <p:tavLst>
                                        <p:tav tm="0">
                                          <p:val>
                                            <p:strVal val="#ppt_x"/>
                                          </p:val>
                                        </p:tav>
                                        <p:tav tm="100000">
                                          <p:val>
                                            <p:strVal val="#ppt_x"/>
                                          </p:val>
                                        </p:tav>
                                      </p:tavLst>
                                    </p:anim>
                                    <p:anim calcmode="lin" valueType="num">
                                      <p:cBhvr additive="base">
                                        <p:cTn id="178" dur="500" fill="hold"/>
                                        <p:tgtEl>
                                          <p:spTgt spid="274"/>
                                        </p:tgtEl>
                                        <p:attrNameLst>
                                          <p:attrName>ppt_y</p:attrName>
                                        </p:attrNameLst>
                                      </p:cBhvr>
                                      <p:tavLst>
                                        <p:tav tm="0">
                                          <p:val>
                                            <p:strVal val="1+#ppt_h/2"/>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2" presetClass="entr" presetSubtype="4" fill="hold" grpId="0" nodeType="clickEffect">
                                  <p:stCondLst>
                                    <p:cond delay="0"/>
                                  </p:stCondLst>
                                  <p:childTnLst>
                                    <p:set>
                                      <p:cBhvr>
                                        <p:cTn id="182" dur="1" fill="hold">
                                          <p:stCondLst>
                                            <p:cond delay="0"/>
                                          </p:stCondLst>
                                        </p:cTn>
                                        <p:tgtEl>
                                          <p:spTgt spid="15"/>
                                        </p:tgtEl>
                                        <p:attrNameLst>
                                          <p:attrName>style.visibility</p:attrName>
                                        </p:attrNameLst>
                                      </p:cBhvr>
                                      <p:to>
                                        <p:strVal val="visible"/>
                                      </p:to>
                                    </p:set>
                                    <p:anim calcmode="lin" valueType="num">
                                      <p:cBhvr additive="base">
                                        <p:cTn id="183" dur="500" fill="hold"/>
                                        <p:tgtEl>
                                          <p:spTgt spid="15"/>
                                        </p:tgtEl>
                                        <p:attrNameLst>
                                          <p:attrName>ppt_x</p:attrName>
                                        </p:attrNameLst>
                                      </p:cBhvr>
                                      <p:tavLst>
                                        <p:tav tm="0">
                                          <p:val>
                                            <p:strVal val="#ppt_x"/>
                                          </p:val>
                                        </p:tav>
                                        <p:tav tm="100000">
                                          <p:val>
                                            <p:strVal val="#ppt_x"/>
                                          </p:val>
                                        </p:tav>
                                      </p:tavLst>
                                    </p:anim>
                                    <p:anim calcmode="lin" valueType="num">
                                      <p:cBhvr additive="base">
                                        <p:cTn id="184" dur="500" fill="hold"/>
                                        <p:tgtEl>
                                          <p:spTgt spid="15"/>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26"/>
                                        </p:tgtEl>
                                        <p:attrNameLst>
                                          <p:attrName>style.visibility</p:attrName>
                                        </p:attrNameLst>
                                      </p:cBhvr>
                                      <p:to>
                                        <p:strVal val="visible"/>
                                      </p:to>
                                    </p:set>
                                    <p:anim calcmode="lin" valueType="num">
                                      <p:cBhvr additive="base">
                                        <p:cTn id="187" dur="500" fill="hold"/>
                                        <p:tgtEl>
                                          <p:spTgt spid="26"/>
                                        </p:tgtEl>
                                        <p:attrNameLst>
                                          <p:attrName>ppt_x</p:attrName>
                                        </p:attrNameLst>
                                      </p:cBhvr>
                                      <p:tavLst>
                                        <p:tav tm="0">
                                          <p:val>
                                            <p:strVal val="#ppt_x"/>
                                          </p:val>
                                        </p:tav>
                                        <p:tav tm="100000">
                                          <p:val>
                                            <p:strVal val="#ppt_x"/>
                                          </p:val>
                                        </p:tav>
                                      </p:tavLst>
                                    </p:anim>
                                    <p:anim calcmode="lin" valueType="num">
                                      <p:cBhvr additive="base">
                                        <p:cTn id="18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p:bldP spid="15" grpId="0" animBg="1"/>
      <p:bldP spid="16" grpId="0"/>
      <p:bldP spid="18" grpId="0"/>
      <p:bldP spid="21" grpId="0"/>
      <p:bldP spid="23" grpId="0"/>
      <p:bldP spid="26" grpId="0" animBg="1"/>
      <p:bldP spid="27" grpId="0"/>
      <p:bldP spid="28" grpId="0"/>
      <p:bldP spid="29" grpId="0"/>
      <p:bldP spid="30" grpId="0"/>
      <p:bldP spid="31" grpId="0"/>
      <p:bldP spid="42" grpId="0"/>
      <p:bldP spid="43" grpId="0"/>
      <p:bldP spid="46" grpId="0"/>
      <p:bldP spid="47" grpId="0"/>
      <p:bldP spid="48" grpId="0"/>
      <p:bldP spid="50" grpId="0"/>
      <p:bldP spid="64" grpId="0"/>
      <p:bldP spid="254" grpId="0"/>
      <p:bldP spid="256" grpId="0" animBg="1"/>
      <p:bldP spid="257" grpId="0"/>
      <p:bldP spid="260" grpId="0"/>
      <p:bldP spid="261" grpId="0"/>
      <p:bldP spid="263" grpId="0" animBg="1"/>
      <p:bldP spid="264" grpId="0"/>
      <p:bldP spid="265" grpId="0" animBg="1"/>
      <p:bldP spid="267" grpId="0"/>
      <p:bldP spid="268" grpId="0" animBg="1"/>
      <p:bldP spid="269" grpId="0"/>
      <p:bldP spid="270" grpId="0" animBg="1"/>
      <p:bldP spid="274" grpId="0" animBg="1"/>
      <p:bldP spid="289" grpId="0" animBg="1"/>
      <p:bldP spid="290" grpId="0" animBg="1"/>
      <p:bldP spid="291" grpId="0" animBg="1"/>
      <p:bldP spid="292" grpId="0" animBg="1"/>
      <p:bldP spid="293" grpId="0" animBg="1"/>
      <p:bldP spid="294" grpId="0" animBg="1"/>
      <p:bldP spid="295" grpId="0" animBg="1"/>
      <p:bldP spid="296" grpId="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80" dirty="0"/>
              <a:t>3.8 Main evolution steps of Armv7-v9 based CPU designs in mobile processors (9)</a:t>
            </a:r>
            <a:endParaRPr lang="en-GB" sz="1680" dirty="0"/>
          </a:p>
        </p:txBody>
      </p:sp>
      <p:sp>
        <p:nvSpPr>
          <p:cNvPr id="21" name="TextBox 20"/>
          <p:cNvSpPr txBox="1"/>
          <p:nvPr/>
        </p:nvSpPr>
        <p:spPr>
          <a:xfrm>
            <a:off x="619536" y="6096469"/>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3.3</a:t>
            </a:r>
          </a:p>
        </p:txBody>
      </p:sp>
      <p:sp>
        <p:nvSpPr>
          <p:cNvPr id="22" name="Right Brace 21"/>
          <p:cNvSpPr/>
          <p:nvPr/>
        </p:nvSpPr>
        <p:spPr bwMode="auto">
          <a:xfrm rot="5400000">
            <a:off x="5527020" y="5056796"/>
            <a:ext cx="196390" cy="176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TextBox 22"/>
          <p:cNvSpPr txBox="1"/>
          <p:nvPr/>
        </p:nvSpPr>
        <p:spPr>
          <a:xfrm>
            <a:off x="5067055" y="6078040"/>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3.5</a:t>
            </a:r>
          </a:p>
        </p:txBody>
      </p:sp>
      <p:sp>
        <p:nvSpPr>
          <p:cNvPr id="33" name="Right Brace 32"/>
          <p:cNvSpPr/>
          <p:nvPr/>
        </p:nvSpPr>
        <p:spPr bwMode="auto">
          <a:xfrm rot="5400000">
            <a:off x="7912035" y="4966796"/>
            <a:ext cx="196390" cy="194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TextBox 33"/>
          <p:cNvSpPr txBox="1"/>
          <p:nvPr/>
        </p:nvSpPr>
        <p:spPr>
          <a:xfrm>
            <a:off x="7452320" y="6078040"/>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3.6</a:t>
            </a:r>
          </a:p>
        </p:txBody>
      </p:sp>
      <p:sp>
        <p:nvSpPr>
          <p:cNvPr id="38" name="TextBox 37"/>
          <p:cNvSpPr txBox="1"/>
          <p:nvPr/>
        </p:nvSpPr>
        <p:spPr>
          <a:xfrm>
            <a:off x="57657" y="5389656"/>
            <a:ext cx="222208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Cortex-A8</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dirty="0">
                <a:solidFill>
                  <a:srgbClr val="000000"/>
                </a:solidFill>
                <a:latin typeface="Verdana"/>
              </a:rPr>
              <a:t>(~2007-10)  ~2011-13)</a:t>
            </a:r>
            <a:endParaRPr kumimoji="0" lang="en-GB"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9" name="TextBox 38"/>
          <p:cNvSpPr txBox="1"/>
          <p:nvPr/>
        </p:nvSpPr>
        <p:spPr>
          <a:xfrm>
            <a:off x="2681790" y="5389656"/>
            <a:ext cx="1531125"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Cortex-A57/A53</a:t>
            </a:r>
          </a:p>
          <a:p>
            <a:pPr lvl="0" algn="ctr">
              <a:defRPr/>
            </a:pPr>
            <a:r>
              <a:rPr lang="en-GB" sz="1300" dirty="0">
                <a:solidFill>
                  <a:srgbClr val="000000"/>
                </a:solidFill>
                <a:latin typeface="Verdana"/>
              </a:rPr>
              <a:t>(</a:t>
            </a:r>
            <a:r>
              <a:rPr lang="en-GB" sz="1300" dirty="0">
                <a:solidFill>
                  <a:srgbClr val="000000"/>
                </a:solidFill>
              </a:rPr>
              <a:t>~</a:t>
            </a:r>
            <a:r>
              <a:rPr lang="en-GB" sz="1300" dirty="0">
                <a:solidFill>
                  <a:srgbClr val="000000"/>
                </a:solidFill>
                <a:latin typeface="Verdana"/>
              </a:rPr>
              <a:t>2016)</a:t>
            </a:r>
            <a:endParaRPr kumimoji="0" lang="en-GB"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0" name="TextBox 39"/>
          <p:cNvSpPr txBox="1"/>
          <p:nvPr/>
        </p:nvSpPr>
        <p:spPr>
          <a:xfrm>
            <a:off x="4842030" y="5389656"/>
            <a:ext cx="153112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Cortex-A75/A55</a:t>
            </a:r>
          </a:p>
          <a:p>
            <a:pPr lvl="0" algn="ctr">
              <a:defRPr/>
            </a:pPr>
            <a:r>
              <a:rPr lang="en-GB" sz="1300" dirty="0">
                <a:solidFill>
                  <a:srgbClr val="000000"/>
                </a:solidFill>
                <a:latin typeface="Verdana"/>
              </a:rPr>
              <a:t>(</a:t>
            </a:r>
            <a:r>
              <a:rPr lang="en-GB" sz="1300" dirty="0">
                <a:solidFill>
                  <a:srgbClr val="000000"/>
                </a:solidFill>
              </a:rPr>
              <a:t>~</a:t>
            </a:r>
            <a:r>
              <a:rPr lang="en-GB" sz="1300" dirty="0">
                <a:solidFill>
                  <a:srgbClr val="000000"/>
                </a:solidFill>
                <a:latin typeface="Verdana"/>
              </a:rPr>
              <a:t>2017-2019)</a:t>
            </a:r>
            <a:endParaRPr kumimoji="0" lang="en-GB"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1" name="TextBox 40"/>
          <p:cNvSpPr txBox="1"/>
          <p:nvPr/>
        </p:nvSpPr>
        <p:spPr>
          <a:xfrm>
            <a:off x="6957265" y="5389656"/>
            <a:ext cx="218027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Cortex-X2/A710/A510</a:t>
            </a:r>
          </a:p>
          <a:p>
            <a:pPr lvl="0" algn="ctr">
              <a:defRPr/>
            </a:pPr>
            <a:r>
              <a:rPr lang="en-GB" sz="1400" dirty="0">
                <a:solidFill>
                  <a:srgbClr val="000000"/>
                </a:solidFill>
                <a:latin typeface="Verdana"/>
              </a:rPr>
              <a:t>(</a:t>
            </a:r>
            <a:r>
              <a:rPr lang="en-GB" sz="1400" dirty="0">
                <a:solidFill>
                  <a:srgbClr val="000000"/>
                </a:solidFill>
              </a:rPr>
              <a:t>~</a:t>
            </a:r>
            <a:r>
              <a:rPr lang="en-GB" sz="1400" dirty="0">
                <a:solidFill>
                  <a:srgbClr val="000000"/>
                </a:solidFill>
                <a:latin typeface="Verdana"/>
              </a:rPr>
              <a:t>2021-2022)</a:t>
            </a:r>
            <a:endParaRPr kumimoji="0" lang="en-GB"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2" name="TextBox 41"/>
          <p:cNvSpPr txBox="1"/>
          <p:nvPr/>
        </p:nvSpPr>
        <p:spPr>
          <a:xfrm>
            <a:off x="112849" y="5187278"/>
            <a:ext cx="103586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First CPUs</a:t>
            </a:r>
          </a:p>
        </p:txBody>
      </p:sp>
      <p:sp>
        <p:nvSpPr>
          <p:cNvPr id="43" name="TextBox 42"/>
          <p:cNvSpPr txBox="1"/>
          <p:nvPr/>
        </p:nvSpPr>
        <p:spPr>
          <a:xfrm>
            <a:off x="75052" y="444961"/>
            <a:ext cx="84396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Summing up: The primary evolution path of Cortex-A based CPUs -1</a:t>
            </a:r>
          </a:p>
        </p:txBody>
      </p:sp>
      <p:sp>
        <p:nvSpPr>
          <p:cNvPr id="98" name="Right Brace 97"/>
          <p:cNvSpPr/>
          <p:nvPr/>
        </p:nvSpPr>
        <p:spPr bwMode="auto">
          <a:xfrm rot="5400000">
            <a:off x="1071825" y="4936056"/>
            <a:ext cx="196390" cy="2016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9" name="Right Brace 98"/>
          <p:cNvSpPr/>
          <p:nvPr/>
        </p:nvSpPr>
        <p:spPr bwMode="auto">
          <a:xfrm rot="5400000">
            <a:off x="3372410" y="5067312"/>
            <a:ext cx="196390" cy="176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0" name="TextBox 99"/>
          <p:cNvSpPr txBox="1"/>
          <p:nvPr/>
        </p:nvSpPr>
        <p:spPr>
          <a:xfrm>
            <a:off x="2920719" y="6105656"/>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3.4</a:t>
            </a:r>
          </a:p>
        </p:txBody>
      </p:sp>
      <p:sp>
        <p:nvSpPr>
          <p:cNvPr id="6" name="TextBox 5">
            <a:extLst>
              <a:ext uri="{FF2B5EF4-FFF2-40B4-BE49-F238E27FC236}">
                <a16:creationId xmlns:a16="http://schemas.microsoft.com/office/drawing/2014/main" id="{54551BDB-C5C7-2D27-F3CA-297E0D730972}"/>
              </a:ext>
            </a:extLst>
          </p:cNvPr>
          <p:cNvSpPr txBox="1"/>
          <p:nvPr/>
        </p:nvSpPr>
        <p:spPr>
          <a:xfrm>
            <a:off x="465235" y="6421470"/>
            <a:ext cx="8445197" cy="338554"/>
          </a:xfrm>
          <a:prstGeom prst="rect">
            <a:avLst/>
          </a:prstGeom>
          <a:noFill/>
        </p:spPr>
        <p:txBody>
          <a:bodyPr wrap="none" rtlCol="0">
            <a:spAutoFit/>
          </a:bodyPr>
          <a:lstStyle/>
          <a:p>
            <a:r>
              <a:rPr lang="en-US" sz="1600" dirty="0"/>
              <a:t>Figure: Primary evolution paths  of Armv7 to Armv9.0-based Cortex-A CPUs </a:t>
            </a:r>
            <a:endParaRPr lang="hu-HU" sz="1600" dirty="0" err="1"/>
          </a:p>
        </p:txBody>
      </p:sp>
      <p:sp>
        <p:nvSpPr>
          <p:cNvPr id="164" name="Rectangle: Rounded Corners 163">
            <a:extLst>
              <a:ext uri="{FF2B5EF4-FFF2-40B4-BE49-F238E27FC236}">
                <a16:creationId xmlns:a16="http://schemas.microsoft.com/office/drawing/2014/main" id="{AAAAB38B-64C0-9E85-A3C7-3E59129F59C9}"/>
              </a:ext>
            </a:extLst>
          </p:cNvPr>
          <p:cNvSpPr/>
          <p:nvPr/>
        </p:nvSpPr>
        <p:spPr>
          <a:xfrm>
            <a:off x="-8032" y="831794"/>
            <a:ext cx="9123651" cy="4428000"/>
          </a:xfrm>
          <a:prstGeom prst="roundRect">
            <a:avLst/>
          </a:prstGeom>
          <a:solidFill>
            <a:srgbClr val="DDF2FF"/>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hu-HU" sz="1600" dirty="0"/>
          </a:p>
        </p:txBody>
      </p:sp>
      <p:sp>
        <p:nvSpPr>
          <p:cNvPr id="165" name="Text Box 7">
            <a:extLst>
              <a:ext uri="{FF2B5EF4-FFF2-40B4-BE49-F238E27FC236}">
                <a16:creationId xmlns:a16="http://schemas.microsoft.com/office/drawing/2014/main" id="{87B04489-A741-F3B9-F5E6-FCF0AC09E4EB}"/>
              </a:ext>
            </a:extLst>
          </p:cNvPr>
          <p:cNvSpPr txBox="1">
            <a:spLocks noChangeArrowheads="1"/>
          </p:cNvSpPr>
          <p:nvPr/>
        </p:nvSpPr>
        <p:spPr bwMode="auto">
          <a:xfrm>
            <a:off x="312390" y="3202107"/>
            <a:ext cx="187434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i="0" u="none" strike="noStrike" kern="1200" cap="none" spc="0" normalizeH="0" baseline="0" noProof="0" dirty="0">
                <a:ln>
                  <a:noFill/>
                </a:ln>
                <a:solidFill>
                  <a:srgbClr val="000000"/>
                </a:solidFill>
                <a:effectLst/>
                <a:uLnTx/>
                <a:uFillTx/>
                <a:latin typeface="Verdana" pitchFamily="34" charset="0"/>
                <a:ea typeface="+mn-ea"/>
                <a:cs typeface="+mn-cs"/>
              </a:rPr>
              <a:t> the Armv7-A ISA</a:t>
            </a:r>
          </a:p>
        </p:txBody>
      </p:sp>
      <p:sp>
        <p:nvSpPr>
          <p:cNvPr id="166" name="Text Box 16">
            <a:extLst>
              <a:ext uri="{FF2B5EF4-FFF2-40B4-BE49-F238E27FC236}">
                <a16:creationId xmlns:a16="http://schemas.microsoft.com/office/drawing/2014/main" id="{A814AC1F-12F2-E80D-EEB5-BFC7261396BE}"/>
              </a:ext>
            </a:extLst>
          </p:cNvPr>
          <p:cNvSpPr txBox="1">
            <a:spLocks noChangeArrowheads="1"/>
          </p:cNvSpPr>
          <p:nvPr/>
        </p:nvSpPr>
        <p:spPr bwMode="auto">
          <a:xfrm>
            <a:off x="3766958" y="1469025"/>
            <a:ext cx="1544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Cortex-A CPUs</a:t>
            </a:r>
          </a:p>
        </p:txBody>
      </p:sp>
      <p:sp>
        <p:nvSpPr>
          <p:cNvPr id="167" name="Text Box 7">
            <a:extLst>
              <a:ext uri="{FF2B5EF4-FFF2-40B4-BE49-F238E27FC236}">
                <a16:creationId xmlns:a16="http://schemas.microsoft.com/office/drawing/2014/main" id="{A4A3AA89-7037-D4A3-A96A-B2D8CFA98234}"/>
              </a:ext>
            </a:extLst>
          </p:cNvPr>
          <p:cNvSpPr txBox="1">
            <a:spLocks noChangeArrowheads="1"/>
          </p:cNvSpPr>
          <p:nvPr/>
        </p:nvSpPr>
        <p:spPr bwMode="auto">
          <a:xfrm>
            <a:off x="2276745" y="3200571"/>
            <a:ext cx="23321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i="0" u="none" strike="noStrike" kern="1200" cap="none" spc="0" normalizeH="0" baseline="0" noProof="0" dirty="0">
                <a:ln>
                  <a:noFill/>
                </a:ln>
                <a:solidFill>
                  <a:srgbClr val="000000"/>
                </a:solidFill>
                <a:effectLst/>
                <a:uLnTx/>
                <a:uFillTx/>
                <a:latin typeface="Verdana" pitchFamily="34" charset="0"/>
                <a:ea typeface="+mn-ea"/>
                <a:cs typeface="+mn-cs"/>
              </a:rPr>
              <a:t> the Armv8.0-A ISA</a:t>
            </a:r>
          </a:p>
        </p:txBody>
      </p:sp>
      <p:sp>
        <p:nvSpPr>
          <p:cNvPr id="168" name="Text Box 7">
            <a:extLst>
              <a:ext uri="{FF2B5EF4-FFF2-40B4-BE49-F238E27FC236}">
                <a16:creationId xmlns:a16="http://schemas.microsoft.com/office/drawing/2014/main" id="{C78BCD30-433D-20BA-AC1D-B23B7446F3FD}"/>
              </a:ext>
            </a:extLst>
          </p:cNvPr>
          <p:cNvSpPr txBox="1">
            <a:spLocks noChangeArrowheads="1"/>
          </p:cNvSpPr>
          <p:nvPr/>
        </p:nvSpPr>
        <p:spPr bwMode="auto">
          <a:xfrm>
            <a:off x="4572000" y="3200296"/>
            <a:ext cx="21152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i="0" u="none" strike="noStrike" kern="1200" cap="none" spc="0" normalizeH="0" baseline="0" noProof="0" dirty="0">
                <a:ln>
                  <a:noFill/>
                </a:ln>
                <a:solidFill>
                  <a:srgbClr val="000000"/>
                </a:solidFill>
                <a:effectLst/>
                <a:uLnTx/>
                <a:uFillTx/>
                <a:latin typeface="Verdana" pitchFamily="34" charset="0"/>
                <a:ea typeface="+mn-ea"/>
                <a:cs typeface="+mn-cs"/>
              </a:rPr>
              <a:t> the Armv8.2-A ISA</a:t>
            </a:r>
          </a:p>
        </p:txBody>
      </p:sp>
      <p:sp>
        <p:nvSpPr>
          <p:cNvPr id="169" name="Right Arrow 17">
            <a:extLst>
              <a:ext uri="{FF2B5EF4-FFF2-40B4-BE49-F238E27FC236}">
                <a16:creationId xmlns:a16="http://schemas.microsoft.com/office/drawing/2014/main" id="{48D5C8B8-59B6-C155-6A93-7B615CA4C7D5}"/>
              </a:ext>
            </a:extLst>
          </p:cNvPr>
          <p:cNvSpPr/>
          <p:nvPr/>
        </p:nvSpPr>
        <p:spPr bwMode="auto">
          <a:xfrm>
            <a:off x="2247695" y="2385119"/>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0" name="Text Box 7">
            <a:extLst>
              <a:ext uri="{FF2B5EF4-FFF2-40B4-BE49-F238E27FC236}">
                <a16:creationId xmlns:a16="http://schemas.microsoft.com/office/drawing/2014/main" id="{C0E866B0-4D7C-878B-7BB8-FE243D22239F}"/>
              </a:ext>
            </a:extLst>
          </p:cNvPr>
          <p:cNvSpPr txBox="1">
            <a:spLocks noChangeArrowheads="1"/>
          </p:cNvSpPr>
          <p:nvPr/>
        </p:nvSpPr>
        <p:spPr bwMode="auto">
          <a:xfrm>
            <a:off x="6731559" y="3202107"/>
            <a:ext cx="24309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i="0" u="none" strike="noStrike" kern="1200" cap="none" spc="0" normalizeH="0" baseline="0" noProof="0" dirty="0">
                <a:ln>
                  <a:noFill/>
                </a:ln>
                <a:solidFill>
                  <a:srgbClr val="000000"/>
                </a:solidFill>
                <a:effectLst/>
                <a:uLnTx/>
                <a:uFillTx/>
                <a:latin typeface="Verdana" pitchFamily="34" charset="0"/>
                <a:ea typeface="+mn-ea"/>
                <a:cs typeface="+mn-cs"/>
              </a:rPr>
              <a:t> the Armv9-A ISA</a:t>
            </a:r>
          </a:p>
        </p:txBody>
      </p:sp>
      <p:sp>
        <p:nvSpPr>
          <p:cNvPr id="171" name="Right Arrow 35">
            <a:extLst>
              <a:ext uri="{FF2B5EF4-FFF2-40B4-BE49-F238E27FC236}">
                <a16:creationId xmlns:a16="http://schemas.microsoft.com/office/drawing/2014/main" id="{B9811C73-7DAF-F394-F107-AB6DF27B9177}"/>
              </a:ext>
            </a:extLst>
          </p:cNvPr>
          <p:cNvSpPr/>
          <p:nvPr/>
        </p:nvSpPr>
        <p:spPr bwMode="auto">
          <a:xfrm>
            <a:off x="4410010" y="2371575"/>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2" name="Right Arrow 36">
            <a:extLst>
              <a:ext uri="{FF2B5EF4-FFF2-40B4-BE49-F238E27FC236}">
                <a16:creationId xmlns:a16="http://schemas.microsoft.com/office/drawing/2014/main" id="{88F206F7-0056-D206-1BFE-93D814872448}"/>
              </a:ext>
            </a:extLst>
          </p:cNvPr>
          <p:cNvSpPr/>
          <p:nvPr/>
        </p:nvSpPr>
        <p:spPr bwMode="auto">
          <a:xfrm>
            <a:off x="6481586" y="2382084"/>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3" name="Rectangle 172">
            <a:extLst>
              <a:ext uri="{FF2B5EF4-FFF2-40B4-BE49-F238E27FC236}">
                <a16:creationId xmlns:a16="http://schemas.microsoft.com/office/drawing/2014/main" id="{EDBF742A-2E65-2CE3-1184-D55215229C66}"/>
              </a:ext>
            </a:extLst>
          </p:cNvPr>
          <p:cNvSpPr/>
          <p:nvPr/>
        </p:nvSpPr>
        <p:spPr bwMode="auto">
          <a:xfrm>
            <a:off x="2906048" y="406798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4" name="Rectangle 173">
            <a:extLst>
              <a:ext uri="{FF2B5EF4-FFF2-40B4-BE49-F238E27FC236}">
                <a16:creationId xmlns:a16="http://schemas.microsoft.com/office/drawing/2014/main" id="{D75916ED-7553-DC5D-92A1-78D8D4DE6663}"/>
              </a:ext>
            </a:extLst>
          </p:cNvPr>
          <p:cNvSpPr/>
          <p:nvPr/>
        </p:nvSpPr>
        <p:spPr bwMode="auto">
          <a:xfrm>
            <a:off x="2620525" y="406798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5" name="Rectangle 174">
            <a:extLst>
              <a:ext uri="{FF2B5EF4-FFF2-40B4-BE49-F238E27FC236}">
                <a16:creationId xmlns:a16="http://schemas.microsoft.com/office/drawing/2014/main" id="{F834A2EA-0A83-11CB-A98A-B042FB45CB16}"/>
              </a:ext>
            </a:extLst>
          </p:cNvPr>
          <p:cNvSpPr/>
          <p:nvPr/>
        </p:nvSpPr>
        <p:spPr bwMode="auto">
          <a:xfrm>
            <a:off x="5375921" y="4020364"/>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6" name="Rectangle 175">
            <a:extLst>
              <a:ext uri="{FF2B5EF4-FFF2-40B4-BE49-F238E27FC236}">
                <a16:creationId xmlns:a16="http://schemas.microsoft.com/office/drawing/2014/main" id="{EDE1E0E5-E9F0-DED9-6856-5EEB263A380A}"/>
              </a:ext>
            </a:extLst>
          </p:cNvPr>
          <p:cNvSpPr/>
          <p:nvPr/>
        </p:nvSpPr>
        <p:spPr bwMode="auto">
          <a:xfrm>
            <a:off x="4987837" y="4020364"/>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7" name="Rectangle 176">
            <a:extLst>
              <a:ext uri="{FF2B5EF4-FFF2-40B4-BE49-F238E27FC236}">
                <a16:creationId xmlns:a16="http://schemas.microsoft.com/office/drawing/2014/main" id="{D2A297BA-45A8-E2C2-314C-43F9D946CA50}"/>
              </a:ext>
            </a:extLst>
          </p:cNvPr>
          <p:cNvSpPr/>
          <p:nvPr/>
        </p:nvSpPr>
        <p:spPr bwMode="auto">
          <a:xfrm>
            <a:off x="3815918" y="397524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8" name="Rectangle 177">
            <a:extLst>
              <a:ext uri="{FF2B5EF4-FFF2-40B4-BE49-F238E27FC236}">
                <a16:creationId xmlns:a16="http://schemas.microsoft.com/office/drawing/2014/main" id="{7BCA1045-C6D9-4A77-EC71-2B67D17FCE1E}"/>
              </a:ext>
            </a:extLst>
          </p:cNvPr>
          <p:cNvSpPr/>
          <p:nvPr/>
        </p:nvSpPr>
        <p:spPr bwMode="auto">
          <a:xfrm>
            <a:off x="3429935" y="397524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9" name="Rectangle 178">
            <a:extLst>
              <a:ext uri="{FF2B5EF4-FFF2-40B4-BE49-F238E27FC236}">
                <a16:creationId xmlns:a16="http://schemas.microsoft.com/office/drawing/2014/main" id="{D88706DD-748D-0E15-17E4-E19864E3193C}"/>
              </a:ext>
            </a:extLst>
          </p:cNvPr>
          <p:cNvSpPr/>
          <p:nvPr/>
        </p:nvSpPr>
        <p:spPr bwMode="auto">
          <a:xfrm>
            <a:off x="7600900" y="3957268"/>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0" name="Rectangle 179">
            <a:extLst>
              <a:ext uri="{FF2B5EF4-FFF2-40B4-BE49-F238E27FC236}">
                <a16:creationId xmlns:a16="http://schemas.microsoft.com/office/drawing/2014/main" id="{31CE5F48-4919-8019-CFD0-D158EFE20AE5}"/>
              </a:ext>
            </a:extLst>
          </p:cNvPr>
          <p:cNvSpPr/>
          <p:nvPr/>
        </p:nvSpPr>
        <p:spPr bwMode="auto">
          <a:xfrm>
            <a:off x="7094297" y="3957268"/>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1" name="Rectangle 180">
            <a:extLst>
              <a:ext uri="{FF2B5EF4-FFF2-40B4-BE49-F238E27FC236}">
                <a16:creationId xmlns:a16="http://schemas.microsoft.com/office/drawing/2014/main" id="{EEEC1F18-C6A0-403C-3986-AED761E4E705}"/>
              </a:ext>
            </a:extLst>
          </p:cNvPr>
          <p:cNvSpPr/>
          <p:nvPr/>
        </p:nvSpPr>
        <p:spPr bwMode="auto">
          <a:xfrm>
            <a:off x="2899512" y="431502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2" name="Rectangle 181">
            <a:extLst>
              <a:ext uri="{FF2B5EF4-FFF2-40B4-BE49-F238E27FC236}">
                <a16:creationId xmlns:a16="http://schemas.microsoft.com/office/drawing/2014/main" id="{98F6FD7B-DEDB-EB7B-CB99-30788CC269C5}"/>
              </a:ext>
            </a:extLst>
          </p:cNvPr>
          <p:cNvSpPr/>
          <p:nvPr/>
        </p:nvSpPr>
        <p:spPr bwMode="auto">
          <a:xfrm>
            <a:off x="2613989" y="431502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3" name="Rectangle 182">
            <a:extLst>
              <a:ext uri="{FF2B5EF4-FFF2-40B4-BE49-F238E27FC236}">
                <a16:creationId xmlns:a16="http://schemas.microsoft.com/office/drawing/2014/main" id="{E6EAE2BB-1845-638E-EBF4-9165CDFDFDE3}"/>
              </a:ext>
            </a:extLst>
          </p:cNvPr>
          <p:cNvSpPr/>
          <p:nvPr/>
        </p:nvSpPr>
        <p:spPr bwMode="auto">
          <a:xfrm>
            <a:off x="3815918" y="430579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4" name="Rectangle 183">
            <a:extLst>
              <a:ext uri="{FF2B5EF4-FFF2-40B4-BE49-F238E27FC236}">
                <a16:creationId xmlns:a16="http://schemas.microsoft.com/office/drawing/2014/main" id="{A2FCBA72-E9D6-E6D0-CD53-ECB795737E04}"/>
              </a:ext>
            </a:extLst>
          </p:cNvPr>
          <p:cNvSpPr/>
          <p:nvPr/>
        </p:nvSpPr>
        <p:spPr bwMode="auto">
          <a:xfrm>
            <a:off x="3429935" y="430579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5" name="Rectangle 184">
            <a:extLst>
              <a:ext uri="{FF2B5EF4-FFF2-40B4-BE49-F238E27FC236}">
                <a16:creationId xmlns:a16="http://schemas.microsoft.com/office/drawing/2014/main" id="{1F8D7F53-5064-9FA3-F603-FBF1DD98244E}"/>
              </a:ext>
            </a:extLst>
          </p:cNvPr>
          <p:cNvSpPr/>
          <p:nvPr/>
        </p:nvSpPr>
        <p:spPr bwMode="auto">
          <a:xfrm>
            <a:off x="6150844" y="4020364"/>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6" name="Rectangle 185">
            <a:extLst>
              <a:ext uri="{FF2B5EF4-FFF2-40B4-BE49-F238E27FC236}">
                <a16:creationId xmlns:a16="http://schemas.microsoft.com/office/drawing/2014/main" id="{32A6D10C-D043-1402-7A2E-D2CCBAD633BB}"/>
              </a:ext>
            </a:extLst>
          </p:cNvPr>
          <p:cNvSpPr/>
          <p:nvPr/>
        </p:nvSpPr>
        <p:spPr bwMode="auto">
          <a:xfrm>
            <a:off x="5762759" y="4020364"/>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7" name="Rectangle 186">
            <a:extLst>
              <a:ext uri="{FF2B5EF4-FFF2-40B4-BE49-F238E27FC236}">
                <a16:creationId xmlns:a16="http://schemas.microsoft.com/office/drawing/2014/main" id="{9EC664A9-5590-A90C-42F8-74DD261ED287}"/>
              </a:ext>
            </a:extLst>
          </p:cNvPr>
          <p:cNvSpPr/>
          <p:nvPr/>
        </p:nvSpPr>
        <p:spPr bwMode="auto">
          <a:xfrm>
            <a:off x="5481692" y="438221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8" name="Rectangle 187">
            <a:extLst>
              <a:ext uri="{FF2B5EF4-FFF2-40B4-BE49-F238E27FC236}">
                <a16:creationId xmlns:a16="http://schemas.microsoft.com/office/drawing/2014/main" id="{DE645EB6-D621-43C9-5347-E43C1271ECA9}"/>
              </a:ext>
            </a:extLst>
          </p:cNvPr>
          <p:cNvSpPr/>
          <p:nvPr/>
        </p:nvSpPr>
        <p:spPr bwMode="auto">
          <a:xfrm>
            <a:off x="5196169" y="438222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9" name="Rectangle 188">
            <a:extLst>
              <a:ext uri="{FF2B5EF4-FFF2-40B4-BE49-F238E27FC236}">
                <a16:creationId xmlns:a16="http://schemas.microsoft.com/office/drawing/2014/main" id="{4C68A153-270E-251B-4C74-FEBCB60A8C13}"/>
              </a:ext>
            </a:extLst>
          </p:cNvPr>
          <p:cNvSpPr/>
          <p:nvPr/>
        </p:nvSpPr>
        <p:spPr bwMode="auto">
          <a:xfrm>
            <a:off x="6058608" y="438309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0" name="Rectangle 189">
            <a:extLst>
              <a:ext uri="{FF2B5EF4-FFF2-40B4-BE49-F238E27FC236}">
                <a16:creationId xmlns:a16="http://schemas.microsoft.com/office/drawing/2014/main" id="{F5FD2BF1-EF78-F88E-2693-B32BE1BB19C3}"/>
              </a:ext>
            </a:extLst>
          </p:cNvPr>
          <p:cNvSpPr/>
          <p:nvPr/>
        </p:nvSpPr>
        <p:spPr bwMode="auto">
          <a:xfrm>
            <a:off x="5773085" y="4383094"/>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1" name="Rectangle 190">
            <a:extLst>
              <a:ext uri="{FF2B5EF4-FFF2-40B4-BE49-F238E27FC236}">
                <a16:creationId xmlns:a16="http://schemas.microsoft.com/office/drawing/2014/main" id="{B00261C0-F7C3-17D7-0C52-CA5C1603EB68}"/>
              </a:ext>
            </a:extLst>
          </p:cNvPr>
          <p:cNvSpPr/>
          <p:nvPr/>
        </p:nvSpPr>
        <p:spPr bwMode="auto">
          <a:xfrm>
            <a:off x="8486180" y="407296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2" name="Rectangle 191">
            <a:extLst>
              <a:ext uri="{FF2B5EF4-FFF2-40B4-BE49-F238E27FC236}">
                <a16:creationId xmlns:a16="http://schemas.microsoft.com/office/drawing/2014/main" id="{233880C0-9EC8-EE70-C69E-81370B1A26EE}"/>
              </a:ext>
            </a:extLst>
          </p:cNvPr>
          <p:cNvSpPr/>
          <p:nvPr/>
        </p:nvSpPr>
        <p:spPr bwMode="auto">
          <a:xfrm>
            <a:off x="8104544" y="407296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3" name="Rectangle 192">
            <a:extLst>
              <a:ext uri="{FF2B5EF4-FFF2-40B4-BE49-F238E27FC236}">
                <a16:creationId xmlns:a16="http://schemas.microsoft.com/office/drawing/2014/main" id="{CDC37711-09C6-8C1B-2839-5945D70613CE}"/>
              </a:ext>
            </a:extLst>
          </p:cNvPr>
          <p:cNvSpPr/>
          <p:nvPr/>
        </p:nvSpPr>
        <p:spPr bwMode="auto">
          <a:xfrm>
            <a:off x="7810579" y="443481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4" name="Rectangle 193">
            <a:extLst>
              <a:ext uri="{FF2B5EF4-FFF2-40B4-BE49-F238E27FC236}">
                <a16:creationId xmlns:a16="http://schemas.microsoft.com/office/drawing/2014/main" id="{EDF9AAFA-3EDA-0178-EBB2-2A32B6EBAA9A}"/>
              </a:ext>
            </a:extLst>
          </p:cNvPr>
          <p:cNvSpPr/>
          <p:nvPr/>
        </p:nvSpPr>
        <p:spPr bwMode="auto">
          <a:xfrm>
            <a:off x="7525056" y="4434816"/>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5" name="Rectangle 194">
            <a:extLst>
              <a:ext uri="{FF2B5EF4-FFF2-40B4-BE49-F238E27FC236}">
                <a16:creationId xmlns:a16="http://schemas.microsoft.com/office/drawing/2014/main" id="{58EFF5DA-CDEC-9191-61E1-351D9D4343DA}"/>
              </a:ext>
            </a:extLst>
          </p:cNvPr>
          <p:cNvSpPr/>
          <p:nvPr/>
        </p:nvSpPr>
        <p:spPr bwMode="auto">
          <a:xfrm>
            <a:off x="8387880" y="443569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6" name="Rectangle 195">
            <a:extLst>
              <a:ext uri="{FF2B5EF4-FFF2-40B4-BE49-F238E27FC236}">
                <a16:creationId xmlns:a16="http://schemas.microsoft.com/office/drawing/2014/main" id="{C78EA8A3-8F06-C10C-A4E7-C9B56281D4A7}"/>
              </a:ext>
            </a:extLst>
          </p:cNvPr>
          <p:cNvSpPr/>
          <p:nvPr/>
        </p:nvSpPr>
        <p:spPr bwMode="auto">
          <a:xfrm>
            <a:off x="8102357" y="443569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7" name="Rectangle 196">
            <a:extLst>
              <a:ext uri="{FF2B5EF4-FFF2-40B4-BE49-F238E27FC236}">
                <a16:creationId xmlns:a16="http://schemas.microsoft.com/office/drawing/2014/main" id="{6D59C0E4-5E0C-91DA-E48C-E4A7379B2189}"/>
              </a:ext>
            </a:extLst>
          </p:cNvPr>
          <p:cNvSpPr/>
          <p:nvPr/>
        </p:nvSpPr>
        <p:spPr bwMode="auto">
          <a:xfrm>
            <a:off x="2502286" y="500095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8" name="Rectangle 197">
            <a:extLst>
              <a:ext uri="{FF2B5EF4-FFF2-40B4-BE49-F238E27FC236}">
                <a16:creationId xmlns:a16="http://schemas.microsoft.com/office/drawing/2014/main" id="{719DE56C-5BC4-B492-9312-97D49F783FF4}"/>
              </a:ext>
            </a:extLst>
          </p:cNvPr>
          <p:cNvSpPr/>
          <p:nvPr/>
        </p:nvSpPr>
        <p:spPr bwMode="auto">
          <a:xfrm>
            <a:off x="4944201" y="5004814"/>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9" name="Rectangle 198">
            <a:extLst>
              <a:ext uri="{FF2B5EF4-FFF2-40B4-BE49-F238E27FC236}">
                <a16:creationId xmlns:a16="http://schemas.microsoft.com/office/drawing/2014/main" id="{320E7FDE-5B25-632C-F610-502C84B8D14F}"/>
              </a:ext>
            </a:extLst>
          </p:cNvPr>
          <p:cNvSpPr/>
          <p:nvPr/>
        </p:nvSpPr>
        <p:spPr bwMode="auto">
          <a:xfrm>
            <a:off x="7142545" y="4982540"/>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0" name="Rounded Rectangle 70">
            <a:extLst>
              <a:ext uri="{FF2B5EF4-FFF2-40B4-BE49-F238E27FC236}">
                <a16:creationId xmlns:a16="http://schemas.microsoft.com/office/drawing/2014/main" id="{0359E967-7DF8-0671-9FAF-4C5F58B34CA8}"/>
              </a:ext>
            </a:extLst>
          </p:cNvPr>
          <p:cNvSpPr/>
          <p:nvPr/>
        </p:nvSpPr>
        <p:spPr bwMode="auto">
          <a:xfrm>
            <a:off x="2524029" y="4001875"/>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1" name="Rounded Rectangle 71">
            <a:extLst>
              <a:ext uri="{FF2B5EF4-FFF2-40B4-BE49-F238E27FC236}">
                <a16:creationId xmlns:a16="http://schemas.microsoft.com/office/drawing/2014/main" id="{5380AE52-AB8C-2626-74DD-2BDAC9883B2B}"/>
              </a:ext>
            </a:extLst>
          </p:cNvPr>
          <p:cNvSpPr/>
          <p:nvPr/>
        </p:nvSpPr>
        <p:spPr bwMode="auto">
          <a:xfrm>
            <a:off x="3337404" y="3936626"/>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2" name="Rounded Rectangle 72">
            <a:extLst>
              <a:ext uri="{FF2B5EF4-FFF2-40B4-BE49-F238E27FC236}">
                <a16:creationId xmlns:a16="http://schemas.microsoft.com/office/drawing/2014/main" id="{605E6793-3B36-D5C5-150C-BB291CBDFE27}"/>
              </a:ext>
            </a:extLst>
          </p:cNvPr>
          <p:cNvSpPr/>
          <p:nvPr/>
        </p:nvSpPr>
        <p:spPr bwMode="auto">
          <a:xfrm>
            <a:off x="4824028" y="3953380"/>
            <a:ext cx="1807192"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3" name="Rounded Rectangle 73">
            <a:extLst>
              <a:ext uri="{FF2B5EF4-FFF2-40B4-BE49-F238E27FC236}">
                <a16:creationId xmlns:a16="http://schemas.microsoft.com/office/drawing/2014/main" id="{73A21F34-960D-B934-4B9E-6BDC1630F96C}"/>
              </a:ext>
            </a:extLst>
          </p:cNvPr>
          <p:cNvSpPr/>
          <p:nvPr/>
        </p:nvSpPr>
        <p:spPr bwMode="auto">
          <a:xfrm>
            <a:off x="7014853" y="3891158"/>
            <a:ext cx="1991595"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4" name="Up-Down Arrow 74">
            <a:extLst>
              <a:ext uri="{FF2B5EF4-FFF2-40B4-BE49-F238E27FC236}">
                <a16:creationId xmlns:a16="http://schemas.microsoft.com/office/drawing/2014/main" id="{C388AB52-47D9-6A9C-EAA1-6985DCA54670}"/>
              </a:ext>
            </a:extLst>
          </p:cNvPr>
          <p:cNvSpPr/>
          <p:nvPr/>
        </p:nvSpPr>
        <p:spPr bwMode="auto">
          <a:xfrm>
            <a:off x="2847265" y="4608417"/>
            <a:ext cx="72372" cy="396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5" name="Up-Down Arrow 75">
            <a:extLst>
              <a:ext uri="{FF2B5EF4-FFF2-40B4-BE49-F238E27FC236}">
                <a16:creationId xmlns:a16="http://schemas.microsoft.com/office/drawing/2014/main" id="{C3885C9C-B2C9-31B4-1FF2-BE89B7D8EE2E}"/>
              </a:ext>
            </a:extLst>
          </p:cNvPr>
          <p:cNvSpPr/>
          <p:nvPr/>
        </p:nvSpPr>
        <p:spPr bwMode="auto">
          <a:xfrm>
            <a:off x="3758122" y="4679664"/>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6" name="Up-Down Arrow 76">
            <a:extLst>
              <a:ext uri="{FF2B5EF4-FFF2-40B4-BE49-F238E27FC236}">
                <a16:creationId xmlns:a16="http://schemas.microsoft.com/office/drawing/2014/main" id="{72DE7E7C-7E7C-0B16-8854-AE5BF6E287D7}"/>
              </a:ext>
            </a:extLst>
          </p:cNvPr>
          <p:cNvSpPr/>
          <p:nvPr/>
        </p:nvSpPr>
        <p:spPr bwMode="auto">
          <a:xfrm>
            <a:off x="5732186" y="4656382"/>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7" name="Up-Down Arrow 77">
            <a:extLst>
              <a:ext uri="{FF2B5EF4-FFF2-40B4-BE49-F238E27FC236}">
                <a16:creationId xmlns:a16="http://schemas.microsoft.com/office/drawing/2014/main" id="{2D43BB46-162D-1301-93F9-05522712D58A}"/>
              </a:ext>
            </a:extLst>
          </p:cNvPr>
          <p:cNvSpPr/>
          <p:nvPr/>
        </p:nvSpPr>
        <p:spPr bwMode="auto">
          <a:xfrm>
            <a:off x="8059254" y="4727512"/>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8" name="TextBox 207">
            <a:extLst>
              <a:ext uri="{FF2B5EF4-FFF2-40B4-BE49-F238E27FC236}">
                <a16:creationId xmlns:a16="http://schemas.microsoft.com/office/drawing/2014/main" id="{354B48D2-7800-09EB-A24B-4B0A0E1BD53F}"/>
              </a:ext>
            </a:extLst>
          </p:cNvPr>
          <p:cNvSpPr txBox="1"/>
          <p:nvPr/>
        </p:nvSpPr>
        <p:spPr>
          <a:xfrm>
            <a:off x="2587335" y="492816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209" name="TextBox 208">
            <a:extLst>
              <a:ext uri="{FF2B5EF4-FFF2-40B4-BE49-F238E27FC236}">
                <a16:creationId xmlns:a16="http://schemas.microsoft.com/office/drawing/2014/main" id="{0E15B658-AD63-BADF-39AD-1138A6F2A58E}"/>
              </a:ext>
            </a:extLst>
          </p:cNvPr>
          <p:cNvSpPr txBox="1"/>
          <p:nvPr/>
        </p:nvSpPr>
        <p:spPr>
          <a:xfrm>
            <a:off x="7493188" y="4918206"/>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210" name="TextBox 209">
            <a:extLst>
              <a:ext uri="{FF2B5EF4-FFF2-40B4-BE49-F238E27FC236}">
                <a16:creationId xmlns:a16="http://schemas.microsoft.com/office/drawing/2014/main" id="{7DCD8CC1-5571-B912-274D-EE113586BBFC}"/>
              </a:ext>
            </a:extLst>
          </p:cNvPr>
          <p:cNvSpPr txBox="1"/>
          <p:nvPr/>
        </p:nvSpPr>
        <p:spPr>
          <a:xfrm>
            <a:off x="5047446" y="494400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211" name="Rectangle 210">
            <a:extLst>
              <a:ext uri="{FF2B5EF4-FFF2-40B4-BE49-F238E27FC236}">
                <a16:creationId xmlns:a16="http://schemas.microsoft.com/office/drawing/2014/main" id="{E72AD807-267E-56C0-EC59-7784FC2DA431}"/>
              </a:ext>
            </a:extLst>
          </p:cNvPr>
          <p:cNvSpPr/>
          <p:nvPr/>
        </p:nvSpPr>
        <p:spPr bwMode="auto">
          <a:xfrm>
            <a:off x="1605172" y="407123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2" name="Rectangle 211">
            <a:extLst>
              <a:ext uri="{FF2B5EF4-FFF2-40B4-BE49-F238E27FC236}">
                <a16:creationId xmlns:a16="http://schemas.microsoft.com/office/drawing/2014/main" id="{1947D67B-9701-6E4F-4248-B5EEA868501C}"/>
              </a:ext>
            </a:extLst>
          </p:cNvPr>
          <p:cNvSpPr/>
          <p:nvPr/>
        </p:nvSpPr>
        <p:spPr bwMode="auto">
          <a:xfrm>
            <a:off x="1305587" y="407123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3" name="Rectangle 212">
            <a:extLst>
              <a:ext uri="{FF2B5EF4-FFF2-40B4-BE49-F238E27FC236}">
                <a16:creationId xmlns:a16="http://schemas.microsoft.com/office/drawing/2014/main" id="{7AAFBC1C-08D8-AFC0-8209-CB407A18894D}"/>
              </a:ext>
            </a:extLst>
          </p:cNvPr>
          <p:cNvSpPr/>
          <p:nvPr/>
        </p:nvSpPr>
        <p:spPr bwMode="auto">
          <a:xfrm>
            <a:off x="1598636" y="431826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4" name="Rectangle 213">
            <a:extLst>
              <a:ext uri="{FF2B5EF4-FFF2-40B4-BE49-F238E27FC236}">
                <a16:creationId xmlns:a16="http://schemas.microsoft.com/office/drawing/2014/main" id="{7FB59CB6-E621-E87B-579A-1C34F3E10BA2}"/>
              </a:ext>
            </a:extLst>
          </p:cNvPr>
          <p:cNvSpPr/>
          <p:nvPr/>
        </p:nvSpPr>
        <p:spPr bwMode="auto">
          <a:xfrm>
            <a:off x="1299051" y="43182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5" name="Rounded Rectangle 85">
            <a:extLst>
              <a:ext uri="{FF2B5EF4-FFF2-40B4-BE49-F238E27FC236}">
                <a16:creationId xmlns:a16="http://schemas.microsoft.com/office/drawing/2014/main" id="{F2089F81-7666-E25F-71A1-3D6A5ACC9D30}"/>
              </a:ext>
            </a:extLst>
          </p:cNvPr>
          <p:cNvSpPr/>
          <p:nvPr/>
        </p:nvSpPr>
        <p:spPr bwMode="auto">
          <a:xfrm>
            <a:off x="1209091" y="4005121"/>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6" name="Up-Down Arrow 86">
            <a:extLst>
              <a:ext uri="{FF2B5EF4-FFF2-40B4-BE49-F238E27FC236}">
                <a16:creationId xmlns:a16="http://schemas.microsoft.com/office/drawing/2014/main" id="{A1236BD4-09F1-9380-3A14-F3172A48BD41}"/>
              </a:ext>
            </a:extLst>
          </p:cNvPr>
          <p:cNvSpPr/>
          <p:nvPr/>
        </p:nvSpPr>
        <p:spPr bwMode="auto">
          <a:xfrm>
            <a:off x="1536764" y="4619358"/>
            <a:ext cx="72372" cy="360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7" name="Rectangle 216">
            <a:extLst>
              <a:ext uri="{FF2B5EF4-FFF2-40B4-BE49-F238E27FC236}">
                <a16:creationId xmlns:a16="http://schemas.microsoft.com/office/drawing/2014/main" id="{3FFB678A-1C42-D26A-D0C9-E85830A338B9}"/>
              </a:ext>
            </a:extLst>
          </p:cNvPr>
          <p:cNvSpPr/>
          <p:nvPr/>
        </p:nvSpPr>
        <p:spPr bwMode="auto">
          <a:xfrm>
            <a:off x="766144" y="4997537"/>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8" name="TextBox 217">
            <a:extLst>
              <a:ext uri="{FF2B5EF4-FFF2-40B4-BE49-F238E27FC236}">
                <a16:creationId xmlns:a16="http://schemas.microsoft.com/office/drawing/2014/main" id="{6A7C95D1-D24A-84EC-ED78-10DDEAB8E80C}"/>
              </a:ext>
            </a:extLst>
          </p:cNvPr>
          <p:cNvSpPr txBox="1"/>
          <p:nvPr/>
        </p:nvSpPr>
        <p:spPr>
          <a:xfrm>
            <a:off x="764568" y="493437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grpSp>
        <p:nvGrpSpPr>
          <p:cNvPr id="224" name="Group 223">
            <a:extLst>
              <a:ext uri="{FF2B5EF4-FFF2-40B4-BE49-F238E27FC236}">
                <a16:creationId xmlns:a16="http://schemas.microsoft.com/office/drawing/2014/main" id="{74DA70CD-5AF3-8DED-E811-F888D7BD3126}"/>
              </a:ext>
            </a:extLst>
          </p:cNvPr>
          <p:cNvGrpSpPr/>
          <p:nvPr/>
        </p:nvGrpSpPr>
        <p:grpSpPr>
          <a:xfrm>
            <a:off x="571432" y="4214295"/>
            <a:ext cx="265363" cy="502856"/>
            <a:chOff x="588600" y="4407768"/>
            <a:chExt cx="265363" cy="502856"/>
          </a:xfrm>
        </p:grpSpPr>
        <p:sp>
          <p:nvSpPr>
            <p:cNvPr id="225" name="Rectangle 224">
              <a:extLst>
                <a:ext uri="{FF2B5EF4-FFF2-40B4-BE49-F238E27FC236}">
                  <a16:creationId xmlns:a16="http://schemas.microsoft.com/office/drawing/2014/main" id="{19E2E519-F910-CCF9-6AE8-BF959C51C4F8}"/>
                </a:ext>
              </a:extLst>
            </p:cNvPr>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6" name="Up-Down Arrow 38">
              <a:extLst>
                <a:ext uri="{FF2B5EF4-FFF2-40B4-BE49-F238E27FC236}">
                  <a16:creationId xmlns:a16="http://schemas.microsoft.com/office/drawing/2014/main" id="{AF039F85-D703-98FC-9B14-5E7961461429}"/>
                </a:ext>
              </a:extLst>
            </p:cNvPr>
            <p:cNvSpPr/>
            <p:nvPr/>
          </p:nvSpPr>
          <p:spPr bwMode="auto">
            <a:xfrm>
              <a:off x="685096" y="4622624"/>
              <a:ext cx="72372" cy="288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grpSp>
      <p:grpSp>
        <p:nvGrpSpPr>
          <p:cNvPr id="227" name="Group 226">
            <a:extLst>
              <a:ext uri="{FF2B5EF4-FFF2-40B4-BE49-F238E27FC236}">
                <a16:creationId xmlns:a16="http://schemas.microsoft.com/office/drawing/2014/main" id="{01FB078D-2D1A-9926-F214-3A854A015F2C}"/>
              </a:ext>
            </a:extLst>
          </p:cNvPr>
          <p:cNvGrpSpPr/>
          <p:nvPr/>
        </p:nvGrpSpPr>
        <p:grpSpPr>
          <a:xfrm>
            <a:off x="1133488" y="1818639"/>
            <a:ext cx="6804000" cy="363779"/>
            <a:chOff x="1975076" y="1524540"/>
            <a:chExt cx="6077755" cy="295821"/>
          </a:xfrm>
        </p:grpSpPr>
        <p:cxnSp>
          <p:nvCxnSpPr>
            <p:cNvPr id="228" name="Straight Connector 227">
              <a:extLst>
                <a:ext uri="{FF2B5EF4-FFF2-40B4-BE49-F238E27FC236}">
                  <a16:creationId xmlns:a16="http://schemas.microsoft.com/office/drawing/2014/main" id="{1E5345A7-31EC-E0BB-15E9-9D80E46CA1E3}"/>
                </a:ext>
              </a:extLst>
            </p:cNvPr>
            <p:cNvCxnSpPr>
              <a:cxnSpLocks/>
              <a:endCxn id="235" idx="6"/>
            </p:cNvCxnSpPr>
            <p:nvPr/>
          </p:nvCxnSpPr>
          <p:spPr>
            <a:xfrm flipH="1">
              <a:off x="2040164" y="1526019"/>
              <a:ext cx="2968397" cy="265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048D30C-CF00-48EA-6CAD-446DCE0E222E}"/>
                </a:ext>
              </a:extLst>
            </p:cNvPr>
            <p:cNvCxnSpPr>
              <a:cxnSpLocks/>
              <a:endCxn id="232" idx="1"/>
            </p:cNvCxnSpPr>
            <p:nvPr/>
          </p:nvCxnSpPr>
          <p:spPr>
            <a:xfrm>
              <a:off x="4996573" y="1524540"/>
              <a:ext cx="936426" cy="2341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0" name="Oval 13">
              <a:extLst>
                <a:ext uri="{FF2B5EF4-FFF2-40B4-BE49-F238E27FC236}">
                  <a16:creationId xmlns:a16="http://schemas.microsoft.com/office/drawing/2014/main" id="{4823C260-CB88-66C7-EBFC-5902A42590F6}"/>
                </a:ext>
              </a:extLst>
            </p:cNvPr>
            <p:cNvSpPr>
              <a:spLocks noChangeArrowheads="1"/>
            </p:cNvSpPr>
            <p:nvPr/>
          </p:nvSpPr>
          <p:spPr bwMode="auto">
            <a:xfrm>
              <a:off x="3964434" y="1753928"/>
              <a:ext cx="64315" cy="5855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231" name="Straight Connector 230">
              <a:extLst>
                <a:ext uri="{FF2B5EF4-FFF2-40B4-BE49-F238E27FC236}">
                  <a16:creationId xmlns:a16="http://schemas.microsoft.com/office/drawing/2014/main" id="{11D67046-9FF4-9DCF-FA5B-8E0828EFEDCD}"/>
                </a:ext>
              </a:extLst>
            </p:cNvPr>
            <p:cNvCxnSpPr>
              <a:cxnSpLocks/>
              <a:endCxn id="230" idx="7"/>
            </p:cNvCxnSpPr>
            <p:nvPr/>
          </p:nvCxnSpPr>
          <p:spPr bwMode="auto">
            <a:xfrm flipH="1">
              <a:off x="4019330" y="1524540"/>
              <a:ext cx="989231" cy="237963"/>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2" name="Oval 13">
              <a:extLst>
                <a:ext uri="{FF2B5EF4-FFF2-40B4-BE49-F238E27FC236}">
                  <a16:creationId xmlns:a16="http://schemas.microsoft.com/office/drawing/2014/main" id="{DF23123C-11EE-392C-C422-049FFF8643FC}"/>
                </a:ext>
              </a:extLst>
            </p:cNvPr>
            <p:cNvSpPr>
              <a:spLocks noChangeArrowheads="1"/>
            </p:cNvSpPr>
            <p:nvPr/>
          </p:nvSpPr>
          <p:spPr bwMode="auto">
            <a:xfrm>
              <a:off x="5923468" y="1750129"/>
              <a:ext cx="65087" cy="5855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233" name="Straight Connector 232">
              <a:extLst>
                <a:ext uri="{FF2B5EF4-FFF2-40B4-BE49-F238E27FC236}">
                  <a16:creationId xmlns:a16="http://schemas.microsoft.com/office/drawing/2014/main" id="{616104A5-E218-86CD-D2DD-B6829631C2F9}"/>
                </a:ext>
              </a:extLst>
            </p:cNvPr>
            <p:cNvCxnSpPr>
              <a:cxnSpLocks/>
              <a:endCxn id="234" idx="2"/>
            </p:cNvCxnSpPr>
            <p:nvPr/>
          </p:nvCxnSpPr>
          <p:spPr>
            <a:xfrm>
              <a:off x="4996573" y="1525854"/>
              <a:ext cx="2991171" cy="246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4" name="Oval 13">
              <a:extLst>
                <a:ext uri="{FF2B5EF4-FFF2-40B4-BE49-F238E27FC236}">
                  <a16:creationId xmlns:a16="http://schemas.microsoft.com/office/drawing/2014/main" id="{EECE179B-6F80-428C-B427-19A99E2078F7}"/>
                </a:ext>
              </a:extLst>
            </p:cNvPr>
            <p:cNvSpPr>
              <a:spLocks noChangeArrowheads="1"/>
            </p:cNvSpPr>
            <p:nvPr/>
          </p:nvSpPr>
          <p:spPr bwMode="auto">
            <a:xfrm>
              <a:off x="7987744" y="1743216"/>
              <a:ext cx="65087" cy="5855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35" name="Oval 13">
              <a:extLst>
                <a:ext uri="{FF2B5EF4-FFF2-40B4-BE49-F238E27FC236}">
                  <a16:creationId xmlns:a16="http://schemas.microsoft.com/office/drawing/2014/main" id="{3EA20007-8F69-9E09-1B37-7ADEC8C7E666}"/>
                </a:ext>
              </a:extLst>
            </p:cNvPr>
            <p:cNvSpPr>
              <a:spLocks noChangeArrowheads="1"/>
            </p:cNvSpPr>
            <p:nvPr/>
          </p:nvSpPr>
          <p:spPr bwMode="auto">
            <a:xfrm>
              <a:off x="1975076" y="1761811"/>
              <a:ext cx="65088" cy="5855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grpSp>
      <p:sp>
        <p:nvSpPr>
          <p:cNvPr id="236" name="TextBox 235">
            <a:extLst>
              <a:ext uri="{FF2B5EF4-FFF2-40B4-BE49-F238E27FC236}">
                <a16:creationId xmlns:a16="http://schemas.microsoft.com/office/drawing/2014/main" id="{CE59A407-1C21-1B70-05B5-E27619AFB0FB}"/>
              </a:ext>
            </a:extLst>
          </p:cNvPr>
          <p:cNvSpPr txBox="1"/>
          <p:nvPr/>
        </p:nvSpPr>
        <p:spPr>
          <a:xfrm>
            <a:off x="75377" y="851672"/>
            <a:ext cx="9143272" cy="584775"/>
          </a:xfrm>
          <a:prstGeom prst="rect">
            <a:avLst/>
          </a:prstGeom>
          <a:noFill/>
        </p:spPr>
        <p:txBody>
          <a:bodyPr wrap="none" rtlCol="0">
            <a:spAutoFit/>
          </a:bodyPr>
          <a:lstStyle/>
          <a:p>
            <a:r>
              <a:rPr lang="en-US" sz="1600" dirty="0"/>
              <a:t>Along with the just identified two major evolution steps, the </a:t>
            </a:r>
            <a:r>
              <a:rPr lang="en-US" sz="1600" dirty="0">
                <a:solidFill>
                  <a:srgbClr val="FF0000"/>
                </a:solidFill>
              </a:rPr>
              <a:t>primary evolution paths</a:t>
            </a:r>
          </a:p>
          <a:p>
            <a:r>
              <a:rPr lang="en-US" sz="1600" dirty="0"/>
              <a:t>  </a:t>
            </a:r>
            <a:r>
              <a:rPr lang="en-US" sz="1600" dirty="0">
                <a:solidFill>
                  <a:srgbClr val="0070C0"/>
                </a:solidFill>
              </a:rPr>
              <a:t>of Armv7 to Armv9.0-based CPUs in mobile processors </a:t>
            </a:r>
            <a:r>
              <a:rPr lang="en-US" sz="1600" dirty="0"/>
              <a:t>stands out as follows:  </a:t>
            </a:r>
            <a:endParaRPr lang="hu-HU" sz="1600" dirty="0" err="1"/>
          </a:p>
        </p:txBody>
      </p:sp>
      <p:sp>
        <p:nvSpPr>
          <p:cNvPr id="3" name="Text Box 5">
            <a:extLst>
              <a:ext uri="{FF2B5EF4-FFF2-40B4-BE49-F238E27FC236}">
                <a16:creationId xmlns:a16="http://schemas.microsoft.com/office/drawing/2014/main" id="{C01CB610-256A-3934-E269-032D9E3E1AE8}"/>
              </a:ext>
            </a:extLst>
          </p:cNvPr>
          <p:cNvSpPr txBox="1">
            <a:spLocks noChangeArrowheads="1"/>
          </p:cNvSpPr>
          <p:nvPr/>
        </p:nvSpPr>
        <p:spPr bwMode="auto">
          <a:xfrm>
            <a:off x="2583444" y="2217639"/>
            <a:ext cx="156324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64-bit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sp>
        <p:nvSpPr>
          <p:cNvPr id="4" name="Text Box 5">
            <a:extLst>
              <a:ext uri="{FF2B5EF4-FFF2-40B4-BE49-F238E27FC236}">
                <a16:creationId xmlns:a16="http://schemas.microsoft.com/office/drawing/2014/main" id="{75ED21CD-8C88-D89B-F593-DEFF44B38D16}"/>
              </a:ext>
            </a:extLst>
          </p:cNvPr>
          <p:cNvSpPr txBox="1">
            <a:spLocks noChangeArrowheads="1"/>
          </p:cNvSpPr>
          <p:nvPr/>
        </p:nvSpPr>
        <p:spPr bwMode="auto">
          <a:xfrm>
            <a:off x="-31526" y="2217639"/>
            <a:ext cx="2399906" cy="94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ts val="20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Single-core CPUs</a:t>
            </a:r>
          </a:p>
          <a:p>
            <a:pPr marL="0" marR="0" lvl="0" indent="0" algn="ctr" defTabSz="914400" rtl="0" eaLnBrk="1" fontAlgn="base" latinLnBrk="0" hangingPunct="1">
              <a:lnSpc>
                <a:spcPct val="100000"/>
              </a:lnSpc>
              <a:spcBef>
                <a:spcPct val="0"/>
              </a:spcBef>
              <a:spcAft>
                <a:spcPts val="200"/>
              </a:spcAft>
              <a:buClrTx/>
              <a:buSzTx/>
              <a:buFontTx/>
              <a:buNone/>
              <a:tabLst/>
              <a:defRPr/>
            </a:pPr>
            <a:r>
              <a:rPr lang="en-US" sz="1300" b="1" dirty="0">
                <a:solidFill>
                  <a:srgbClr val="000000"/>
                </a:solidFill>
              </a:rPr>
              <a:t>then</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32-bit symmetrical</a:t>
            </a:r>
          </a:p>
          <a:p>
            <a:pPr marL="0" marR="0" lvl="0" indent="0" algn="ctr" defTabSz="914400" rtl="0" eaLnBrk="1" fontAlgn="base" latinLnBrk="0" hangingPunct="1">
              <a:lnSpc>
                <a:spcPct val="100000"/>
              </a:lnSpc>
              <a:spcBef>
                <a:spcPct val="0"/>
              </a:spcBef>
              <a:spcAft>
                <a:spcPts val="30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 CPUs</a:t>
            </a:r>
          </a:p>
        </p:txBody>
      </p:sp>
      <p:sp>
        <p:nvSpPr>
          <p:cNvPr id="5" name="Text Box 6">
            <a:extLst>
              <a:ext uri="{FF2B5EF4-FFF2-40B4-BE49-F238E27FC236}">
                <a16:creationId xmlns:a16="http://schemas.microsoft.com/office/drawing/2014/main" id="{8C27F2DF-F465-6072-CA7C-40AA3339A84D}"/>
              </a:ext>
            </a:extLst>
          </p:cNvPr>
          <p:cNvSpPr txBox="1">
            <a:spLocks noChangeArrowheads="1"/>
          </p:cNvSpPr>
          <p:nvPr/>
        </p:nvSpPr>
        <p:spPr bwMode="auto">
          <a:xfrm>
            <a:off x="4882400" y="2225037"/>
            <a:ext cx="139012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b="1" dirty="0">
                <a:solidFill>
                  <a:srgbClr val="000000"/>
                </a:solidFill>
              </a:rPr>
              <a:t>based CPUs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6">
            <a:extLst>
              <a:ext uri="{FF2B5EF4-FFF2-40B4-BE49-F238E27FC236}">
                <a16:creationId xmlns:a16="http://schemas.microsoft.com/office/drawing/2014/main" id="{7E523F17-D6B4-0546-B4B9-550F989E49F6}"/>
              </a:ext>
            </a:extLst>
          </p:cNvPr>
          <p:cNvSpPr txBox="1">
            <a:spLocks noChangeArrowheads="1"/>
          </p:cNvSpPr>
          <p:nvPr/>
        </p:nvSpPr>
        <p:spPr bwMode="auto">
          <a:xfrm>
            <a:off x="6779564" y="2221260"/>
            <a:ext cx="1860276"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 </a:t>
            </a: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300" b="1" dirty="0">
                <a:solidFill>
                  <a:srgbClr val="000000"/>
                </a:solidFill>
              </a:rPr>
              <a:t>based CPUs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4371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500" fill="hold"/>
                                        <p:tgtEl>
                                          <p:spTgt spid="41"/>
                                        </p:tgtEl>
                                        <p:attrNameLst>
                                          <p:attrName>ppt_x</p:attrName>
                                        </p:attrNameLst>
                                      </p:cBhvr>
                                      <p:tavLst>
                                        <p:tav tm="0">
                                          <p:val>
                                            <p:strVal val="#ppt_x"/>
                                          </p:val>
                                        </p:tav>
                                        <p:tav tm="100000">
                                          <p:val>
                                            <p:strVal val="#ppt_x"/>
                                          </p:val>
                                        </p:tav>
                                      </p:tavLst>
                                    </p:anim>
                                    <p:anim calcmode="lin" valueType="num">
                                      <p:cBhvr additive="base">
                                        <p:cTn id="40" dur="500" fill="hold"/>
                                        <p:tgtEl>
                                          <p:spTgt spid="4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additive="base">
                                        <p:cTn id="43" dur="500" fill="hold"/>
                                        <p:tgtEl>
                                          <p:spTgt spid="42"/>
                                        </p:tgtEl>
                                        <p:attrNameLst>
                                          <p:attrName>ppt_x</p:attrName>
                                        </p:attrNameLst>
                                      </p:cBhvr>
                                      <p:tavLst>
                                        <p:tav tm="0">
                                          <p:val>
                                            <p:strVal val="#ppt_x"/>
                                          </p:val>
                                        </p:tav>
                                        <p:tav tm="100000">
                                          <p:val>
                                            <p:strVal val="#ppt_x"/>
                                          </p:val>
                                        </p:tav>
                                      </p:tavLst>
                                    </p:anim>
                                    <p:anim calcmode="lin" valueType="num">
                                      <p:cBhvr additive="base">
                                        <p:cTn id="44" dur="500" fill="hold"/>
                                        <p:tgtEl>
                                          <p:spTgt spid="4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8"/>
                                        </p:tgtEl>
                                        <p:attrNameLst>
                                          <p:attrName>style.visibility</p:attrName>
                                        </p:attrNameLst>
                                      </p:cBhvr>
                                      <p:to>
                                        <p:strVal val="visible"/>
                                      </p:to>
                                    </p:set>
                                    <p:anim calcmode="lin" valueType="num">
                                      <p:cBhvr additive="base">
                                        <p:cTn id="47" dur="500" fill="hold"/>
                                        <p:tgtEl>
                                          <p:spTgt spid="98"/>
                                        </p:tgtEl>
                                        <p:attrNameLst>
                                          <p:attrName>ppt_x</p:attrName>
                                        </p:attrNameLst>
                                      </p:cBhvr>
                                      <p:tavLst>
                                        <p:tav tm="0">
                                          <p:val>
                                            <p:strVal val="#ppt_x"/>
                                          </p:val>
                                        </p:tav>
                                        <p:tav tm="100000">
                                          <p:val>
                                            <p:strVal val="#ppt_x"/>
                                          </p:val>
                                        </p:tav>
                                      </p:tavLst>
                                    </p:anim>
                                    <p:anim calcmode="lin" valueType="num">
                                      <p:cBhvr additive="base">
                                        <p:cTn id="48" dur="500" fill="hold"/>
                                        <p:tgtEl>
                                          <p:spTgt spid="9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99"/>
                                        </p:tgtEl>
                                        <p:attrNameLst>
                                          <p:attrName>style.visibility</p:attrName>
                                        </p:attrNameLst>
                                      </p:cBhvr>
                                      <p:to>
                                        <p:strVal val="visible"/>
                                      </p:to>
                                    </p:set>
                                    <p:anim calcmode="lin" valueType="num">
                                      <p:cBhvr additive="base">
                                        <p:cTn id="51" dur="500" fill="hold"/>
                                        <p:tgtEl>
                                          <p:spTgt spid="99"/>
                                        </p:tgtEl>
                                        <p:attrNameLst>
                                          <p:attrName>ppt_x</p:attrName>
                                        </p:attrNameLst>
                                      </p:cBhvr>
                                      <p:tavLst>
                                        <p:tav tm="0">
                                          <p:val>
                                            <p:strVal val="#ppt_x"/>
                                          </p:val>
                                        </p:tav>
                                        <p:tav tm="100000">
                                          <p:val>
                                            <p:strVal val="#ppt_x"/>
                                          </p:val>
                                        </p:tav>
                                      </p:tavLst>
                                    </p:anim>
                                    <p:anim calcmode="lin" valueType="num">
                                      <p:cBhvr additive="base">
                                        <p:cTn id="52" dur="500" fill="hold"/>
                                        <p:tgtEl>
                                          <p:spTgt spid="9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00"/>
                                        </p:tgtEl>
                                        <p:attrNameLst>
                                          <p:attrName>style.visibility</p:attrName>
                                        </p:attrNameLst>
                                      </p:cBhvr>
                                      <p:to>
                                        <p:strVal val="visible"/>
                                      </p:to>
                                    </p:set>
                                    <p:anim calcmode="lin" valueType="num">
                                      <p:cBhvr additive="base">
                                        <p:cTn id="55" dur="500" fill="hold"/>
                                        <p:tgtEl>
                                          <p:spTgt spid="100"/>
                                        </p:tgtEl>
                                        <p:attrNameLst>
                                          <p:attrName>ppt_x</p:attrName>
                                        </p:attrNameLst>
                                      </p:cBhvr>
                                      <p:tavLst>
                                        <p:tav tm="0">
                                          <p:val>
                                            <p:strVal val="#ppt_x"/>
                                          </p:val>
                                        </p:tav>
                                        <p:tav tm="100000">
                                          <p:val>
                                            <p:strVal val="#ppt_x"/>
                                          </p:val>
                                        </p:tav>
                                      </p:tavLst>
                                    </p:anim>
                                    <p:anim calcmode="lin" valueType="num">
                                      <p:cBhvr additive="base">
                                        <p:cTn id="56" dur="500" fill="hold"/>
                                        <p:tgtEl>
                                          <p:spTgt spid="10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64"/>
                                        </p:tgtEl>
                                        <p:attrNameLst>
                                          <p:attrName>style.visibility</p:attrName>
                                        </p:attrNameLst>
                                      </p:cBhvr>
                                      <p:to>
                                        <p:strVal val="visible"/>
                                      </p:to>
                                    </p:set>
                                    <p:anim calcmode="lin" valueType="num">
                                      <p:cBhvr additive="base">
                                        <p:cTn id="63" dur="500" fill="hold"/>
                                        <p:tgtEl>
                                          <p:spTgt spid="164"/>
                                        </p:tgtEl>
                                        <p:attrNameLst>
                                          <p:attrName>ppt_x</p:attrName>
                                        </p:attrNameLst>
                                      </p:cBhvr>
                                      <p:tavLst>
                                        <p:tav tm="0">
                                          <p:val>
                                            <p:strVal val="#ppt_x"/>
                                          </p:val>
                                        </p:tav>
                                        <p:tav tm="100000">
                                          <p:val>
                                            <p:strVal val="#ppt_x"/>
                                          </p:val>
                                        </p:tav>
                                      </p:tavLst>
                                    </p:anim>
                                    <p:anim calcmode="lin" valueType="num">
                                      <p:cBhvr additive="base">
                                        <p:cTn id="64" dur="500" fill="hold"/>
                                        <p:tgtEl>
                                          <p:spTgt spid="16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65"/>
                                        </p:tgtEl>
                                        <p:attrNameLst>
                                          <p:attrName>style.visibility</p:attrName>
                                        </p:attrNameLst>
                                      </p:cBhvr>
                                      <p:to>
                                        <p:strVal val="visible"/>
                                      </p:to>
                                    </p:set>
                                    <p:anim calcmode="lin" valueType="num">
                                      <p:cBhvr additive="base">
                                        <p:cTn id="67" dur="500" fill="hold"/>
                                        <p:tgtEl>
                                          <p:spTgt spid="165"/>
                                        </p:tgtEl>
                                        <p:attrNameLst>
                                          <p:attrName>ppt_x</p:attrName>
                                        </p:attrNameLst>
                                      </p:cBhvr>
                                      <p:tavLst>
                                        <p:tav tm="0">
                                          <p:val>
                                            <p:strVal val="#ppt_x"/>
                                          </p:val>
                                        </p:tav>
                                        <p:tav tm="100000">
                                          <p:val>
                                            <p:strVal val="#ppt_x"/>
                                          </p:val>
                                        </p:tav>
                                      </p:tavLst>
                                    </p:anim>
                                    <p:anim calcmode="lin" valueType="num">
                                      <p:cBhvr additive="base">
                                        <p:cTn id="68" dur="500" fill="hold"/>
                                        <p:tgtEl>
                                          <p:spTgt spid="16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66"/>
                                        </p:tgtEl>
                                        <p:attrNameLst>
                                          <p:attrName>style.visibility</p:attrName>
                                        </p:attrNameLst>
                                      </p:cBhvr>
                                      <p:to>
                                        <p:strVal val="visible"/>
                                      </p:to>
                                    </p:set>
                                    <p:anim calcmode="lin" valueType="num">
                                      <p:cBhvr additive="base">
                                        <p:cTn id="71" dur="500" fill="hold"/>
                                        <p:tgtEl>
                                          <p:spTgt spid="166"/>
                                        </p:tgtEl>
                                        <p:attrNameLst>
                                          <p:attrName>ppt_x</p:attrName>
                                        </p:attrNameLst>
                                      </p:cBhvr>
                                      <p:tavLst>
                                        <p:tav tm="0">
                                          <p:val>
                                            <p:strVal val="#ppt_x"/>
                                          </p:val>
                                        </p:tav>
                                        <p:tav tm="100000">
                                          <p:val>
                                            <p:strVal val="#ppt_x"/>
                                          </p:val>
                                        </p:tav>
                                      </p:tavLst>
                                    </p:anim>
                                    <p:anim calcmode="lin" valueType="num">
                                      <p:cBhvr additive="base">
                                        <p:cTn id="72" dur="500" fill="hold"/>
                                        <p:tgtEl>
                                          <p:spTgt spid="16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67"/>
                                        </p:tgtEl>
                                        <p:attrNameLst>
                                          <p:attrName>style.visibility</p:attrName>
                                        </p:attrNameLst>
                                      </p:cBhvr>
                                      <p:to>
                                        <p:strVal val="visible"/>
                                      </p:to>
                                    </p:set>
                                    <p:anim calcmode="lin" valueType="num">
                                      <p:cBhvr additive="base">
                                        <p:cTn id="75" dur="500" fill="hold"/>
                                        <p:tgtEl>
                                          <p:spTgt spid="167"/>
                                        </p:tgtEl>
                                        <p:attrNameLst>
                                          <p:attrName>ppt_x</p:attrName>
                                        </p:attrNameLst>
                                      </p:cBhvr>
                                      <p:tavLst>
                                        <p:tav tm="0">
                                          <p:val>
                                            <p:strVal val="#ppt_x"/>
                                          </p:val>
                                        </p:tav>
                                        <p:tav tm="100000">
                                          <p:val>
                                            <p:strVal val="#ppt_x"/>
                                          </p:val>
                                        </p:tav>
                                      </p:tavLst>
                                    </p:anim>
                                    <p:anim calcmode="lin" valueType="num">
                                      <p:cBhvr additive="base">
                                        <p:cTn id="76" dur="500" fill="hold"/>
                                        <p:tgtEl>
                                          <p:spTgt spid="16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68"/>
                                        </p:tgtEl>
                                        <p:attrNameLst>
                                          <p:attrName>style.visibility</p:attrName>
                                        </p:attrNameLst>
                                      </p:cBhvr>
                                      <p:to>
                                        <p:strVal val="visible"/>
                                      </p:to>
                                    </p:set>
                                    <p:anim calcmode="lin" valueType="num">
                                      <p:cBhvr additive="base">
                                        <p:cTn id="79" dur="500" fill="hold"/>
                                        <p:tgtEl>
                                          <p:spTgt spid="168"/>
                                        </p:tgtEl>
                                        <p:attrNameLst>
                                          <p:attrName>ppt_x</p:attrName>
                                        </p:attrNameLst>
                                      </p:cBhvr>
                                      <p:tavLst>
                                        <p:tav tm="0">
                                          <p:val>
                                            <p:strVal val="#ppt_x"/>
                                          </p:val>
                                        </p:tav>
                                        <p:tav tm="100000">
                                          <p:val>
                                            <p:strVal val="#ppt_x"/>
                                          </p:val>
                                        </p:tav>
                                      </p:tavLst>
                                    </p:anim>
                                    <p:anim calcmode="lin" valueType="num">
                                      <p:cBhvr additive="base">
                                        <p:cTn id="80" dur="500" fill="hold"/>
                                        <p:tgtEl>
                                          <p:spTgt spid="16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69"/>
                                        </p:tgtEl>
                                        <p:attrNameLst>
                                          <p:attrName>style.visibility</p:attrName>
                                        </p:attrNameLst>
                                      </p:cBhvr>
                                      <p:to>
                                        <p:strVal val="visible"/>
                                      </p:to>
                                    </p:set>
                                    <p:anim calcmode="lin" valueType="num">
                                      <p:cBhvr additive="base">
                                        <p:cTn id="83" dur="500" fill="hold"/>
                                        <p:tgtEl>
                                          <p:spTgt spid="169"/>
                                        </p:tgtEl>
                                        <p:attrNameLst>
                                          <p:attrName>ppt_x</p:attrName>
                                        </p:attrNameLst>
                                      </p:cBhvr>
                                      <p:tavLst>
                                        <p:tav tm="0">
                                          <p:val>
                                            <p:strVal val="#ppt_x"/>
                                          </p:val>
                                        </p:tav>
                                        <p:tav tm="100000">
                                          <p:val>
                                            <p:strVal val="#ppt_x"/>
                                          </p:val>
                                        </p:tav>
                                      </p:tavLst>
                                    </p:anim>
                                    <p:anim calcmode="lin" valueType="num">
                                      <p:cBhvr additive="base">
                                        <p:cTn id="84" dur="500" fill="hold"/>
                                        <p:tgtEl>
                                          <p:spTgt spid="16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70"/>
                                        </p:tgtEl>
                                        <p:attrNameLst>
                                          <p:attrName>style.visibility</p:attrName>
                                        </p:attrNameLst>
                                      </p:cBhvr>
                                      <p:to>
                                        <p:strVal val="visible"/>
                                      </p:to>
                                    </p:set>
                                    <p:anim calcmode="lin" valueType="num">
                                      <p:cBhvr additive="base">
                                        <p:cTn id="87" dur="500" fill="hold"/>
                                        <p:tgtEl>
                                          <p:spTgt spid="170"/>
                                        </p:tgtEl>
                                        <p:attrNameLst>
                                          <p:attrName>ppt_x</p:attrName>
                                        </p:attrNameLst>
                                      </p:cBhvr>
                                      <p:tavLst>
                                        <p:tav tm="0">
                                          <p:val>
                                            <p:strVal val="#ppt_x"/>
                                          </p:val>
                                        </p:tav>
                                        <p:tav tm="100000">
                                          <p:val>
                                            <p:strVal val="#ppt_x"/>
                                          </p:val>
                                        </p:tav>
                                      </p:tavLst>
                                    </p:anim>
                                    <p:anim calcmode="lin" valueType="num">
                                      <p:cBhvr additive="base">
                                        <p:cTn id="88" dur="500" fill="hold"/>
                                        <p:tgtEl>
                                          <p:spTgt spid="170"/>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71"/>
                                        </p:tgtEl>
                                        <p:attrNameLst>
                                          <p:attrName>style.visibility</p:attrName>
                                        </p:attrNameLst>
                                      </p:cBhvr>
                                      <p:to>
                                        <p:strVal val="visible"/>
                                      </p:to>
                                    </p:set>
                                    <p:anim calcmode="lin" valueType="num">
                                      <p:cBhvr additive="base">
                                        <p:cTn id="91" dur="500" fill="hold"/>
                                        <p:tgtEl>
                                          <p:spTgt spid="171"/>
                                        </p:tgtEl>
                                        <p:attrNameLst>
                                          <p:attrName>ppt_x</p:attrName>
                                        </p:attrNameLst>
                                      </p:cBhvr>
                                      <p:tavLst>
                                        <p:tav tm="0">
                                          <p:val>
                                            <p:strVal val="#ppt_x"/>
                                          </p:val>
                                        </p:tav>
                                        <p:tav tm="100000">
                                          <p:val>
                                            <p:strVal val="#ppt_x"/>
                                          </p:val>
                                        </p:tav>
                                      </p:tavLst>
                                    </p:anim>
                                    <p:anim calcmode="lin" valueType="num">
                                      <p:cBhvr additive="base">
                                        <p:cTn id="92" dur="500" fill="hold"/>
                                        <p:tgtEl>
                                          <p:spTgt spid="171"/>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172"/>
                                        </p:tgtEl>
                                        <p:attrNameLst>
                                          <p:attrName>style.visibility</p:attrName>
                                        </p:attrNameLst>
                                      </p:cBhvr>
                                      <p:to>
                                        <p:strVal val="visible"/>
                                      </p:to>
                                    </p:set>
                                    <p:anim calcmode="lin" valueType="num">
                                      <p:cBhvr additive="base">
                                        <p:cTn id="95" dur="500" fill="hold"/>
                                        <p:tgtEl>
                                          <p:spTgt spid="172"/>
                                        </p:tgtEl>
                                        <p:attrNameLst>
                                          <p:attrName>ppt_x</p:attrName>
                                        </p:attrNameLst>
                                      </p:cBhvr>
                                      <p:tavLst>
                                        <p:tav tm="0">
                                          <p:val>
                                            <p:strVal val="#ppt_x"/>
                                          </p:val>
                                        </p:tav>
                                        <p:tav tm="100000">
                                          <p:val>
                                            <p:strVal val="#ppt_x"/>
                                          </p:val>
                                        </p:tav>
                                      </p:tavLst>
                                    </p:anim>
                                    <p:anim calcmode="lin" valueType="num">
                                      <p:cBhvr additive="base">
                                        <p:cTn id="96" dur="500" fill="hold"/>
                                        <p:tgtEl>
                                          <p:spTgt spid="172"/>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73"/>
                                        </p:tgtEl>
                                        <p:attrNameLst>
                                          <p:attrName>style.visibility</p:attrName>
                                        </p:attrNameLst>
                                      </p:cBhvr>
                                      <p:to>
                                        <p:strVal val="visible"/>
                                      </p:to>
                                    </p:set>
                                    <p:anim calcmode="lin" valueType="num">
                                      <p:cBhvr additive="base">
                                        <p:cTn id="99" dur="500" fill="hold"/>
                                        <p:tgtEl>
                                          <p:spTgt spid="173"/>
                                        </p:tgtEl>
                                        <p:attrNameLst>
                                          <p:attrName>ppt_x</p:attrName>
                                        </p:attrNameLst>
                                      </p:cBhvr>
                                      <p:tavLst>
                                        <p:tav tm="0">
                                          <p:val>
                                            <p:strVal val="#ppt_x"/>
                                          </p:val>
                                        </p:tav>
                                        <p:tav tm="100000">
                                          <p:val>
                                            <p:strVal val="#ppt_x"/>
                                          </p:val>
                                        </p:tav>
                                      </p:tavLst>
                                    </p:anim>
                                    <p:anim calcmode="lin" valueType="num">
                                      <p:cBhvr additive="base">
                                        <p:cTn id="100" dur="500" fill="hold"/>
                                        <p:tgtEl>
                                          <p:spTgt spid="173"/>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74"/>
                                        </p:tgtEl>
                                        <p:attrNameLst>
                                          <p:attrName>style.visibility</p:attrName>
                                        </p:attrNameLst>
                                      </p:cBhvr>
                                      <p:to>
                                        <p:strVal val="visible"/>
                                      </p:to>
                                    </p:set>
                                    <p:anim calcmode="lin" valueType="num">
                                      <p:cBhvr additive="base">
                                        <p:cTn id="103" dur="500" fill="hold"/>
                                        <p:tgtEl>
                                          <p:spTgt spid="174"/>
                                        </p:tgtEl>
                                        <p:attrNameLst>
                                          <p:attrName>ppt_x</p:attrName>
                                        </p:attrNameLst>
                                      </p:cBhvr>
                                      <p:tavLst>
                                        <p:tav tm="0">
                                          <p:val>
                                            <p:strVal val="#ppt_x"/>
                                          </p:val>
                                        </p:tav>
                                        <p:tav tm="100000">
                                          <p:val>
                                            <p:strVal val="#ppt_x"/>
                                          </p:val>
                                        </p:tav>
                                      </p:tavLst>
                                    </p:anim>
                                    <p:anim calcmode="lin" valueType="num">
                                      <p:cBhvr additive="base">
                                        <p:cTn id="104" dur="500" fill="hold"/>
                                        <p:tgtEl>
                                          <p:spTgt spid="174"/>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175"/>
                                        </p:tgtEl>
                                        <p:attrNameLst>
                                          <p:attrName>style.visibility</p:attrName>
                                        </p:attrNameLst>
                                      </p:cBhvr>
                                      <p:to>
                                        <p:strVal val="visible"/>
                                      </p:to>
                                    </p:set>
                                    <p:anim calcmode="lin" valueType="num">
                                      <p:cBhvr additive="base">
                                        <p:cTn id="107" dur="500" fill="hold"/>
                                        <p:tgtEl>
                                          <p:spTgt spid="175"/>
                                        </p:tgtEl>
                                        <p:attrNameLst>
                                          <p:attrName>ppt_x</p:attrName>
                                        </p:attrNameLst>
                                      </p:cBhvr>
                                      <p:tavLst>
                                        <p:tav tm="0">
                                          <p:val>
                                            <p:strVal val="#ppt_x"/>
                                          </p:val>
                                        </p:tav>
                                        <p:tav tm="100000">
                                          <p:val>
                                            <p:strVal val="#ppt_x"/>
                                          </p:val>
                                        </p:tav>
                                      </p:tavLst>
                                    </p:anim>
                                    <p:anim calcmode="lin" valueType="num">
                                      <p:cBhvr additive="base">
                                        <p:cTn id="108" dur="500" fill="hold"/>
                                        <p:tgtEl>
                                          <p:spTgt spid="17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76"/>
                                        </p:tgtEl>
                                        <p:attrNameLst>
                                          <p:attrName>style.visibility</p:attrName>
                                        </p:attrNameLst>
                                      </p:cBhvr>
                                      <p:to>
                                        <p:strVal val="visible"/>
                                      </p:to>
                                    </p:set>
                                    <p:anim calcmode="lin" valueType="num">
                                      <p:cBhvr additive="base">
                                        <p:cTn id="111" dur="500" fill="hold"/>
                                        <p:tgtEl>
                                          <p:spTgt spid="176"/>
                                        </p:tgtEl>
                                        <p:attrNameLst>
                                          <p:attrName>ppt_x</p:attrName>
                                        </p:attrNameLst>
                                      </p:cBhvr>
                                      <p:tavLst>
                                        <p:tav tm="0">
                                          <p:val>
                                            <p:strVal val="#ppt_x"/>
                                          </p:val>
                                        </p:tav>
                                        <p:tav tm="100000">
                                          <p:val>
                                            <p:strVal val="#ppt_x"/>
                                          </p:val>
                                        </p:tav>
                                      </p:tavLst>
                                    </p:anim>
                                    <p:anim calcmode="lin" valueType="num">
                                      <p:cBhvr additive="base">
                                        <p:cTn id="112" dur="500" fill="hold"/>
                                        <p:tgtEl>
                                          <p:spTgt spid="17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177"/>
                                        </p:tgtEl>
                                        <p:attrNameLst>
                                          <p:attrName>style.visibility</p:attrName>
                                        </p:attrNameLst>
                                      </p:cBhvr>
                                      <p:to>
                                        <p:strVal val="visible"/>
                                      </p:to>
                                    </p:set>
                                    <p:anim calcmode="lin" valueType="num">
                                      <p:cBhvr additive="base">
                                        <p:cTn id="115" dur="500" fill="hold"/>
                                        <p:tgtEl>
                                          <p:spTgt spid="177"/>
                                        </p:tgtEl>
                                        <p:attrNameLst>
                                          <p:attrName>ppt_x</p:attrName>
                                        </p:attrNameLst>
                                      </p:cBhvr>
                                      <p:tavLst>
                                        <p:tav tm="0">
                                          <p:val>
                                            <p:strVal val="#ppt_x"/>
                                          </p:val>
                                        </p:tav>
                                        <p:tav tm="100000">
                                          <p:val>
                                            <p:strVal val="#ppt_x"/>
                                          </p:val>
                                        </p:tav>
                                      </p:tavLst>
                                    </p:anim>
                                    <p:anim calcmode="lin" valueType="num">
                                      <p:cBhvr additive="base">
                                        <p:cTn id="116" dur="500" fill="hold"/>
                                        <p:tgtEl>
                                          <p:spTgt spid="177"/>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78"/>
                                        </p:tgtEl>
                                        <p:attrNameLst>
                                          <p:attrName>style.visibility</p:attrName>
                                        </p:attrNameLst>
                                      </p:cBhvr>
                                      <p:to>
                                        <p:strVal val="visible"/>
                                      </p:to>
                                    </p:set>
                                    <p:anim calcmode="lin" valueType="num">
                                      <p:cBhvr additive="base">
                                        <p:cTn id="119" dur="500" fill="hold"/>
                                        <p:tgtEl>
                                          <p:spTgt spid="178"/>
                                        </p:tgtEl>
                                        <p:attrNameLst>
                                          <p:attrName>ppt_x</p:attrName>
                                        </p:attrNameLst>
                                      </p:cBhvr>
                                      <p:tavLst>
                                        <p:tav tm="0">
                                          <p:val>
                                            <p:strVal val="#ppt_x"/>
                                          </p:val>
                                        </p:tav>
                                        <p:tav tm="100000">
                                          <p:val>
                                            <p:strVal val="#ppt_x"/>
                                          </p:val>
                                        </p:tav>
                                      </p:tavLst>
                                    </p:anim>
                                    <p:anim calcmode="lin" valueType="num">
                                      <p:cBhvr additive="base">
                                        <p:cTn id="120" dur="500" fill="hold"/>
                                        <p:tgtEl>
                                          <p:spTgt spid="178"/>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179"/>
                                        </p:tgtEl>
                                        <p:attrNameLst>
                                          <p:attrName>style.visibility</p:attrName>
                                        </p:attrNameLst>
                                      </p:cBhvr>
                                      <p:to>
                                        <p:strVal val="visible"/>
                                      </p:to>
                                    </p:set>
                                    <p:anim calcmode="lin" valueType="num">
                                      <p:cBhvr additive="base">
                                        <p:cTn id="123" dur="500" fill="hold"/>
                                        <p:tgtEl>
                                          <p:spTgt spid="179"/>
                                        </p:tgtEl>
                                        <p:attrNameLst>
                                          <p:attrName>ppt_x</p:attrName>
                                        </p:attrNameLst>
                                      </p:cBhvr>
                                      <p:tavLst>
                                        <p:tav tm="0">
                                          <p:val>
                                            <p:strVal val="#ppt_x"/>
                                          </p:val>
                                        </p:tav>
                                        <p:tav tm="100000">
                                          <p:val>
                                            <p:strVal val="#ppt_x"/>
                                          </p:val>
                                        </p:tav>
                                      </p:tavLst>
                                    </p:anim>
                                    <p:anim calcmode="lin" valueType="num">
                                      <p:cBhvr additive="base">
                                        <p:cTn id="124" dur="500" fill="hold"/>
                                        <p:tgtEl>
                                          <p:spTgt spid="179"/>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180"/>
                                        </p:tgtEl>
                                        <p:attrNameLst>
                                          <p:attrName>style.visibility</p:attrName>
                                        </p:attrNameLst>
                                      </p:cBhvr>
                                      <p:to>
                                        <p:strVal val="visible"/>
                                      </p:to>
                                    </p:set>
                                    <p:anim calcmode="lin" valueType="num">
                                      <p:cBhvr additive="base">
                                        <p:cTn id="127" dur="500" fill="hold"/>
                                        <p:tgtEl>
                                          <p:spTgt spid="180"/>
                                        </p:tgtEl>
                                        <p:attrNameLst>
                                          <p:attrName>ppt_x</p:attrName>
                                        </p:attrNameLst>
                                      </p:cBhvr>
                                      <p:tavLst>
                                        <p:tav tm="0">
                                          <p:val>
                                            <p:strVal val="#ppt_x"/>
                                          </p:val>
                                        </p:tav>
                                        <p:tav tm="100000">
                                          <p:val>
                                            <p:strVal val="#ppt_x"/>
                                          </p:val>
                                        </p:tav>
                                      </p:tavLst>
                                    </p:anim>
                                    <p:anim calcmode="lin" valueType="num">
                                      <p:cBhvr additive="base">
                                        <p:cTn id="128" dur="500" fill="hold"/>
                                        <p:tgtEl>
                                          <p:spTgt spid="180"/>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181"/>
                                        </p:tgtEl>
                                        <p:attrNameLst>
                                          <p:attrName>style.visibility</p:attrName>
                                        </p:attrNameLst>
                                      </p:cBhvr>
                                      <p:to>
                                        <p:strVal val="visible"/>
                                      </p:to>
                                    </p:set>
                                    <p:anim calcmode="lin" valueType="num">
                                      <p:cBhvr additive="base">
                                        <p:cTn id="131" dur="500" fill="hold"/>
                                        <p:tgtEl>
                                          <p:spTgt spid="181"/>
                                        </p:tgtEl>
                                        <p:attrNameLst>
                                          <p:attrName>ppt_x</p:attrName>
                                        </p:attrNameLst>
                                      </p:cBhvr>
                                      <p:tavLst>
                                        <p:tav tm="0">
                                          <p:val>
                                            <p:strVal val="#ppt_x"/>
                                          </p:val>
                                        </p:tav>
                                        <p:tav tm="100000">
                                          <p:val>
                                            <p:strVal val="#ppt_x"/>
                                          </p:val>
                                        </p:tav>
                                      </p:tavLst>
                                    </p:anim>
                                    <p:anim calcmode="lin" valueType="num">
                                      <p:cBhvr additive="base">
                                        <p:cTn id="132" dur="500" fill="hold"/>
                                        <p:tgtEl>
                                          <p:spTgt spid="181"/>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182"/>
                                        </p:tgtEl>
                                        <p:attrNameLst>
                                          <p:attrName>style.visibility</p:attrName>
                                        </p:attrNameLst>
                                      </p:cBhvr>
                                      <p:to>
                                        <p:strVal val="visible"/>
                                      </p:to>
                                    </p:set>
                                    <p:anim calcmode="lin" valueType="num">
                                      <p:cBhvr additive="base">
                                        <p:cTn id="135" dur="500" fill="hold"/>
                                        <p:tgtEl>
                                          <p:spTgt spid="182"/>
                                        </p:tgtEl>
                                        <p:attrNameLst>
                                          <p:attrName>ppt_x</p:attrName>
                                        </p:attrNameLst>
                                      </p:cBhvr>
                                      <p:tavLst>
                                        <p:tav tm="0">
                                          <p:val>
                                            <p:strVal val="#ppt_x"/>
                                          </p:val>
                                        </p:tav>
                                        <p:tav tm="100000">
                                          <p:val>
                                            <p:strVal val="#ppt_x"/>
                                          </p:val>
                                        </p:tav>
                                      </p:tavLst>
                                    </p:anim>
                                    <p:anim calcmode="lin" valueType="num">
                                      <p:cBhvr additive="base">
                                        <p:cTn id="136" dur="500" fill="hold"/>
                                        <p:tgtEl>
                                          <p:spTgt spid="182"/>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183"/>
                                        </p:tgtEl>
                                        <p:attrNameLst>
                                          <p:attrName>style.visibility</p:attrName>
                                        </p:attrNameLst>
                                      </p:cBhvr>
                                      <p:to>
                                        <p:strVal val="visible"/>
                                      </p:to>
                                    </p:set>
                                    <p:anim calcmode="lin" valueType="num">
                                      <p:cBhvr additive="base">
                                        <p:cTn id="139" dur="500" fill="hold"/>
                                        <p:tgtEl>
                                          <p:spTgt spid="183"/>
                                        </p:tgtEl>
                                        <p:attrNameLst>
                                          <p:attrName>ppt_x</p:attrName>
                                        </p:attrNameLst>
                                      </p:cBhvr>
                                      <p:tavLst>
                                        <p:tav tm="0">
                                          <p:val>
                                            <p:strVal val="#ppt_x"/>
                                          </p:val>
                                        </p:tav>
                                        <p:tav tm="100000">
                                          <p:val>
                                            <p:strVal val="#ppt_x"/>
                                          </p:val>
                                        </p:tav>
                                      </p:tavLst>
                                    </p:anim>
                                    <p:anim calcmode="lin" valueType="num">
                                      <p:cBhvr additive="base">
                                        <p:cTn id="140" dur="500" fill="hold"/>
                                        <p:tgtEl>
                                          <p:spTgt spid="183"/>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184"/>
                                        </p:tgtEl>
                                        <p:attrNameLst>
                                          <p:attrName>style.visibility</p:attrName>
                                        </p:attrNameLst>
                                      </p:cBhvr>
                                      <p:to>
                                        <p:strVal val="visible"/>
                                      </p:to>
                                    </p:set>
                                    <p:anim calcmode="lin" valueType="num">
                                      <p:cBhvr additive="base">
                                        <p:cTn id="143" dur="500" fill="hold"/>
                                        <p:tgtEl>
                                          <p:spTgt spid="184"/>
                                        </p:tgtEl>
                                        <p:attrNameLst>
                                          <p:attrName>ppt_x</p:attrName>
                                        </p:attrNameLst>
                                      </p:cBhvr>
                                      <p:tavLst>
                                        <p:tav tm="0">
                                          <p:val>
                                            <p:strVal val="#ppt_x"/>
                                          </p:val>
                                        </p:tav>
                                        <p:tav tm="100000">
                                          <p:val>
                                            <p:strVal val="#ppt_x"/>
                                          </p:val>
                                        </p:tav>
                                      </p:tavLst>
                                    </p:anim>
                                    <p:anim calcmode="lin" valueType="num">
                                      <p:cBhvr additive="base">
                                        <p:cTn id="144" dur="500" fill="hold"/>
                                        <p:tgtEl>
                                          <p:spTgt spid="184"/>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185"/>
                                        </p:tgtEl>
                                        <p:attrNameLst>
                                          <p:attrName>style.visibility</p:attrName>
                                        </p:attrNameLst>
                                      </p:cBhvr>
                                      <p:to>
                                        <p:strVal val="visible"/>
                                      </p:to>
                                    </p:set>
                                    <p:anim calcmode="lin" valueType="num">
                                      <p:cBhvr additive="base">
                                        <p:cTn id="147" dur="500" fill="hold"/>
                                        <p:tgtEl>
                                          <p:spTgt spid="185"/>
                                        </p:tgtEl>
                                        <p:attrNameLst>
                                          <p:attrName>ppt_x</p:attrName>
                                        </p:attrNameLst>
                                      </p:cBhvr>
                                      <p:tavLst>
                                        <p:tav tm="0">
                                          <p:val>
                                            <p:strVal val="#ppt_x"/>
                                          </p:val>
                                        </p:tav>
                                        <p:tav tm="100000">
                                          <p:val>
                                            <p:strVal val="#ppt_x"/>
                                          </p:val>
                                        </p:tav>
                                      </p:tavLst>
                                    </p:anim>
                                    <p:anim calcmode="lin" valueType="num">
                                      <p:cBhvr additive="base">
                                        <p:cTn id="148" dur="500" fill="hold"/>
                                        <p:tgtEl>
                                          <p:spTgt spid="185"/>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186"/>
                                        </p:tgtEl>
                                        <p:attrNameLst>
                                          <p:attrName>style.visibility</p:attrName>
                                        </p:attrNameLst>
                                      </p:cBhvr>
                                      <p:to>
                                        <p:strVal val="visible"/>
                                      </p:to>
                                    </p:set>
                                    <p:anim calcmode="lin" valueType="num">
                                      <p:cBhvr additive="base">
                                        <p:cTn id="151" dur="500" fill="hold"/>
                                        <p:tgtEl>
                                          <p:spTgt spid="186"/>
                                        </p:tgtEl>
                                        <p:attrNameLst>
                                          <p:attrName>ppt_x</p:attrName>
                                        </p:attrNameLst>
                                      </p:cBhvr>
                                      <p:tavLst>
                                        <p:tav tm="0">
                                          <p:val>
                                            <p:strVal val="#ppt_x"/>
                                          </p:val>
                                        </p:tav>
                                        <p:tav tm="100000">
                                          <p:val>
                                            <p:strVal val="#ppt_x"/>
                                          </p:val>
                                        </p:tav>
                                      </p:tavLst>
                                    </p:anim>
                                    <p:anim calcmode="lin" valueType="num">
                                      <p:cBhvr additive="base">
                                        <p:cTn id="152" dur="500" fill="hold"/>
                                        <p:tgtEl>
                                          <p:spTgt spid="186"/>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187"/>
                                        </p:tgtEl>
                                        <p:attrNameLst>
                                          <p:attrName>style.visibility</p:attrName>
                                        </p:attrNameLst>
                                      </p:cBhvr>
                                      <p:to>
                                        <p:strVal val="visible"/>
                                      </p:to>
                                    </p:set>
                                    <p:anim calcmode="lin" valueType="num">
                                      <p:cBhvr additive="base">
                                        <p:cTn id="155" dur="500" fill="hold"/>
                                        <p:tgtEl>
                                          <p:spTgt spid="187"/>
                                        </p:tgtEl>
                                        <p:attrNameLst>
                                          <p:attrName>ppt_x</p:attrName>
                                        </p:attrNameLst>
                                      </p:cBhvr>
                                      <p:tavLst>
                                        <p:tav tm="0">
                                          <p:val>
                                            <p:strVal val="#ppt_x"/>
                                          </p:val>
                                        </p:tav>
                                        <p:tav tm="100000">
                                          <p:val>
                                            <p:strVal val="#ppt_x"/>
                                          </p:val>
                                        </p:tav>
                                      </p:tavLst>
                                    </p:anim>
                                    <p:anim calcmode="lin" valueType="num">
                                      <p:cBhvr additive="base">
                                        <p:cTn id="156" dur="500" fill="hold"/>
                                        <p:tgtEl>
                                          <p:spTgt spid="187"/>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188"/>
                                        </p:tgtEl>
                                        <p:attrNameLst>
                                          <p:attrName>style.visibility</p:attrName>
                                        </p:attrNameLst>
                                      </p:cBhvr>
                                      <p:to>
                                        <p:strVal val="visible"/>
                                      </p:to>
                                    </p:set>
                                    <p:anim calcmode="lin" valueType="num">
                                      <p:cBhvr additive="base">
                                        <p:cTn id="159" dur="500" fill="hold"/>
                                        <p:tgtEl>
                                          <p:spTgt spid="188"/>
                                        </p:tgtEl>
                                        <p:attrNameLst>
                                          <p:attrName>ppt_x</p:attrName>
                                        </p:attrNameLst>
                                      </p:cBhvr>
                                      <p:tavLst>
                                        <p:tav tm="0">
                                          <p:val>
                                            <p:strVal val="#ppt_x"/>
                                          </p:val>
                                        </p:tav>
                                        <p:tav tm="100000">
                                          <p:val>
                                            <p:strVal val="#ppt_x"/>
                                          </p:val>
                                        </p:tav>
                                      </p:tavLst>
                                    </p:anim>
                                    <p:anim calcmode="lin" valueType="num">
                                      <p:cBhvr additive="base">
                                        <p:cTn id="160" dur="500" fill="hold"/>
                                        <p:tgtEl>
                                          <p:spTgt spid="188"/>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189"/>
                                        </p:tgtEl>
                                        <p:attrNameLst>
                                          <p:attrName>style.visibility</p:attrName>
                                        </p:attrNameLst>
                                      </p:cBhvr>
                                      <p:to>
                                        <p:strVal val="visible"/>
                                      </p:to>
                                    </p:set>
                                    <p:anim calcmode="lin" valueType="num">
                                      <p:cBhvr additive="base">
                                        <p:cTn id="163" dur="500" fill="hold"/>
                                        <p:tgtEl>
                                          <p:spTgt spid="189"/>
                                        </p:tgtEl>
                                        <p:attrNameLst>
                                          <p:attrName>ppt_x</p:attrName>
                                        </p:attrNameLst>
                                      </p:cBhvr>
                                      <p:tavLst>
                                        <p:tav tm="0">
                                          <p:val>
                                            <p:strVal val="#ppt_x"/>
                                          </p:val>
                                        </p:tav>
                                        <p:tav tm="100000">
                                          <p:val>
                                            <p:strVal val="#ppt_x"/>
                                          </p:val>
                                        </p:tav>
                                      </p:tavLst>
                                    </p:anim>
                                    <p:anim calcmode="lin" valueType="num">
                                      <p:cBhvr additive="base">
                                        <p:cTn id="164" dur="500" fill="hold"/>
                                        <p:tgtEl>
                                          <p:spTgt spid="189"/>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190"/>
                                        </p:tgtEl>
                                        <p:attrNameLst>
                                          <p:attrName>style.visibility</p:attrName>
                                        </p:attrNameLst>
                                      </p:cBhvr>
                                      <p:to>
                                        <p:strVal val="visible"/>
                                      </p:to>
                                    </p:set>
                                    <p:anim calcmode="lin" valueType="num">
                                      <p:cBhvr additive="base">
                                        <p:cTn id="167" dur="500" fill="hold"/>
                                        <p:tgtEl>
                                          <p:spTgt spid="190"/>
                                        </p:tgtEl>
                                        <p:attrNameLst>
                                          <p:attrName>ppt_x</p:attrName>
                                        </p:attrNameLst>
                                      </p:cBhvr>
                                      <p:tavLst>
                                        <p:tav tm="0">
                                          <p:val>
                                            <p:strVal val="#ppt_x"/>
                                          </p:val>
                                        </p:tav>
                                        <p:tav tm="100000">
                                          <p:val>
                                            <p:strVal val="#ppt_x"/>
                                          </p:val>
                                        </p:tav>
                                      </p:tavLst>
                                    </p:anim>
                                    <p:anim calcmode="lin" valueType="num">
                                      <p:cBhvr additive="base">
                                        <p:cTn id="168" dur="500" fill="hold"/>
                                        <p:tgtEl>
                                          <p:spTgt spid="190"/>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191"/>
                                        </p:tgtEl>
                                        <p:attrNameLst>
                                          <p:attrName>style.visibility</p:attrName>
                                        </p:attrNameLst>
                                      </p:cBhvr>
                                      <p:to>
                                        <p:strVal val="visible"/>
                                      </p:to>
                                    </p:set>
                                    <p:anim calcmode="lin" valueType="num">
                                      <p:cBhvr additive="base">
                                        <p:cTn id="171" dur="500" fill="hold"/>
                                        <p:tgtEl>
                                          <p:spTgt spid="191"/>
                                        </p:tgtEl>
                                        <p:attrNameLst>
                                          <p:attrName>ppt_x</p:attrName>
                                        </p:attrNameLst>
                                      </p:cBhvr>
                                      <p:tavLst>
                                        <p:tav tm="0">
                                          <p:val>
                                            <p:strVal val="#ppt_x"/>
                                          </p:val>
                                        </p:tav>
                                        <p:tav tm="100000">
                                          <p:val>
                                            <p:strVal val="#ppt_x"/>
                                          </p:val>
                                        </p:tav>
                                      </p:tavLst>
                                    </p:anim>
                                    <p:anim calcmode="lin" valueType="num">
                                      <p:cBhvr additive="base">
                                        <p:cTn id="172" dur="500" fill="hold"/>
                                        <p:tgtEl>
                                          <p:spTgt spid="191"/>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192"/>
                                        </p:tgtEl>
                                        <p:attrNameLst>
                                          <p:attrName>style.visibility</p:attrName>
                                        </p:attrNameLst>
                                      </p:cBhvr>
                                      <p:to>
                                        <p:strVal val="visible"/>
                                      </p:to>
                                    </p:set>
                                    <p:anim calcmode="lin" valueType="num">
                                      <p:cBhvr additive="base">
                                        <p:cTn id="175" dur="500" fill="hold"/>
                                        <p:tgtEl>
                                          <p:spTgt spid="192"/>
                                        </p:tgtEl>
                                        <p:attrNameLst>
                                          <p:attrName>ppt_x</p:attrName>
                                        </p:attrNameLst>
                                      </p:cBhvr>
                                      <p:tavLst>
                                        <p:tav tm="0">
                                          <p:val>
                                            <p:strVal val="#ppt_x"/>
                                          </p:val>
                                        </p:tav>
                                        <p:tav tm="100000">
                                          <p:val>
                                            <p:strVal val="#ppt_x"/>
                                          </p:val>
                                        </p:tav>
                                      </p:tavLst>
                                    </p:anim>
                                    <p:anim calcmode="lin" valueType="num">
                                      <p:cBhvr additive="base">
                                        <p:cTn id="176" dur="500" fill="hold"/>
                                        <p:tgtEl>
                                          <p:spTgt spid="192"/>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193"/>
                                        </p:tgtEl>
                                        <p:attrNameLst>
                                          <p:attrName>style.visibility</p:attrName>
                                        </p:attrNameLst>
                                      </p:cBhvr>
                                      <p:to>
                                        <p:strVal val="visible"/>
                                      </p:to>
                                    </p:set>
                                    <p:anim calcmode="lin" valueType="num">
                                      <p:cBhvr additive="base">
                                        <p:cTn id="179" dur="500" fill="hold"/>
                                        <p:tgtEl>
                                          <p:spTgt spid="193"/>
                                        </p:tgtEl>
                                        <p:attrNameLst>
                                          <p:attrName>ppt_x</p:attrName>
                                        </p:attrNameLst>
                                      </p:cBhvr>
                                      <p:tavLst>
                                        <p:tav tm="0">
                                          <p:val>
                                            <p:strVal val="#ppt_x"/>
                                          </p:val>
                                        </p:tav>
                                        <p:tav tm="100000">
                                          <p:val>
                                            <p:strVal val="#ppt_x"/>
                                          </p:val>
                                        </p:tav>
                                      </p:tavLst>
                                    </p:anim>
                                    <p:anim calcmode="lin" valueType="num">
                                      <p:cBhvr additive="base">
                                        <p:cTn id="180" dur="500" fill="hold"/>
                                        <p:tgtEl>
                                          <p:spTgt spid="193"/>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194"/>
                                        </p:tgtEl>
                                        <p:attrNameLst>
                                          <p:attrName>style.visibility</p:attrName>
                                        </p:attrNameLst>
                                      </p:cBhvr>
                                      <p:to>
                                        <p:strVal val="visible"/>
                                      </p:to>
                                    </p:set>
                                    <p:anim calcmode="lin" valueType="num">
                                      <p:cBhvr additive="base">
                                        <p:cTn id="183" dur="500" fill="hold"/>
                                        <p:tgtEl>
                                          <p:spTgt spid="194"/>
                                        </p:tgtEl>
                                        <p:attrNameLst>
                                          <p:attrName>ppt_x</p:attrName>
                                        </p:attrNameLst>
                                      </p:cBhvr>
                                      <p:tavLst>
                                        <p:tav tm="0">
                                          <p:val>
                                            <p:strVal val="#ppt_x"/>
                                          </p:val>
                                        </p:tav>
                                        <p:tav tm="100000">
                                          <p:val>
                                            <p:strVal val="#ppt_x"/>
                                          </p:val>
                                        </p:tav>
                                      </p:tavLst>
                                    </p:anim>
                                    <p:anim calcmode="lin" valueType="num">
                                      <p:cBhvr additive="base">
                                        <p:cTn id="184" dur="500" fill="hold"/>
                                        <p:tgtEl>
                                          <p:spTgt spid="194"/>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195"/>
                                        </p:tgtEl>
                                        <p:attrNameLst>
                                          <p:attrName>style.visibility</p:attrName>
                                        </p:attrNameLst>
                                      </p:cBhvr>
                                      <p:to>
                                        <p:strVal val="visible"/>
                                      </p:to>
                                    </p:set>
                                    <p:anim calcmode="lin" valueType="num">
                                      <p:cBhvr additive="base">
                                        <p:cTn id="187" dur="500" fill="hold"/>
                                        <p:tgtEl>
                                          <p:spTgt spid="195"/>
                                        </p:tgtEl>
                                        <p:attrNameLst>
                                          <p:attrName>ppt_x</p:attrName>
                                        </p:attrNameLst>
                                      </p:cBhvr>
                                      <p:tavLst>
                                        <p:tav tm="0">
                                          <p:val>
                                            <p:strVal val="#ppt_x"/>
                                          </p:val>
                                        </p:tav>
                                        <p:tav tm="100000">
                                          <p:val>
                                            <p:strVal val="#ppt_x"/>
                                          </p:val>
                                        </p:tav>
                                      </p:tavLst>
                                    </p:anim>
                                    <p:anim calcmode="lin" valueType="num">
                                      <p:cBhvr additive="base">
                                        <p:cTn id="188" dur="500" fill="hold"/>
                                        <p:tgtEl>
                                          <p:spTgt spid="195"/>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196"/>
                                        </p:tgtEl>
                                        <p:attrNameLst>
                                          <p:attrName>style.visibility</p:attrName>
                                        </p:attrNameLst>
                                      </p:cBhvr>
                                      <p:to>
                                        <p:strVal val="visible"/>
                                      </p:to>
                                    </p:set>
                                    <p:anim calcmode="lin" valueType="num">
                                      <p:cBhvr additive="base">
                                        <p:cTn id="191" dur="500" fill="hold"/>
                                        <p:tgtEl>
                                          <p:spTgt spid="196"/>
                                        </p:tgtEl>
                                        <p:attrNameLst>
                                          <p:attrName>ppt_x</p:attrName>
                                        </p:attrNameLst>
                                      </p:cBhvr>
                                      <p:tavLst>
                                        <p:tav tm="0">
                                          <p:val>
                                            <p:strVal val="#ppt_x"/>
                                          </p:val>
                                        </p:tav>
                                        <p:tav tm="100000">
                                          <p:val>
                                            <p:strVal val="#ppt_x"/>
                                          </p:val>
                                        </p:tav>
                                      </p:tavLst>
                                    </p:anim>
                                    <p:anim calcmode="lin" valueType="num">
                                      <p:cBhvr additive="base">
                                        <p:cTn id="192" dur="500" fill="hold"/>
                                        <p:tgtEl>
                                          <p:spTgt spid="196"/>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197"/>
                                        </p:tgtEl>
                                        <p:attrNameLst>
                                          <p:attrName>style.visibility</p:attrName>
                                        </p:attrNameLst>
                                      </p:cBhvr>
                                      <p:to>
                                        <p:strVal val="visible"/>
                                      </p:to>
                                    </p:set>
                                    <p:anim calcmode="lin" valueType="num">
                                      <p:cBhvr additive="base">
                                        <p:cTn id="195" dur="500" fill="hold"/>
                                        <p:tgtEl>
                                          <p:spTgt spid="197"/>
                                        </p:tgtEl>
                                        <p:attrNameLst>
                                          <p:attrName>ppt_x</p:attrName>
                                        </p:attrNameLst>
                                      </p:cBhvr>
                                      <p:tavLst>
                                        <p:tav tm="0">
                                          <p:val>
                                            <p:strVal val="#ppt_x"/>
                                          </p:val>
                                        </p:tav>
                                        <p:tav tm="100000">
                                          <p:val>
                                            <p:strVal val="#ppt_x"/>
                                          </p:val>
                                        </p:tav>
                                      </p:tavLst>
                                    </p:anim>
                                    <p:anim calcmode="lin" valueType="num">
                                      <p:cBhvr additive="base">
                                        <p:cTn id="196" dur="500" fill="hold"/>
                                        <p:tgtEl>
                                          <p:spTgt spid="197"/>
                                        </p:tgtEl>
                                        <p:attrNameLst>
                                          <p:attrName>ppt_y</p:attrName>
                                        </p:attrNameLst>
                                      </p:cBhvr>
                                      <p:tavLst>
                                        <p:tav tm="0">
                                          <p:val>
                                            <p:strVal val="1+#ppt_h/2"/>
                                          </p:val>
                                        </p:tav>
                                        <p:tav tm="100000">
                                          <p:val>
                                            <p:strVal val="#ppt_y"/>
                                          </p:val>
                                        </p:tav>
                                      </p:tavLst>
                                    </p:anim>
                                  </p:childTnLst>
                                </p:cTn>
                              </p:par>
                              <p:par>
                                <p:cTn id="197" presetID="2" presetClass="entr" presetSubtype="4" fill="hold" grpId="0" nodeType="withEffect">
                                  <p:stCondLst>
                                    <p:cond delay="0"/>
                                  </p:stCondLst>
                                  <p:childTnLst>
                                    <p:set>
                                      <p:cBhvr>
                                        <p:cTn id="198" dur="1" fill="hold">
                                          <p:stCondLst>
                                            <p:cond delay="0"/>
                                          </p:stCondLst>
                                        </p:cTn>
                                        <p:tgtEl>
                                          <p:spTgt spid="198"/>
                                        </p:tgtEl>
                                        <p:attrNameLst>
                                          <p:attrName>style.visibility</p:attrName>
                                        </p:attrNameLst>
                                      </p:cBhvr>
                                      <p:to>
                                        <p:strVal val="visible"/>
                                      </p:to>
                                    </p:set>
                                    <p:anim calcmode="lin" valueType="num">
                                      <p:cBhvr additive="base">
                                        <p:cTn id="199" dur="500" fill="hold"/>
                                        <p:tgtEl>
                                          <p:spTgt spid="198"/>
                                        </p:tgtEl>
                                        <p:attrNameLst>
                                          <p:attrName>ppt_x</p:attrName>
                                        </p:attrNameLst>
                                      </p:cBhvr>
                                      <p:tavLst>
                                        <p:tav tm="0">
                                          <p:val>
                                            <p:strVal val="#ppt_x"/>
                                          </p:val>
                                        </p:tav>
                                        <p:tav tm="100000">
                                          <p:val>
                                            <p:strVal val="#ppt_x"/>
                                          </p:val>
                                        </p:tav>
                                      </p:tavLst>
                                    </p:anim>
                                    <p:anim calcmode="lin" valueType="num">
                                      <p:cBhvr additive="base">
                                        <p:cTn id="200" dur="500" fill="hold"/>
                                        <p:tgtEl>
                                          <p:spTgt spid="198"/>
                                        </p:tgtEl>
                                        <p:attrNameLst>
                                          <p:attrName>ppt_y</p:attrName>
                                        </p:attrNameLst>
                                      </p:cBhvr>
                                      <p:tavLst>
                                        <p:tav tm="0">
                                          <p:val>
                                            <p:strVal val="1+#ppt_h/2"/>
                                          </p:val>
                                        </p:tav>
                                        <p:tav tm="100000">
                                          <p:val>
                                            <p:strVal val="#ppt_y"/>
                                          </p:val>
                                        </p:tav>
                                      </p:tavLst>
                                    </p:anim>
                                  </p:childTnLst>
                                </p:cTn>
                              </p:par>
                              <p:par>
                                <p:cTn id="201" presetID="2" presetClass="entr" presetSubtype="4" fill="hold" grpId="0" nodeType="withEffect">
                                  <p:stCondLst>
                                    <p:cond delay="0"/>
                                  </p:stCondLst>
                                  <p:childTnLst>
                                    <p:set>
                                      <p:cBhvr>
                                        <p:cTn id="202" dur="1" fill="hold">
                                          <p:stCondLst>
                                            <p:cond delay="0"/>
                                          </p:stCondLst>
                                        </p:cTn>
                                        <p:tgtEl>
                                          <p:spTgt spid="199"/>
                                        </p:tgtEl>
                                        <p:attrNameLst>
                                          <p:attrName>style.visibility</p:attrName>
                                        </p:attrNameLst>
                                      </p:cBhvr>
                                      <p:to>
                                        <p:strVal val="visible"/>
                                      </p:to>
                                    </p:set>
                                    <p:anim calcmode="lin" valueType="num">
                                      <p:cBhvr additive="base">
                                        <p:cTn id="203" dur="500" fill="hold"/>
                                        <p:tgtEl>
                                          <p:spTgt spid="199"/>
                                        </p:tgtEl>
                                        <p:attrNameLst>
                                          <p:attrName>ppt_x</p:attrName>
                                        </p:attrNameLst>
                                      </p:cBhvr>
                                      <p:tavLst>
                                        <p:tav tm="0">
                                          <p:val>
                                            <p:strVal val="#ppt_x"/>
                                          </p:val>
                                        </p:tav>
                                        <p:tav tm="100000">
                                          <p:val>
                                            <p:strVal val="#ppt_x"/>
                                          </p:val>
                                        </p:tav>
                                      </p:tavLst>
                                    </p:anim>
                                    <p:anim calcmode="lin" valueType="num">
                                      <p:cBhvr additive="base">
                                        <p:cTn id="204" dur="500" fill="hold"/>
                                        <p:tgtEl>
                                          <p:spTgt spid="199"/>
                                        </p:tgtEl>
                                        <p:attrNameLst>
                                          <p:attrName>ppt_y</p:attrName>
                                        </p:attrNameLst>
                                      </p:cBhvr>
                                      <p:tavLst>
                                        <p:tav tm="0">
                                          <p:val>
                                            <p:strVal val="1+#ppt_h/2"/>
                                          </p:val>
                                        </p:tav>
                                        <p:tav tm="100000">
                                          <p:val>
                                            <p:strVal val="#ppt_y"/>
                                          </p:val>
                                        </p:tav>
                                      </p:tavLst>
                                    </p:anim>
                                  </p:childTnLst>
                                </p:cTn>
                              </p:par>
                              <p:par>
                                <p:cTn id="205" presetID="2" presetClass="entr" presetSubtype="4" fill="hold" grpId="0" nodeType="withEffect">
                                  <p:stCondLst>
                                    <p:cond delay="0"/>
                                  </p:stCondLst>
                                  <p:childTnLst>
                                    <p:set>
                                      <p:cBhvr>
                                        <p:cTn id="206" dur="1" fill="hold">
                                          <p:stCondLst>
                                            <p:cond delay="0"/>
                                          </p:stCondLst>
                                        </p:cTn>
                                        <p:tgtEl>
                                          <p:spTgt spid="200"/>
                                        </p:tgtEl>
                                        <p:attrNameLst>
                                          <p:attrName>style.visibility</p:attrName>
                                        </p:attrNameLst>
                                      </p:cBhvr>
                                      <p:to>
                                        <p:strVal val="visible"/>
                                      </p:to>
                                    </p:set>
                                    <p:anim calcmode="lin" valueType="num">
                                      <p:cBhvr additive="base">
                                        <p:cTn id="207" dur="500" fill="hold"/>
                                        <p:tgtEl>
                                          <p:spTgt spid="200"/>
                                        </p:tgtEl>
                                        <p:attrNameLst>
                                          <p:attrName>ppt_x</p:attrName>
                                        </p:attrNameLst>
                                      </p:cBhvr>
                                      <p:tavLst>
                                        <p:tav tm="0">
                                          <p:val>
                                            <p:strVal val="#ppt_x"/>
                                          </p:val>
                                        </p:tav>
                                        <p:tav tm="100000">
                                          <p:val>
                                            <p:strVal val="#ppt_x"/>
                                          </p:val>
                                        </p:tav>
                                      </p:tavLst>
                                    </p:anim>
                                    <p:anim calcmode="lin" valueType="num">
                                      <p:cBhvr additive="base">
                                        <p:cTn id="208" dur="500" fill="hold"/>
                                        <p:tgtEl>
                                          <p:spTgt spid="200"/>
                                        </p:tgtEl>
                                        <p:attrNameLst>
                                          <p:attrName>ppt_y</p:attrName>
                                        </p:attrNameLst>
                                      </p:cBhvr>
                                      <p:tavLst>
                                        <p:tav tm="0">
                                          <p:val>
                                            <p:strVal val="1+#ppt_h/2"/>
                                          </p:val>
                                        </p:tav>
                                        <p:tav tm="100000">
                                          <p:val>
                                            <p:strVal val="#ppt_y"/>
                                          </p:val>
                                        </p:tav>
                                      </p:tavLst>
                                    </p:anim>
                                  </p:childTnLst>
                                </p:cTn>
                              </p:par>
                              <p:par>
                                <p:cTn id="209" presetID="2" presetClass="entr" presetSubtype="4" fill="hold" grpId="0" nodeType="withEffect">
                                  <p:stCondLst>
                                    <p:cond delay="0"/>
                                  </p:stCondLst>
                                  <p:childTnLst>
                                    <p:set>
                                      <p:cBhvr>
                                        <p:cTn id="210" dur="1" fill="hold">
                                          <p:stCondLst>
                                            <p:cond delay="0"/>
                                          </p:stCondLst>
                                        </p:cTn>
                                        <p:tgtEl>
                                          <p:spTgt spid="201"/>
                                        </p:tgtEl>
                                        <p:attrNameLst>
                                          <p:attrName>style.visibility</p:attrName>
                                        </p:attrNameLst>
                                      </p:cBhvr>
                                      <p:to>
                                        <p:strVal val="visible"/>
                                      </p:to>
                                    </p:set>
                                    <p:anim calcmode="lin" valueType="num">
                                      <p:cBhvr additive="base">
                                        <p:cTn id="211" dur="500" fill="hold"/>
                                        <p:tgtEl>
                                          <p:spTgt spid="201"/>
                                        </p:tgtEl>
                                        <p:attrNameLst>
                                          <p:attrName>ppt_x</p:attrName>
                                        </p:attrNameLst>
                                      </p:cBhvr>
                                      <p:tavLst>
                                        <p:tav tm="0">
                                          <p:val>
                                            <p:strVal val="#ppt_x"/>
                                          </p:val>
                                        </p:tav>
                                        <p:tav tm="100000">
                                          <p:val>
                                            <p:strVal val="#ppt_x"/>
                                          </p:val>
                                        </p:tav>
                                      </p:tavLst>
                                    </p:anim>
                                    <p:anim calcmode="lin" valueType="num">
                                      <p:cBhvr additive="base">
                                        <p:cTn id="212" dur="500" fill="hold"/>
                                        <p:tgtEl>
                                          <p:spTgt spid="201"/>
                                        </p:tgtEl>
                                        <p:attrNameLst>
                                          <p:attrName>ppt_y</p:attrName>
                                        </p:attrNameLst>
                                      </p:cBhvr>
                                      <p:tavLst>
                                        <p:tav tm="0">
                                          <p:val>
                                            <p:strVal val="1+#ppt_h/2"/>
                                          </p:val>
                                        </p:tav>
                                        <p:tav tm="100000">
                                          <p:val>
                                            <p:strVal val="#ppt_y"/>
                                          </p:val>
                                        </p:tav>
                                      </p:tavLst>
                                    </p:anim>
                                  </p:childTnLst>
                                </p:cTn>
                              </p:par>
                              <p:par>
                                <p:cTn id="213" presetID="2" presetClass="entr" presetSubtype="4" fill="hold" grpId="0" nodeType="withEffect">
                                  <p:stCondLst>
                                    <p:cond delay="0"/>
                                  </p:stCondLst>
                                  <p:childTnLst>
                                    <p:set>
                                      <p:cBhvr>
                                        <p:cTn id="214" dur="1" fill="hold">
                                          <p:stCondLst>
                                            <p:cond delay="0"/>
                                          </p:stCondLst>
                                        </p:cTn>
                                        <p:tgtEl>
                                          <p:spTgt spid="202"/>
                                        </p:tgtEl>
                                        <p:attrNameLst>
                                          <p:attrName>style.visibility</p:attrName>
                                        </p:attrNameLst>
                                      </p:cBhvr>
                                      <p:to>
                                        <p:strVal val="visible"/>
                                      </p:to>
                                    </p:set>
                                    <p:anim calcmode="lin" valueType="num">
                                      <p:cBhvr additive="base">
                                        <p:cTn id="215" dur="500" fill="hold"/>
                                        <p:tgtEl>
                                          <p:spTgt spid="202"/>
                                        </p:tgtEl>
                                        <p:attrNameLst>
                                          <p:attrName>ppt_x</p:attrName>
                                        </p:attrNameLst>
                                      </p:cBhvr>
                                      <p:tavLst>
                                        <p:tav tm="0">
                                          <p:val>
                                            <p:strVal val="#ppt_x"/>
                                          </p:val>
                                        </p:tav>
                                        <p:tav tm="100000">
                                          <p:val>
                                            <p:strVal val="#ppt_x"/>
                                          </p:val>
                                        </p:tav>
                                      </p:tavLst>
                                    </p:anim>
                                    <p:anim calcmode="lin" valueType="num">
                                      <p:cBhvr additive="base">
                                        <p:cTn id="216" dur="500" fill="hold"/>
                                        <p:tgtEl>
                                          <p:spTgt spid="202"/>
                                        </p:tgtEl>
                                        <p:attrNameLst>
                                          <p:attrName>ppt_y</p:attrName>
                                        </p:attrNameLst>
                                      </p:cBhvr>
                                      <p:tavLst>
                                        <p:tav tm="0">
                                          <p:val>
                                            <p:strVal val="1+#ppt_h/2"/>
                                          </p:val>
                                        </p:tav>
                                        <p:tav tm="100000">
                                          <p:val>
                                            <p:strVal val="#ppt_y"/>
                                          </p:val>
                                        </p:tav>
                                      </p:tavLst>
                                    </p:anim>
                                  </p:childTnLst>
                                </p:cTn>
                              </p:par>
                              <p:par>
                                <p:cTn id="217" presetID="2" presetClass="entr" presetSubtype="4" fill="hold" grpId="0" nodeType="withEffect">
                                  <p:stCondLst>
                                    <p:cond delay="0"/>
                                  </p:stCondLst>
                                  <p:childTnLst>
                                    <p:set>
                                      <p:cBhvr>
                                        <p:cTn id="218" dur="1" fill="hold">
                                          <p:stCondLst>
                                            <p:cond delay="0"/>
                                          </p:stCondLst>
                                        </p:cTn>
                                        <p:tgtEl>
                                          <p:spTgt spid="203"/>
                                        </p:tgtEl>
                                        <p:attrNameLst>
                                          <p:attrName>style.visibility</p:attrName>
                                        </p:attrNameLst>
                                      </p:cBhvr>
                                      <p:to>
                                        <p:strVal val="visible"/>
                                      </p:to>
                                    </p:set>
                                    <p:anim calcmode="lin" valueType="num">
                                      <p:cBhvr additive="base">
                                        <p:cTn id="219" dur="500" fill="hold"/>
                                        <p:tgtEl>
                                          <p:spTgt spid="203"/>
                                        </p:tgtEl>
                                        <p:attrNameLst>
                                          <p:attrName>ppt_x</p:attrName>
                                        </p:attrNameLst>
                                      </p:cBhvr>
                                      <p:tavLst>
                                        <p:tav tm="0">
                                          <p:val>
                                            <p:strVal val="#ppt_x"/>
                                          </p:val>
                                        </p:tav>
                                        <p:tav tm="100000">
                                          <p:val>
                                            <p:strVal val="#ppt_x"/>
                                          </p:val>
                                        </p:tav>
                                      </p:tavLst>
                                    </p:anim>
                                    <p:anim calcmode="lin" valueType="num">
                                      <p:cBhvr additive="base">
                                        <p:cTn id="220" dur="500" fill="hold"/>
                                        <p:tgtEl>
                                          <p:spTgt spid="203"/>
                                        </p:tgtEl>
                                        <p:attrNameLst>
                                          <p:attrName>ppt_y</p:attrName>
                                        </p:attrNameLst>
                                      </p:cBhvr>
                                      <p:tavLst>
                                        <p:tav tm="0">
                                          <p:val>
                                            <p:strVal val="1+#ppt_h/2"/>
                                          </p:val>
                                        </p:tav>
                                        <p:tav tm="100000">
                                          <p:val>
                                            <p:strVal val="#ppt_y"/>
                                          </p:val>
                                        </p:tav>
                                      </p:tavLst>
                                    </p:anim>
                                  </p:childTnLst>
                                </p:cTn>
                              </p:par>
                              <p:par>
                                <p:cTn id="221" presetID="2" presetClass="entr" presetSubtype="4" fill="hold" grpId="0" nodeType="withEffect">
                                  <p:stCondLst>
                                    <p:cond delay="0"/>
                                  </p:stCondLst>
                                  <p:childTnLst>
                                    <p:set>
                                      <p:cBhvr>
                                        <p:cTn id="222" dur="1" fill="hold">
                                          <p:stCondLst>
                                            <p:cond delay="0"/>
                                          </p:stCondLst>
                                        </p:cTn>
                                        <p:tgtEl>
                                          <p:spTgt spid="204"/>
                                        </p:tgtEl>
                                        <p:attrNameLst>
                                          <p:attrName>style.visibility</p:attrName>
                                        </p:attrNameLst>
                                      </p:cBhvr>
                                      <p:to>
                                        <p:strVal val="visible"/>
                                      </p:to>
                                    </p:set>
                                    <p:anim calcmode="lin" valueType="num">
                                      <p:cBhvr additive="base">
                                        <p:cTn id="223" dur="500" fill="hold"/>
                                        <p:tgtEl>
                                          <p:spTgt spid="204"/>
                                        </p:tgtEl>
                                        <p:attrNameLst>
                                          <p:attrName>ppt_x</p:attrName>
                                        </p:attrNameLst>
                                      </p:cBhvr>
                                      <p:tavLst>
                                        <p:tav tm="0">
                                          <p:val>
                                            <p:strVal val="#ppt_x"/>
                                          </p:val>
                                        </p:tav>
                                        <p:tav tm="100000">
                                          <p:val>
                                            <p:strVal val="#ppt_x"/>
                                          </p:val>
                                        </p:tav>
                                      </p:tavLst>
                                    </p:anim>
                                    <p:anim calcmode="lin" valueType="num">
                                      <p:cBhvr additive="base">
                                        <p:cTn id="224" dur="500" fill="hold"/>
                                        <p:tgtEl>
                                          <p:spTgt spid="204"/>
                                        </p:tgtEl>
                                        <p:attrNameLst>
                                          <p:attrName>ppt_y</p:attrName>
                                        </p:attrNameLst>
                                      </p:cBhvr>
                                      <p:tavLst>
                                        <p:tav tm="0">
                                          <p:val>
                                            <p:strVal val="1+#ppt_h/2"/>
                                          </p:val>
                                        </p:tav>
                                        <p:tav tm="100000">
                                          <p:val>
                                            <p:strVal val="#ppt_y"/>
                                          </p:val>
                                        </p:tav>
                                      </p:tavLst>
                                    </p:anim>
                                  </p:childTnLst>
                                </p:cTn>
                              </p:par>
                              <p:par>
                                <p:cTn id="225" presetID="2" presetClass="entr" presetSubtype="4" fill="hold" grpId="0" nodeType="withEffect">
                                  <p:stCondLst>
                                    <p:cond delay="0"/>
                                  </p:stCondLst>
                                  <p:childTnLst>
                                    <p:set>
                                      <p:cBhvr>
                                        <p:cTn id="226" dur="1" fill="hold">
                                          <p:stCondLst>
                                            <p:cond delay="0"/>
                                          </p:stCondLst>
                                        </p:cTn>
                                        <p:tgtEl>
                                          <p:spTgt spid="205"/>
                                        </p:tgtEl>
                                        <p:attrNameLst>
                                          <p:attrName>style.visibility</p:attrName>
                                        </p:attrNameLst>
                                      </p:cBhvr>
                                      <p:to>
                                        <p:strVal val="visible"/>
                                      </p:to>
                                    </p:set>
                                    <p:anim calcmode="lin" valueType="num">
                                      <p:cBhvr additive="base">
                                        <p:cTn id="227" dur="500" fill="hold"/>
                                        <p:tgtEl>
                                          <p:spTgt spid="205"/>
                                        </p:tgtEl>
                                        <p:attrNameLst>
                                          <p:attrName>ppt_x</p:attrName>
                                        </p:attrNameLst>
                                      </p:cBhvr>
                                      <p:tavLst>
                                        <p:tav tm="0">
                                          <p:val>
                                            <p:strVal val="#ppt_x"/>
                                          </p:val>
                                        </p:tav>
                                        <p:tav tm="100000">
                                          <p:val>
                                            <p:strVal val="#ppt_x"/>
                                          </p:val>
                                        </p:tav>
                                      </p:tavLst>
                                    </p:anim>
                                    <p:anim calcmode="lin" valueType="num">
                                      <p:cBhvr additive="base">
                                        <p:cTn id="228" dur="500" fill="hold"/>
                                        <p:tgtEl>
                                          <p:spTgt spid="205"/>
                                        </p:tgtEl>
                                        <p:attrNameLst>
                                          <p:attrName>ppt_y</p:attrName>
                                        </p:attrNameLst>
                                      </p:cBhvr>
                                      <p:tavLst>
                                        <p:tav tm="0">
                                          <p:val>
                                            <p:strVal val="1+#ppt_h/2"/>
                                          </p:val>
                                        </p:tav>
                                        <p:tav tm="100000">
                                          <p:val>
                                            <p:strVal val="#ppt_y"/>
                                          </p:val>
                                        </p:tav>
                                      </p:tavLst>
                                    </p:anim>
                                  </p:childTnLst>
                                </p:cTn>
                              </p:par>
                              <p:par>
                                <p:cTn id="229" presetID="2" presetClass="entr" presetSubtype="4" fill="hold" grpId="0" nodeType="withEffect">
                                  <p:stCondLst>
                                    <p:cond delay="0"/>
                                  </p:stCondLst>
                                  <p:childTnLst>
                                    <p:set>
                                      <p:cBhvr>
                                        <p:cTn id="230" dur="1" fill="hold">
                                          <p:stCondLst>
                                            <p:cond delay="0"/>
                                          </p:stCondLst>
                                        </p:cTn>
                                        <p:tgtEl>
                                          <p:spTgt spid="206"/>
                                        </p:tgtEl>
                                        <p:attrNameLst>
                                          <p:attrName>style.visibility</p:attrName>
                                        </p:attrNameLst>
                                      </p:cBhvr>
                                      <p:to>
                                        <p:strVal val="visible"/>
                                      </p:to>
                                    </p:set>
                                    <p:anim calcmode="lin" valueType="num">
                                      <p:cBhvr additive="base">
                                        <p:cTn id="231" dur="500" fill="hold"/>
                                        <p:tgtEl>
                                          <p:spTgt spid="206"/>
                                        </p:tgtEl>
                                        <p:attrNameLst>
                                          <p:attrName>ppt_x</p:attrName>
                                        </p:attrNameLst>
                                      </p:cBhvr>
                                      <p:tavLst>
                                        <p:tav tm="0">
                                          <p:val>
                                            <p:strVal val="#ppt_x"/>
                                          </p:val>
                                        </p:tav>
                                        <p:tav tm="100000">
                                          <p:val>
                                            <p:strVal val="#ppt_x"/>
                                          </p:val>
                                        </p:tav>
                                      </p:tavLst>
                                    </p:anim>
                                    <p:anim calcmode="lin" valueType="num">
                                      <p:cBhvr additive="base">
                                        <p:cTn id="232" dur="500" fill="hold"/>
                                        <p:tgtEl>
                                          <p:spTgt spid="206"/>
                                        </p:tgtEl>
                                        <p:attrNameLst>
                                          <p:attrName>ppt_y</p:attrName>
                                        </p:attrNameLst>
                                      </p:cBhvr>
                                      <p:tavLst>
                                        <p:tav tm="0">
                                          <p:val>
                                            <p:strVal val="1+#ppt_h/2"/>
                                          </p:val>
                                        </p:tav>
                                        <p:tav tm="100000">
                                          <p:val>
                                            <p:strVal val="#ppt_y"/>
                                          </p:val>
                                        </p:tav>
                                      </p:tavLst>
                                    </p:anim>
                                  </p:childTnLst>
                                </p:cTn>
                              </p:par>
                              <p:par>
                                <p:cTn id="233" presetID="2" presetClass="entr" presetSubtype="4" fill="hold" grpId="0" nodeType="withEffect">
                                  <p:stCondLst>
                                    <p:cond delay="0"/>
                                  </p:stCondLst>
                                  <p:childTnLst>
                                    <p:set>
                                      <p:cBhvr>
                                        <p:cTn id="234" dur="1" fill="hold">
                                          <p:stCondLst>
                                            <p:cond delay="0"/>
                                          </p:stCondLst>
                                        </p:cTn>
                                        <p:tgtEl>
                                          <p:spTgt spid="207"/>
                                        </p:tgtEl>
                                        <p:attrNameLst>
                                          <p:attrName>style.visibility</p:attrName>
                                        </p:attrNameLst>
                                      </p:cBhvr>
                                      <p:to>
                                        <p:strVal val="visible"/>
                                      </p:to>
                                    </p:set>
                                    <p:anim calcmode="lin" valueType="num">
                                      <p:cBhvr additive="base">
                                        <p:cTn id="235" dur="500" fill="hold"/>
                                        <p:tgtEl>
                                          <p:spTgt spid="207"/>
                                        </p:tgtEl>
                                        <p:attrNameLst>
                                          <p:attrName>ppt_x</p:attrName>
                                        </p:attrNameLst>
                                      </p:cBhvr>
                                      <p:tavLst>
                                        <p:tav tm="0">
                                          <p:val>
                                            <p:strVal val="#ppt_x"/>
                                          </p:val>
                                        </p:tav>
                                        <p:tav tm="100000">
                                          <p:val>
                                            <p:strVal val="#ppt_x"/>
                                          </p:val>
                                        </p:tav>
                                      </p:tavLst>
                                    </p:anim>
                                    <p:anim calcmode="lin" valueType="num">
                                      <p:cBhvr additive="base">
                                        <p:cTn id="236" dur="500" fill="hold"/>
                                        <p:tgtEl>
                                          <p:spTgt spid="207"/>
                                        </p:tgtEl>
                                        <p:attrNameLst>
                                          <p:attrName>ppt_y</p:attrName>
                                        </p:attrNameLst>
                                      </p:cBhvr>
                                      <p:tavLst>
                                        <p:tav tm="0">
                                          <p:val>
                                            <p:strVal val="1+#ppt_h/2"/>
                                          </p:val>
                                        </p:tav>
                                        <p:tav tm="100000">
                                          <p:val>
                                            <p:strVal val="#ppt_y"/>
                                          </p:val>
                                        </p:tav>
                                      </p:tavLst>
                                    </p:anim>
                                  </p:childTnLst>
                                </p:cTn>
                              </p:par>
                              <p:par>
                                <p:cTn id="237" presetID="2" presetClass="entr" presetSubtype="4" fill="hold" grpId="0" nodeType="withEffect">
                                  <p:stCondLst>
                                    <p:cond delay="0"/>
                                  </p:stCondLst>
                                  <p:childTnLst>
                                    <p:set>
                                      <p:cBhvr>
                                        <p:cTn id="238" dur="1" fill="hold">
                                          <p:stCondLst>
                                            <p:cond delay="0"/>
                                          </p:stCondLst>
                                        </p:cTn>
                                        <p:tgtEl>
                                          <p:spTgt spid="208"/>
                                        </p:tgtEl>
                                        <p:attrNameLst>
                                          <p:attrName>style.visibility</p:attrName>
                                        </p:attrNameLst>
                                      </p:cBhvr>
                                      <p:to>
                                        <p:strVal val="visible"/>
                                      </p:to>
                                    </p:set>
                                    <p:anim calcmode="lin" valueType="num">
                                      <p:cBhvr additive="base">
                                        <p:cTn id="239" dur="500" fill="hold"/>
                                        <p:tgtEl>
                                          <p:spTgt spid="208"/>
                                        </p:tgtEl>
                                        <p:attrNameLst>
                                          <p:attrName>ppt_x</p:attrName>
                                        </p:attrNameLst>
                                      </p:cBhvr>
                                      <p:tavLst>
                                        <p:tav tm="0">
                                          <p:val>
                                            <p:strVal val="#ppt_x"/>
                                          </p:val>
                                        </p:tav>
                                        <p:tav tm="100000">
                                          <p:val>
                                            <p:strVal val="#ppt_x"/>
                                          </p:val>
                                        </p:tav>
                                      </p:tavLst>
                                    </p:anim>
                                    <p:anim calcmode="lin" valueType="num">
                                      <p:cBhvr additive="base">
                                        <p:cTn id="240" dur="500" fill="hold"/>
                                        <p:tgtEl>
                                          <p:spTgt spid="208"/>
                                        </p:tgtEl>
                                        <p:attrNameLst>
                                          <p:attrName>ppt_y</p:attrName>
                                        </p:attrNameLst>
                                      </p:cBhvr>
                                      <p:tavLst>
                                        <p:tav tm="0">
                                          <p:val>
                                            <p:strVal val="1+#ppt_h/2"/>
                                          </p:val>
                                        </p:tav>
                                        <p:tav tm="100000">
                                          <p:val>
                                            <p:strVal val="#ppt_y"/>
                                          </p:val>
                                        </p:tav>
                                      </p:tavLst>
                                    </p:anim>
                                  </p:childTnLst>
                                </p:cTn>
                              </p:par>
                              <p:par>
                                <p:cTn id="241" presetID="2" presetClass="entr" presetSubtype="4" fill="hold" grpId="0" nodeType="withEffect">
                                  <p:stCondLst>
                                    <p:cond delay="0"/>
                                  </p:stCondLst>
                                  <p:childTnLst>
                                    <p:set>
                                      <p:cBhvr>
                                        <p:cTn id="242" dur="1" fill="hold">
                                          <p:stCondLst>
                                            <p:cond delay="0"/>
                                          </p:stCondLst>
                                        </p:cTn>
                                        <p:tgtEl>
                                          <p:spTgt spid="209"/>
                                        </p:tgtEl>
                                        <p:attrNameLst>
                                          <p:attrName>style.visibility</p:attrName>
                                        </p:attrNameLst>
                                      </p:cBhvr>
                                      <p:to>
                                        <p:strVal val="visible"/>
                                      </p:to>
                                    </p:set>
                                    <p:anim calcmode="lin" valueType="num">
                                      <p:cBhvr additive="base">
                                        <p:cTn id="243" dur="500" fill="hold"/>
                                        <p:tgtEl>
                                          <p:spTgt spid="209"/>
                                        </p:tgtEl>
                                        <p:attrNameLst>
                                          <p:attrName>ppt_x</p:attrName>
                                        </p:attrNameLst>
                                      </p:cBhvr>
                                      <p:tavLst>
                                        <p:tav tm="0">
                                          <p:val>
                                            <p:strVal val="#ppt_x"/>
                                          </p:val>
                                        </p:tav>
                                        <p:tav tm="100000">
                                          <p:val>
                                            <p:strVal val="#ppt_x"/>
                                          </p:val>
                                        </p:tav>
                                      </p:tavLst>
                                    </p:anim>
                                    <p:anim calcmode="lin" valueType="num">
                                      <p:cBhvr additive="base">
                                        <p:cTn id="244" dur="500" fill="hold"/>
                                        <p:tgtEl>
                                          <p:spTgt spid="209"/>
                                        </p:tgtEl>
                                        <p:attrNameLst>
                                          <p:attrName>ppt_y</p:attrName>
                                        </p:attrNameLst>
                                      </p:cBhvr>
                                      <p:tavLst>
                                        <p:tav tm="0">
                                          <p:val>
                                            <p:strVal val="1+#ppt_h/2"/>
                                          </p:val>
                                        </p:tav>
                                        <p:tav tm="100000">
                                          <p:val>
                                            <p:strVal val="#ppt_y"/>
                                          </p:val>
                                        </p:tav>
                                      </p:tavLst>
                                    </p:anim>
                                  </p:childTnLst>
                                </p:cTn>
                              </p:par>
                              <p:par>
                                <p:cTn id="245" presetID="2" presetClass="entr" presetSubtype="4" fill="hold" grpId="0" nodeType="withEffect">
                                  <p:stCondLst>
                                    <p:cond delay="0"/>
                                  </p:stCondLst>
                                  <p:childTnLst>
                                    <p:set>
                                      <p:cBhvr>
                                        <p:cTn id="246" dur="1" fill="hold">
                                          <p:stCondLst>
                                            <p:cond delay="0"/>
                                          </p:stCondLst>
                                        </p:cTn>
                                        <p:tgtEl>
                                          <p:spTgt spid="210"/>
                                        </p:tgtEl>
                                        <p:attrNameLst>
                                          <p:attrName>style.visibility</p:attrName>
                                        </p:attrNameLst>
                                      </p:cBhvr>
                                      <p:to>
                                        <p:strVal val="visible"/>
                                      </p:to>
                                    </p:set>
                                    <p:anim calcmode="lin" valueType="num">
                                      <p:cBhvr additive="base">
                                        <p:cTn id="247" dur="500" fill="hold"/>
                                        <p:tgtEl>
                                          <p:spTgt spid="210"/>
                                        </p:tgtEl>
                                        <p:attrNameLst>
                                          <p:attrName>ppt_x</p:attrName>
                                        </p:attrNameLst>
                                      </p:cBhvr>
                                      <p:tavLst>
                                        <p:tav tm="0">
                                          <p:val>
                                            <p:strVal val="#ppt_x"/>
                                          </p:val>
                                        </p:tav>
                                        <p:tav tm="100000">
                                          <p:val>
                                            <p:strVal val="#ppt_x"/>
                                          </p:val>
                                        </p:tav>
                                      </p:tavLst>
                                    </p:anim>
                                    <p:anim calcmode="lin" valueType="num">
                                      <p:cBhvr additive="base">
                                        <p:cTn id="248" dur="500" fill="hold"/>
                                        <p:tgtEl>
                                          <p:spTgt spid="210"/>
                                        </p:tgtEl>
                                        <p:attrNameLst>
                                          <p:attrName>ppt_y</p:attrName>
                                        </p:attrNameLst>
                                      </p:cBhvr>
                                      <p:tavLst>
                                        <p:tav tm="0">
                                          <p:val>
                                            <p:strVal val="1+#ppt_h/2"/>
                                          </p:val>
                                        </p:tav>
                                        <p:tav tm="100000">
                                          <p:val>
                                            <p:strVal val="#ppt_y"/>
                                          </p:val>
                                        </p:tav>
                                      </p:tavLst>
                                    </p:anim>
                                  </p:childTnLst>
                                </p:cTn>
                              </p:par>
                              <p:par>
                                <p:cTn id="249" presetID="2" presetClass="entr" presetSubtype="4" fill="hold" grpId="0" nodeType="withEffect">
                                  <p:stCondLst>
                                    <p:cond delay="0"/>
                                  </p:stCondLst>
                                  <p:childTnLst>
                                    <p:set>
                                      <p:cBhvr>
                                        <p:cTn id="250" dur="1" fill="hold">
                                          <p:stCondLst>
                                            <p:cond delay="0"/>
                                          </p:stCondLst>
                                        </p:cTn>
                                        <p:tgtEl>
                                          <p:spTgt spid="211"/>
                                        </p:tgtEl>
                                        <p:attrNameLst>
                                          <p:attrName>style.visibility</p:attrName>
                                        </p:attrNameLst>
                                      </p:cBhvr>
                                      <p:to>
                                        <p:strVal val="visible"/>
                                      </p:to>
                                    </p:set>
                                    <p:anim calcmode="lin" valueType="num">
                                      <p:cBhvr additive="base">
                                        <p:cTn id="251" dur="500" fill="hold"/>
                                        <p:tgtEl>
                                          <p:spTgt spid="211"/>
                                        </p:tgtEl>
                                        <p:attrNameLst>
                                          <p:attrName>ppt_x</p:attrName>
                                        </p:attrNameLst>
                                      </p:cBhvr>
                                      <p:tavLst>
                                        <p:tav tm="0">
                                          <p:val>
                                            <p:strVal val="#ppt_x"/>
                                          </p:val>
                                        </p:tav>
                                        <p:tav tm="100000">
                                          <p:val>
                                            <p:strVal val="#ppt_x"/>
                                          </p:val>
                                        </p:tav>
                                      </p:tavLst>
                                    </p:anim>
                                    <p:anim calcmode="lin" valueType="num">
                                      <p:cBhvr additive="base">
                                        <p:cTn id="252" dur="500" fill="hold"/>
                                        <p:tgtEl>
                                          <p:spTgt spid="211"/>
                                        </p:tgtEl>
                                        <p:attrNameLst>
                                          <p:attrName>ppt_y</p:attrName>
                                        </p:attrNameLst>
                                      </p:cBhvr>
                                      <p:tavLst>
                                        <p:tav tm="0">
                                          <p:val>
                                            <p:strVal val="1+#ppt_h/2"/>
                                          </p:val>
                                        </p:tav>
                                        <p:tav tm="100000">
                                          <p:val>
                                            <p:strVal val="#ppt_y"/>
                                          </p:val>
                                        </p:tav>
                                      </p:tavLst>
                                    </p:anim>
                                  </p:childTnLst>
                                </p:cTn>
                              </p:par>
                              <p:par>
                                <p:cTn id="253" presetID="2" presetClass="entr" presetSubtype="4" fill="hold" grpId="0" nodeType="withEffect">
                                  <p:stCondLst>
                                    <p:cond delay="0"/>
                                  </p:stCondLst>
                                  <p:childTnLst>
                                    <p:set>
                                      <p:cBhvr>
                                        <p:cTn id="254" dur="1" fill="hold">
                                          <p:stCondLst>
                                            <p:cond delay="0"/>
                                          </p:stCondLst>
                                        </p:cTn>
                                        <p:tgtEl>
                                          <p:spTgt spid="212"/>
                                        </p:tgtEl>
                                        <p:attrNameLst>
                                          <p:attrName>style.visibility</p:attrName>
                                        </p:attrNameLst>
                                      </p:cBhvr>
                                      <p:to>
                                        <p:strVal val="visible"/>
                                      </p:to>
                                    </p:set>
                                    <p:anim calcmode="lin" valueType="num">
                                      <p:cBhvr additive="base">
                                        <p:cTn id="255" dur="500" fill="hold"/>
                                        <p:tgtEl>
                                          <p:spTgt spid="212"/>
                                        </p:tgtEl>
                                        <p:attrNameLst>
                                          <p:attrName>ppt_x</p:attrName>
                                        </p:attrNameLst>
                                      </p:cBhvr>
                                      <p:tavLst>
                                        <p:tav tm="0">
                                          <p:val>
                                            <p:strVal val="#ppt_x"/>
                                          </p:val>
                                        </p:tav>
                                        <p:tav tm="100000">
                                          <p:val>
                                            <p:strVal val="#ppt_x"/>
                                          </p:val>
                                        </p:tav>
                                      </p:tavLst>
                                    </p:anim>
                                    <p:anim calcmode="lin" valueType="num">
                                      <p:cBhvr additive="base">
                                        <p:cTn id="256" dur="500" fill="hold"/>
                                        <p:tgtEl>
                                          <p:spTgt spid="212"/>
                                        </p:tgtEl>
                                        <p:attrNameLst>
                                          <p:attrName>ppt_y</p:attrName>
                                        </p:attrNameLst>
                                      </p:cBhvr>
                                      <p:tavLst>
                                        <p:tav tm="0">
                                          <p:val>
                                            <p:strVal val="1+#ppt_h/2"/>
                                          </p:val>
                                        </p:tav>
                                        <p:tav tm="100000">
                                          <p:val>
                                            <p:strVal val="#ppt_y"/>
                                          </p:val>
                                        </p:tav>
                                      </p:tavLst>
                                    </p:anim>
                                  </p:childTnLst>
                                </p:cTn>
                              </p:par>
                              <p:par>
                                <p:cTn id="257" presetID="2" presetClass="entr" presetSubtype="4" fill="hold" grpId="0" nodeType="withEffect">
                                  <p:stCondLst>
                                    <p:cond delay="0"/>
                                  </p:stCondLst>
                                  <p:childTnLst>
                                    <p:set>
                                      <p:cBhvr>
                                        <p:cTn id="258" dur="1" fill="hold">
                                          <p:stCondLst>
                                            <p:cond delay="0"/>
                                          </p:stCondLst>
                                        </p:cTn>
                                        <p:tgtEl>
                                          <p:spTgt spid="213"/>
                                        </p:tgtEl>
                                        <p:attrNameLst>
                                          <p:attrName>style.visibility</p:attrName>
                                        </p:attrNameLst>
                                      </p:cBhvr>
                                      <p:to>
                                        <p:strVal val="visible"/>
                                      </p:to>
                                    </p:set>
                                    <p:anim calcmode="lin" valueType="num">
                                      <p:cBhvr additive="base">
                                        <p:cTn id="259" dur="500" fill="hold"/>
                                        <p:tgtEl>
                                          <p:spTgt spid="213"/>
                                        </p:tgtEl>
                                        <p:attrNameLst>
                                          <p:attrName>ppt_x</p:attrName>
                                        </p:attrNameLst>
                                      </p:cBhvr>
                                      <p:tavLst>
                                        <p:tav tm="0">
                                          <p:val>
                                            <p:strVal val="#ppt_x"/>
                                          </p:val>
                                        </p:tav>
                                        <p:tav tm="100000">
                                          <p:val>
                                            <p:strVal val="#ppt_x"/>
                                          </p:val>
                                        </p:tav>
                                      </p:tavLst>
                                    </p:anim>
                                    <p:anim calcmode="lin" valueType="num">
                                      <p:cBhvr additive="base">
                                        <p:cTn id="260" dur="500" fill="hold"/>
                                        <p:tgtEl>
                                          <p:spTgt spid="213"/>
                                        </p:tgtEl>
                                        <p:attrNameLst>
                                          <p:attrName>ppt_y</p:attrName>
                                        </p:attrNameLst>
                                      </p:cBhvr>
                                      <p:tavLst>
                                        <p:tav tm="0">
                                          <p:val>
                                            <p:strVal val="1+#ppt_h/2"/>
                                          </p:val>
                                        </p:tav>
                                        <p:tav tm="100000">
                                          <p:val>
                                            <p:strVal val="#ppt_y"/>
                                          </p:val>
                                        </p:tav>
                                      </p:tavLst>
                                    </p:anim>
                                  </p:childTnLst>
                                </p:cTn>
                              </p:par>
                              <p:par>
                                <p:cTn id="261" presetID="2" presetClass="entr" presetSubtype="4" fill="hold" grpId="0" nodeType="withEffect">
                                  <p:stCondLst>
                                    <p:cond delay="0"/>
                                  </p:stCondLst>
                                  <p:childTnLst>
                                    <p:set>
                                      <p:cBhvr>
                                        <p:cTn id="262" dur="1" fill="hold">
                                          <p:stCondLst>
                                            <p:cond delay="0"/>
                                          </p:stCondLst>
                                        </p:cTn>
                                        <p:tgtEl>
                                          <p:spTgt spid="214"/>
                                        </p:tgtEl>
                                        <p:attrNameLst>
                                          <p:attrName>style.visibility</p:attrName>
                                        </p:attrNameLst>
                                      </p:cBhvr>
                                      <p:to>
                                        <p:strVal val="visible"/>
                                      </p:to>
                                    </p:set>
                                    <p:anim calcmode="lin" valueType="num">
                                      <p:cBhvr additive="base">
                                        <p:cTn id="263" dur="500" fill="hold"/>
                                        <p:tgtEl>
                                          <p:spTgt spid="214"/>
                                        </p:tgtEl>
                                        <p:attrNameLst>
                                          <p:attrName>ppt_x</p:attrName>
                                        </p:attrNameLst>
                                      </p:cBhvr>
                                      <p:tavLst>
                                        <p:tav tm="0">
                                          <p:val>
                                            <p:strVal val="#ppt_x"/>
                                          </p:val>
                                        </p:tav>
                                        <p:tav tm="100000">
                                          <p:val>
                                            <p:strVal val="#ppt_x"/>
                                          </p:val>
                                        </p:tav>
                                      </p:tavLst>
                                    </p:anim>
                                    <p:anim calcmode="lin" valueType="num">
                                      <p:cBhvr additive="base">
                                        <p:cTn id="264" dur="500" fill="hold"/>
                                        <p:tgtEl>
                                          <p:spTgt spid="214"/>
                                        </p:tgtEl>
                                        <p:attrNameLst>
                                          <p:attrName>ppt_y</p:attrName>
                                        </p:attrNameLst>
                                      </p:cBhvr>
                                      <p:tavLst>
                                        <p:tav tm="0">
                                          <p:val>
                                            <p:strVal val="1+#ppt_h/2"/>
                                          </p:val>
                                        </p:tav>
                                        <p:tav tm="100000">
                                          <p:val>
                                            <p:strVal val="#ppt_y"/>
                                          </p:val>
                                        </p:tav>
                                      </p:tavLst>
                                    </p:anim>
                                  </p:childTnLst>
                                </p:cTn>
                              </p:par>
                              <p:par>
                                <p:cTn id="265" presetID="2" presetClass="entr" presetSubtype="4" fill="hold" grpId="0" nodeType="withEffect">
                                  <p:stCondLst>
                                    <p:cond delay="0"/>
                                  </p:stCondLst>
                                  <p:childTnLst>
                                    <p:set>
                                      <p:cBhvr>
                                        <p:cTn id="266" dur="1" fill="hold">
                                          <p:stCondLst>
                                            <p:cond delay="0"/>
                                          </p:stCondLst>
                                        </p:cTn>
                                        <p:tgtEl>
                                          <p:spTgt spid="215"/>
                                        </p:tgtEl>
                                        <p:attrNameLst>
                                          <p:attrName>style.visibility</p:attrName>
                                        </p:attrNameLst>
                                      </p:cBhvr>
                                      <p:to>
                                        <p:strVal val="visible"/>
                                      </p:to>
                                    </p:set>
                                    <p:anim calcmode="lin" valueType="num">
                                      <p:cBhvr additive="base">
                                        <p:cTn id="267" dur="500" fill="hold"/>
                                        <p:tgtEl>
                                          <p:spTgt spid="215"/>
                                        </p:tgtEl>
                                        <p:attrNameLst>
                                          <p:attrName>ppt_x</p:attrName>
                                        </p:attrNameLst>
                                      </p:cBhvr>
                                      <p:tavLst>
                                        <p:tav tm="0">
                                          <p:val>
                                            <p:strVal val="#ppt_x"/>
                                          </p:val>
                                        </p:tav>
                                        <p:tav tm="100000">
                                          <p:val>
                                            <p:strVal val="#ppt_x"/>
                                          </p:val>
                                        </p:tav>
                                      </p:tavLst>
                                    </p:anim>
                                    <p:anim calcmode="lin" valueType="num">
                                      <p:cBhvr additive="base">
                                        <p:cTn id="268" dur="500" fill="hold"/>
                                        <p:tgtEl>
                                          <p:spTgt spid="215"/>
                                        </p:tgtEl>
                                        <p:attrNameLst>
                                          <p:attrName>ppt_y</p:attrName>
                                        </p:attrNameLst>
                                      </p:cBhvr>
                                      <p:tavLst>
                                        <p:tav tm="0">
                                          <p:val>
                                            <p:strVal val="1+#ppt_h/2"/>
                                          </p:val>
                                        </p:tav>
                                        <p:tav tm="100000">
                                          <p:val>
                                            <p:strVal val="#ppt_y"/>
                                          </p:val>
                                        </p:tav>
                                      </p:tavLst>
                                    </p:anim>
                                  </p:childTnLst>
                                </p:cTn>
                              </p:par>
                              <p:par>
                                <p:cTn id="269" presetID="2" presetClass="entr" presetSubtype="4" fill="hold" grpId="0" nodeType="withEffect">
                                  <p:stCondLst>
                                    <p:cond delay="0"/>
                                  </p:stCondLst>
                                  <p:childTnLst>
                                    <p:set>
                                      <p:cBhvr>
                                        <p:cTn id="270" dur="1" fill="hold">
                                          <p:stCondLst>
                                            <p:cond delay="0"/>
                                          </p:stCondLst>
                                        </p:cTn>
                                        <p:tgtEl>
                                          <p:spTgt spid="216"/>
                                        </p:tgtEl>
                                        <p:attrNameLst>
                                          <p:attrName>style.visibility</p:attrName>
                                        </p:attrNameLst>
                                      </p:cBhvr>
                                      <p:to>
                                        <p:strVal val="visible"/>
                                      </p:to>
                                    </p:set>
                                    <p:anim calcmode="lin" valueType="num">
                                      <p:cBhvr additive="base">
                                        <p:cTn id="271" dur="500" fill="hold"/>
                                        <p:tgtEl>
                                          <p:spTgt spid="216"/>
                                        </p:tgtEl>
                                        <p:attrNameLst>
                                          <p:attrName>ppt_x</p:attrName>
                                        </p:attrNameLst>
                                      </p:cBhvr>
                                      <p:tavLst>
                                        <p:tav tm="0">
                                          <p:val>
                                            <p:strVal val="#ppt_x"/>
                                          </p:val>
                                        </p:tav>
                                        <p:tav tm="100000">
                                          <p:val>
                                            <p:strVal val="#ppt_x"/>
                                          </p:val>
                                        </p:tav>
                                      </p:tavLst>
                                    </p:anim>
                                    <p:anim calcmode="lin" valueType="num">
                                      <p:cBhvr additive="base">
                                        <p:cTn id="272" dur="500" fill="hold"/>
                                        <p:tgtEl>
                                          <p:spTgt spid="216"/>
                                        </p:tgtEl>
                                        <p:attrNameLst>
                                          <p:attrName>ppt_y</p:attrName>
                                        </p:attrNameLst>
                                      </p:cBhvr>
                                      <p:tavLst>
                                        <p:tav tm="0">
                                          <p:val>
                                            <p:strVal val="1+#ppt_h/2"/>
                                          </p:val>
                                        </p:tav>
                                        <p:tav tm="100000">
                                          <p:val>
                                            <p:strVal val="#ppt_y"/>
                                          </p:val>
                                        </p:tav>
                                      </p:tavLst>
                                    </p:anim>
                                  </p:childTnLst>
                                </p:cTn>
                              </p:par>
                              <p:par>
                                <p:cTn id="273" presetID="2" presetClass="entr" presetSubtype="4" fill="hold" grpId="0" nodeType="withEffect">
                                  <p:stCondLst>
                                    <p:cond delay="0"/>
                                  </p:stCondLst>
                                  <p:childTnLst>
                                    <p:set>
                                      <p:cBhvr>
                                        <p:cTn id="274" dur="1" fill="hold">
                                          <p:stCondLst>
                                            <p:cond delay="0"/>
                                          </p:stCondLst>
                                        </p:cTn>
                                        <p:tgtEl>
                                          <p:spTgt spid="217"/>
                                        </p:tgtEl>
                                        <p:attrNameLst>
                                          <p:attrName>style.visibility</p:attrName>
                                        </p:attrNameLst>
                                      </p:cBhvr>
                                      <p:to>
                                        <p:strVal val="visible"/>
                                      </p:to>
                                    </p:set>
                                    <p:anim calcmode="lin" valueType="num">
                                      <p:cBhvr additive="base">
                                        <p:cTn id="275" dur="500" fill="hold"/>
                                        <p:tgtEl>
                                          <p:spTgt spid="217"/>
                                        </p:tgtEl>
                                        <p:attrNameLst>
                                          <p:attrName>ppt_x</p:attrName>
                                        </p:attrNameLst>
                                      </p:cBhvr>
                                      <p:tavLst>
                                        <p:tav tm="0">
                                          <p:val>
                                            <p:strVal val="#ppt_x"/>
                                          </p:val>
                                        </p:tav>
                                        <p:tav tm="100000">
                                          <p:val>
                                            <p:strVal val="#ppt_x"/>
                                          </p:val>
                                        </p:tav>
                                      </p:tavLst>
                                    </p:anim>
                                    <p:anim calcmode="lin" valueType="num">
                                      <p:cBhvr additive="base">
                                        <p:cTn id="276" dur="500" fill="hold"/>
                                        <p:tgtEl>
                                          <p:spTgt spid="217"/>
                                        </p:tgtEl>
                                        <p:attrNameLst>
                                          <p:attrName>ppt_y</p:attrName>
                                        </p:attrNameLst>
                                      </p:cBhvr>
                                      <p:tavLst>
                                        <p:tav tm="0">
                                          <p:val>
                                            <p:strVal val="1+#ppt_h/2"/>
                                          </p:val>
                                        </p:tav>
                                        <p:tav tm="100000">
                                          <p:val>
                                            <p:strVal val="#ppt_y"/>
                                          </p:val>
                                        </p:tav>
                                      </p:tavLst>
                                    </p:anim>
                                  </p:childTnLst>
                                </p:cTn>
                              </p:par>
                              <p:par>
                                <p:cTn id="277" presetID="2" presetClass="entr" presetSubtype="4" fill="hold" grpId="0" nodeType="withEffect">
                                  <p:stCondLst>
                                    <p:cond delay="0"/>
                                  </p:stCondLst>
                                  <p:childTnLst>
                                    <p:set>
                                      <p:cBhvr>
                                        <p:cTn id="278" dur="1" fill="hold">
                                          <p:stCondLst>
                                            <p:cond delay="0"/>
                                          </p:stCondLst>
                                        </p:cTn>
                                        <p:tgtEl>
                                          <p:spTgt spid="218"/>
                                        </p:tgtEl>
                                        <p:attrNameLst>
                                          <p:attrName>style.visibility</p:attrName>
                                        </p:attrNameLst>
                                      </p:cBhvr>
                                      <p:to>
                                        <p:strVal val="visible"/>
                                      </p:to>
                                    </p:set>
                                    <p:anim calcmode="lin" valueType="num">
                                      <p:cBhvr additive="base">
                                        <p:cTn id="279" dur="500" fill="hold"/>
                                        <p:tgtEl>
                                          <p:spTgt spid="218"/>
                                        </p:tgtEl>
                                        <p:attrNameLst>
                                          <p:attrName>ppt_x</p:attrName>
                                        </p:attrNameLst>
                                      </p:cBhvr>
                                      <p:tavLst>
                                        <p:tav tm="0">
                                          <p:val>
                                            <p:strVal val="#ppt_x"/>
                                          </p:val>
                                        </p:tav>
                                        <p:tav tm="100000">
                                          <p:val>
                                            <p:strVal val="#ppt_x"/>
                                          </p:val>
                                        </p:tav>
                                      </p:tavLst>
                                    </p:anim>
                                    <p:anim calcmode="lin" valueType="num">
                                      <p:cBhvr additive="base">
                                        <p:cTn id="280" dur="500" fill="hold"/>
                                        <p:tgtEl>
                                          <p:spTgt spid="218"/>
                                        </p:tgtEl>
                                        <p:attrNameLst>
                                          <p:attrName>ppt_y</p:attrName>
                                        </p:attrNameLst>
                                      </p:cBhvr>
                                      <p:tavLst>
                                        <p:tav tm="0">
                                          <p:val>
                                            <p:strVal val="1+#ppt_h/2"/>
                                          </p:val>
                                        </p:tav>
                                        <p:tav tm="100000">
                                          <p:val>
                                            <p:strVal val="#ppt_y"/>
                                          </p:val>
                                        </p:tav>
                                      </p:tavLst>
                                    </p:anim>
                                  </p:childTnLst>
                                </p:cTn>
                              </p:par>
                              <p:par>
                                <p:cTn id="281" presetID="2" presetClass="entr" presetSubtype="4" fill="hold" nodeType="withEffect">
                                  <p:stCondLst>
                                    <p:cond delay="0"/>
                                  </p:stCondLst>
                                  <p:childTnLst>
                                    <p:set>
                                      <p:cBhvr>
                                        <p:cTn id="282" dur="1" fill="hold">
                                          <p:stCondLst>
                                            <p:cond delay="0"/>
                                          </p:stCondLst>
                                        </p:cTn>
                                        <p:tgtEl>
                                          <p:spTgt spid="224"/>
                                        </p:tgtEl>
                                        <p:attrNameLst>
                                          <p:attrName>style.visibility</p:attrName>
                                        </p:attrNameLst>
                                      </p:cBhvr>
                                      <p:to>
                                        <p:strVal val="visible"/>
                                      </p:to>
                                    </p:set>
                                    <p:anim calcmode="lin" valueType="num">
                                      <p:cBhvr additive="base">
                                        <p:cTn id="283" dur="500" fill="hold"/>
                                        <p:tgtEl>
                                          <p:spTgt spid="224"/>
                                        </p:tgtEl>
                                        <p:attrNameLst>
                                          <p:attrName>ppt_x</p:attrName>
                                        </p:attrNameLst>
                                      </p:cBhvr>
                                      <p:tavLst>
                                        <p:tav tm="0">
                                          <p:val>
                                            <p:strVal val="#ppt_x"/>
                                          </p:val>
                                        </p:tav>
                                        <p:tav tm="100000">
                                          <p:val>
                                            <p:strVal val="#ppt_x"/>
                                          </p:val>
                                        </p:tav>
                                      </p:tavLst>
                                    </p:anim>
                                    <p:anim calcmode="lin" valueType="num">
                                      <p:cBhvr additive="base">
                                        <p:cTn id="284" dur="500" fill="hold"/>
                                        <p:tgtEl>
                                          <p:spTgt spid="224"/>
                                        </p:tgtEl>
                                        <p:attrNameLst>
                                          <p:attrName>ppt_y</p:attrName>
                                        </p:attrNameLst>
                                      </p:cBhvr>
                                      <p:tavLst>
                                        <p:tav tm="0">
                                          <p:val>
                                            <p:strVal val="1+#ppt_h/2"/>
                                          </p:val>
                                        </p:tav>
                                        <p:tav tm="100000">
                                          <p:val>
                                            <p:strVal val="#ppt_y"/>
                                          </p:val>
                                        </p:tav>
                                      </p:tavLst>
                                    </p:anim>
                                  </p:childTnLst>
                                </p:cTn>
                              </p:par>
                              <p:par>
                                <p:cTn id="285" presetID="2" presetClass="entr" presetSubtype="4" fill="hold" nodeType="withEffect">
                                  <p:stCondLst>
                                    <p:cond delay="0"/>
                                  </p:stCondLst>
                                  <p:childTnLst>
                                    <p:set>
                                      <p:cBhvr>
                                        <p:cTn id="286" dur="1" fill="hold">
                                          <p:stCondLst>
                                            <p:cond delay="0"/>
                                          </p:stCondLst>
                                        </p:cTn>
                                        <p:tgtEl>
                                          <p:spTgt spid="227"/>
                                        </p:tgtEl>
                                        <p:attrNameLst>
                                          <p:attrName>style.visibility</p:attrName>
                                        </p:attrNameLst>
                                      </p:cBhvr>
                                      <p:to>
                                        <p:strVal val="visible"/>
                                      </p:to>
                                    </p:set>
                                    <p:anim calcmode="lin" valueType="num">
                                      <p:cBhvr additive="base">
                                        <p:cTn id="287" dur="500" fill="hold"/>
                                        <p:tgtEl>
                                          <p:spTgt spid="227"/>
                                        </p:tgtEl>
                                        <p:attrNameLst>
                                          <p:attrName>ppt_x</p:attrName>
                                        </p:attrNameLst>
                                      </p:cBhvr>
                                      <p:tavLst>
                                        <p:tav tm="0">
                                          <p:val>
                                            <p:strVal val="#ppt_x"/>
                                          </p:val>
                                        </p:tav>
                                        <p:tav tm="100000">
                                          <p:val>
                                            <p:strVal val="#ppt_x"/>
                                          </p:val>
                                        </p:tav>
                                      </p:tavLst>
                                    </p:anim>
                                    <p:anim calcmode="lin" valueType="num">
                                      <p:cBhvr additive="base">
                                        <p:cTn id="288" dur="500" fill="hold"/>
                                        <p:tgtEl>
                                          <p:spTgt spid="227"/>
                                        </p:tgtEl>
                                        <p:attrNameLst>
                                          <p:attrName>ppt_y</p:attrName>
                                        </p:attrNameLst>
                                      </p:cBhvr>
                                      <p:tavLst>
                                        <p:tav tm="0">
                                          <p:val>
                                            <p:strVal val="1+#ppt_h/2"/>
                                          </p:val>
                                        </p:tav>
                                        <p:tav tm="100000">
                                          <p:val>
                                            <p:strVal val="#ppt_y"/>
                                          </p:val>
                                        </p:tav>
                                      </p:tavLst>
                                    </p:anim>
                                  </p:childTnLst>
                                </p:cTn>
                              </p:par>
                              <p:par>
                                <p:cTn id="289" presetID="2" presetClass="entr" presetSubtype="4" fill="hold" grpId="0" nodeType="withEffect">
                                  <p:stCondLst>
                                    <p:cond delay="0"/>
                                  </p:stCondLst>
                                  <p:childTnLst>
                                    <p:set>
                                      <p:cBhvr>
                                        <p:cTn id="290" dur="1" fill="hold">
                                          <p:stCondLst>
                                            <p:cond delay="0"/>
                                          </p:stCondLst>
                                        </p:cTn>
                                        <p:tgtEl>
                                          <p:spTgt spid="236"/>
                                        </p:tgtEl>
                                        <p:attrNameLst>
                                          <p:attrName>style.visibility</p:attrName>
                                        </p:attrNameLst>
                                      </p:cBhvr>
                                      <p:to>
                                        <p:strVal val="visible"/>
                                      </p:to>
                                    </p:set>
                                    <p:anim calcmode="lin" valueType="num">
                                      <p:cBhvr additive="base">
                                        <p:cTn id="291" dur="500" fill="hold"/>
                                        <p:tgtEl>
                                          <p:spTgt spid="236"/>
                                        </p:tgtEl>
                                        <p:attrNameLst>
                                          <p:attrName>ppt_x</p:attrName>
                                        </p:attrNameLst>
                                      </p:cBhvr>
                                      <p:tavLst>
                                        <p:tav tm="0">
                                          <p:val>
                                            <p:strVal val="#ppt_x"/>
                                          </p:val>
                                        </p:tav>
                                        <p:tav tm="100000">
                                          <p:val>
                                            <p:strVal val="#ppt_x"/>
                                          </p:val>
                                        </p:tav>
                                      </p:tavLst>
                                    </p:anim>
                                    <p:anim calcmode="lin" valueType="num">
                                      <p:cBhvr additive="base">
                                        <p:cTn id="292" dur="500" fill="hold"/>
                                        <p:tgtEl>
                                          <p:spTgt spid="236"/>
                                        </p:tgtEl>
                                        <p:attrNameLst>
                                          <p:attrName>ppt_y</p:attrName>
                                        </p:attrNameLst>
                                      </p:cBhvr>
                                      <p:tavLst>
                                        <p:tav tm="0">
                                          <p:val>
                                            <p:strVal val="1+#ppt_h/2"/>
                                          </p:val>
                                        </p:tav>
                                        <p:tav tm="100000">
                                          <p:val>
                                            <p:strVal val="#ppt_y"/>
                                          </p:val>
                                        </p:tav>
                                      </p:tavLst>
                                    </p:anim>
                                  </p:childTnLst>
                                </p:cTn>
                              </p:par>
                              <p:par>
                                <p:cTn id="293" presetID="2" presetClass="entr" presetSubtype="4" fill="hold" grpId="0" nodeType="withEffect">
                                  <p:stCondLst>
                                    <p:cond delay="0"/>
                                  </p:stCondLst>
                                  <p:childTnLst>
                                    <p:set>
                                      <p:cBhvr>
                                        <p:cTn id="294" dur="1" fill="hold">
                                          <p:stCondLst>
                                            <p:cond delay="0"/>
                                          </p:stCondLst>
                                        </p:cTn>
                                        <p:tgtEl>
                                          <p:spTgt spid="3"/>
                                        </p:tgtEl>
                                        <p:attrNameLst>
                                          <p:attrName>style.visibility</p:attrName>
                                        </p:attrNameLst>
                                      </p:cBhvr>
                                      <p:to>
                                        <p:strVal val="visible"/>
                                      </p:to>
                                    </p:set>
                                    <p:anim calcmode="lin" valueType="num">
                                      <p:cBhvr additive="base">
                                        <p:cTn id="295" dur="500" fill="hold"/>
                                        <p:tgtEl>
                                          <p:spTgt spid="3"/>
                                        </p:tgtEl>
                                        <p:attrNameLst>
                                          <p:attrName>ppt_x</p:attrName>
                                        </p:attrNameLst>
                                      </p:cBhvr>
                                      <p:tavLst>
                                        <p:tav tm="0">
                                          <p:val>
                                            <p:strVal val="#ppt_x"/>
                                          </p:val>
                                        </p:tav>
                                        <p:tav tm="100000">
                                          <p:val>
                                            <p:strVal val="#ppt_x"/>
                                          </p:val>
                                        </p:tav>
                                      </p:tavLst>
                                    </p:anim>
                                    <p:anim calcmode="lin" valueType="num">
                                      <p:cBhvr additive="base">
                                        <p:cTn id="296" dur="500" fill="hold"/>
                                        <p:tgtEl>
                                          <p:spTgt spid="3"/>
                                        </p:tgtEl>
                                        <p:attrNameLst>
                                          <p:attrName>ppt_y</p:attrName>
                                        </p:attrNameLst>
                                      </p:cBhvr>
                                      <p:tavLst>
                                        <p:tav tm="0">
                                          <p:val>
                                            <p:strVal val="1+#ppt_h/2"/>
                                          </p:val>
                                        </p:tav>
                                        <p:tav tm="100000">
                                          <p:val>
                                            <p:strVal val="#ppt_y"/>
                                          </p:val>
                                        </p:tav>
                                      </p:tavLst>
                                    </p:anim>
                                  </p:childTnLst>
                                </p:cTn>
                              </p:par>
                              <p:par>
                                <p:cTn id="297" presetID="2" presetClass="entr" presetSubtype="4" fill="hold" grpId="0" nodeType="withEffect">
                                  <p:stCondLst>
                                    <p:cond delay="0"/>
                                  </p:stCondLst>
                                  <p:childTnLst>
                                    <p:set>
                                      <p:cBhvr>
                                        <p:cTn id="298" dur="1" fill="hold">
                                          <p:stCondLst>
                                            <p:cond delay="0"/>
                                          </p:stCondLst>
                                        </p:cTn>
                                        <p:tgtEl>
                                          <p:spTgt spid="4"/>
                                        </p:tgtEl>
                                        <p:attrNameLst>
                                          <p:attrName>style.visibility</p:attrName>
                                        </p:attrNameLst>
                                      </p:cBhvr>
                                      <p:to>
                                        <p:strVal val="visible"/>
                                      </p:to>
                                    </p:set>
                                    <p:anim calcmode="lin" valueType="num">
                                      <p:cBhvr additive="base">
                                        <p:cTn id="299" dur="500" fill="hold"/>
                                        <p:tgtEl>
                                          <p:spTgt spid="4"/>
                                        </p:tgtEl>
                                        <p:attrNameLst>
                                          <p:attrName>ppt_x</p:attrName>
                                        </p:attrNameLst>
                                      </p:cBhvr>
                                      <p:tavLst>
                                        <p:tav tm="0">
                                          <p:val>
                                            <p:strVal val="#ppt_x"/>
                                          </p:val>
                                        </p:tav>
                                        <p:tav tm="100000">
                                          <p:val>
                                            <p:strVal val="#ppt_x"/>
                                          </p:val>
                                        </p:tav>
                                      </p:tavLst>
                                    </p:anim>
                                    <p:anim calcmode="lin" valueType="num">
                                      <p:cBhvr additive="base">
                                        <p:cTn id="300" dur="500" fill="hold"/>
                                        <p:tgtEl>
                                          <p:spTgt spid="4"/>
                                        </p:tgtEl>
                                        <p:attrNameLst>
                                          <p:attrName>ppt_y</p:attrName>
                                        </p:attrNameLst>
                                      </p:cBhvr>
                                      <p:tavLst>
                                        <p:tav tm="0">
                                          <p:val>
                                            <p:strVal val="1+#ppt_h/2"/>
                                          </p:val>
                                        </p:tav>
                                        <p:tav tm="100000">
                                          <p:val>
                                            <p:strVal val="#ppt_y"/>
                                          </p:val>
                                        </p:tav>
                                      </p:tavLst>
                                    </p:anim>
                                  </p:childTnLst>
                                </p:cTn>
                              </p:par>
                              <p:par>
                                <p:cTn id="301" presetID="2" presetClass="entr" presetSubtype="4" fill="hold" grpId="0" nodeType="withEffect">
                                  <p:stCondLst>
                                    <p:cond delay="0"/>
                                  </p:stCondLst>
                                  <p:childTnLst>
                                    <p:set>
                                      <p:cBhvr>
                                        <p:cTn id="302" dur="1" fill="hold">
                                          <p:stCondLst>
                                            <p:cond delay="0"/>
                                          </p:stCondLst>
                                        </p:cTn>
                                        <p:tgtEl>
                                          <p:spTgt spid="5"/>
                                        </p:tgtEl>
                                        <p:attrNameLst>
                                          <p:attrName>style.visibility</p:attrName>
                                        </p:attrNameLst>
                                      </p:cBhvr>
                                      <p:to>
                                        <p:strVal val="visible"/>
                                      </p:to>
                                    </p:set>
                                    <p:anim calcmode="lin" valueType="num">
                                      <p:cBhvr additive="base">
                                        <p:cTn id="303" dur="500" fill="hold"/>
                                        <p:tgtEl>
                                          <p:spTgt spid="5"/>
                                        </p:tgtEl>
                                        <p:attrNameLst>
                                          <p:attrName>ppt_x</p:attrName>
                                        </p:attrNameLst>
                                      </p:cBhvr>
                                      <p:tavLst>
                                        <p:tav tm="0">
                                          <p:val>
                                            <p:strVal val="#ppt_x"/>
                                          </p:val>
                                        </p:tav>
                                        <p:tav tm="100000">
                                          <p:val>
                                            <p:strVal val="#ppt_x"/>
                                          </p:val>
                                        </p:tav>
                                      </p:tavLst>
                                    </p:anim>
                                    <p:anim calcmode="lin" valueType="num">
                                      <p:cBhvr additive="base">
                                        <p:cTn id="304" dur="500" fill="hold"/>
                                        <p:tgtEl>
                                          <p:spTgt spid="5"/>
                                        </p:tgtEl>
                                        <p:attrNameLst>
                                          <p:attrName>ppt_y</p:attrName>
                                        </p:attrNameLst>
                                      </p:cBhvr>
                                      <p:tavLst>
                                        <p:tav tm="0">
                                          <p:val>
                                            <p:strVal val="1+#ppt_h/2"/>
                                          </p:val>
                                        </p:tav>
                                        <p:tav tm="100000">
                                          <p:val>
                                            <p:strVal val="#ppt_y"/>
                                          </p:val>
                                        </p:tav>
                                      </p:tavLst>
                                    </p:anim>
                                  </p:childTnLst>
                                </p:cTn>
                              </p:par>
                              <p:par>
                                <p:cTn id="305" presetID="2" presetClass="entr" presetSubtype="4" fill="hold" grpId="0" nodeType="withEffect">
                                  <p:stCondLst>
                                    <p:cond delay="0"/>
                                  </p:stCondLst>
                                  <p:childTnLst>
                                    <p:set>
                                      <p:cBhvr>
                                        <p:cTn id="306" dur="1" fill="hold">
                                          <p:stCondLst>
                                            <p:cond delay="0"/>
                                          </p:stCondLst>
                                        </p:cTn>
                                        <p:tgtEl>
                                          <p:spTgt spid="7"/>
                                        </p:tgtEl>
                                        <p:attrNameLst>
                                          <p:attrName>style.visibility</p:attrName>
                                        </p:attrNameLst>
                                      </p:cBhvr>
                                      <p:to>
                                        <p:strVal val="visible"/>
                                      </p:to>
                                    </p:set>
                                    <p:anim calcmode="lin" valueType="num">
                                      <p:cBhvr additive="base">
                                        <p:cTn id="307" dur="500" fill="hold"/>
                                        <p:tgtEl>
                                          <p:spTgt spid="7"/>
                                        </p:tgtEl>
                                        <p:attrNameLst>
                                          <p:attrName>ppt_x</p:attrName>
                                        </p:attrNameLst>
                                      </p:cBhvr>
                                      <p:tavLst>
                                        <p:tav tm="0">
                                          <p:val>
                                            <p:strVal val="#ppt_x"/>
                                          </p:val>
                                        </p:tav>
                                        <p:tav tm="100000">
                                          <p:val>
                                            <p:strVal val="#ppt_x"/>
                                          </p:val>
                                        </p:tav>
                                      </p:tavLst>
                                    </p:anim>
                                    <p:anim calcmode="lin" valueType="num">
                                      <p:cBhvr additive="base">
                                        <p:cTn id="30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p:bldP spid="33" grpId="0" animBg="1"/>
      <p:bldP spid="34" grpId="0"/>
      <p:bldP spid="38" grpId="0"/>
      <p:bldP spid="39" grpId="0"/>
      <p:bldP spid="40" grpId="0"/>
      <p:bldP spid="41" grpId="0"/>
      <p:bldP spid="42" grpId="0"/>
      <p:bldP spid="98" grpId="0" animBg="1"/>
      <p:bldP spid="99" grpId="0" animBg="1"/>
      <p:bldP spid="100" grpId="0"/>
      <p:bldP spid="6" grpId="0"/>
      <p:bldP spid="164" grpId="0" animBg="1"/>
      <p:bldP spid="165" grpId="0"/>
      <p:bldP spid="166" grpId="0"/>
      <p:bldP spid="167" grpId="0"/>
      <p:bldP spid="168" grpId="0"/>
      <p:bldP spid="169" grpId="0" animBg="1"/>
      <p:bldP spid="170" grpId="0"/>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p:bldP spid="209" grpId="0"/>
      <p:bldP spid="210" grpId="0"/>
      <p:bldP spid="211" grpId="0" animBg="1"/>
      <p:bldP spid="212" grpId="0" animBg="1"/>
      <p:bldP spid="213" grpId="0" animBg="1"/>
      <p:bldP spid="214" grpId="0" animBg="1"/>
      <p:bldP spid="215" grpId="0" animBg="1"/>
      <p:bldP spid="216" grpId="0" animBg="1"/>
      <p:bldP spid="217" grpId="0" animBg="1"/>
      <p:bldP spid="218" grpId="0"/>
      <p:bldP spid="236" grpId="0"/>
      <p:bldP spid="3" grpId="0"/>
      <p:bldP spid="4" grpId="0"/>
      <p:bldP spid="5" grpId="0"/>
      <p:bldP spid="7" grpId="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660" dirty="0"/>
              <a:t>3.8 Main evolution steps of Armv7-v9 based CPU designs in mobile processors (10)</a:t>
            </a:r>
          </a:p>
        </p:txBody>
      </p:sp>
      <p:sp>
        <p:nvSpPr>
          <p:cNvPr id="5" name="TextBox 4"/>
          <p:cNvSpPr txBox="1"/>
          <p:nvPr/>
        </p:nvSpPr>
        <p:spPr>
          <a:xfrm>
            <a:off x="71438" y="5454443"/>
            <a:ext cx="9072562" cy="11541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215</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SPEC CPU 2017 benchmark package is SPEC's next-generation, industry-standard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CPU-intensive suite for </a:t>
            </a:r>
            <a:r>
              <a:rPr kumimoji="0" lang="en-US" sz="1600" b="0" i="0" u="none" strike="noStrike" kern="1200" cap="none" spc="0" normalizeH="0" baseline="0" noProof="0" dirty="0">
                <a:ln>
                  <a:noFill/>
                </a:ln>
                <a:solidFill>
                  <a:srgbClr val="0070C0"/>
                </a:solidFill>
                <a:effectLst/>
                <a:uLnTx/>
                <a:uFillTx/>
                <a:latin typeface="Verdana"/>
                <a:ea typeface="+mn-ea"/>
                <a:cs typeface="+mn-cs"/>
              </a:rPr>
              <a:t>comparing performance</a:t>
            </a:r>
            <a:r>
              <a:rPr kumimoji="0" lang="en-US" sz="1600" b="0" i="0" u="none" strike="noStrike" kern="1200" cap="none" spc="0" normalizeH="0" baseline="0" noProof="0" dirty="0">
                <a:ln>
                  <a:noFill/>
                </a:ln>
                <a:solidFill>
                  <a:srgbClr val="000000"/>
                </a:solidFill>
                <a:effectLst/>
                <a:uLnTx/>
                <a:uFillTx/>
                <a:latin typeface="Verdana"/>
                <a:ea typeface="+mn-ea"/>
                <a:cs typeface="+mn-cs"/>
              </a:rPr>
              <a:t>, while stressing the CPU, memory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subsystem, and compiler. </a:t>
            </a:r>
          </a:p>
        </p:txBody>
      </p:sp>
      <p:sp>
        <p:nvSpPr>
          <p:cNvPr id="9" name="Rounded Rectangle 8"/>
          <p:cNvSpPr/>
          <p:nvPr/>
        </p:nvSpPr>
        <p:spPr>
          <a:xfrm>
            <a:off x="-1" y="809313"/>
            <a:ext cx="9151637" cy="612000"/>
          </a:xfrm>
          <a:prstGeom prst="roundRect">
            <a:avLst/>
          </a:prstGeom>
          <a:solidFill>
            <a:srgbClr val="E1F4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extBox 9"/>
          <p:cNvSpPr txBox="1"/>
          <p:nvPr/>
        </p:nvSpPr>
        <p:spPr>
          <a:xfrm>
            <a:off x="71438" y="447797"/>
            <a:ext cx="51700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Current performance of mobile processors </a:t>
            </a:r>
          </a:p>
        </p:txBody>
      </p:sp>
      <p:sp>
        <p:nvSpPr>
          <p:cNvPr id="11" name="TextBox 10"/>
          <p:cNvSpPr txBox="1"/>
          <p:nvPr/>
        </p:nvSpPr>
        <p:spPr>
          <a:xfrm>
            <a:off x="250409" y="815224"/>
            <a:ext cx="9111597" cy="1723549"/>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is worth </a:t>
            </a:r>
            <a:r>
              <a:rPr kumimoji="0" lang="en-US" sz="1600" b="0" i="0" u="none" strike="noStrike" kern="1200" cap="none" spc="0" normalizeH="0" baseline="0" noProof="0" dirty="0">
                <a:ln>
                  <a:noFill/>
                </a:ln>
                <a:solidFill>
                  <a:srgbClr val="0070C0"/>
                </a:solidFill>
                <a:effectLst/>
                <a:uLnTx/>
                <a:uFillTx/>
                <a:latin typeface="Verdana"/>
                <a:ea typeface="+mn-ea"/>
                <a:cs typeface="+mn-cs"/>
              </a:rPr>
              <a:t>comparing the performance of current mobile processors among</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themselves and in relation to client processors.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 recent publication [</a:t>
            </a:r>
            <a:r>
              <a:rPr kumimoji="0" lang="hu-HU" sz="1600" b="0" i="0" u="none" strike="noStrike" kern="1200" cap="none" spc="0" normalizeH="0" baseline="0" noProof="0" dirty="0">
                <a:ln>
                  <a:noFill/>
                </a:ln>
                <a:solidFill>
                  <a:srgbClr val="000000"/>
                </a:solidFill>
                <a:effectLst/>
                <a:uLnTx/>
                <a:uFillTx/>
                <a:latin typeface="Verdana"/>
                <a:ea typeface="+mn-ea"/>
                <a:cs typeface="+mn-cs"/>
              </a:rPr>
              <a:t>216</a:t>
            </a:r>
            <a:r>
              <a:rPr kumimoji="0" lang="en-US" sz="1600" b="0" i="0" u="none" strike="noStrike" kern="1200" cap="none" spc="0" normalizeH="0" baseline="0" noProof="0" dirty="0">
                <a:ln>
                  <a:noFill/>
                </a:ln>
                <a:solidFill>
                  <a:srgbClr val="000000"/>
                </a:solidFill>
                <a:effectLst/>
                <a:uLnTx/>
                <a:uFillTx/>
                <a:latin typeface="Verdana"/>
                <a:ea typeface="+mn-ea"/>
                <a:cs typeface="+mn-cs"/>
              </a:rPr>
              <a:t>] provides a convenient possibility for it by revealing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performance</a:t>
            </a:r>
            <a:r>
              <a:rPr kumimoji="0" lang="en-US" sz="1600" b="0" i="0" u="none" strike="noStrike" kern="1200" cap="none" spc="0" normalizeH="0" baseline="0" noProof="0" dirty="0">
                <a:ln>
                  <a:noFill/>
                </a:ln>
                <a:solidFill>
                  <a:srgbClr val="000000"/>
                </a:solidFill>
                <a:effectLst/>
                <a:uLnTx/>
                <a:uFillTx/>
                <a:latin typeface="Verdana"/>
                <a:ea typeface="+mn-ea"/>
                <a:cs typeface="+mn-cs"/>
              </a:rPr>
              <a:t> (given in SPECint2017 scores, measured for c/</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c++</a:t>
            </a:r>
            <a:r>
              <a:rPr kumimoji="0" lang="en-US" sz="1600" b="0" i="0" u="none" strike="noStrike" kern="1200" cap="none" spc="0" normalizeH="0" baseline="0" noProof="0" dirty="0">
                <a:ln>
                  <a:noFill/>
                </a:ln>
                <a:solidFill>
                  <a:srgbClr val="000000"/>
                </a:solidFill>
                <a:effectLst/>
                <a:uLnTx/>
                <a:uFillTx/>
                <a:latin typeface="Verdana"/>
                <a:ea typeface="+mn-ea"/>
                <a:cs typeface="+mn-cs"/>
              </a:rPr>
              <a:t> workloads),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noProof="0" dirty="0">
                <a:ln>
                  <a:noFill/>
                </a:ln>
                <a:solidFill>
                  <a:srgbClr val="000000"/>
                </a:solidFill>
                <a:effectLst/>
                <a:uLnTx/>
                <a:uFillTx/>
                <a:latin typeface="Verdana"/>
                <a:ea typeface="+mn-ea"/>
                <a:cs typeface="+mn-cs"/>
              </a:rPr>
              <a:t>     the </a:t>
            </a:r>
            <a:r>
              <a:rPr kumimoji="0" lang="en-US" sz="1600" b="0" i="0" u="none" strike="noStrike" kern="1200" cap="none" spc="-20" normalizeH="0" noProof="0" dirty="0">
                <a:ln>
                  <a:noFill/>
                </a:ln>
                <a:solidFill>
                  <a:srgbClr val="FF0000"/>
                </a:solidFill>
                <a:effectLst/>
                <a:uLnTx/>
                <a:uFillTx/>
                <a:latin typeface="Verdana"/>
                <a:ea typeface="+mn-ea"/>
                <a:cs typeface="+mn-cs"/>
              </a:rPr>
              <a:t>average power consumption </a:t>
            </a:r>
            <a:r>
              <a:rPr kumimoji="0" lang="en-US" sz="1600" b="0" i="0" u="none" strike="noStrike" kern="1200" cap="none" spc="-20" normalizeH="0" noProof="0" dirty="0">
                <a:ln>
                  <a:noFill/>
                </a:ln>
                <a:solidFill>
                  <a:srgbClr val="000000"/>
                </a:solidFill>
                <a:effectLst/>
                <a:uLnTx/>
                <a:uFillTx/>
                <a:latin typeface="Verdana"/>
                <a:ea typeface="+mn-ea"/>
                <a:cs typeface="+mn-cs"/>
              </a:rPr>
              <a:t>[W] and the </a:t>
            </a:r>
            <a:r>
              <a:rPr kumimoji="0" lang="en-US" sz="1600" b="0" i="0" u="none" strike="noStrike" kern="1200" cap="none" spc="-20" normalizeH="0" noProof="0" dirty="0">
                <a:ln>
                  <a:noFill/>
                </a:ln>
                <a:solidFill>
                  <a:srgbClr val="FF0000"/>
                </a:solidFill>
                <a:effectLst/>
                <a:uLnTx/>
                <a:uFillTx/>
                <a:latin typeface="Verdana"/>
                <a:ea typeface="+mn-ea"/>
                <a:cs typeface="+mn-cs"/>
              </a:rPr>
              <a:t>energy consumed </a:t>
            </a:r>
            <a:r>
              <a:rPr kumimoji="0" lang="en-US" sz="1600" b="0" i="0" u="none" strike="noStrike" kern="1200" cap="none" spc="-20" normalizeH="0" noProof="0" dirty="0">
                <a:ln>
                  <a:noFill/>
                </a:ln>
                <a:solidFill>
                  <a:srgbClr val="000000"/>
                </a:solidFill>
                <a:effectLst/>
                <a:uLnTx/>
                <a:uFillTx/>
                <a:latin typeface="Verdana"/>
                <a:ea typeface="+mn-ea"/>
                <a:cs typeface="+mn-cs"/>
              </a:rPr>
              <a:t>during benchmark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measurement [Joule] of current mobile processors, (see next Figure).</a:t>
            </a:r>
          </a:p>
        </p:txBody>
      </p:sp>
    </p:spTree>
    <p:extLst>
      <p:ext uri="{BB962C8B-B14F-4D97-AF65-F5344CB8AC3E}">
        <p14:creationId xmlns:p14="http://schemas.microsoft.com/office/powerpoint/2010/main" val="206736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additive="base">
                                        <p:cTn id="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anim calcmode="lin" valueType="num">
                                      <p:cBhvr additive="base">
                                        <p:cTn id="1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anim calcmode="lin" valueType="num">
                                      <p:cBhvr additive="base">
                                        <p:cTn id="1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 calcmode="lin" valueType="num">
                                      <p:cBhvr additive="base">
                                        <p:cTn id="1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660" dirty="0"/>
              <a:t>3.8 Main evolution steps of Armv7-v9 based CPU designs in mobile processors (11)</a:t>
            </a:r>
          </a:p>
        </p:txBody>
      </p:sp>
      <p:grpSp>
        <p:nvGrpSpPr>
          <p:cNvPr id="7" name="Group 6"/>
          <p:cNvGrpSpPr/>
          <p:nvPr/>
        </p:nvGrpSpPr>
        <p:grpSpPr>
          <a:xfrm>
            <a:off x="1145944" y="1124744"/>
            <a:ext cx="6702420" cy="5400328"/>
            <a:chOff x="1832858" y="1736812"/>
            <a:chExt cx="5478284" cy="4716524"/>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601" b="33201"/>
            <a:stretch/>
          </p:blipFill>
          <p:spPr>
            <a:xfrm>
              <a:off x="1832858" y="1736812"/>
              <a:ext cx="5478284" cy="4059832"/>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3574"/>
            <a:stretch/>
          </p:blipFill>
          <p:spPr>
            <a:xfrm>
              <a:off x="1832858" y="6012668"/>
              <a:ext cx="5478284" cy="440668"/>
            </a:xfrm>
            <a:prstGeom prst="rect">
              <a:avLst/>
            </a:prstGeom>
          </p:spPr>
        </p:pic>
      </p:grpSp>
      <p:sp>
        <p:nvSpPr>
          <p:cNvPr id="6" name="TextBox 5"/>
          <p:cNvSpPr txBox="1"/>
          <p:nvPr/>
        </p:nvSpPr>
        <p:spPr>
          <a:xfrm>
            <a:off x="71438" y="440668"/>
            <a:ext cx="979315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Performance (measured in SPECint2017 (c/</a:t>
            </a:r>
            <a:r>
              <a:rPr kumimoji="0" lang="en-US" sz="1800" b="0" i="0" u="none" strike="noStrike" kern="1200" cap="none" spc="-60" normalizeH="0" baseline="0" noProof="0" dirty="0" err="1">
                <a:ln>
                  <a:noFill/>
                </a:ln>
                <a:solidFill>
                  <a:srgbClr val="2D2D8A"/>
                </a:solidFill>
                <a:effectLst/>
                <a:uLnTx/>
                <a:uFillTx/>
                <a:latin typeface="Verdana"/>
                <a:ea typeface="+mn-ea"/>
                <a:cs typeface="+mn-cs"/>
              </a:rPr>
              <a:t>c++</a:t>
            </a:r>
            <a:r>
              <a:rPr kumimoji="0" lang="en-US" sz="1800" b="0" i="0" u="none" strike="noStrike" kern="1200" cap="none" spc="-60" normalizeH="0" baseline="0" noProof="0" dirty="0">
                <a:ln>
                  <a:noFill/>
                </a:ln>
                <a:solidFill>
                  <a:srgbClr val="2D2D8A"/>
                </a:solidFill>
                <a:effectLst/>
                <a:uLnTx/>
                <a:uFillTx/>
                <a:latin typeface="Verdana"/>
                <a:ea typeface="+mn-ea"/>
                <a:cs typeface="+mn-cs"/>
              </a:rPr>
              <a:t>) scores), average power (W) and </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  energy consumption (Joule) of current mobile processors [</a:t>
            </a:r>
            <a:r>
              <a:rPr kumimoji="0" lang="hu-HU" sz="1800" b="0" i="0" u="none" strike="noStrike" kern="1200" cap="none" spc="-60" normalizeH="0" baseline="0" noProof="0" dirty="0">
                <a:ln>
                  <a:noFill/>
                </a:ln>
                <a:solidFill>
                  <a:srgbClr val="2D2D8A"/>
                </a:solidFill>
                <a:effectLst/>
                <a:uLnTx/>
                <a:uFillTx/>
                <a:latin typeface="Verdana"/>
                <a:ea typeface="+mn-ea"/>
                <a:cs typeface="+mn-cs"/>
              </a:rPr>
              <a:t>216</a:t>
            </a:r>
            <a:r>
              <a:rPr kumimoji="0" lang="en-US" sz="1800" b="0" i="0" u="none" strike="noStrike" kern="1200" cap="none" spc="-60" normalizeH="0" baseline="0" noProof="0" dirty="0">
                <a:ln>
                  <a:noFill/>
                </a:ln>
                <a:solidFill>
                  <a:srgbClr val="2D2D8A"/>
                </a:solidFill>
                <a:effectLst/>
                <a:uLnTx/>
                <a:uFillTx/>
                <a:latin typeface="Verdana"/>
                <a:ea typeface="+mn-ea"/>
                <a:cs typeface="+mn-cs"/>
              </a:rPr>
              <a:t>] -1</a:t>
            </a:r>
          </a:p>
        </p:txBody>
      </p:sp>
      <p:sp>
        <p:nvSpPr>
          <p:cNvPr id="9" name="TextBox 8"/>
          <p:cNvSpPr txBox="1"/>
          <p:nvPr/>
        </p:nvSpPr>
        <p:spPr>
          <a:xfrm>
            <a:off x="6561647" y="1792995"/>
            <a:ext cx="2186817" cy="80791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S: Snapdragon (Qualcomm)</a:t>
            </a:r>
          </a:p>
          <a:p>
            <a:pPr marL="0" marR="0" lvl="0" indent="0" algn="l" defTabSz="4572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E: </a:t>
            </a:r>
            <a:r>
              <a:rPr kumimoji="0" lang="en-US" sz="11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100" b="0" i="0" u="none" strike="noStrike" kern="1200" cap="none" spc="0" normalizeH="0" baseline="0" noProof="0" dirty="0">
                <a:ln>
                  <a:noFill/>
                </a:ln>
                <a:solidFill>
                  <a:srgbClr val="000000"/>
                </a:solidFill>
                <a:effectLst/>
                <a:uLnTx/>
                <a:uFillTx/>
                <a:latin typeface="Verdana"/>
                <a:ea typeface="+mn-ea"/>
                <a:cs typeface="+mn-cs"/>
              </a:rPr>
              <a:t> (Samsung)</a:t>
            </a:r>
          </a:p>
          <a:p>
            <a:pPr marL="0" marR="0" lvl="0" indent="0" algn="l" defTabSz="4572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D: </a:t>
            </a:r>
            <a:r>
              <a:rPr kumimoji="0" lang="en-US" sz="1100" b="0" i="0"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100" b="0" i="0" u="none" strike="noStrike" kern="1200" cap="none" spc="0" normalizeH="0" baseline="0" noProof="0" dirty="0">
                <a:ln>
                  <a:noFill/>
                </a:ln>
                <a:solidFill>
                  <a:srgbClr val="000000"/>
                </a:solidFill>
                <a:effectLst/>
                <a:uLnTx/>
                <a:uFillTx/>
                <a:latin typeface="Verdana"/>
                <a:ea typeface="+mn-ea"/>
                <a:cs typeface="+mn-cs"/>
              </a:rPr>
              <a:t> (</a:t>
            </a:r>
            <a:r>
              <a:rPr kumimoji="0" lang="en-US" sz="1100" b="0" i="0" u="none" strike="noStrike" kern="1200" cap="none" spc="0" normalizeH="0" baseline="0" noProof="0" dirty="0" err="1">
                <a:ln>
                  <a:noFill/>
                </a:ln>
                <a:solidFill>
                  <a:srgbClr val="000000"/>
                </a:solidFill>
                <a:effectLst/>
                <a:uLnTx/>
                <a:uFillTx/>
                <a:latin typeface="Verdana"/>
                <a:ea typeface="+mn-ea"/>
                <a:cs typeface="+mn-cs"/>
              </a:rPr>
              <a:t>MediaTek</a:t>
            </a:r>
            <a:r>
              <a:rPr kumimoji="0" lang="en-US" sz="11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    GS101 (Google)</a:t>
            </a:r>
          </a:p>
        </p:txBody>
      </p:sp>
      <p:sp>
        <p:nvSpPr>
          <p:cNvPr id="5" name="Rounded Rectangle 4"/>
          <p:cNvSpPr/>
          <p:nvPr/>
        </p:nvSpPr>
        <p:spPr>
          <a:xfrm>
            <a:off x="1753504" y="1628800"/>
            <a:ext cx="1404156" cy="1512168"/>
          </a:xfrm>
          <a:prstGeom prst="roundRect">
            <a:avLst/>
          </a:prstGeom>
          <a:ln w="19050">
            <a:solidFill>
              <a:srgbClr val="FF000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03141708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660" dirty="0"/>
              <a:t>3.8 Main evolution steps of Armv7-v9 based CPU designs in mobile processors (12)</a:t>
            </a:r>
          </a:p>
        </p:txBody>
      </p:sp>
      <p:sp>
        <p:nvSpPr>
          <p:cNvPr id="5" name="Rounded Rectangle 4"/>
          <p:cNvSpPr/>
          <p:nvPr/>
        </p:nvSpPr>
        <p:spPr>
          <a:xfrm>
            <a:off x="-508" y="1128079"/>
            <a:ext cx="9144000" cy="3132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71438" y="440668"/>
            <a:ext cx="918108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Performance (measured in SPECint2017 (c/</a:t>
            </a:r>
            <a:r>
              <a:rPr kumimoji="0" lang="en-US" sz="1800" b="0" i="0" u="none" strike="noStrike" kern="1200" cap="none" spc="-60" normalizeH="0" baseline="0" noProof="0" dirty="0" err="1">
                <a:ln>
                  <a:noFill/>
                </a:ln>
                <a:solidFill>
                  <a:srgbClr val="2D2D8A"/>
                </a:solidFill>
                <a:effectLst/>
                <a:uLnTx/>
                <a:uFillTx/>
                <a:latin typeface="Verdana"/>
                <a:ea typeface="+mn-ea"/>
                <a:cs typeface="+mn-cs"/>
              </a:rPr>
              <a:t>c++</a:t>
            </a:r>
            <a:r>
              <a:rPr kumimoji="0" lang="en-US" sz="1800" b="0" i="0" u="none" strike="noStrike" kern="1200" cap="none" spc="-60" normalizeH="0" baseline="0" noProof="0" dirty="0">
                <a:ln>
                  <a:noFill/>
                </a:ln>
                <a:solidFill>
                  <a:srgbClr val="2D2D8A"/>
                </a:solidFill>
                <a:effectLst/>
                <a:uLnTx/>
                <a:uFillTx/>
                <a:latin typeface="Verdana"/>
                <a:ea typeface="+mn-ea"/>
                <a:cs typeface="+mn-cs"/>
              </a:rPr>
              <a:t>) scores), average power (W) and </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  energy consumption (Joule) of current mobile processors [</a:t>
            </a:r>
            <a:r>
              <a:rPr kumimoji="0" lang="hu-HU" sz="1800" b="0" i="0" u="none" strike="noStrike" kern="1200" cap="none" spc="-60" normalizeH="0" baseline="0" noProof="0" dirty="0">
                <a:ln>
                  <a:noFill/>
                </a:ln>
                <a:solidFill>
                  <a:srgbClr val="2D2D8A"/>
                </a:solidFill>
                <a:effectLst/>
                <a:uLnTx/>
                <a:uFillTx/>
                <a:latin typeface="Verdana"/>
                <a:ea typeface="+mn-ea"/>
                <a:cs typeface="+mn-cs"/>
              </a:rPr>
              <a:t>216</a:t>
            </a:r>
            <a:r>
              <a:rPr kumimoji="0" lang="en-US" sz="1800" b="0" i="0" u="none" strike="noStrike" kern="1200" cap="none" spc="-60" normalizeH="0" baseline="0" noProof="0" dirty="0">
                <a:ln>
                  <a:noFill/>
                </a:ln>
                <a:solidFill>
                  <a:srgbClr val="2D2D8A"/>
                </a:solidFill>
                <a:effectLst/>
                <a:uLnTx/>
                <a:uFillTx/>
                <a:latin typeface="Verdana"/>
                <a:ea typeface="+mn-ea"/>
                <a:cs typeface="+mn-cs"/>
              </a:rPr>
              <a:t>] -2</a:t>
            </a:r>
          </a:p>
        </p:txBody>
      </p:sp>
      <p:sp>
        <p:nvSpPr>
          <p:cNvPr id="7" name="TextBox 6"/>
          <p:cNvSpPr txBox="1"/>
          <p:nvPr/>
        </p:nvSpPr>
        <p:spPr>
          <a:xfrm>
            <a:off x="251520" y="1165384"/>
            <a:ext cx="9073008" cy="318548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cited results show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outstanding performance of the big cores of Apple’s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A14 and A15 cores.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next highest performance</a:t>
            </a:r>
            <a:r>
              <a:rPr kumimoji="0" lang="en-US" sz="1600" b="0" i="0" u="none" strike="noStrike" kern="1200" cap="none" spc="0" normalizeH="0" baseline="0" noProof="0" dirty="0">
                <a:ln>
                  <a:noFill/>
                </a:ln>
                <a:solidFill>
                  <a:srgbClr val="000000"/>
                </a:solidFill>
                <a:effectLst/>
                <a:uLnTx/>
                <a:uFillTx/>
                <a:latin typeface="Verdana"/>
                <a:ea typeface="+mn-ea"/>
                <a:cs typeface="+mn-cs"/>
              </a:rPr>
              <a:t> provides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X2 core </a:t>
            </a:r>
            <a:r>
              <a:rPr kumimoji="0" lang="en-US" sz="1600" b="0" i="0" u="none" strike="noStrike" kern="1200" cap="none" spc="0" normalizeH="0" baseline="0" noProof="0" dirty="0">
                <a:ln>
                  <a:noFill/>
                </a:ln>
                <a:solidFill>
                  <a:srgbClr val="000000"/>
                </a:solidFill>
                <a:effectLst/>
                <a:uLnTx/>
                <a:uFillTx/>
                <a:latin typeface="Verdana"/>
                <a:ea typeface="+mn-ea"/>
                <a:cs typeface="+mn-cs"/>
              </a:rPr>
              <a:t>of Qualcomm’s Snapdragon</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8 Gen1 processor.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Qualcomm’s </a:t>
            </a:r>
            <a:r>
              <a:rPr kumimoji="0" lang="en-US" sz="1600" b="0" i="0" u="none" strike="noStrike" kern="1200" cap="none" spc="0" normalizeH="0" baseline="0" noProof="0" dirty="0">
                <a:ln>
                  <a:noFill/>
                </a:ln>
                <a:solidFill>
                  <a:srgbClr val="0070C0"/>
                </a:solidFill>
                <a:effectLst/>
                <a:uLnTx/>
                <a:uFillTx/>
                <a:latin typeface="Verdana"/>
                <a:ea typeface="+mn-ea"/>
                <a:cs typeface="+mn-cs"/>
              </a:rPr>
              <a:t>X1-based</a:t>
            </a:r>
            <a:r>
              <a:rPr kumimoji="0" lang="en-US" sz="1600" b="0" i="0" u="none" strike="noStrike" kern="1200" cap="none" spc="0" normalizeH="0" baseline="0" noProof="0" dirty="0">
                <a:ln>
                  <a:noFill/>
                </a:ln>
                <a:solidFill>
                  <a:srgbClr val="000000"/>
                </a:solidFill>
                <a:effectLst/>
                <a:uLnTx/>
                <a:uFillTx/>
                <a:latin typeface="Verdana"/>
                <a:ea typeface="+mn-ea"/>
                <a:cs typeface="+mn-cs"/>
              </a:rPr>
              <a:t> Snapdragon processors offer the next highest performance,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whereas Samsung’s’ or MediaTek’s </a:t>
            </a:r>
            <a:r>
              <a:rPr kumimoji="0" lang="en-US" sz="1600" b="0" i="0" u="none" strike="noStrike" kern="1200" cap="none" spc="0" normalizeH="0" baseline="0" noProof="0" dirty="0">
                <a:ln>
                  <a:noFill/>
                </a:ln>
                <a:solidFill>
                  <a:srgbClr val="0070C0"/>
                </a:solidFill>
                <a:effectLst/>
                <a:uLnTx/>
                <a:uFillTx/>
                <a:latin typeface="Verdana"/>
                <a:ea typeface="+mn-ea"/>
                <a:cs typeface="+mn-cs"/>
              </a:rPr>
              <a:t>A77 or A78-based </a:t>
            </a:r>
            <a:r>
              <a:rPr kumimoji="0" lang="en-US" sz="1600" b="0" i="0" u="none" strike="noStrike" kern="1200" cap="none" spc="0" normalizeH="0" baseline="0" noProof="0" dirty="0">
                <a:ln>
                  <a:noFill/>
                </a:ln>
                <a:solidFill>
                  <a:srgbClr val="000000"/>
                </a:solidFill>
                <a:effectLst/>
                <a:uLnTx/>
                <a:uFillTx/>
                <a:latin typeface="Verdana"/>
                <a:ea typeface="+mn-ea"/>
                <a:cs typeface="+mn-cs"/>
              </a:rPr>
              <a:t>cores show comparable</a:t>
            </a:r>
          </a:p>
          <a:p>
            <a:pPr marR="0" lvl="0" algn="l" defTabSz="457200" rtl="0" eaLnBrk="1" fontAlgn="auto" latinLnBrk="0" hangingPunct="1">
              <a:lnSpc>
                <a:spcPct val="100000"/>
              </a:lnSpc>
              <a:spcBef>
                <a:spcPts val="0"/>
              </a:spcBef>
              <a:spcAft>
                <a:spcPts val="60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lower performance.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It's worth noting that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large cores of Apple's A14 and A15 processors already</a:t>
            </a:r>
          </a:p>
          <a:p>
            <a:pPr marR="0" lvl="0" algn="l" defTabSz="457200" rtl="0" eaLnBrk="1" fontAlgn="auto" latinLnBrk="0" hangingPunct="1">
              <a:lnSpc>
                <a:spcPct val="100000"/>
              </a:lnSpc>
              <a:spcBef>
                <a:spcPts val="0"/>
              </a:spcBef>
              <a:spcAft>
                <a:spcPts val="600"/>
              </a:spcAft>
              <a:buClrTx/>
              <a:buSzTx/>
              <a:tabLs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 display similar performance levels to those of Intel’s and AMD's client processors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R="0" lvl="0" algn="l" defTabSz="457200" rtl="0" eaLnBrk="1" fontAlgn="auto" latinLnBrk="0" hangingPunct="1">
              <a:lnSpc>
                <a:spcPct val="100000"/>
              </a:lnSpc>
              <a:spcBef>
                <a:spcPts val="0"/>
              </a:spcBef>
              <a:buClrTx/>
              <a:buSzTx/>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Nevertheless, client processors have significantly higher power consumption,</a:t>
            </a:r>
          </a:p>
          <a:p>
            <a:pPr marR="0" lvl="0" algn="l" defTabSz="457200" rtl="0" eaLnBrk="1" fontAlgn="auto" latinLnBrk="0" hangingPunct="1">
              <a:lnSpc>
                <a:spcPct val="100000"/>
              </a:lnSpc>
              <a:spcBef>
                <a:spcPts val="0"/>
              </a:spcBef>
              <a:spcAft>
                <a:spcPts val="60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with a TDP of around 100 W.</a:t>
            </a:r>
          </a:p>
        </p:txBody>
      </p:sp>
    </p:spTree>
    <p:extLst>
      <p:ext uri="{BB962C8B-B14F-4D97-AF65-F5344CB8AC3E}">
        <p14:creationId xmlns:p14="http://schemas.microsoft.com/office/powerpoint/2010/main" val="420325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 calcmode="lin" valueType="num">
                                      <p:cBhvr additive="base">
                                        <p:cTn id="3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xEl>
                                              <p:pRg st="7" end="7"/>
                                            </p:txEl>
                                          </p:spTgt>
                                        </p:tgtEl>
                                        <p:attrNameLst>
                                          <p:attrName>style.visibility</p:attrName>
                                        </p:attrNameLst>
                                      </p:cBhvr>
                                      <p:to>
                                        <p:strVal val="visible"/>
                                      </p:to>
                                    </p:set>
                                    <p:anim calcmode="lin" valueType="num">
                                      <p:cBhvr additive="base">
                                        <p:cTn id="41"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
                                            <p:txEl>
                                              <p:pRg st="8" end="8"/>
                                            </p:txEl>
                                          </p:spTgt>
                                        </p:tgtEl>
                                        <p:attrNameLst>
                                          <p:attrName>style.visibility</p:attrName>
                                        </p:attrNameLst>
                                      </p:cBhvr>
                                      <p:to>
                                        <p:strVal val="visible"/>
                                      </p:to>
                                    </p:set>
                                    <p:anim calcmode="lin" valueType="num">
                                      <p:cBhvr additive="base">
                                        <p:cTn id="4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xEl>
                                              <p:pRg st="9" end="9"/>
                                            </p:txEl>
                                          </p:spTgt>
                                        </p:tgtEl>
                                        <p:attrNameLst>
                                          <p:attrName>style.visibility</p:attrName>
                                        </p:attrNameLst>
                                      </p:cBhvr>
                                      <p:to>
                                        <p:strVal val="visible"/>
                                      </p:to>
                                    </p:set>
                                    <p:anim calcmode="lin" valueType="num">
                                      <p:cBhvr additive="base">
                                        <p:cTn id="49"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
                                            <p:txEl>
                                              <p:pRg st="10" end="10"/>
                                            </p:txEl>
                                          </p:spTgt>
                                        </p:tgtEl>
                                        <p:attrNameLst>
                                          <p:attrName>style.visibility</p:attrName>
                                        </p:attrNameLst>
                                      </p:cBhvr>
                                      <p:to>
                                        <p:strVal val="visible"/>
                                      </p:to>
                                    </p:set>
                                    <p:anim calcmode="lin" valueType="num">
                                      <p:cBhvr additive="base">
                                        <p:cTn id="53"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44050" y="1923515"/>
            <a:ext cx="807840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 4. References</a:t>
            </a:r>
            <a:endParaRPr kumimoji="0" lang="hu-HU"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52576479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6538"/>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138244" name="Text Box 11"/>
          <p:cNvSpPr txBox="1">
            <a:spLocks noChangeArrowheads="1"/>
          </p:cNvSpPr>
          <p:nvPr/>
        </p:nvSpPr>
        <p:spPr bwMode="auto">
          <a:xfrm>
            <a:off x="86658" y="1465620"/>
            <a:ext cx="88919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Shimpi</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Answered by the Experts: ARM's Cortex A53 Lead Architect, Peter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Greenhalgh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Dec. 17 2013, http://www.anandtech.com/show/7591/answered-by-the-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experts-arms-cortex-a53-lead-architect-peter-greenhalgh</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9271" name="Text Box 11"/>
          <p:cNvSpPr txBox="1">
            <a:spLocks noChangeArrowheads="1"/>
          </p:cNvSpPr>
          <p:nvPr/>
        </p:nvSpPr>
        <p:spPr bwMode="auto">
          <a:xfrm>
            <a:off x="86658" y="2275300"/>
            <a:ext cx="9026510"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Hill S., Design of a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Reusable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1GHz,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Superscalar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Hot Chips-18, Aug. 22 2006,</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50" b="0" i="0" u="none" strike="noStrike" kern="1200" cap="none" spc="0" normalizeH="0" baseline="0" noProof="0" dirty="0">
                <a:ln>
                  <a:noFill/>
                </a:ln>
                <a:solidFill>
                  <a:srgbClr val="000000"/>
                </a:solidFill>
                <a:effectLst/>
                <a:uLnTx/>
                <a:uFillTx/>
                <a:latin typeface="Verdana" pitchFamily="34" charset="0"/>
                <a:ea typeface="+mn-ea"/>
                <a:cs typeface="+mn-cs"/>
              </a:rPr>
              <a:t>http://www.hotchips.org/wp-content/uploads/hc_archives/hc18/3_Tues/HC18.S6/HC18.S6T3.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35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50" b="0" i="0" u="none" strike="noStrike" kern="1200" cap="none" spc="0" normalizeH="0" baseline="0" noProof="0" dirty="0" err="1">
                <a:ln>
                  <a:noFill/>
                </a:ln>
                <a:solidFill>
                  <a:srgbClr val="000000"/>
                </a:solidFill>
                <a:effectLst/>
                <a:uLnTx/>
                <a:uFillTx/>
                <a:latin typeface="Verdana" pitchFamily="34" charset="0"/>
                <a:ea typeface="+mn-ea"/>
                <a:cs typeface="+mn-cs"/>
              </a:rPr>
              <a:t>pdf</a:t>
            </a:r>
            <a:endParaRPr kumimoji="0" lang="en-US" sz="135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9273" name="Rectangle 11"/>
          <p:cNvSpPr>
            <a:spLocks noChangeArrowheads="1"/>
          </p:cNvSpPr>
          <p:nvPr/>
        </p:nvSpPr>
        <p:spPr bwMode="auto">
          <a:xfrm>
            <a:off x="83645"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1</a:t>
            </a:r>
            <a:r>
              <a:rPr kumimoji="0" lang="en-US" sz="1400" b="0" i="0" u="none" strike="noStrike" kern="1200" cap="none" spc="0" normalizeH="0" baseline="0" noProof="0" dirty="0">
                <a:ln>
                  <a:noFill/>
                </a:ln>
                <a:solidFill>
                  <a:srgbClr val="000000"/>
                </a:solidFill>
                <a:effectLst/>
                <a:uLnTx/>
                <a:uFillTx/>
                <a:latin typeface="Verdana"/>
                <a:ea typeface="+mn-ea"/>
                <a:cs typeface="+mn-cs"/>
              </a:rPr>
              <a:t>]: Architecture and Implementation of the ARM Cortex-A8 Microprocessor</a:t>
            </a:r>
            <a:r>
              <a:rPr kumimoji="0" lang="hu-HU" sz="1400" b="0" i="0" u="none" strike="noStrike" kern="1200" cap="none" spc="0" normalizeH="0" baseline="0" noProof="0" dirty="0">
                <a:ln>
                  <a:noFill/>
                </a:ln>
                <a:solidFill>
                  <a:srgbClr val="000000"/>
                </a:solidFill>
                <a:effectLst/>
                <a:uLnTx/>
                <a:uFillTx/>
                <a:latin typeface="Verdana"/>
                <a:ea typeface="+mn-ea"/>
                <a:cs typeface="+mn-cs"/>
              </a:rPr>
              <a:t>, Design &amp;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Reuse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http://www.design-reuse.com/articles/11580/architecture-and-implementation-of-the-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arm-cortex-a8-microprocessor.html</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 Box 11"/>
          <p:cNvSpPr txBox="1">
            <a:spLocks noChangeArrowheads="1"/>
          </p:cNvSpPr>
          <p:nvPr/>
        </p:nvSpPr>
        <p:spPr bwMode="auto">
          <a:xfrm>
            <a:off x="86960" y="3023955"/>
            <a:ext cx="86788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Details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of a New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Revealed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Cortex-A9,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Developers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Conference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2007, http://rtcgroup.com/arm/2007/presentations/174%20-%20Details%20of%</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20a%20New%20Cortex%20Processor%20Revealed%20Cortex-A9.pdf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88385" y="3831891"/>
            <a:ext cx="80811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Teaching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Material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http://www.arm.com/files/ppt/ARM_Teaching_Material.ppt</a:t>
            </a:r>
          </a:p>
        </p:txBody>
      </p:sp>
      <p:sp>
        <p:nvSpPr>
          <p:cNvPr id="14" name="Text Box 11"/>
          <p:cNvSpPr txBox="1">
            <a:spLocks noChangeArrowheads="1"/>
          </p:cNvSpPr>
          <p:nvPr/>
        </p:nvSpPr>
        <p:spPr bwMode="auto">
          <a:xfrm>
            <a:off x="86955" y="4223770"/>
            <a:ext cx="86648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Application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http://www.arm.com/products/processors/index.php</a:t>
            </a:r>
          </a:p>
        </p:txBody>
      </p:sp>
      <p:sp>
        <p:nvSpPr>
          <p:cNvPr id="15" name="Text Box 11"/>
          <p:cNvSpPr txBox="1">
            <a:spLocks noChangeArrowheads="1"/>
          </p:cNvSpPr>
          <p:nvPr/>
        </p:nvSpPr>
        <p:spPr bwMode="auto">
          <a:xfrm>
            <a:off x="93860" y="4618180"/>
            <a:ext cx="8902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SecurCore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http://www.arm.com/products/processors/securcore/index.php</a:t>
            </a:r>
          </a:p>
        </p:txBody>
      </p:sp>
      <p:sp>
        <p:nvSpPr>
          <p:cNvPr id="26" name="Text Box 11"/>
          <p:cNvSpPr txBox="1">
            <a:spLocks noChangeArrowheads="1"/>
          </p:cNvSpPr>
          <p:nvPr/>
        </p:nvSpPr>
        <p:spPr bwMode="auto">
          <a:xfrm>
            <a:off x="86960" y="5009415"/>
            <a:ext cx="8824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Snyder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C.D.,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Family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Expands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EPF, ARM11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Microarchitecture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Stretches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Pipe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Boost</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Frequency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Microprocessor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3 2002</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9" name="Text Box 11"/>
          <p:cNvSpPr txBox="1">
            <a:spLocks noChangeArrowheads="1"/>
          </p:cNvSpPr>
          <p:nvPr/>
        </p:nvSpPr>
        <p:spPr bwMode="auto">
          <a:xfrm>
            <a:off x="88385" y="5601795"/>
            <a:ext cx="87365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Hirata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K., ARM11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The streamlined and scalable ARM11 processor 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Jan. 2007,</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http://www.aspdac.com/aspdac2007/pdf/archive/7D-2.pdf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1122095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Text Box 11"/>
          <p:cNvSpPr txBox="1">
            <a:spLocks noChangeArrowheads="1"/>
          </p:cNvSpPr>
          <p:nvPr/>
        </p:nvSpPr>
        <p:spPr bwMode="auto">
          <a:xfrm>
            <a:off x="86658" y="1256615"/>
            <a:ext cx="67107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NEON, ARM Technologies,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http://www.arm.com/products/processors/technologies/neon.php</a:t>
            </a:r>
          </a:p>
        </p:txBody>
      </p:sp>
      <p:sp>
        <p:nvSpPr>
          <p:cNvPr id="139271" name="Text Box 11"/>
          <p:cNvSpPr txBox="1">
            <a:spLocks noChangeArrowheads="1"/>
          </p:cNvSpPr>
          <p:nvPr/>
        </p:nvSpPr>
        <p:spPr bwMode="auto">
          <a:xfrm>
            <a:off x="86658" y="1853825"/>
            <a:ext cx="9015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Goodacre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The Evolution of the ARM Architecture Towards Big Data and the Data-Centre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8th Workshop on Virtualization in High-Performance Cloud Computing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(VHPC’13),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Nov. 17-22 2013, http://www.virtical.eu/pub/sc13.pdf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9273" name="Rectangle 11"/>
          <p:cNvSpPr>
            <a:spLocks noChangeArrowheads="1"/>
          </p:cNvSpPr>
          <p:nvPr/>
        </p:nvSpPr>
        <p:spPr bwMode="auto">
          <a:xfrm>
            <a:off x="83645"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10</a:t>
            </a:r>
            <a:r>
              <a:rPr kumimoji="0" lang="en-US" sz="1400" b="0" i="0" u="none" strike="noStrike" kern="1200" cap="none" spc="0" normalizeH="0" baseline="0" noProof="0" dirty="0">
                <a:ln>
                  <a:noFill/>
                </a:ln>
                <a:solidFill>
                  <a:srgbClr val="000000"/>
                </a:solidFill>
                <a:effectLst/>
                <a:uLnTx/>
                <a:uFillTx/>
                <a:latin typeface="Verdana"/>
                <a:ea typeface="+mn-ea"/>
                <a:cs typeface="+mn-cs"/>
              </a:rPr>
              <a:t>]: ARM Introduces The Cortex-M3 Processor To Deliver High Performance In Low-Cost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Applications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Oct</a:t>
            </a:r>
            <a:r>
              <a:rPr kumimoji="0" lang="hu-HU" sz="1400" b="0" i="0" u="none" strike="noStrike" kern="1200" cap="none" spc="0" normalizeH="0" baseline="0" noProof="0" dirty="0">
                <a:ln>
                  <a:noFill/>
                </a:ln>
                <a:solidFill>
                  <a:srgbClr val="000000"/>
                </a:solidFill>
                <a:effectLst/>
                <a:uLnTx/>
                <a:uFillTx/>
                <a:latin typeface="Verdana"/>
                <a:ea typeface="+mn-ea"/>
                <a:cs typeface="+mn-cs"/>
              </a:rPr>
              <a:t>. 19 2004, http://www.arm.com/about/newsroom/6750.php</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 Box 11"/>
          <p:cNvSpPr txBox="1">
            <a:spLocks noChangeArrowheads="1"/>
          </p:cNvSpPr>
          <p:nvPr/>
        </p:nvSpPr>
        <p:spPr bwMode="auto">
          <a:xfrm>
            <a:off x="86960" y="2673440"/>
            <a:ext cx="9011506"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Ferguson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I.,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Redefining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User Experiences, from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IoT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to Smart Mobile Devices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14 2013,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50" b="0" i="0" u="none" strike="noStrike" kern="1200" cap="none" spc="0" normalizeH="0" baseline="0" noProof="0" dirty="0">
                <a:ln>
                  <a:noFill/>
                </a:ln>
                <a:solidFill>
                  <a:srgbClr val="000000"/>
                </a:solidFill>
                <a:effectLst/>
                <a:uLnTx/>
                <a:uFillTx/>
                <a:latin typeface="Verdana" pitchFamily="34" charset="0"/>
                <a:ea typeface="+mn-ea"/>
                <a:cs typeface="+mn-cs"/>
              </a:rPr>
              <a:t>http://www.arm.com/zh/files/event/arm_multimedia_seminar_shenzhen_2013_ianferguson.</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35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50" b="0" i="0" u="none" strike="noStrike" kern="1200" cap="none" spc="0" normalizeH="0" baseline="0" noProof="0" dirty="0" err="1">
                <a:ln>
                  <a:noFill/>
                </a:ln>
                <a:solidFill>
                  <a:srgbClr val="000000"/>
                </a:solidFill>
                <a:effectLst/>
                <a:uLnTx/>
                <a:uFillTx/>
                <a:latin typeface="Verdana" pitchFamily="34" charset="0"/>
                <a:ea typeface="+mn-ea"/>
                <a:cs typeface="+mn-cs"/>
              </a:rPr>
              <a:t>pdf</a:t>
            </a:r>
            <a:endParaRPr kumimoji="0" lang="en-US" sz="135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88385" y="3383995"/>
            <a:ext cx="6498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 A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Family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2010,</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http://pc.watch.impress.co.jp/video/pcw/docs/423/409/p1.pdf</a:t>
            </a:r>
          </a:p>
        </p:txBody>
      </p:sp>
      <p:sp>
        <p:nvSpPr>
          <p:cNvPr id="15" name="Text Box 11"/>
          <p:cNvSpPr txBox="1">
            <a:spLocks noChangeArrowheads="1"/>
          </p:cNvSpPr>
          <p:nvPr/>
        </p:nvSpPr>
        <p:spPr bwMode="auto">
          <a:xfrm>
            <a:off x="88385" y="3957404"/>
            <a:ext cx="90846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Stevens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Introduction to AMBA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4 ACE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and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Processing Technology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6 2011, http://www.arm.com/files/pdf/CacheCoherencyWhitepaper_6June2011.pdf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6" name="Text Box 11"/>
          <p:cNvSpPr txBox="1">
            <a:spLocks noChangeArrowheads="1"/>
          </p:cNvSpPr>
          <p:nvPr/>
        </p:nvSpPr>
        <p:spPr bwMode="auto">
          <a:xfrm>
            <a:off x="86960" y="4561519"/>
            <a:ext cx="80732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Shimpi</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The ARM Diaries, Part 2: Understanding the Cortex A12</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17 2013, http://www.anandtech.com/show/7126/the-arm-diaries-part-2-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understanding-the-cortex-a12</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9" name="Text Box 11"/>
          <p:cNvSpPr txBox="1">
            <a:spLocks noChangeArrowheads="1"/>
          </p:cNvSpPr>
          <p:nvPr/>
        </p:nvSpPr>
        <p:spPr bwMode="auto">
          <a:xfrm>
            <a:off x="88385" y="5376360"/>
            <a:ext cx="83373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Shimpi</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Cortex A17: An Evolved Cortex A12 for the Mainstream in 2015</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Febr. 11 2014, http://www.anandtech.com/show/7739/arm-cortex-a17</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 name="Text Box 11"/>
          <p:cNvSpPr txBox="1">
            <a:spLocks noChangeArrowheads="1"/>
          </p:cNvSpPr>
          <p:nvPr/>
        </p:nvSpPr>
        <p:spPr bwMode="auto">
          <a:xfrm>
            <a:off x="86960" y="5977855"/>
            <a:ext cx="78166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Ryan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Intel, AMD &amp;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University of Wisconsin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DoIT</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Techstore</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https://kb.wisc.edu/showroom/page.php?id=4927</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Rectangle 13"/>
          <p:cNvSpPr>
            <a:spLocks noChangeArrowheads="1"/>
          </p:cNvSpPr>
          <p:nvPr/>
        </p:nvSpPr>
        <p:spPr bwMode="auto">
          <a:xfrm>
            <a:off x="0" y="6746"/>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(2)</a:t>
            </a:r>
          </a:p>
        </p:txBody>
      </p:sp>
    </p:spTree>
    <p:extLst>
      <p:ext uri="{BB962C8B-B14F-4D97-AF65-F5344CB8AC3E}">
        <p14:creationId xmlns:p14="http://schemas.microsoft.com/office/powerpoint/2010/main" val="97556721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Text Box 11"/>
          <p:cNvSpPr txBox="1">
            <a:spLocks noChangeArrowheads="1"/>
          </p:cNvSpPr>
          <p:nvPr/>
        </p:nvSpPr>
        <p:spPr bwMode="auto">
          <a:xfrm>
            <a:off x="74548" y="1043735"/>
            <a:ext cx="89723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Mali Performance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Efficient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Graphics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http://www.arm.com/products/multimedia/mali-performance-efficient-graphics/index.php</a:t>
            </a:r>
          </a:p>
        </p:txBody>
      </p:sp>
      <p:sp>
        <p:nvSpPr>
          <p:cNvPr id="139271" name="Text Box 11"/>
          <p:cNvSpPr txBox="1">
            <a:spLocks noChangeArrowheads="1"/>
          </p:cNvSpPr>
          <p:nvPr/>
        </p:nvSpPr>
        <p:spPr bwMode="auto">
          <a:xfrm>
            <a:off x="74548" y="1640945"/>
            <a:ext cx="6805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Cortex-A8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 Series,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http://www.arm.com/products/processors/cortex-a/cortex-a8.php</a:t>
            </a:r>
          </a:p>
        </p:txBody>
      </p:sp>
      <p:sp>
        <p:nvSpPr>
          <p:cNvPr id="139273" name="Rectangle 11"/>
          <p:cNvSpPr>
            <a:spLocks noChangeArrowheads="1"/>
          </p:cNvSpPr>
          <p:nvPr/>
        </p:nvSpPr>
        <p:spPr bwMode="auto">
          <a:xfrm>
            <a:off x="74848" y="652500"/>
            <a:ext cx="8886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19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Rao</a:t>
            </a:r>
            <a:r>
              <a:rPr kumimoji="0" lang="hu-HU" sz="1400" b="0" i="0" u="none" strike="noStrike" kern="1200" cap="none" spc="0" normalizeH="0" baseline="0" noProof="0" dirty="0">
                <a:ln>
                  <a:noFill/>
                </a:ln>
                <a:solidFill>
                  <a:srgbClr val="000000"/>
                </a:solidFill>
                <a:effectLst/>
                <a:uLnTx/>
                <a:uFillTx/>
                <a:latin typeface="Verdana"/>
                <a:ea typeface="+mn-ea"/>
                <a:cs typeface="+mn-cs"/>
              </a:rPr>
              <a:t> A., ARM: a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mandatory</a:t>
            </a:r>
            <a:r>
              <a:rPr kumimoji="0" lang="hu-HU" sz="1400" b="0" i="0" u="none" strike="noStrike" kern="1200" cap="none" spc="0" normalizeH="0" baseline="0" noProof="0" dirty="0">
                <a:ln>
                  <a:noFill/>
                </a:ln>
                <a:solidFill>
                  <a:srgbClr val="000000"/>
                </a:solidFill>
                <a:effectLst/>
                <a:uLnTx/>
                <a:uFillTx/>
                <a:latin typeface="Verdana"/>
                <a:ea typeface="+mn-ea"/>
                <a:cs typeface="+mn-cs"/>
              </a:rPr>
              <a:t> primer, Element14, 2014</a:t>
            </a:r>
          </a:p>
        </p:txBody>
      </p:sp>
      <p:sp>
        <p:nvSpPr>
          <p:cNvPr id="13" name="Text Box 11"/>
          <p:cNvSpPr txBox="1">
            <a:spLocks noChangeArrowheads="1"/>
          </p:cNvSpPr>
          <p:nvPr/>
        </p:nvSpPr>
        <p:spPr bwMode="auto">
          <a:xfrm>
            <a:off x="75331" y="2233325"/>
            <a:ext cx="92651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Implementation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of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Cortex-A8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Microprocessor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2005, </a:t>
            </a:r>
            <a:r>
              <a:rPr kumimoji="0" lang="hu-HU" sz="1380" b="0" i="0" u="none" strike="noStrike" kern="1200" cap="none" spc="0" normalizeH="0" baseline="0" noProof="0" dirty="0">
                <a:ln>
                  <a:noFill/>
                </a:ln>
                <a:solidFill>
                  <a:srgbClr val="000000"/>
                </a:solidFill>
                <a:effectLst/>
                <a:uLnTx/>
                <a:uFillTx/>
                <a:latin typeface="Verdana" pitchFamily="34" charset="0"/>
                <a:ea typeface="+mn-ea"/>
                <a:cs typeface="+mn-cs"/>
              </a:rPr>
              <a:t>https://www.pixhawk.ethz.ch/_media/software/optimization/neon_whitepaper.pdf</a:t>
            </a:r>
            <a:endParaRPr kumimoji="0" lang="en-US" sz="138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76275" y="2841725"/>
            <a:ext cx="6926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Shimpi</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Understanding the iPhone 3GS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7 2009,</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http://www.anandtech.com/print/2798/</a:t>
            </a:r>
          </a:p>
        </p:txBody>
      </p:sp>
      <p:sp>
        <p:nvSpPr>
          <p:cNvPr id="15" name="Text Box 11"/>
          <p:cNvSpPr txBox="1">
            <a:spLocks noChangeArrowheads="1"/>
          </p:cNvSpPr>
          <p:nvPr/>
        </p:nvSpPr>
        <p:spPr bwMode="auto">
          <a:xfrm>
            <a:off x="76275" y="3424659"/>
            <a:ext cx="61609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The ARM Cortex-A9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2009,</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http://www.arm.com/files/pdf/armcortexa-9processors.pdf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6" name="Text Box 11"/>
          <p:cNvSpPr txBox="1">
            <a:spLocks noChangeArrowheads="1"/>
          </p:cNvSpPr>
          <p:nvPr/>
        </p:nvSpPr>
        <p:spPr bwMode="auto">
          <a:xfrm>
            <a:off x="74850" y="4028774"/>
            <a:ext cx="83458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Cortex-A9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2008-2012,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http://infocenter.arm.com/help/topic/com.arm.doc.ddi0407i/DDI0407I_cortex_a9_</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mpcore_r4p1_trm.pdf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9" name="Text Box 11"/>
          <p:cNvSpPr txBox="1">
            <a:spLocks noChangeArrowheads="1"/>
          </p:cNvSpPr>
          <p:nvPr/>
        </p:nvSpPr>
        <p:spPr bwMode="auto">
          <a:xfrm>
            <a:off x="76275" y="4843615"/>
            <a:ext cx="66107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-A9r4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Block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Diagram,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http://pc.watch.impress.co.jp/video/pcw/docs/614/543/08p.pdf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 name="Text Box 11"/>
          <p:cNvSpPr txBox="1">
            <a:spLocks noChangeArrowheads="1"/>
          </p:cNvSpPr>
          <p:nvPr/>
        </p:nvSpPr>
        <p:spPr bwMode="auto">
          <a:xfrm>
            <a:off x="74850" y="5445110"/>
            <a:ext cx="83844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ARM Unveils Cortex-A9 Processors For Scalable Performance and Low-Power Designs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3 2007, http://www.arm.com/about/newsroom/18688.php</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 name="Text Box 11"/>
          <p:cNvSpPr txBox="1">
            <a:spLocks noChangeArrowheads="1"/>
          </p:cNvSpPr>
          <p:nvPr/>
        </p:nvSpPr>
        <p:spPr bwMode="auto">
          <a:xfrm>
            <a:off x="106550" y="6058750"/>
            <a:ext cx="8837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Goodacre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 The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Effect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Technique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of System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Coherence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in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Multicore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Technology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http://www.mpsoc-forum.org/previous/2008/slides/8-6%20Goodacre.pdf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Rectangle 13"/>
          <p:cNvSpPr>
            <a:spLocks noChangeArrowheads="1"/>
          </p:cNvSpPr>
          <p:nvPr/>
        </p:nvSpPr>
        <p:spPr bwMode="auto">
          <a:xfrm>
            <a:off x="-934" y="-432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(3)</a:t>
            </a:r>
          </a:p>
        </p:txBody>
      </p:sp>
    </p:spTree>
    <p:extLst>
      <p:ext uri="{BB962C8B-B14F-4D97-AF65-F5344CB8AC3E}">
        <p14:creationId xmlns:p14="http://schemas.microsoft.com/office/powerpoint/2010/main" val="2163326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z="1700">
                <a:solidFill>
                  <a:srgbClr val="FFFFFF"/>
                </a:solidFill>
              </a:rPr>
              <a:t>1. </a:t>
            </a:r>
            <a:r>
              <a:rPr lang="hu-HU" sz="1700" err="1">
                <a:solidFill>
                  <a:srgbClr val="FFFFFF"/>
                </a:solidFill>
              </a:rPr>
              <a:t>Introduction</a:t>
            </a:r>
            <a:r>
              <a:rPr lang="hu-HU" sz="1700">
                <a:solidFill>
                  <a:srgbClr val="FFFFFF"/>
                </a:solidFill>
              </a:rPr>
              <a:t> </a:t>
            </a:r>
            <a:r>
              <a:rPr lang="hu-HU" sz="1700" err="1">
                <a:solidFill>
                  <a:srgbClr val="FFFFFF"/>
                </a:solidFill>
              </a:rPr>
              <a:t>to</a:t>
            </a:r>
            <a:r>
              <a:rPr lang="hu-HU" sz="1700">
                <a:solidFill>
                  <a:srgbClr val="FFFFFF"/>
                </a:solidFill>
              </a:rPr>
              <a:t> </a:t>
            </a:r>
            <a:r>
              <a:rPr lang="en-US" sz="1700">
                <a:solidFill>
                  <a:srgbClr val="FFFFFF"/>
                </a:solidFill>
              </a:rPr>
              <a:t>ARM </a:t>
            </a:r>
            <a:r>
              <a:rPr lang="hu-HU" sz="1700">
                <a:solidFill>
                  <a:srgbClr val="FFFFFF"/>
                </a:solidFill>
              </a:rPr>
              <a:t>(</a:t>
            </a:r>
            <a:r>
              <a:rPr lang="en-US" sz="1700">
                <a:solidFill>
                  <a:srgbClr val="FFFFFF"/>
                </a:solidFill>
              </a:rPr>
              <a:t>17</a:t>
            </a:r>
            <a:r>
              <a:rPr lang="hu-HU" sz="1700">
                <a:solidFill>
                  <a:srgbClr val="FFFFFF"/>
                </a:solidFill>
              </a:rPr>
              <a:t>)</a:t>
            </a:r>
            <a:endParaRPr lang="en-US"/>
          </a:p>
        </p:txBody>
      </p:sp>
      <p:sp>
        <p:nvSpPr>
          <p:cNvPr id="3" name="TextBox 2"/>
          <p:cNvSpPr txBox="1"/>
          <p:nvPr/>
        </p:nvSpPr>
        <p:spPr>
          <a:xfrm>
            <a:off x="73729" y="800100"/>
            <a:ext cx="9028112" cy="54168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“ARM’s First Chip</a:t>
            </a:r>
            <a:r>
              <a:rPr kumimoji="0" lang="en-US" sz="1400" b="0" i="0" u="none" strike="noStrike" kern="1200" cap="none" spc="0" normalizeH="0" baseline="30000" noProof="0" dirty="0">
                <a:ln>
                  <a:noFill/>
                </a:ln>
                <a:solidFill>
                  <a:srgbClr val="000000"/>
                </a:solidFill>
                <a:effectLst/>
                <a:uLnTx/>
                <a:uFillTx/>
                <a:latin typeface="Verdana"/>
                <a:ea typeface="+mn-ea"/>
                <a:cs typeface="+mn-cs"/>
              </a:rPr>
              <a:t>1</a:t>
            </a:r>
            <a:r>
              <a:rPr kumimoji="0" lang="en-US" sz="1400" b="0" i="0" u="none" strike="noStrike" kern="1200" cap="none" spc="0" normalizeH="0" baseline="0" noProof="0" dirty="0">
                <a:ln>
                  <a:noFill/>
                </a:ln>
                <a:solidFill>
                  <a:srgbClr val="000000"/>
                </a:solidFill>
                <a:effectLst/>
                <a:uLnTx/>
                <a:uFillTx/>
                <a:latin typeface="Verdana"/>
                <a:ea typeface="+mn-ea"/>
                <a:cs typeface="+mn-cs"/>
              </a:rPr>
              <a:t> (from 1992)</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Although the ARM processor were developed as a custom device for a highly specific purpose, the team designing it felt that the best way to produce a good custom solution was to produce a processor with good all-round performance. However, it’s interesting to note that the ARM’s architectural fate was sealed accidentally. While most of the RISC processor vendors were designing relatively huge chips (SPARC RISC, Intel i860, AMD 29000, etc.), ARM opted to develop a small-scale processor. One of the reasons the ARM processor was designed as a small-scale solution was that the resources to design it were not sufficient to allow the creation of a large and complex device. While this is now a technical plus for the ARM processor, it began as a necessity for a processor designed by a team of talented, but inexperienced designers (outside of university projects, most team members were programmers and board-level circuit designers) using new tools, some of which were far from state-of-the-art. Despite the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unusal</a:t>
            </a:r>
            <a:r>
              <a:rPr kumimoji="0" lang="en-US" sz="1400" b="0" i="0" u="none" strike="noStrike" kern="1200" cap="none" spc="0" normalizeH="0" baseline="0" noProof="0" dirty="0">
                <a:ln>
                  <a:noFill/>
                </a:ln>
                <a:solidFill>
                  <a:srgbClr val="000000"/>
                </a:solidFill>
                <a:effectLst/>
                <a:uLnTx/>
                <a:uFillTx/>
                <a:latin typeface="Verdana"/>
                <a:ea typeface="+mn-ea"/>
                <a:cs typeface="+mn-cs"/>
              </a:rPr>
              <a:t> working quarters, the motivation and excitement of the small team was high and the company had an open, communicative style that helped maintain the “buzz”.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As with most start-up’s, ARM’s primary goal was to get the first product out; in this case, it was the ARM610, designed specifically for Apple. This product included full 32-bit addressing and endian-ness support, one of many changes requested by Apple in order to use the ARM processor in its planned products. An improved video controller, VIDC20, was also developed as well as a floating-point processor. Apple’s goal was to use the IP product within a hand-held personal organizer processor. The processor became known as ARM600, from which the 20 MHz ARM610 used in the Newton was later derived. At the same time, ARM Ltd.'s software team developed the ARM Cross Development Toolkit, a suite of software that allowed designers working on a range of platforms to use ARM development tools, assembler, compilers, and debugging and emulation programs.”</a:t>
            </a:r>
          </a:p>
        </p:txBody>
      </p:sp>
      <p:sp>
        <p:nvSpPr>
          <p:cNvPr id="4" name="TextBox 3"/>
          <p:cNvSpPr txBox="1"/>
          <p:nvPr/>
        </p:nvSpPr>
        <p:spPr>
          <a:xfrm>
            <a:off x="73729" y="441325"/>
            <a:ext cx="68852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Optional reading: A brief account of the beginning of ARM [</a:t>
            </a:r>
            <a:r>
              <a:rPr kumimoji="0" lang="hu-HU" sz="1600" b="0" i="0" u="none" strike="noStrike" kern="1200" cap="none" spc="0" normalizeH="0" baseline="0" noProof="0" dirty="0">
                <a:ln>
                  <a:noFill/>
                </a:ln>
                <a:solidFill>
                  <a:srgbClr val="FF0000"/>
                </a:solidFill>
                <a:effectLst/>
                <a:uLnTx/>
                <a:uFillTx/>
                <a:latin typeface="Verdana"/>
                <a:ea typeface="+mn-ea"/>
                <a:cs typeface="+mn-cs"/>
              </a:rPr>
              <a:t>168</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p>
        </p:txBody>
      </p:sp>
      <p:sp>
        <p:nvSpPr>
          <p:cNvPr id="6" name="TextBox 5"/>
          <p:cNvSpPr txBox="1"/>
          <p:nvPr/>
        </p:nvSpPr>
        <p:spPr>
          <a:xfrm>
            <a:off x="115888" y="6444335"/>
            <a:ext cx="15102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solidFill>
                  <a:srgbClr val="000000"/>
                </a:solidFill>
                <a:effectLst/>
                <a:uLnTx/>
                <a:uFillTx/>
                <a:latin typeface="Verdana"/>
                <a:ea typeface="+mn-ea"/>
                <a:cs typeface="+mn-cs"/>
              </a:rPr>
              <a:t>1</a:t>
            </a:r>
            <a:r>
              <a:rPr kumimoji="0" lang="en-US" sz="1400" b="0" i="0" u="none" strike="noStrike" kern="1200" cap="none" spc="0" normalizeH="0" baseline="0" noProof="0">
                <a:ln>
                  <a:noFill/>
                </a:ln>
                <a:solidFill>
                  <a:srgbClr val="000000"/>
                </a:solidFill>
                <a:effectLst/>
                <a:uLnTx/>
                <a:uFillTx/>
                <a:latin typeface="Verdana"/>
                <a:ea typeface="+mn-ea"/>
                <a:cs typeface="+mn-cs"/>
              </a:rPr>
              <a:t> Armv3 based</a:t>
            </a:r>
          </a:p>
        </p:txBody>
      </p:sp>
    </p:spTree>
    <p:extLst>
      <p:ext uri="{BB962C8B-B14F-4D97-AF65-F5344CB8AC3E}">
        <p14:creationId xmlns:p14="http://schemas.microsoft.com/office/powerpoint/2010/main" val="174075891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76719" y="1259235"/>
            <a:ext cx="6805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ARM Cortex-A12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Block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Diagram, 2013,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http://pc.watch.impress.co.jp/video/pcw/docs/621/747/gp1.pdf</a:t>
            </a:r>
          </a:p>
        </p:txBody>
      </p:sp>
      <p:sp>
        <p:nvSpPr>
          <p:cNvPr id="139273" name="Rectangle 11"/>
          <p:cNvSpPr>
            <a:spLocks noChangeArrowheads="1"/>
          </p:cNvSpPr>
          <p:nvPr/>
        </p:nvSpPr>
        <p:spPr bwMode="auto">
          <a:xfrm>
            <a:off x="83645"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29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a:ea typeface="+mn-ea"/>
                <a:cs typeface="+mn-cs"/>
              </a:rPr>
              <a:t> H., ARM Cortex-A7/A9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vs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Bobcat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Atom, 2010,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http://pc.watch.impress.co.jp/img/pcw/docs/487/030/html/9.jpg.html</a:t>
            </a:r>
          </a:p>
        </p:txBody>
      </p:sp>
      <p:sp>
        <p:nvSpPr>
          <p:cNvPr id="13" name="Text Box 11"/>
          <p:cNvSpPr txBox="1">
            <a:spLocks noChangeArrowheads="1"/>
          </p:cNvSpPr>
          <p:nvPr/>
        </p:nvSpPr>
        <p:spPr bwMode="auto">
          <a:xfrm>
            <a:off x="77021" y="1851615"/>
            <a:ext cx="897239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Rosinger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S.,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The Top 5 Things to Know about Cortex-A12</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Connected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Community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26 2013, http://community.arm.com/groups/processors/blog/2013/10/26/the-top-5-</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things-to-know-about-cortex-a12</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75133" y="2663915"/>
            <a:ext cx="85702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Cortex-A17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2014,</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http://infocenter.arm.com/help/topic/com.arm.doc.ddi0535b/DDI0535B_cortex_a17_</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r1p0_trm.pdf</a:t>
            </a:r>
          </a:p>
        </p:txBody>
      </p:sp>
      <p:sp>
        <p:nvSpPr>
          <p:cNvPr id="15" name="Text Box 11"/>
          <p:cNvSpPr txBox="1">
            <a:spLocks noChangeArrowheads="1"/>
          </p:cNvSpPr>
          <p:nvPr/>
        </p:nvSpPr>
        <p:spPr bwMode="auto">
          <a:xfrm>
            <a:off x="75133" y="3464946"/>
            <a:ext cx="77840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Cortex-A17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 Series,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http://www.arm.com/products/processors/cortex-a/cortex-a17-processor.php</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9" name="Text Box 11"/>
          <p:cNvSpPr txBox="1">
            <a:spLocks noChangeArrowheads="1"/>
          </p:cNvSpPr>
          <p:nvPr/>
        </p:nvSpPr>
        <p:spPr bwMode="auto">
          <a:xfrm>
            <a:off x="75133" y="4068595"/>
            <a:ext cx="87595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Rosinger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S., </a:t>
            </a:r>
            <a:r>
              <a:rPr kumimoji="0" lang="pt-BR" sz="1400" b="0" i="0" u="none" strike="noStrike" kern="1200" cap="none" spc="0" normalizeH="0" baseline="0" noProof="0" dirty="0">
                <a:ln>
                  <a:noFill/>
                </a:ln>
                <a:solidFill>
                  <a:srgbClr val="000000"/>
                </a:solidFill>
                <a:effectLst/>
                <a:uLnTx/>
                <a:uFillTx/>
                <a:latin typeface="Verdana" pitchFamily="34" charset="0"/>
                <a:ea typeface="+mn-ea"/>
                <a:cs typeface="+mn-cs"/>
              </a:rPr>
              <a:t>ARM Cortex-A17/Cortex-A12 processor update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Connected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Community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 2014, http://community.arm.com/groups/processors/blog/2014/09/30/arm-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cortex-a17-cortex-a12-processor-update</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 name="Text Box 11"/>
          <p:cNvSpPr txBox="1">
            <a:spLocks noChangeArrowheads="1"/>
          </p:cNvSpPr>
          <p:nvPr/>
        </p:nvSpPr>
        <p:spPr bwMode="auto">
          <a:xfrm>
            <a:off x="77021" y="4888210"/>
            <a:ext cx="69197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Cortex-A15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 Series,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http://www.arm.com/products/processors/cortex-a/cortex-a15.php</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 name="Text Box 11"/>
          <p:cNvSpPr txBox="1">
            <a:spLocks noChangeArrowheads="1"/>
          </p:cNvSpPr>
          <p:nvPr/>
        </p:nvSpPr>
        <p:spPr bwMode="auto">
          <a:xfrm>
            <a:off x="75591" y="5499230"/>
            <a:ext cx="80649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Lanier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Exploring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Design of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Cortex-A15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http://www.arm.com/files/pdf/AT-Exploring_the_Design_of_the_Cortex-A15.pdf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Rectangle 13"/>
          <p:cNvSpPr>
            <a:spLocks noChangeArrowheads="1"/>
          </p:cNvSpPr>
          <p:nvPr/>
        </p:nvSpPr>
        <p:spPr bwMode="auto">
          <a:xfrm>
            <a:off x="2920" y="-805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Tree>
    <p:extLst>
      <p:ext uri="{BB962C8B-B14F-4D97-AF65-F5344CB8AC3E}">
        <p14:creationId xmlns:p14="http://schemas.microsoft.com/office/powerpoint/2010/main" val="48378096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76719" y="1259235"/>
            <a:ext cx="8246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Stokes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fills out CPU lineup with Cortex A5</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Ars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22 2009,</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http://arstechnica.com/gadgets/2009/10/arm-fills-out-cpu-lineup-with-cortex-a5/</a:t>
            </a:r>
          </a:p>
        </p:txBody>
      </p:sp>
      <p:sp>
        <p:nvSpPr>
          <p:cNvPr id="139273" name="Rectangle 11"/>
          <p:cNvSpPr>
            <a:spLocks noChangeArrowheads="1"/>
          </p:cNvSpPr>
          <p:nvPr/>
        </p:nvSpPr>
        <p:spPr bwMode="auto">
          <a:xfrm>
            <a:off x="90271"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37</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Greenhalgh</a:t>
            </a:r>
            <a:r>
              <a:rPr kumimoji="0" lang="hu-HU" sz="1400" b="0" i="0" u="none" strike="noStrike" kern="1200" cap="none" spc="0" normalizeH="0" baseline="0" noProof="0" dirty="0">
                <a:ln>
                  <a:noFill/>
                </a:ln>
                <a:solidFill>
                  <a:srgbClr val="000000"/>
                </a:solidFill>
                <a:effectLst/>
                <a:uLnTx/>
                <a:uFillTx/>
                <a:latin typeface="Verdana"/>
                <a:ea typeface="+mn-ea"/>
                <a:cs typeface="+mn-cs"/>
              </a:rPr>
              <a:t> P.,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Processing</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with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Cortex-A15</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Cortex-A7</a:t>
            </a:r>
            <a:r>
              <a:rPr kumimoji="0" lang="hu-HU" sz="1400" b="0" i="0" u="none" strike="noStrike" kern="1200" cap="none" spc="0" normalizeH="0" baseline="0" noProof="0" dirty="0">
                <a:ln>
                  <a:noFill/>
                </a:ln>
                <a:solidFill>
                  <a:srgbClr val="000000"/>
                </a:solidFill>
                <a:effectLst/>
                <a:uLnTx/>
                <a:uFillTx/>
                <a:latin typeface="Verdana"/>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a:ea typeface="+mn-ea"/>
                <a:cs typeface="+mn-cs"/>
              </a:rPr>
              <a:t>. 2011, http://www.arm.com/files/downloads/big_LITTLE_Final_Final.pdf</a:t>
            </a:r>
          </a:p>
        </p:txBody>
      </p:sp>
      <p:sp>
        <p:nvSpPr>
          <p:cNvPr id="13" name="Text Box 11"/>
          <p:cNvSpPr txBox="1">
            <a:spLocks noChangeArrowheads="1"/>
          </p:cNvSpPr>
          <p:nvPr/>
        </p:nvSpPr>
        <p:spPr bwMode="auto">
          <a:xfrm>
            <a:off x="77021" y="1851615"/>
            <a:ext cx="87722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Hruska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Launches New Cortex-A5 As A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Bulkward</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Against Future Atom processors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Hot Hardware,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23 2009, http://hothardware.com/News/ARM-Launches-New-</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CortexA5-As-A-Bulkward-Against-Future-Atom-processors</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75133" y="2663915"/>
            <a:ext cx="6805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Cortex-A5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 Series,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http://www.arm.com/products/processors/cortex-a/cortex-a5.php</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1"/>
          <p:cNvSpPr txBox="1">
            <a:spLocks noChangeArrowheads="1"/>
          </p:cNvSpPr>
          <p:nvPr/>
        </p:nvSpPr>
        <p:spPr bwMode="auto">
          <a:xfrm>
            <a:off x="75133" y="3258505"/>
            <a:ext cx="86634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Bhattacharya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Small, Quiet, and Cool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Power Efficient Processing with the Cortex-A5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http://www.arm.com/files/pdf/at2_-_power_efficient_processing_with_the_</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cortex-a5_v1.pdf</a:t>
            </a:r>
          </a:p>
        </p:txBody>
      </p:sp>
      <p:sp>
        <p:nvSpPr>
          <p:cNvPr id="19" name="Text Box 11"/>
          <p:cNvSpPr txBox="1">
            <a:spLocks noChangeArrowheads="1"/>
          </p:cNvSpPr>
          <p:nvPr/>
        </p:nvSpPr>
        <p:spPr bwMode="auto">
          <a:xfrm>
            <a:off x="75133" y="4068595"/>
            <a:ext cx="84298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Cortex-A5</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The smallest, lowest power Armv7 application 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http://www.hitex.co.uk/fileadmin/uk-files/pdf/ARM%20Seminar%20Presentations%</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202013/Hitex%20Cortex-A5%20Overview.pdf</a:t>
            </a:r>
          </a:p>
        </p:txBody>
      </p:sp>
      <p:sp>
        <p:nvSpPr>
          <p:cNvPr id="16" name="Text Box 11"/>
          <p:cNvSpPr txBox="1">
            <a:spLocks noChangeArrowheads="1"/>
          </p:cNvSpPr>
          <p:nvPr/>
        </p:nvSpPr>
        <p:spPr bwMode="auto">
          <a:xfrm>
            <a:off x="77021" y="4888210"/>
            <a:ext cx="8972969" cy="73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Flautner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K.,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Heterogeneity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rescue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Nov. 2011,</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80" b="0" i="0" u="none" strike="noStrike" kern="1200" cap="none" spc="0" normalizeH="0" baseline="0" noProof="0" dirty="0">
                <a:ln>
                  <a:noFill/>
                </a:ln>
                <a:solidFill>
                  <a:srgbClr val="000000"/>
                </a:solidFill>
                <a:effectLst/>
                <a:uLnTx/>
                <a:uFillTx/>
                <a:latin typeface="Verdana" pitchFamily="34" charset="0"/>
                <a:ea typeface="+mn-ea"/>
                <a:cs typeface="+mn-cs"/>
              </a:rPr>
              <a:t>https://www.bscmsrc.eu/sites/default/files/media/arm-heterogenous-mp-november-2011.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38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80" b="0" i="0" u="none" strike="noStrike" kern="1200" cap="none" spc="0" normalizeH="0" baseline="0" noProof="0" dirty="0" err="1">
                <a:ln>
                  <a:noFill/>
                </a:ln>
                <a:solidFill>
                  <a:srgbClr val="000000"/>
                </a:solidFill>
                <a:effectLst/>
                <a:uLnTx/>
                <a:uFillTx/>
                <a:latin typeface="Verdana" pitchFamily="34" charset="0"/>
                <a:ea typeface="+mn-ea"/>
                <a:cs typeface="+mn-cs"/>
              </a:rPr>
              <a:t>pdf</a:t>
            </a:r>
            <a:endParaRPr kumimoji="0" lang="en-US" sz="138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 name="Text Box 11"/>
          <p:cNvSpPr txBox="1">
            <a:spLocks noChangeArrowheads="1"/>
          </p:cNvSpPr>
          <p:nvPr/>
        </p:nvSpPr>
        <p:spPr bwMode="auto">
          <a:xfrm>
            <a:off x="75591" y="5651085"/>
            <a:ext cx="91040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Shimpi</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ARM's Cortex A7: Bringing Cheaper Dual-Core &amp; More Power Efficient High-End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Devices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19 2011, http://www.anandtech.com/show/4991/</a:t>
            </a:r>
          </a:p>
        </p:txBody>
      </p:sp>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(5)</a:t>
            </a:r>
          </a:p>
        </p:txBody>
      </p:sp>
    </p:spTree>
    <p:extLst>
      <p:ext uri="{BB962C8B-B14F-4D97-AF65-F5344CB8AC3E}">
        <p14:creationId xmlns:p14="http://schemas.microsoft.com/office/powerpoint/2010/main" val="254589322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77290" y="1259235"/>
            <a:ext cx="88438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N</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ew</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design of mid-range CPU that ARM has announced "Cortex-A12"</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PC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Watch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4 2013,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http://pc.watch.impress.co.jp/docs/column/kaigai/20130604_602106.html</a:t>
            </a:r>
          </a:p>
        </p:txBody>
      </p:sp>
      <p:sp>
        <p:nvSpPr>
          <p:cNvPr id="139273" name="Rectangle 11"/>
          <p:cNvSpPr>
            <a:spLocks noChangeArrowheads="1"/>
          </p:cNvSpPr>
          <p:nvPr/>
        </p:nvSpPr>
        <p:spPr bwMode="auto">
          <a:xfrm>
            <a:off x="7759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45</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Cortex-A7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a:ea typeface="+mn-ea"/>
                <a:cs typeface="+mn-cs"/>
              </a:rPr>
              <a:t>-A Series,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http://www.arm.com/products/processors/cortex-a/cortex-a7.php</a:t>
            </a:r>
          </a:p>
        </p:txBody>
      </p:sp>
      <p:sp>
        <p:nvSpPr>
          <p:cNvPr id="13" name="Text Box 11"/>
          <p:cNvSpPr txBox="1">
            <a:spLocks noChangeArrowheads="1"/>
          </p:cNvSpPr>
          <p:nvPr/>
        </p:nvSpPr>
        <p:spPr bwMode="auto">
          <a:xfrm>
            <a:off x="77592" y="1851615"/>
            <a:ext cx="846949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Shimpi</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ARM's Cortex A57 and Cortex A53: The First 64-bit Armv8 CPU Cores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30 2012, http://www.anandtech.com/show/6420/arms-cortex-a57-</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and-cortex-a53-the-first-64bit-armv8-cpu-cores</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75704" y="2663915"/>
            <a:ext cx="87869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Smith K.,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Next-Generation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Solutions: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One Size Does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Not Fit All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Nov. 2012,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http://www.armtechforum.com.cn/2012/3_Next-generation_Solutions_One_Size_does_</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not_Fit_All.pdf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1"/>
          <p:cNvSpPr txBox="1">
            <a:spLocks noChangeArrowheads="1"/>
          </p:cNvSpPr>
          <p:nvPr/>
        </p:nvSpPr>
        <p:spPr bwMode="auto">
          <a:xfrm>
            <a:off x="75704" y="3464890"/>
            <a:ext cx="8855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Smythe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I., Building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future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of 64-bit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computing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with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Armv8-A,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2014,</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http://www.arm.com/files/event/2014_ARM_Multimedia_Seminar_ARM_Ian_Smythe.pdf</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9" name="Text Box 11"/>
          <p:cNvSpPr txBox="1">
            <a:spLocks noChangeArrowheads="1"/>
          </p:cNvSpPr>
          <p:nvPr/>
        </p:nvSpPr>
        <p:spPr bwMode="auto">
          <a:xfrm>
            <a:off x="75704" y="4068595"/>
            <a:ext cx="881036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Ferguson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I.,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Servers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Why, Where, when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Nov. 27 2012,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http://openserversummit.com/English/Collaterals/Proceedings/2012/20121127_SA103_</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Ferguson.pdf</a:t>
            </a:r>
          </a:p>
        </p:txBody>
      </p:sp>
      <p:sp>
        <p:nvSpPr>
          <p:cNvPr id="16" name="Text Box 11"/>
          <p:cNvSpPr txBox="1">
            <a:spLocks noChangeArrowheads="1"/>
          </p:cNvSpPr>
          <p:nvPr/>
        </p:nvSpPr>
        <p:spPr bwMode="auto">
          <a:xfrm>
            <a:off x="77592" y="4888210"/>
            <a:ext cx="900996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Crijns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K.,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20 dollar and 64-bit Android smartphones to be expected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Hardware.info,</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24 2014, http://us.hardware.info/reviews/5386/2/arm-20-dollar-and-64-bit-android-</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smartphones-to-be-expected-android-64-bitn</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 name="Text Box 11"/>
          <p:cNvSpPr txBox="1">
            <a:spLocks noChangeArrowheads="1"/>
          </p:cNvSpPr>
          <p:nvPr/>
        </p:nvSpPr>
        <p:spPr bwMode="auto">
          <a:xfrm>
            <a:off x="76162" y="5712520"/>
            <a:ext cx="69446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Scaling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Mobile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Compute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Data Centre, MPSoC’13,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http://www.mpsoc-forum.org/previous/2013/slides/2-Goodacre.pdf</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13"/>
          <p:cNvSpPr>
            <a:spLocks noChangeArrowheads="1"/>
          </p:cNvSpPr>
          <p:nvPr/>
        </p:nvSpPr>
        <p:spPr bwMode="auto">
          <a:xfrm>
            <a:off x="5645" y="348"/>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(6)</a:t>
            </a:r>
          </a:p>
        </p:txBody>
      </p:sp>
    </p:spTree>
    <p:extLst>
      <p:ext uri="{BB962C8B-B14F-4D97-AF65-F5344CB8AC3E}">
        <p14:creationId xmlns:p14="http://schemas.microsoft.com/office/powerpoint/2010/main" val="125162300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76719" y="1470563"/>
            <a:ext cx="83125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Mandyam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Smartphone Powered Data Centers: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Shifting Toward Energy Efficiency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http://sites.ieee.org/scv-cs/files/2013/03/IEEE-event-April-slide-upload.pdf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9273" name="Rectangle 11"/>
          <p:cNvSpPr>
            <a:spLocks noChangeArrowheads="1"/>
          </p:cNvSpPr>
          <p:nvPr/>
        </p:nvSpPr>
        <p:spPr bwMode="auto">
          <a:xfrm>
            <a:off x="77019"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53</a:t>
            </a:r>
            <a:r>
              <a:rPr kumimoji="0" lang="en-US" sz="1400" b="0" i="0" u="none" strike="noStrike" kern="1200" cap="none" spc="0" normalizeH="0" baseline="0" noProof="0" dirty="0">
                <a:ln>
                  <a:noFill/>
                </a:ln>
                <a:solidFill>
                  <a:srgbClr val="000000"/>
                </a:solidFill>
                <a:effectLst/>
                <a:uLnTx/>
                <a:uFillTx/>
                <a:latin typeface="Verdana"/>
                <a:ea typeface="+mn-ea"/>
                <a:cs typeface="+mn-cs"/>
              </a:rPr>
              <a:t>]: ARM Launches Cortex-A50 Series, the World's Most Energy-Efficient 64-bit 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TechPowerUp</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Oct</a:t>
            </a:r>
            <a:r>
              <a:rPr kumimoji="0" lang="hu-HU" sz="1400" b="0" i="0" u="none" strike="noStrike" kern="1200" cap="none" spc="0" normalizeH="0" baseline="0" noProof="0" dirty="0">
                <a:ln>
                  <a:noFill/>
                </a:ln>
                <a:solidFill>
                  <a:srgbClr val="000000"/>
                </a:solidFill>
                <a:effectLst/>
                <a:uLnTx/>
                <a:uFillTx/>
                <a:latin typeface="Verdana"/>
                <a:ea typeface="+mn-ea"/>
                <a:cs typeface="+mn-cs"/>
              </a:rPr>
              <a:t>. 30 2012, http://www.techpowerup.com/174709/arm-launches-cortex-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a50-series-the-worlds-most-energy-efficient-64-bit-processors.html</a:t>
            </a:r>
          </a:p>
        </p:txBody>
      </p:sp>
      <p:sp>
        <p:nvSpPr>
          <p:cNvPr id="13" name="Text Box 11"/>
          <p:cNvSpPr txBox="1">
            <a:spLocks noChangeArrowheads="1"/>
          </p:cNvSpPr>
          <p:nvPr/>
        </p:nvSpPr>
        <p:spPr bwMode="auto">
          <a:xfrm>
            <a:off x="77021" y="2062943"/>
            <a:ext cx="89956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Anthony S.,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says $20 smartphones coming this year, shows off 64-bit Cortex-A53 and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A57 performance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Extreme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May 6 2014, http://www.extremetech.com/computing/</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181935-arm-says-20-smartphones-coming-this-year-shows-off-64-bit-cortex-a53-and-</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a57-performance</a:t>
            </a:r>
          </a:p>
        </p:txBody>
      </p:sp>
      <p:sp>
        <p:nvSpPr>
          <p:cNvPr id="6" name="Text Box 11"/>
          <p:cNvSpPr txBox="1">
            <a:spLocks noChangeArrowheads="1"/>
          </p:cNvSpPr>
          <p:nvPr/>
        </p:nvSpPr>
        <p:spPr bwMode="auto">
          <a:xfrm>
            <a:off x="75133" y="3088010"/>
            <a:ext cx="74798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Merritt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R.,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stretches out with A5 core, graphics, FPGAs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21 2009,</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http://www.embedded.com/print/4085371</a:t>
            </a:r>
          </a:p>
        </p:txBody>
      </p:sp>
      <p:sp>
        <p:nvSpPr>
          <p:cNvPr id="7" name="Text Box 11"/>
          <p:cNvSpPr txBox="1">
            <a:spLocks noChangeArrowheads="1"/>
          </p:cNvSpPr>
          <p:nvPr/>
        </p:nvSpPr>
        <p:spPr bwMode="auto">
          <a:xfrm>
            <a:off x="75133" y="3689505"/>
            <a:ext cx="899252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Cormie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 The ARM11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Microarchitecture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April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2002</a:t>
            </a:r>
            <a:endPar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https://www.hashimi.ws/cs214/ref_doc/ARM11%20Microarchitecture%20White%20Paper</a:t>
            </a: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pdf</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1"/>
          <p:cNvSpPr txBox="1">
            <a:spLocks noChangeArrowheads="1"/>
          </p:cNvSpPr>
          <p:nvPr/>
        </p:nvSpPr>
        <p:spPr bwMode="auto">
          <a:xfrm>
            <a:off x="75133" y="4386193"/>
            <a:ext cx="85542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Exynos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5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Block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Diagram,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http://www.samsung.com/global/business/semiconductor/product/application/detail?</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productId</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=7978&amp;iaId=2341</a:t>
            </a:r>
          </a:p>
        </p:txBody>
      </p:sp>
      <p:sp>
        <p:nvSpPr>
          <p:cNvPr id="9" name="Text Box 11"/>
          <p:cNvSpPr txBox="1">
            <a:spLocks noChangeArrowheads="1"/>
          </p:cNvSpPr>
          <p:nvPr/>
        </p:nvSpPr>
        <p:spPr bwMode="auto">
          <a:xfrm>
            <a:off x="77016" y="5200978"/>
            <a:ext cx="896168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Grabham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From a small Acorn to 37 billion chips: ARM's ascent to tech superpower,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Techradar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19 2013, http://www.techradar.com/news/computing/from-a-small-acorn-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to-37-billion-chips-arm-s-ascent-to-tech-superpower-1167034</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 Box 11"/>
          <p:cNvSpPr txBox="1">
            <a:spLocks noChangeArrowheads="1"/>
          </p:cNvSpPr>
          <p:nvPr/>
        </p:nvSpPr>
        <p:spPr bwMode="auto">
          <a:xfrm>
            <a:off x="77295" y="6015898"/>
            <a:ext cx="88253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The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http://www.eng.auburn.edu/~strouce/DaTseminar/UniPres07s.pdf</a:t>
            </a:r>
          </a:p>
        </p:txBody>
      </p:sp>
      <p:sp>
        <p:nvSpPr>
          <p:cNvPr id="11" name="Text Box 11"/>
          <p:cNvSpPr txBox="1">
            <a:spLocks noChangeArrowheads="1"/>
          </p:cNvSpPr>
          <p:nvPr/>
        </p:nvSpPr>
        <p:spPr bwMode="auto">
          <a:xfrm>
            <a:off x="93860" y="6406588"/>
            <a:ext cx="760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Wikipedia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http://en.wikipedia.org/wiki/ARM_architecture</a:t>
            </a:r>
          </a:p>
        </p:txBody>
      </p:sp>
      <p:sp>
        <p:nvSpPr>
          <p:cNvPr id="12"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(7)</a:t>
            </a:r>
          </a:p>
        </p:txBody>
      </p:sp>
    </p:spTree>
    <p:extLst>
      <p:ext uri="{BB962C8B-B14F-4D97-AF65-F5344CB8AC3E}">
        <p14:creationId xmlns:p14="http://schemas.microsoft.com/office/powerpoint/2010/main" val="158735746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76719" y="1252330"/>
            <a:ext cx="90097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Lemieux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Introduction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thumb</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Embedded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24 2003, http://www.embedded.</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electronics-blogs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beginner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-s-</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corner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/4024632/</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Introduction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thumb</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9273" name="Rectangle 11"/>
          <p:cNvSpPr>
            <a:spLocks noChangeArrowheads="1"/>
          </p:cNvSpPr>
          <p:nvPr/>
        </p:nvSpPr>
        <p:spPr bwMode="auto">
          <a:xfrm>
            <a:off x="77019"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62</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Levy</a:t>
            </a:r>
            <a:r>
              <a:rPr kumimoji="0" lang="hu-HU" sz="1400" b="0" i="0" u="none" strike="noStrike" kern="1200" cap="none" spc="0" normalizeH="0" baseline="0" noProof="0" dirty="0">
                <a:ln>
                  <a:noFill/>
                </a:ln>
                <a:solidFill>
                  <a:srgbClr val="000000"/>
                </a:solidFill>
                <a:effectLst/>
                <a:uLnTx/>
                <a:uFillTx/>
                <a:latin typeface="Verdana"/>
                <a:ea typeface="+mn-ea"/>
                <a:cs typeface="+mn-cs"/>
              </a:rPr>
              <a:t> M., The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History</a:t>
            </a:r>
            <a:r>
              <a:rPr kumimoji="0" lang="hu-HU" sz="1400" b="0" i="0" u="none" strike="noStrike" kern="1200" cap="none" spc="0" normalizeH="0" baseline="0" noProof="0" dirty="0">
                <a:ln>
                  <a:noFill/>
                </a:ln>
                <a:solidFill>
                  <a:srgbClr val="000000"/>
                </a:solidFill>
                <a:effectLst/>
                <a:uLnTx/>
                <a:uFillTx/>
                <a:latin typeface="Verdana"/>
                <a:ea typeface="+mn-ea"/>
                <a:cs typeface="+mn-cs"/>
              </a:rPr>
              <a:t> of The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From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Inception</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to</a:t>
            </a:r>
            <a:r>
              <a:rPr kumimoji="0" lang="hu-HU" sz="1400" b="0" i="0" u="none" strike="noStrike" kern="1200" cap="none" spc="0" normalizeH="0" baseline="0" noProof="0" dirty="0">
                <a:ln>
                  <a:noFill/>
                </a:ln>
                <a:solidFill>
                  <a:srgbClr val="000000"/>
                </a:solidFill>
                <a:effectLst/>
                <a:uLnTx/>
                <a:uFillTx/>
                <a:latin typeface="Verdana"/>
                <a:ea typeface="+mn-ea"/>
                <a:cs typeface="+mn-cs"/>
              </a:rPr>
              <a:t> IPO,</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http://www.reds.ch/share/cours/ReCo/documents/TheHistoryOfTheArmArchitecture.pdf</a:t>
            </a:r>
          </a:p>
        </p:txBody>
      </p:sp>
      <p:sp>
        <p:nvSpPr>
          <p:cNvPr id="13" name="Text Box 11"/>
          <p:cNvSpPr txBox="1">
            <a:spLocks noChangeArrowheads="1"/>
          </p:cNvSpPr>
          <p:nvPr/>
        </p:nvSpPr>
        <p:spPr bwMode="auto">
          <a:xfrm>
            <a:off x="77021" y="1844710"/>
            <a:ext cx="8245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http://www.arm.com/products/processors/instruction-set-architectures/index.php</a:t>
            </a:r>
          </a:p>
        </p:txBody>
      </p:sp>
      <p:sp>
        <p:nvSpPr>
          <p:cNvPr id="6" name="Text Box 11"/>
          <p:cNvSpPr txBox="1">
            <a:spLocks noChangeArrowheads="1"/>
          </p:cNvSpPr>
          <p:nvPr/>
        </p:nvSpPr>
        <p:spPr bwMode="auto">
          <a:xfrm>
            <a:off x="75133" y="2448415"/>
            <a:ext cx="68007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ARM Architecture Reference 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Armv5</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DDI0100E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June 2000</a:t>
            </a:r>
          </a:p>
        </p:txBody>
      </p:sp>
      <p:sp>
        <p:nvSpPr>
          <p:cNvPr id="7" name="Text Box 11"/>
          <p:cNvSpPr txBox="1">
            <a:spLocks noChangeArrowheads="1"/>
          </p:cNvSpPr>
          <p:nvPr/>
        </p:nvSpPr>
        <p:spPr bwMode="auto">
          <a:xfrm>
            <a:off x="75133" y="2827505"/>
            <a:ext cx="89150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Armv8, 2013, http://www.myir-tech.com/down/arm/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/Armv8-A_Architecture_Reference_Manual_%28Issue_A.a%29.pdf</a:t>
            </a:r>
          </a:p>
        </p:txBody>
      </p:sp>
      <p:sp>
        <p:nvSpPr>
          <p:cNvPr id="8" name="Text Box 11"/>
          <p:cNvSpPr txBox="1">
            <a:spLocks noChangeArrowheads="1"/>
          </p:cNvSpPr>
          <p:nvPr/>
        </p:nvSpPr>
        <p:spPr bwMode="auto">
          <a:xfrm>
            <a:off x="75133" y="3429000"/>
            <a:ext cx="913519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Porthouse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Use ARM DBX hardware extensions to accelerate Java in space-constrained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embedded apps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Embedded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18 2007, http://www.embedded.com/design/prototyping-</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development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/4007206/3/PRODUCT-HOW-TO-</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Use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-ARM-DBX-hardware-</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extensions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accelerate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-Java-in-</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space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constrained-embedded-apps</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1"/>
          <p:cNvSpPr txBox="1">
            <a:spLocks noChangeArrowheads="1"/>
          </p:cNvSpPr>
          <p:nvPr/>
        </p:nvSpPr>
        <p:spPr bwMode="auto">
          <a:xfrm>
            <a:off x="77016" y="4461961"/>
            <a:ext cx="87244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ARM Security Technology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Building a Secure System using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TrustZone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Technology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http://infocenter.arm.com/help/topic/com.arm.doc.prd29-genc-009492c/PRD29-GENC-</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009492C_trustzone_security_whitepaper.pdf</a:t>
            </a:r>
          </a:p>
        </p:txBody>
      </p:sp>
      <p:sp>
        <p:nvSpPr>
          <p:cNvPr id="10" name="Text Box 11"/>
          <p:cNvSpPr txBox="1">
            <a:spLocks noChangeArrowheads="1"/>
          </p:cNvSpPr>
          <p:nvPr/>
        </p:nvSpPr>
        <p:spPr bwMode="auto">
          <a:xfrm>
            <a:off x="75133" y="5274205"/>
            <a:ext cx="90424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Cortex-A53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Cryptography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Extension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2013-2014, </a:t>
            </a:r>
            <a:endPar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http://infocenter.arm.com/help/index.jsp?topic=/com.arm.doc.ddi0500e/CJHDEBAF.html</a:t>
            </a:r>
          </a:p>
        </p:txBody>
      </p:sp>
      <p:sp>
        <p:nvSpPr>
          <p:cNvPr id="11" name="Rectangle 13"/>
          <p:cNvSpPr>
            <a:spLocks noChangeArrowheads="1"/>
          </p:cNvSpPr>
          <p:nvPr/>
        </p:nvSpPr>
        <p:spPr bwMode="auto">
          <a:xfrm>
            <a:off x="0" y="2488"/>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(8)</a:t>
            </a:r>
          </a:p>
        </p:txBody>
      </p:sp>
    </p:spTree>
    <p:extLst>
      <p:ext uri="{BB962C8B-B14F-4D97-AF65-F5344CB8AC3E}">
        <p14:creationId xmlns:p14="http://schemas.microsoft.com/office/powerpoint/2010/main" val="311863095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3" name="Rectangle 11"/>
          <p:cNvSpPr>
            <a:spLocks noChangeArrowheads="1"/>
          </p:cNvSpPr>
          <p:nvPr/>
        </p:nvSpPr>
        <p:spPr bwMode="auto">
          <a:xfrm>
            <a:off x="77019"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70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Shilov</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ARM’s high-end ‘Ares’ core for 10nm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SoCs</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be unveiled next year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KitGuru</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May 16 2015, http://www.kitguru.net/components/cpu/anton-shilov/arms-high-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performance-</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ares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core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may</a:t>
            </a:r>
            <a:r>
              <a:rPr kumimoji="0" lang="hu-HU" sz="1400" b="0" i="0" u="none" strike="noStrike" kern="1200" cap="none" spc="0" normalizeH="0" baseline="0" noProof="0" dirty="0">
                <a:ln>
                  <a:noFill/>
                </a:ln>
                <a:solidFill>
                  <a:srgbClr val="000000"/>
                </a:solidFill>
                <a:effectLst/>
                <a:uLnTx/>
                <a:uFillTx/>
                <a:latin typeface="Verdana"/>
                <a:ea typeface="+mn-ea"/>
                <a:cs typeface="+mn-cs"/>
              </a:rPr>
              <a:t>-be-</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unleashed</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next-year</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 Box 11"/>
          <p:cNvSpPr txBox="1">
            <a:spLocks noChangeArrowheads="1"/>
          </p:cNvSpPr>
          <p:nvPr/>
        </p:nvSpPr>
        <p:spPr bwMode="auto">
          <a:xfrm>
            <a:off x="86960" y="1477355"/>
            <a:ext cx="63208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71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ARM Cortex-A57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Block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Diagram,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http://images.anandtech.com/doci/8718/Hiroshige.Goto.png</a:t>
            </a:r>
          </a:p>
        </p:txBody>
      </p:sp>
      <p:sp>
        <p:nvSpPr>
          <p:cNvPr id="7" name="Text Box 11"/>
          <p:cNvSpPr txBox="1">
            <a:spLocks noChangeArrowheads="1"/>
          </p:cNvSpPr>
          <p:nvPr/>
        </p:nvSpPr>
        <p:spPr bwMode="auto">
          <a:xfrm>
            <a:off x="75133" y="2078850"/>
            <a:ext cx="80924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72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Wasson S.,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Inside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ARM's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Cortex-A72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microarchitecture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TechReport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May 1 2015,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http://techreport.com/review/28189/inside-arm-cortex-a72-microarchitecture</a:t>
            </a:r>
          </a:p>
        </p:txBody>
      </p:sp>
      <p:sp>
        <p:nvSpPr>
          <p:cNvPr id="2" name="TextBox 1"/>
          <p:cNvSpPr txBox="1"/>
          <p:nvPr/>
        </p:nvSpPr>
        <p:spPr>
          <a:xfrm>
            <a:off x="77820" y="2725350"/>
            <a:ext cx="73413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[73]: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Citizendium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Java platform</a:t>
            </a:r>
            <a:r>
              <a:rPr kumimoji="0" lang="hu-HU" sz="1400" b="0" i="0" u="none" strike="noStrike" kern="1200" cap="none" spc="0" normalizeH="0" baseline="0" noProof="0" dirty="0">
                <a:ln>
                  <a:noFill/>
                </a:ln>
                <a:solidFill>
                  <a:srgbClr val="000000"/>
                </a:solidFill>
                <a:effectLst/>
                <a:uLnTx/>
                <a:uFillTx/>
                <a:latin typeface="Verdana"/>
                <a:ea typeface="+mn-ea"/>
                <a:cs typeface="+mn-cs"/>
              </a:rPr>
              <a:t>, http://en.citizendium.org/wiki/Java_platform</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xtBox 2"/>
          <p:cNvSpPr txBox="1"/>
          <p:nvPr/>
        </p:nvSpPr>
        <p:spPr>
          <a:xfrm>
            <a:off x="77021" y="3111811"/>
            <a:ext cx="848296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[74]: Wasson S., </a:t>
            </a:r>
            <a:r>
              <a:rPr kumimoji="0" lang="en-US" sz="1400" b="0" i="0" u="none" strike="noStrike" kern="1200" cap="none" spc="0" normalizeH="0" baseline="0" noProof="0" dirty="0">
                <a:ln>
                  <a:noFill/>
                </a:ln>
                <a:solidFill>
                  <a:srgbClr val="000000"/>
                </a:solidFill>
                <a:effectLst/>
                <a:uLnTx/>
                <a:uFillTx/>
                <a:latin typeface="Verdana"/>
                <a:ea typeface="+mn-ea"/>
                <a:cs typeface="+mn-cs"/>
              </a:rPr>
              <a:t>Samsung's Galaxy Note 4 with the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400" b="0" i="0" u="none" strike="noStrike" kern="1200" cap="none" spc="0" normalizeH="0" baseline="0" noProof="0" dirty="0">
                <a:ln>
                  <a:noFill/>
                </a:ln>
                <a:solidFill>
                  <a:srgbClr val="000000"/>
                </a:solidFill>
                <a:effectLst/>
                <a:uLnTx/>
                <a:uFillTx/>
                <a:latin typeface="Verdana"/>
                <a:ea typeface="+mn-ea"/>
                <a:cs typeface="+mn-cs"/>
              </a:rPr>
              <a:t> 5433 processor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TechReport</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01/31/2015, http://techreport.com/review/27539/samsung-galaxy-note-4-with-the-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exynos-5433-processor/2</a:t>
            </a:r>
          </a:p>
        </p:txBody>
      </p:sp>
      <p:sp>
        <p:nvSpPr>
          <p:cNvPr id="4" name="TextBox 3"/>
          <p:cNvSpPr txBox="1"/>
          <p:nvPr/>
        </p:nvSpPr>
        <p:spPr>
          <a:xfrm>
            <a:off x="77594" y="3928895"/>
            <a:ext cx="846064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[75]: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A. &amp; </a:t>
            </a:r>
            <a:r>
              <a:rPr kumimoji="0" lang="en-US" sz="1400" b="0" i="0" u="none" strike="noStrike" kern="1200" cap="none" spc="0" normalizeH="0" baseline="0" noProof="0" dirty="0">
                <a:ln>
                  <a:noFill/>
                </a:ln>
                <a:solidFill>
                  <a:srgbClr val="000000"/>
                </a:solidFill>
                <a:effectLst/>
                <a:uLnTx/>
                <a:uFillTx/>
                <a:latin typeface="Verdana"/>
                <a:ea typeface="+mn-ea"/>
                <a:cs typeface="+mn-cs"/>
              </a:rPr>
              <a:t>Smith </a:t>
            </a:r>
            <a:r>
              <a:rPr kumimoji="0" lang="hu-HU" sz="1400" b="0" i="0" u="none" strike="noStrike" kern="1200" cap="none" spc="0" normalizeH="0" baseline="0" noProof="0" dirty="0">
                <a:ln>
                  <a:noFill/>
                </a:ln>
                <a:solidFill>
                  <a:srgbClr val="000000"/>
                </a:solidFill>
                <a:effectLst/>
                <a:uLnTx/>
                <a:uFillTx/>
                <a:latin typeface="Verdana"/>
                <a:ea typeface="+mn-ea"/>
                <a:cs typeface="+mn-cs"/>
              </a:rPr>
              <a:t>R.,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A53/A57/T760 investigated - Samsung Galaxy Note 4</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400" b="0" i="0" u="none" strike="noStrike" kern="1200" cap="none" spc="0" normalizeH="0" baseline="0" noProof="0" dirty="0">
                <a:ln>
                  <a:noFill/>
                </a:ln>
                <a:solidFill>
                  <a:srgbClr val="000000"/>
                </a:solidFill>
                <a:effectLst/>
                <a:uLnTx/>
                <a:uFillTx/>
                <a:latin typeface="Verdana"/>
                <a:ea typeface="+mn-ea"/>
                <a:cs typeface="+mn-cs"/>
              </a:rPr>
              <a:t> Review</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February 10, 2015</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http://www.anandtech.com/show/8718/the-samsung-galaxy-note-4-exynos-review</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74921" y="4736765"/>
            <a:ext cx="804919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[76]: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Riemenschneider</a:t>
            </a:r>
            <a:r>
              <a:rPr kumimoji="0" lang="hu-HU" sz="1400" b="0" i="0" u="none" strike="noStrike" kern="1200" cap="none" spc="0" normalizeH="0" baseline="0" noProof="0" dirty="0">
                <a:ln>
                  <a:noFill/>
                </a:ln>
                <a:solidFill>
                  <a:srgbClr val="000000"/>
                </a:solidFill>
                <a:effectLst/>
                <a:uLnTx/>
                <a:uFillTx/>
                <a:latin typeface="Verdana"/>
                <a:ea typeface="+mn-ea"/>
                <a:cs typeface="+mn-cs"/>
              </a:rPr>
              <a:t> F., </a:t>
            </a:r>
            <a:r>
              <a:rPr kumimoji="0" lang="de-DE" sz="1400" b="0" i="0" u="none" strike="noStrike" kern="1200" cap="none" spc="0" normalizeH="0" baseline="0" noProof="0" dirty="0">
                <a:ln>
                  <a:noFill/>
                </a:ln>
                <a:solidFill>
                  <a:srgbClr val="000000"/>
                </a:solidFill>
                <a:effectLst/>
                <a:uLnTx/>
                <a:uFillTx/>
                <a:latin typeface="Verdana"/>
                <a:ea typeface="+mn-ea"/>
                <a:cs typeface="+mn-cs"/>
              </a:rPr>
              <a:t>Intel sei dank: Programmierbare Logik mit 1 GHz takten</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de-DE"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Elektroniknet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de-DE" sz="1400" b="0" i="0" u="none" strike="noStrike" kern="1200" cap="none" spc="0" normalizeH="0" baseline="0" noProof="0" dirty="0">
                <a:ln>
                  <a:noFill/>
                </a:ln>
                <a:solidFill>
                  <a:srgbClr val="000000"/>
                </a:solidFill>
                <a:effectLst/>
                <a:uLnTx/>
                <a:uFillTx/>
                <a:latin typeface="Verdana"/>
                <a:ea typeface="+mn-ea"/>
                <a:cs typeface="+mn-cs"/>
              </a:rPr>
              <a:t>29.10.2013 von Frank Riemenschneider</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http://www.elektroniknet.de/halbleiter/programmierbare-logik/artikel/102160/</a:t>
            </a:r>
          </a:p>
        </p:txBody>
      </p:sp>
      <p:sp>
        <p:nvSpPr>
          <p:cNvPr id="6" name="TextBox 5"/>
          <p:cNvSpPr txBox="1"/>
          <p:nvPr/>
        </p:nvSpPr>
        <p:spPr>
          <a:xfrm>
            <a:off x="77709" y="5544235"/>
            <a:ext cx="900810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[77]: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Frumusamu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Announces New Cortex-A35 CPU - Ultra-High Efficiency For Wearables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Mor</a:t>
            </a:r>
            <a:r>
              <a:rPr kumimoji="0" lang="hu-HU" sz="1400" b="0" i="0" u="none" strike="noStrike" kern="1200" cap="none" spc="0" normalizeH="0" baseline="0" noProof="0" dirty="0">
                <a:ln>
                  <a:noFill/>
                </a:ln>
                <a:solidFill>
                  <a:srgbClr val="000000"/>
                </a:solidFill>
                <a:effectLst/>
                <a:uLnTx/>
                <a:uFillTx/>
                <a:latin typeface="Verdana"/>
                <a:ea typeface="+mn-ea"/>
                <a:cs typeface="+mn-cs"/>
              </a:rPr>
              <a:t>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1" u="none" strike="noStrike" kern="1200" cap="none" spc="0" normalizeH="0" baseline="0" noProof="0" dirty="0">
                <a:ln>
                  <a:noFill/>
                </a:ln>
                <a:solidFill>
                  <a:srgbClr val="000000"/>
                </a:solidFill>
                <a:effectLst/>
                <a:uLnTx/>
                <a:uFillTx/>
                <a:latin typeface="Verdana"/>
                <a:ea typeface="+mn-ea"/>
                <a:cs typeface="+mn-cs"/>
              </a:rPr>
              <a:t>November 10, 2015</a:t>
            </a:r>
            <a:r>
              <a:rPr kumimoji="0" lang="hu-HU" sz="1400" b="0" i="1"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http://anandtech.com/show/9769/arm-announces-cortex-a35</a:t>
            </a:r>
          </a:p>
        </p:txBody>
      </p:sp>
      <p:sp>
        <p:nvSpPr>
          <p:cNvPr id="11" name="Rectangle 13"/>
          <p:cNvSpPr>
            <a:spLocks noChangeArrowheads="1"/>
          </p:cNvSpPr>
          <p:nvPr/>
        </p:nvSpPr>
        <p:spPr bwMode="auto">
          <a:xfrm>
            <a:off x="0" y="1856"/>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(9)</a:t>
            </a:r>
          </a:p>
        </p:txBody>
      </p:sp>
    </p:spTree>
    <p:extLst>
      <p:ext uri="{BB962C8B-B14F-4D97-AF65-F5344CB8AC3E}">
        <p14:creationId xmlns:p14="http://schemas.microsoft.com/office/powerpoint/2010/main" val="220254742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793" y="645385"/>
            <a:ext cx="864813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[78]: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Quested</a:t>
            </a:r>
            <a:r>
              <a:rPr kumimoji="0" lang="hu-HU" sz="1400" b="0" i="0" u="none" strike="noStrike" kern="1200" cap="none" spc="0" normalizeH="0" baseline="0" noProof="0" dirty="0">
                <a:ln>
                  <a:noFill/>
                </a:ln>
                <a:solidFill>
                  <a:srgbClr val="000000"/>
                </a:solidFill>
                <a:effectLst/>
                <a:uLnTx/>
                <a:uFillTx/>
                <a:latin typeface="Verdana"/>
                <a:ea typeface="+mn-ea"/>
                <a:cs typeface="+mn-cs"/>
              </a:rPr>
              <a:t> T.,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scales up again in Cambridge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Businessweekly</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20 October, 2014</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http://www.businessweekly.co.uk/news/property-and-construction/17695-arm-scales-</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again-cambridge#sthash.Pzg7jnpK.dpuf</a:t>
            </a:r>
          </a:p>
        </p:txBody>
      </p:sp>
      <p:sp>
        <p:nvSpPr>
          <p:cNvPr id="5" name="Text Box 11"/>
          <p:cNvSpPr txBox="1">
            <a:spLocks noChangeArrowheads="1"/>
          </p:cNvSpPr>
          <p:nvPr/>
        </p:nvSpPr>
        <p:spPr bwMode="auto">
          <a:xfrm>
            <a:off x="77021" y="1429730"/>
            <a:ext cx="92036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79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Thumb-2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Supplement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2004-2005,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80" b="0" i="0" u="none" strike="noStrike" kern="1200" cap="none" spc="0" normalizeH="0" baseline="0" noProof="0" dirty="0">
                <a:ln>
                  <a:noFill/>
                </a:ln>
                <a:solidFill>
                  <a:srgbClr val="000000"/>
                </a:solidFill>
                <a:effectLst/>
                <a:uLnTx/>
                <a:uFillTx/>
                <a:latin typeface="Verdana" pitchFamily="34" charset="0"/>
                <a:ea typeface="+mn-ea"/>
                <a:cs typeface="+mn-cs"/>
              </a:rPr>
              <a:t>http://read.pudn.com/downloads159/doc/709030/Thumb-2SupplementReferenceManual.pdf</a:t>
            </a:r>
          </a:p>
        </p:txBody>
      </p:sp>
      <p:sp>
        <p:nvSpPr>
          <p:cNvPr id="6" name="Text Box 11"/>
          <p:cNvSpPr txBox="1">
            <a:spLocks noChangeArrowheads="1"/>
          </p:cNvSpPr>
          <p:nvPr/>
        </p:nvSpPr>
        <p:spPr bwMode="auto">
          <a:xfrm>
            <a:off x="75133" y="2031225"/>
            <a:ext cx="87867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80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Wanted: Java bytecode disassembler that shows addresses, opcodes, operands, in hex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Reverse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Engineering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2013, http://reverseengineering.stackexchange.com/questions/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2036/wanted-java-bytecode-disassembler-that-shows-addresses-opcodes-operands-in-h</a:t>
            </a:r>
          </a:p>
        </p:txBody>
      </p:sp>
      <p:sp>
        <p:nvSpPr>
          <p:cNvPr id="8" name="TextBox 2"/>
          <p:cNvSpPr txBox="1"/>
          <p:nvPr/>
        </p:nvSpPr>
        <p:spPr>
          <a:xfrm>
            <a:off x="77021" y="2856080"/>
            <a:ext cx="885255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[81]: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Barr</a:t>
            </a:r>
            <a:r>
              <a:rPr kumimoji="0" lang="hu-HU" sz="1400" b="0" i="0" u="none" strike="noStrike" kern="1200" cap="none" spc="0" normalizeH="0" baseline="0" noProof="0" dirty="0">
                <a:ln>
                  <a:noFill/>
                </a:ln>
                <a:solidFill>
                  <a:srgbClr val="000000"/>
                </a:solidFill>
                <a:effectLst/>
                <a:uLnTx/>
                <a:uFillTx/>
                <a:latin typeface="Verdana"/>
                <a:ea typeface="+mn-ea"/>
                <a:cs typeface="+mn-cs"/>
              </a:rPr>
              <a:t> M., </a:t>
            </a:r>
            <a:r>
              <a:rPr kumimoji="0" lang="en-US" sz="1400" b="0" i="0" u="none" strike="noStrike" kern="1200" cap="none" spc="0" normalizeH="0" baseline="0" noProof="0" dirty="0">
                <a:ln>
                  <a:noFill/>
                </a:ln>
                <a:solidFill>
                  <a:srgbClr val="000000"/>
                </a:solidFill>
                <a:effectLst/>
                <a:uLnTx/>
                <a:uFillTx/>
                <a:latin typeface="Verdana"/>
                <a:ea typeface="+mn-ea"/>
                <a:cs typeface="+mn-cs"/>
              </a:rPr>
              <a:t>KVM: A Small Java Virtual Machine for J2ME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Barr</a:t>
            </a:r>
            <a:r>
              <a:rPr kumimoji="0" lang="hu-HU" sz="1400" b="0" i="0" u="none" strike="noStrike" kern="1200" cap="none" spc="0" normalizeH="0" baseline="0" noProof="0" dirty="0">
                <a:ln>
                  <a:noFill/>
                </a:ln>
                <a:solidFill>
                  <a:srgbClr val="000000"/>
                </a:solidFill>
                <a:effectLst/>
                <a:uLnTx/>
                <a:uFillTx/>
                <a:latin typeface="Verdana"/>
                <a:ea typeface="+mn-ea"/>
                <a:cs typeface="+mn-cs"/>
              </a:rPr>
              <a:t> Group, May 4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http://www.barrgroup.com/Embedded-Systems/How-To/KVM-J2ME-Java-Virtual-Machine</a:t>
            </a:r>
          </a:p>
        </p:txBody>
      </p:sp>
      <p:sp>
        <p:nvSpPr>
          <p:cNvPr id="9" name="TextBox 3"/>
          <p:cNvSpPr txBox="1"/>
          <p:nvPr/>
        </p:nvSpPr>
        <p:spPr>
          <a:xfrm>
            <a:off x="77594" y="3454955"/>
            <a:ext cx="84213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[82]: </a:t>
            </a:r>
            <a:r>
              <a:rPr kumimoji="0" lang="en-US" sz="1400" b="0" i="0" u="none" strike="noStrike" kern="1200" cap="none" spc="0" normalizeH="0" baseline="0" noProof="0" dirty="0">
                <a:ln>
                  <a:noFill/>
                </a:ln>
                <a:solidFill>
                  <a:srgbClr val="000000"/>
                </a:solidFill>
                <a:effectLst/>
                <a:uLnTx/>
                <a:uFillTx/>
                <a:latin typeface="Verdana"/>
                <a:ea typeface="+mn-ea"/>
                <a:cs typeface="+mn-cs"/>
              </a:rPr>
              <a:t>What is Bytecode ?</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March</a:t>
            </a:r>
            <a:r>
              <a:rPr kumimoji="0" lang="hu-HU" sz="1400" b="0" i="0" u="none" strike="noStrike" kern="1200" cap="none" spc="0" normalizeH="0" baseline="0" noProof="0" dirty="0">
                <a:ln>
                  <a:noFill/>
                </a:ln>
                <a:solidFill>
                  <a:srgbClr val="000000"/>
                </a:solidFill>
                <a:effectLst/>
                <a:uLnTx/>
                <a:uFillTx/>
                <a:latin typeface="Verdana"/>
                <a:ea typeface="+mn-ea"/>
                <a:cs typeface="+mn-cs"/>
              </a:rPr>
              <a:t> 21 2015,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http://interview-question-and-answers.blogspot.hu/2015/03/what-is-bytecode.html</a:t>
            </a:r>
          </a:p>
        </p:txBody>
      </p:sp>
      <p:sp>
        <p:nvSpPr>
          <p:cNvPr id="10" name="TextBox 4"/>
          <p:cNvSpPr txBox="1"/>
          <p:nvPr/>
        </p:nvSpPr>
        <p:spPr>
          <a:xfrm>
            <a:off x="74921" y="4049545"/>
            <a:ext cx="65841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[83]: </a:t>
            </a:r>
            <a:r>
              <a:rPr kumimoji="0" lang="en-US" sz="1400" b="0" i="0" u="none" strike="noStrike" kern="1200" cap="none" spc="0" normalizeH="0" baseline="0" noProof="0" dirty="0">
                <a:ln>
                  <a:noFill/>
                </a:ln>
                <a:solidFill>
                  <a:srgbClr val="000000"/>
                </a:solidFill>
                <a:effectLst/>
                <a:uLnTx/>
                <a:uFillTx/>
                <a:latin typeface="Verdana"/>
                <a:ea typeface="+mn-ea"/>
                <a:cs typeface="+mn-cs"/>
              </a:rPr>
              <a:t>The JVM – Java Virtual Machine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Android</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Developer</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8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http://androiddeveloper.co.il/the-jvm-java-virtual-machine/</a:t>
            </a:r>
          </a:p>
        </p:txBody>
      </p:sp>
      <p:sp>
        <p:nvSpPr>
          <p:cNvPr id="11" name="TextBox 4"/>
          <p:cNvSpPr txBox="1"/>
          <p:nvPr/>
        </p:nvSpPr>
        <p:spPr>
          <a:xfrm>
            <a:off x="74921" y="4660565"/>
            <a:ext cx="8148128"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[84]: </a:t>
            </a:r>
            <a:r>
              <a:rPr kumimoji="0" lang="en-US" sz="1400" b="0" i="0" u="none" strike="noStrike" kern="1200" cap="none" spc="0" normalizeH="0" baseline="0" noProof="0" dirty="0">
                <a:ln>
                  <a:noFill/>
                </a:ln>
                <a:solidFill>
                  <a:srgbClr val="000000"/>
                </a:solidFill>
                <a:effectLst/>
                <a:uLnTx/>
                <a:uFillTx/>
                <a:latin typeface="Verdana"/>
                <a:ea typeface="+mn-ea"/>
                <a:cs typeface="+mn-cs"/>
              </a:rPr>
              <a:t>Java Virtual Machine, Free Download Java Virtual Machine, How to Download JVM</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Dev</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Manuals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a:ea typeface="+mn-ea"/>
                <a:cs typeface="+mn-cs"/>
              </a:rPr>
              <a:t>. 28 2010,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http://www.devmanuals.com/tutorials/java/corejava/javavirtualmachine.html</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Box 5"/>
          <p:cNvSpPr txBox="1"/>
          <p:nvPr/>
        </p:nvSpPr>
        <p:spPr>
          <a:xfrm>
            <a:off x="77709" y="5468035"/>
            <a:ext cx="89066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[85]: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Srinivasan</a:t>
            </a:r>
            <a:r>
              <a:rPr kumimoji="0" lang="hu-HU" sz="1400" b="0" i="0" u="none" strike="noStrike" kern="1200" cap="none" spc="0" normalizeH="0" baseline="0" noProof="0" dirty="0">
                <a:ln>
                  <a:noFill/>
                </a:ln>
                <a:solidFill>
                  <a:srgbClr val="000000"/>
                </a:solidFill>
                <a:effectLst/>
                <a:uLnTx/>
                <a:uFillTx/>
                <a:latin typeface="Verdana"/>
                <a:ea typeface="+mn-ea"/>
                <a:cs typeface="+mn-cs"/>
              </a:rPr>
              <a:t> K., </a:t>
            </a:r>
            <a:r>
              <a:rPr kumimoji="0" lang="en-US" sz="1400" b="0" i="0" u="none" strike="noStrike" kern="1200" cap="none" spc="0" normalizeH="0" baseline="0" noProof="0" dirty="0">
                <a:ln>
                  <a:noFill/>
                </a:ln>
                <a:solidFill>
                  <a:srgbClr val="000000"/>
                </a:solidFill>
                <a:effectLst/>
                <a:uLnTx/>
                <a:uFillTx/>
                <a:latin typeface="Verdana"/>
                <a:ea typeface="+mn-ea"/>
                <a:cs typeface="+mn-cs"/>
              </a:rPr>
              <a:t>What is the difference between JRE,JVM and JDK?</a:t>
            </a:r>
            <a:r>
              <a:rPr kumimoji="0" lang="hu-HU" sz="1400" b="0" i="0" u="none" strike="noStrike" kern="1200" cap="none" spc="0" normalizeH="0" baseline="0" noProof="0" dirty="0">
                <a:ln>
                  <a:noFill/>
                </a:ln>
                <a:solidFill>
                  <a:srgbClr val="000000"/>
                </a:solidFill>
                <a:effectLst/>
                <a:uLnTx/>
                <a:uFillTx/>
                <a:latin typeface="Verdana"/>
                <a:ea typeface="+mn-ea"/>
                <a:cs typeface="+mn-cs"/>
              </a:rPr>
              <a:t>, Javabeat, Febr. 21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http://www.javabeat.net/what-is-the-difference-between-jrejvm-and-jdk/</a:t>
            </a:r>
          </a:p>
        </p:txBody>
      </p:sp>
      <p:sp>
        <p:nvSpPr>
          <p:cNvPr id="13" name="Rectangle 13"/>
          <p:cNvSpPr>
            <a:spLocks noChangeArrowheads="1"/>
          </p:cNvSpPr>
          <p:nvPr/>
        </p:nvSpPr>
        <p:spPr bwMode="auto">
          <a:xfrm>
            <a:off x="60" y="5833"/>
            <a:ext cx="9153525" cy="405298"/>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0)</a:t>
            </a:r>
          </a:p>
        </p:txBody>
      </p:sp>
    </p:spTree>
    <p:extLst>
      <p:ext uri="{BB962C8B-B14F-4D97-AF65-F5344CB8AC3E}">
        <p14:creationId xmlns:p14="http://schemas.microsoft.com/office/powerpoint/2010/main" val="421993081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793" y="645385"/>
            <a:ext cx="80354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[86]: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Architecture Reference Manual</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Armv7-A and Armv7-R edition</a:t>
            </a:r>
            <a:r>
              <a:rPr kumimoji="0" lang="hu-HU" sz="1400" b="0" i="0" u="none" strike="noStrike" kern="1200" cap="none" spc="0" normalizeH="0" baseline="0" noProof="0" dirty="0">
                <a:ln>
                  <a:noFill/>
                </a:ln>
                <a:solidFill>
                  <a:srgbClr val="000000"/>
                </a:solidFill>
                <a:effectLst/>
                <a:uLnTx/>
                <a:uFillTx/>
                <a:latin typeface="Verdana"/>
                <a:ea typeface="+mn-ea"/>
                <a:cs typeface="+mn-cs"/>
              </a:rPr>
              <a:t>, 2004-2012,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http://liris.cnrs.fr/~mmrissa/lib/exe/fetch.php?media=armv7-a-r-manual.pdf</a:t>
            </a:r>
          </a:p>
        </p:txBody>
      </p:sp>
      <p:sp>
        <p:nvSpPr>
          <p:cNvPr id="5" name="Text Box 11"/>
          <p:cNvSpPr txBox="1">
            <a:spLocks noChangeArrowheads="1"/>
          </p:cNvSpPr>
          <p:nvPr/>
        </p:nvSpPr>
        <p:spPr bwMode="auto">
          <a:xfrm>
            <a:off x="77021" y="1223755"/>
            <a:ext cx="84708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87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Cortex-A7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Rev</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r0p3, 2011-2012,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http://infocenter.arm.com/help/topic/com.arm.doc.ddi0464d/DDI0464D_cortex_a7_</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mpcore_r0p3_trm.pdf </a:t>
            </a:r>
            <a:endParaRPr kumimoji="0" lang="hu-HU" sz="138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11"/>
          <p:cNvSpPr txBox="1">
            <a:spLocks noChangeArrowheads="1"/>
          </p:cNvSpPr>
          <p:nvPr/>
        </p:nvSpPr>
        <p:spPr bwMode="auto">
          <a:xfrm>
            <a:off x="75133" y="2031225"/>
            <a:ext cx="83861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88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Pardoe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New Innovations in .NET Runtime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dotnetConf</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2014,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2014,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https://view.officeapps.live.com/op/view.aspx?src=http%3a%2f%2ffiles.channel9.</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msdn.com%2fthumbnail%2f47cb5ae5-eb38-404d-80e8-7bae0a4efbaf.pptx</a:t>
            </a:r>
          </a:p>
        </p:txBody>
      </p:sp>
      <p:sp>
        <p:nvSpPr>
          <p:cNvPr id="4" name="TextBox 3"/>
          <p:cNvSpPr txBox="1"/>
          <p:nvPr/>
        </p:nvSpPr>
        <p:spPr>
          <a:xfrm>
            <a:off x="87111" y="2798930"/>
            <a:ext cx="79395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[89]: Cortex-A73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a:ea typeface="+mn-ea"/>
                <a:cs typeface="+mn-cs"/>
              </a:rPr>
              <a:t>, 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https://www.arm.com/products/processors/cortex-a/cortex-a73-processor.php</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8"/>
          <p:cNvSpPr txBox="1"/>
          <p:nvPr/>
        </p:nvSpPr>
        <p:spPr>
          <a:xfrm>
            <a:off x="75128" y="3383995"/>
            <a:ext cx="888467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[90]: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Announces New Cortex-A35 CPU - Ultra-High Efficiency For Wearables</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More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1" u="none" strike="noStrike" kern="1200" cap="none" spc="0" normalizeH="0" baseline="0" noProof="0" dirty="0">
                <a:ln>
                  <a:noFill/>
                </a:ln>
                <a:solidFill>
                  <a:srgbClr val="000000"/>
                </a:solidFill>
                <a:effectLst/>
                <a:uLnTx/>
                <a:uFillTx/>
                <a:latin typeface="Verdana"/>
                <a:ea typeface="+mn-ea"/>
                <a:cs typeface="+mn-cs"/>
              </a:rPr>
              <a:t> Nov</a:t>
            </a:r>
            <a:r>
              <a:rPr kumimoji="0" lang="hu-HU" sz="1400" b="0" i="1" u="none" strike="noStrike" kern="1200" cap="none" spc="0" normalizeH="0" baseline="0" noProof="0" dirty="0">
                <a:ln>
                  <a:noFill/>
                </a:ln>
                <a:solidFill>
                  <a:srgbClr val="000000"/>
                </a:solidFill>
                <a:effectLst/>
                <a:uLnTx/>
                <a:uFillTx/>
                <a:latin typeface="Verdana"/>
                <a:ea typeface="+mn-ea"/>
                <a:cs typeface="+mn-cs"/>
              </a:rPr>
              <a:t>.</a:t>
            </a:r>
            <a:r>
              <a:rPr kumimoji="0" lang="en-US" sz="1400" b="0" i="1" u="none" strike="noStrike" kern="1200" cap="none" spc="0" normalizeH="0" baseline="0" noProof="0" dirty="0">
                <a:ln>
                  <a:noFill/>
                </a:ln>
                <a:solidFill>
                  <a:srgbClr val="000000"/>
                </a:solidFill>
                <a:effectLst/>
                <a:uLnTx/>
                <a:uFillTx/>
                <a:latin typeface="Verdana"/>
                <a:ea typeface="+mn-ea"/>
                <a:cs typeface="+mn-cs"/>
              </a:rPr>
              <a:t> 10, 2015</a:t>
            </a:r>
            <a:r>
              <a:rPr kumimoji="0" lang="hu-HU" sz="1400" b="0" i="1"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http://www.anandtech.com/show/9769/arm-announces-cortex-a35</a:t>
            </a:r>
          </a:p>
        </p:txBody>
      </p:sp>
      <p:sp>
        <p:nvSpPr>
          <p:cNvPr id="7" name="TextBox 6"/>
          <p:cNvSpPr txBox="1"/>
          <p:nvPr/>
        </p:nvSpPr>
        <p:spPr>
          <a:xfrm>
            <a:off x="75788" y="4239090"/>
            <a:ext cx="861620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[91]: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Reveals</a:t>
            </a:r>
            <a:r>
              <a:rPr kumimoji="0" lang="hu-HU" sz="1400" b="0" i="0" u="none" strike="noStrike" kern="1200" cap="none" spc="0" normalizeH="0" baseline="0" noProof="0" dirty="0">
                <a:ln>
                  <a:noFill/>
                </a:ln>
                <a:solidFill>
                  <a:srgbClr val="000000"/>
                </a:solidFill>
                <a:effectLst/>
                <a:uLnTx/>
                <a:uFillTx/>
                <a:latin typeface="Verdana"/>
                <a:ea typeface="+mn-ea"/>
                <a:cs typeface="+mn-cs"/>
              </a:rPr>
              <a:t> Cotex-A72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Details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Apr</a:t>
            </a:r>
            <a:r>
              <a:rPr kumimoji="0" lang="hu-HU" sz="1400" b="0" i="0" u="none" strike="noStrike" kern="1200" cap="none" spc="0" normalizeH="0" baseline="0" noProof="0" dirty="0">
                <a:ln>
                  <a:noFill/>
                </a:ln>
                <a:solidFill>
                  <a:srgbClr val="000000"/>
                </a:solidFill>
                <a:effectLst/>
                <a:uLnTx/>
                <a:uFillTx/>
                <a:latin typeface="Verdana"/>
                <a:ea typeface="+mn-ea"/>
                <a:cs typeface="+mn-cs"/>
              </a:rPr>
              <a:t>. 23,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http://www.anandtech.com/show/9184/arm-reveals-cortex-a72-architecture-details </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p:cNvSpPr txBox="1"/>
          <p:nvPr/>
        </p:nvSpPr>
        <p:spPr>
          <a:xfrm>
            <a:off x="77377" y="4869160"/>
            <a:ext cx="8236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[92]: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The ARM Cortex A73 - Artemis Unveiled</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May 29, 2016</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http://www.anandtech.com/show/10347/arm-cortex-a73-artemis-unveiled </a:t>
            </a:r>
          </a:p>
        </p:txBody>
      </p:sp>
      <p:sp>
        <p:nvSpPr>
          <p:cNvPr id="10" name="TextBox 9"/>
          <p:cNvSpPr txBox="1"/>
          <p:nvPr/>
        </p:nvSpPr>
        <p:spPr>
          <a:xfrm>
            <a:off x="75788" y="5499230"/>
            <a:ext cx="70335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[93]: Cortex-A73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Overview</a:t>
            </a: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Developer</a:t>
            </a:r>
            <a:r>
              <a:rPr kumimoji="0" lang="hu-HU" sz="1400" b="0" i="0" u="none" strike="noStrike" kern="1200" cap="none" spc="0" normalizeH="0" baseline="0" noProof="0" dirty="0">
                <a:ln>
                  <a:noFill/>
                </a:ln>
                <a:solidFill>
                  <a:srgbClr val="000000"/>
                </a:solidFill>
                <a:effectLst/>
                <a:uLnTx/>
                <a:uFillTx/>
                <a:latin typeface="Verdana"/>
                <a:ea typeface="+mn-ea"/>
                <a:cs typeface="+mn-cs"/>
              </a:rPr>
              <a:t>,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https://developer.arm.com/products/processors/cortex-a/cortex-a73</a:t>
            </a:r>
          </a:p>
        </p:txBody>
      </p:sp>
      <p:sp>
        <p:nvSpPr>
          <p:cNvPr id="11" name="TextBox 10"/>
          <p:cNvSpPr txBox="1"/>
          <p:nvPr/>
        </p:nvSpPr>
        <p:spPr>
          <a:xfrm>
            <a:off x="77403" y="6084295"/>
            <a:ext cx="772153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[94]: Cortex-A35, ARM, 2015,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http://www.arm.com/products/processors/cortex-a/cortex-a35-processor.php</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Rectangle 13"/>
          <p:cNvSpPr>
            <a:spLocks noChangeArrowheads="1"/>
          </p:cNvSpPr>
          <p:nvPr/>
        </p:nvSpPr>
        <p:spPr bwMode="auto">
          <a:xfrm>
            <a:off x="0" y="-2129"/>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p>
        </p:txBody>
      </p:sp>
    </p:spTree>
    <p:extLst>
      <p:ext uri="{BB962C8B-B14F-4D97-AF65-F5344CB8AC3E}">
        <p14:creationId xmlns:p14="http://schemas.microsoft.com/office/powerpoint/2010/main" val="187245532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462" y="638690"/>
            <a:ext cx="891731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[95]: Wasson S., </a:t>
            </a:r>
            <a:r>
              <a:rPr kumimoji="0" lang="en-US" sz="1400" b="0" i="0" u="none" strike="noStrike" kern="1200" cap="none" spc="0" normalizeH="0" baseline="0" noProof="0" dirty="0">
                <a:ln>
                  <a:noFill/>
                </a:ln>
                <a:solidFill>
                  <a:srgbClr val="000000"/>
                </a:solidFill>
                <a:effectLst/>
                <a:uLnTx/>
                <a:uFillTx/>
                <a:latin typeface="Verdana"/>
                <a:ea typeface="+mn-ea"/>
                <a:cs typeface="+mn-cs"/>
              </a:rPr>
              <a:t>Inside ARM's Cortex-A72 microarchitecture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 </a:t>
            </a:r>
            <a:r>
              <a:rPr kumimoji="0" lang="en-US" sz="1400" b="0" i="0" u="none" strike="noStrike" kern="1200" cap="none" spc="0" normalizeH="0" baseline="0" noProof="0" dirty="0">
                <a:ln>
                  <a:noFill/>
                </a:ln>
                <a:solidFill>
                  <a:srgbClr val="000000"/>
                </a:solidFill>
                <a:effectLst/>
                <a:uLnTx/>
                <a:uFillTx/>
                <a:latin typeface="Verdana"/>
                <a:ea typeface="+mn-ea"/>
                <a:cs typeface="+mn-cs"/>
              </a:rPr>
              <a:t>The next-gen CPU core for mobile</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   devices and servers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Report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May 1, 2015</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  http://techreport.com/review/28189/inside-arm-cortex-a72-microarchitecture</a:t>
            </a:r>
          </a:p>
        </p:txBody>
      </p:sp>
      <p:sp>
        <p:nvSpPr>
          <p:cNvPr id="4" name="TextBox 3"/>
          <p:cNvSpPr txBox="1"/>
          <p:nvPr/>
        </p:nvSpPr>
        <p:spPr>
          <a:xfrm>
            <a:off x="74559" y="1493499"/>
            <a:ext cx="858414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[96]: </a:t>
            </a:r>
            <a:r>
              <a:rPr kumimoji="0" lang="en-US" sz="1400" b="0" i="0" u="none" strike="noStrike" kern="1200" cap="none" spc="0" normalizeH="0" baseline="0" noProof="0" dirty="0">
                <a:ln>
                  <a:noFill/>
                </a:ln>
                <a:solidFill>
                  <a:srgbClr val="000000"/>
                </a:solidFill>
                <a:effectLst/>
                <a:uLnTx/>
                <a:uFillTx/>
                <a:latin typeface="Verdana"/>
                <a:ea typeface="+mn-ea"/>
                <a:cs typeface="+mn-cs"/>
              </a:rPr>
              <a:t>Stephens </a:t>
            </a:r>
            <a:r>
              <a:rPr kumimoji="0" lang="hu-HU" sz="1400" b="0" i="0" u="none" strike="noStrike" kern="1200" cap="none" spc="0" normalizeH="0" baseline="0" noProof="0" dirty="0">
                <a:ln>
                  <a:noFill/>
                </a:ln>
                <a:solidFill>
                  <a:srgbClr val="000000"/>
                </a:solidFill>
                <a:effectLst/>
                <a:uLnTx/>
                <a:uFillTx/>
                <a:latin typeface="Verdana"/>
                <a:ea typeface="+mn-ea"/>
                <a:cs typeface="+mn-cs"/>
              </a:rPr>
              <a:t>N., </a:t>
            </a:r>
            <a:r>
              <a:rPr kumimoji="0" lang="en-US" sz="1400" b="0" i="0" u="none" strike="noStrike" kern="1200" cap="none" spc="0" normalizeH="0" baseline="0" noProof="0" dirty="0">
                <a:ln>
                  <a:noFill/>
                </a:ln>
                <a:solidFill>
                  <a:srgbClr val="000000"/>
                </a:solidFill>
                <a:effectLst/>
                <a:uLnTx/>
                <a:uFillTx/>
                <a:latin typeface="Verdana"/>
                <a:ea typeface="+mn-ea"/>
                <a:cs typeface="+mn-cs"/>
              </a:rPr>
              <a:t>Armv8-A Next-Generation Vector Architecture for HPC</a:t>
            </a:r>
            <a:r>
              <a:rPr kumimoji="0" lang="hu-HU" sz="1400" b="0" i="0" u="none" strike="noStrike" kern="1200" cap="none" spc="0" normalizeH="0" baseline="0" noProof="0" dirty="0">
                <a:ln>
                  <a:noFill/>
                </a:ln>
                <a:solidFill>
                  <a:srgbClr val="000000"/>
                </a:solidFill>
                <a:effectLst/>
                <a:uLnTx/>
                <a:uFillTx/>
                <a:latin typeface="Verdana"/>
                <a:ea typeface="+mn-ea"/>
                <a:cs typeface="+mn-cs"/>
              </a:rPr>
              <a:t>, Hot Chips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https://community.arm.com/groups/processors/blog/2016/08/22/technology-update-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the-scalable-vector-extension-sve-for-the-armv8-a-architecture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75465" y="2311133"/>
            <a:ext cx="880183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[97]: Brash D., The Armv8-A architecture and its ongoing development, ARM,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https://community.arm.com/processors/b/blog/posts/the-armv8-a-architecture-and-its-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ongoing-development</a:t>
            </a:r>
          </a:p>
        </p:txBody>
      </p:sp>
      <p:sp>
        <p:nvSpPr>
          <p:cNvPr id="6" name="TextBox 5"/>
          <p:cNvSpPr txBox="1"/>
          <p:nvPr/>
        </p:nvSpPr>
        <p:spPr>
          <a:xfrm>
            <a:off x="74903" y="3087616"/>
            <a:ext cx="881048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[98]: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Humrick</a:t>
            </a:r>
            <a:r>
              <a:rPr kumimoji="0" lang="en-US" sz="1400" b="0" i="0" u="none" strike="noStrike" kern="1200" cap="none" spc="0" normalizeH="0" baseline="0" noProof="0" dirty="0">
                <a:ln>
                  <a:noFill/>
                </a:ln>
                <a:solidFill>
                  <a:srgbClr val="000000"/>
                </a:solidFill>
                <a:effectLst/>
                <a:uLnTx/>
                <a:uFillTx/>
                <a:latin typeface="Verdana"/>
                <a:ea typeface="+mn-ea"/>
                <a:cs typeface="+mn-cs"/>
              </a:rPr>
              <a:t> M., Exploring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and ARM’s New CPUs: Cortex-A75, Cortex-A55,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29,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https://www.anandtech.com/show/11441/dynamiq-and-arms-new-cpus-cortex-a75-a55</a:t>
            </a:r>
          </a:p>
        </p:txBody>
      </p:sp>
      <p:sp>
        <p:nvSpPr>
          <p:cNvPr id="7" name="TextBox 6"/>
          <p:cNvSpPr txBox="1"/>
          <p:nvPr/>
        </p:nvSpPr>
        <p:spPr>
          <a:xfrm>
            <a:off x="77056" y="3924055"/>
            <a:ext cx="8236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[99]: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 The ARM Cortex A73 - Artemis Unveiled,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29,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http://www.anandtech.com/show/10347/arm-cortex-a73-artemis-unveiled</a:t>
            </a:r>
          </a:p>
        </p:txBody>
      </p:sp>
      <p:sp>
        <p:nvSpPr>
          <p:cNvPr id="8" name="TextBox 7"/>
          <p:cNvSpPr txBox="1"/>
          <p:nvPr/>
        </p:nvSpPr>
        <p:spPr>
          <a:xfrm>
            <a:off x="77644" y="4631233"/>
            <a:ext cx="890699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[100]: Turner C., ARM instruction sets and CPUs for wide ranging applications, ARM Tech Forum,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Taipei, July 4,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https://www.arm.com/files/event/20170704_ATF_TW_A3.pdf </a:t>
            </a:r>
          </a:p>
        </p:txBody>
      </p:sp>
      <p:sp>
        <p:nvSpPr>
          <p:cNvPr id="9" name="TextBox 8"/>
          <p:cNvSpPr txBox="1"/>
          <p:nvPr/>
        </p:nvSpPr>
        <p:spPr>
          <a:xfrm>
            <a:off x="75370" y="5409220"/>
            <a:ext cx="70961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[101]:Cortex-A75, ARM Developer,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https://developer.arm.com/products/processors/cortex-a/cortex-a75 </a:t>
            </a:r>
          </a:p>
        </p:txBody>
      </p:sp>
      <p:sp>
        <p:nvSpPr>
          <p:cNvPr id="11" name="TextBox 10"/>
          <p:cNvSpPr txBox="1"/>
          <p:nvPr/>
        </p:nvSpPr>
        <p:spPr>
          <a:xfrm>
            <a:off x="90790" y="5966120"/>
            <a:ext cx="727244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[102]: Cortex-A73, ARM Developer,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https://developer.arm.com/products/processors/cortex-a/cortex-a73</a:t>
            </a:r>
          </a:p>
        </p:txBody>
      </p:sp>
      <p:sp>
        <p:nvSpPr>
          <p:cNvPr id="12"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a:t>
            </a:r>
          </a:p>
        </p:txBody>
      </p:sp>
    </p:spTree>
    <p:extLst>
      <p:ext uri="{BB962C8B-B14F-4D97-AF65-F5344CB8AC3E}">
        <p14:creationId xmlns:p14="http://schemas.microsoft.com/office/powerpoint/2010/main" val="238920020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61" y="639387"/>
            <a:ext cx="859652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[103]: ARM Unveils Cortex-A75, A55 Processors And Mali-G72 GPU, ARM Developer,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https://www.xda-developers.com/arm-unveils-cortex-a75-a55-processors-and-mali-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g72-gpu/</a:t>
            </a:r>
          </a:p>
        </p:txBody>
      </p:sp>
      <p:sp>
        <p:nvSpPr>
          <p:cNvPr id="4" name="TextBox 3"/>
          <p:cNvSpPr txBox="1"/>
          <p:nvPr/>
        </p:nvSpPr>
        <p:spPr>
          <a:xfrm>
            <a:off x="77376" y="1448780"/>
            <a:ext cx="83287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[104]: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power management support,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Vers</a:t>
            </a:r>
            <a:r>
              <a:rPr kumimoji="0" lang="en-US" sz="1400" b="0" i="0" u="none" strike="noStrike" kern="1200" cap="none" spc="0" normalizeH="0" baseline="0" noProof="0" dirty="0">
                <a:ln>
                  <a:noFill/>
                </a:ln>
                <a:solidFill>
                  <a:srgbClr val="000000"/>
                </a:solidFill>
                <a:effectLst/>
                <a:uLnTx/>
                <a:uFillTx/>
                <a:latin typeface="Verdana"/>
                <a:ea typeface="+mn-ea"/>
                <a:cs typeface="+mn-cs"/>
              </a:rPr>
              <a:t>. 1.1, ARM ECM 0640541 Oct. 30 2017</a:t>
            </a:r>
          </a:p>
        </p:txBody>
      </p:sp>
      <p:sp>
        <p:nvSpPr>
          <p:cNvPr id="7" name="TextBox 6"/>
          <p:cNvSpPr txBox="1"/>
          <p:nvPr/>
        </p:nvSpPr>
        <p:spPr>
          <a:xfrm>
            <a:off x="79977" y="1853924"/>
            <a:ext cx="8480398"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[105]: Parris N., Boost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SoC</a:t>
            </a:r>
            <a:r>
              <a:rPr kumimoji="0" lang="en-US" sz="1400" b="0" i="0" u="none" strike="noStrike" kern="1200" cap="none" spc="0" normalizeH="0" baseline="0" noProof="0" dirty="0">
                <a:ln>
                  <a:noFill/>
                </a:ln>
                <a:solidFill>
                  <a:srgbClr val="000000"/>
                </a:solidFill>
                <a:effectLst/>
                <a:uLnTx/>
                <a:uFillTx/>
                <a:latin typeface="Verdana"/>
                <a:ea typeface="+mn-ea"/>
                <a:cs typeface="+mn-cs"/>
              </a:rPr>
              <a:t> performance from edge to cloud ARM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CoreLink</a:t>
            </a:r>
            <a:r>
              <a:rPr kumimoji="0" lang="en-US" sz="1400" b="0" i="0" u="none" strike="noStrike" kern="1200" cap="none" spc="0" normalizeH="0" baseline="0" noProof="0" dirty="0">
                <a:ln>
                  <a:noFill/>
                </a:ln>
                <a:solidFill>
                  <a:srgbClr val="000000"/>
                </a:solidFill>
                <a:effectLst/>
                <a:uLnTx/>
                <a:uFillTx/>
                <a:latin typeface="Verdana"/>
                <a:ea typeface="+mn-ea"/>
                <a:cs typeface="+mn-cs"/>
              </a:rPr>
              <a:t> System IP, 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Nov.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http://www.armtechforum.com.cn/attached/article/2016ATS_C1_Neil_Parris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20161206151154.pdf</a:t>
            </a:r>
          </a:p>
        </p:txBody>
      </p:sp>
      <p:sp>
        <p:nvSpPr>
          <p:cNvPr id="9" name="TextBox 8"/>
          <p:cNvSpPr txBox="1"/>
          <p:nvPr/>
        </p:nvSpPr>
        <p:spPr>
          <a:xfrm>
            <a:off x="74778" y="2957816"/>
            <a:ext cx="8980087"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[106]: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Greenhalgh</a:t>
            </a:r>
            <a:r>
              <a:rPr kumimoji="0" lang="en-US" sz="1400" b="0" i="0" u="none" strike="noStrike" kern="1200" cap="none" spc="0" normalizeH="0" baseline="0" noProof="0" dirty="0">
                <a:ln>
                  <a:noFill/>
                </a:ln>
                <a:solidFill>
                  <a:srgbClr val="000000"/>
                </a:solidFill>
                <a:effectLst/>
                <a:uLnTx/>
                <a:uFillTx/>
                <a:latin typeface="Verdana"/>
                <a:ea typeface="+mn-ea"/>
                <a:cs typeface="+mn-cs"/>
              </a:rPr>
              <a:t> P., ARM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Intelligent Solutions Using Cluster Based Multiprocessing,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Hot Chips 29, 2017 Aug. 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https://www.slideshare.net/ARMHoldings/arm-dynamiq-intelligent-solutions-using-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cluster-based-multiprocessing </a:t>
            </a:r>
          </a:p>
        </p:txBody>
      </p:sp>
      <p:sp>
        <p:nvSpPr>
          <p:cNvPr id="11" name="TextBox 10"/>
          <p:cNvSpPr txBox="1"/>
          <p:nvPr/>
        </p:nvSpPr>
        <p:spPr>
          <a:xfrm>
            <a:off x="76392" y="3979810"/>
            <a:ext cx="872476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[107]: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Wathan</a:t>
            </a:r>
            <a:r>
              <a:rPr kumimoji="0" lang="en-US" sz="1400" b="0" i="0" u="none" strike="noStrike" kern="1200" cap="none" spc="0" normalizeH="0" baseline="0" noProof="0" dirty="0">
                <a:ln>
                  <a:noFill/>
                </a:ln>
                <a:solidFill>
                  <a:srgbClr val="000000"/>
                </a:solidFill>
                <a:effectLst/>
                <a:uLnTx/>
                <a:uFillTx/>
                <a:latin typeface="Verdana"/>
                <a:ea typeface="+mn-ea"/>
                <a:cs typeface="+mn-cs"/>
              </a:rPr>
              <a:t> G. : Arm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Technology for the next era of compute, ARM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https://community.arm.com/processors/b/blog/posts/arm-dynamiq-technology-for-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the-next-era-of-compute</a:t>
            </a:r>
          </a:p>
        </p:txBody>
      </p:sp>
      <p:sp>
        <p:nvSpPr>
          <p:cNvPr id="12" name="TextBox 11"/>
          <p:cNvSpPr txBox="1"/>
          <p:nvPr/>
        </p:nvSpPr>
        <p:spPr>
          <a:xfrm>
            <a:off x="74775" y="4776453"/>
            <a:ext cx="8024633"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[108]: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Walrath</a:t>
            </a:r>
            <a:r>
              <a:rPr kumimoji="0" lang="en-US" sz="1400" b="0" i="0" u="none" strike="noStrike" kern="1200" cap="none" spc="0" normalizeH="0" baseline="0" noProof="0" dirty="0">
                <a:ln>
                  <a:noFill/>
                </a:ln>
                <a:solidFill>
                  <a:srgbClr val="000000"/>
                </a:solidFill>
                <a:effectLst/>
                <a:uLnTx/>
                <a:uFillTx/>
                <a:latin typeface="Verdana"/>
                <a:ea typeface="+mn-ea"/>
                <a:cs typeface="+mn-cs"/>
              </a:rPr>
              <a:t> J., ARM Tech Day 2017: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Cortex-A55, A75, and Mali-G72,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PC Perspective, May 29,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https://www.pcper.com/reviews/General-Tech/ARM-Tech-Day-2017-DynamIQ-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Cortex-A55-A75-and-Mali-G72/Cortex-A75-and-Mali-G72</a:t>
            </a:r>
          </a:p>
        </p:txBody>
      </p:sp>
      <p:sp>
        <p:nvSpPr>
          <p:cNvPr id="13" name="TextBox 12"/>
          <p:cNvSpPr txBox="1"/>
          <p:nvPr/>
        </p:nvSpPr>
        <p:spPr>
          <a:xfrm>
            <a:off x="77733" y="5784129"/>
            <a:ext cx="885075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[109]: Rickards I. and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Kucheria</a:t>
            </a:r>
            <a:r>
              <a:rPr kumimoji="0" lang="en-US" sz="1400" b="0" i="0" u="none" strike="noStrike" kern="1200" cap="none" spc="0" normalizeH="0" baseline="0" noProof="0" dirty="0">
                <a:ln>
                  <a:noFill/>
                </a:ln>
                <a:solidFill>
                  <a:srgbClr val="000000"/>
                </a:solidFill>
                <a:effectLst/>
                <a:uLnTx/>
                <a:uFillTx/>
                <a:latin typeface="Verdana"/>
                <a:ea typeface="+mn-ea"/>
                <a:cs typeface="+mn-cs"/>
              </a:rPr>
              <a:t> A., Energy Aware Scheduling (EAS) progress update,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Linaro</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Company, Sept. 18,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http://www.linaro.org/blog/core-dump/energy-aware-scheduling-eas-progress-update/</a:t>
            </a:r>
          </a:p>
        </p:txBody>
      </p:sp>
      <p:sp>
        <p:nvSpPr>
          <p:cNvPr id="14"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3)</a:t>
            </a:r>
          </a:p>
        </p:txBody>
      </p:sp>
    </p:spTree>
    <p:extLst>
      <p:ext uri="{BB962C8B-B14F-4D97-AF65-F5344CB8AC3E}">
        <p14:creationId xmlns:p14="http://schemas.microsoft.com/office/powerpoint/2010/main" val="3878992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727" y="796406"/>
            <a:ext cx="914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Finally, in 1998, the company </a:t>
            </a:r>
            <a:r>
              <a:rPr kumimoji="0" lang="en-US" sz="1600" b="0" i="0" u="none" strike="noStrike" kern="1200" cap="none" spc="0" normalizeH="0" baseline="0" noProof="0" dirty="0">
                <a:ln>
                  <a:noFill/>
                </a:ln>
                <a:solidFill>
                  <a:srgbClr val="0070C0"/>
                </a:solidFill>
                <a:effectLst/>
                <a:uLnTx/>
                <a:uFillTx/>
                <a:latin typeface="Verdana"/>
                <a:ea typeface="+mn-ea"/>
                <a:cs typeface="+mn-cs"/>
              </a:rPr>
              <a:t>went to the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stock</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exchange</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its name was changed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to</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ARM Holdings plc</a:t>
            </a:r>
            <a:r>
              <a:rPr kumimoji="0" lang="en-US" sz="1600" b="0" i="0" u="none" strike="noStrike" kern="1200" cap="none" spc="0" normalizeH="0" baseline="0" noProof="0" dirty="0">
                <a:ln>
                  <a:noFill/>
                </a:ln>
                <a:solidFill>
                  <a:srgbClr val="000000"/>
                </a:solidFill>
                <a:effectLst/>
                <a:uLnTx/>
                <a:uFillTx/>
                <a:latin typeface="Verdana"/>
                <a:ea typeface="+mn-ea"/>
                <a:cs typeface="+mn-cs"/>
              </a:rPr>
              <a:t>, to its current designation.</a:t>
            </a:r>
          </a:p>
        </p:txBody>
      </p:sp>
      <p:sp>
        <p:nvSpPr>
          <p:cNvPr id="5" name="TextBox 4"/>
          <p:cNvSpPr txBox="1"/>
          <p:nvPr/>
        </p:nvSpPr>
        <p:spPr>
          <a:xfrm>
            <a:off x="74869" y="440668"/>
            <a:ext cx="23567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Historical remarks -</a:t>
            </a:r>
            <a:r>
              <a:rPr kumimoji="0" lang="hu-HU" sz="1600" b="0" i="0" u="none" strike="noStrike" kern="1200" cap="none" spc="0" normalizeH="0" baseline="0" noProof="0" dirty="0">
                <a:ln>
                  <a:noFill/>
                </a:ln>
                <a:solidFill>
                  <a:srgbClr val="FF0000"/>
                </a:solidFill>
                <a:effectLst/>
                <a:uLnTx/>
                <a:uFillTx/>
                <a:latin typeface="Verdana"/>
                <a:ea typeface="+mn-ea"/>
                <a:cs typeface="+mn-cs"/>
              </a:rPr>
              <a:t>3</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18</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4142468733"/>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396" y="642931"/>
            <a:ext cx="9008748"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[110]: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Triggs</a:t>
            </a:r>
            <a:r>
              <a:rPr kumimoji="0" lang="en-US" sz="1400" b="0" i="0" u="none" strike="noStrike" kern="1200" cap="none" spc="0" normalizeH="0" baseline="0" noProof="0" dirty="0">
                <a:ln>
                  <a:noFill/>
                </a:ln>
                <a:solidFill>
                  <a:srgbClr val="000000"/>
                </a:solidFill>
                <a:effectLst/>
                <a:uLnTx/>
                <a:uFillTx/>
                <a:latin typeface="Verdana"/>
                <a:ea typeface="+mn-ea"/>
                <a:cs typeface="+mn-cs"/>
              </a:rPr>
              <a:t> R., A closer look at ARM’s new Cortex-A75 and Cortex-A55 CPUs, Android Authority,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May 31,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https://www.androidauthority.com/arm-cortex-a75-cortex-a55-breakdown-770380/</a:t>
            </a:r>
          </a:p>
        </p:txBody>
      </p:sp>
      <p:sp>
        <p:nvSpPr>
          <p:cNvPr id="5" name="TextBox 4"/>
          <p:cNvSpPr txBox="1"/>
          <p:nvPr/>
        </p:nvSpPr>
        <p:spPr>
          <a:xfrm>
            <a:off x="75132" y="1460990"/>
            <a:ext cx="8068299"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[111]: Arm Cortex-A55: Efficient performance from edge to cloud, ARM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https://community.arm.com/processors/b/blog/posts/arm-cortex-a55-efficient-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performance-from-edge-to-cloud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7" name="TextBox 6"/>
          <p:cNvSpPr txBox="1"/>
          <p:nvPr/>
        </p:nvSpPr>
        <p:spPr>
          <a:xfrm>
            <a:off x="76664" y="2271080"/>
            <a:ext cx="894373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[112]: System Guidance for Infrastructure, ARM Developer,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https://developer.arm.com/products/system-design/system-guidance/system-guidance-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for-infrastructure </a:t>
            </a:r>
          </a:p>
        </p:txBody>
      </p:sp>
      <p:sp>
        <p:nvSpPr>
          <p:cNvPr id="8" name="TextBox 7"/>
          <p:cNvSpPr txBox="1"/>
          <p:nvPr/>
        </p:nvSpPr>
        <p:spPr>
          <a:xfrm>
            <a:off x="75446" y="3009744"/>
            <a:ext cx="8920134"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[113]: ARM® Architecture Reference Manual Armv8, for Armv8-A architecture profile,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ARM DDI 0487A.k_iss10775 (ID092916),2013-2016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https://silver.arm.com/download/ARM_and_AMBA_Architecture/AR150-DA-70000-r0p0-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01eac1/DDI0487A_k_armv8_arm_iss10775.pdf </a:t>
            </a:r>
          </a:p>
        </p:txBody>
      </p:sp>
      <p:sp>
        <p:nvSpPr>
          <p:cNvPr id="10" name="TextBox 9"/>
          <p:cNvSpPr txBox="1"/>
          <p:nvPr/>
        </p:nvSpPr>
        <p:spPr>
          <a:xfrm>
            <a:off x="76446" y="4116285"/>
            <a:ext cx="890301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[114]: Arm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Technology for the next era of compute, ARM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https://community.arm.com/processors/b/blog/posts/arm-dynamiq-technology-for-the-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next-era-of-compute</a:t>
            </a:r>
          </a:p>
        </p:txBody>
      </p:sp>
      <p:sp>
        <p:nvSpPr>
          <p:cNvPr id="11" name="TextBox 10"/>
          <p:cNvSpPr txBox="1"/>
          <p:nvPr/>
        </p:nvSpPr>
        <p:spPr>
          <a:xfrm>
            <a:off x="76446" y="4886579"/>
            <a:ext cx="890968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[115]: ARM unveils multi-processor core with Linux SMP support,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LinuxDevices</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17, 2004,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http://linuxdevices.linuxgizmos.com/arm-unveils-multi-processor-core-with-linux-smp-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support/</a:t>
            </a:r>
          </a:p>
        </p:txBody>
      </p:sp>
      <p:sp>
        <p:nvSpPr>
          <p:cNvPr id="3" name="TextBox 2"/>
          <p:cNvSpPr txBox="1"/>
          <p:nvPr/>
        </p:nvSpPr>
        <p:spPr>
          <a:xfrm>
            <a:off x="76927" y="5625243"/>
            <a:ext cx="8867812"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[116]: ARM Architecture Reference manual Supplement - The Scalable Vector Extension (SVE),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for Armv8-A, ARM DDI 0584Ab (ID081717), 21 Aug.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https://developer.arm.com/docs/ddi0584/latest/arm-architecture-reference-manual-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supplement-the-scalable-vector-extension-sve-for-armv8-a</a:t>
            </a:r>
          </a:p>
        </p:txBody>
      </p:sp>
      <p:sp>
        <p:nvSpPr>
          <p:cNvPr id="12"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a:t>
            </a:r>
          </a:p>
        </p:txBody>
      </p:sp>
    </p:spTree>
    <p:extLst>
      <p:ext uri="{BB962C8B-B14F-4D97-AF65-F5344CB8AC3E}">
        <p14:creationId xmlns:p14="http://schemas.microsoft.com/office/powerpoint/2010/main" val="301018506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484" y="651796"/>
            <a:ext cx="82834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[117]: ARM Q4 2016 Roadshow Slides, ARM Holdings,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file:///C:/Users/sima/Downloads/ARM_SB_Q4_2016_Roadshow_Slides_FINAL.pdf</a:t>
            </a:r>
          </a:p>
        </p:txBody>
      </p:sp>
      <p:sp>
        <p:nvSpPr>
          <p:cNvPr id="5" name="Rectangle 13"/>
          <p:cNvSpPr>
            <a:spLocks noChangeArrowheads="1"/>
          </p:cNvSpPr>
          <p:nvPr/>
        </p:nvSpPr>
        <p:spPr bwMode="auto">
          <a:xfrm>
            <a:off x="0" y="57"/>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5)</a:t>
            </a:r>
          </a:p>
        </p:txBody>
      </p:sp>
      <p:sp>
        <p:nvSpPr>
          <p:cNvPr id="6" name="TextBox 5"/>
          <p:cNvSpPr txBox="1"/>
          <p:nvPr/>
        </p:nvSpPr>
        <p:spPr>
          <a:xfrm>
            <a:off x="77484" y="1163728"/>
            <a:ext cx="828348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[118]: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Triggs</a:t>
            </a:r>
            <a:r>
              <a:rPr kumimoji="0" lang="en-US" sz="1400" b="0" i="0" u="none" strike="noStrike" kern="1200" cap="none" spc="0" normalizeH="0" baseline="0" noProof="0" dirty="0">
                <a:ln>
                  <a:noFill/>
                </a:ln>
                <a:solidFill>
                  <a:srgbClr val="000000"/>
                </a:solidFill>
                <a:effectLst/>
                <a:uLnTx/>
                <a:uFillTx/>
                <a:latin typeface="Verdana"/>
                <a:ea typeface="+mn-ea"/>
                <a:cs typeface="+mn-cs"/>
              </a:rPr>
              <a:t> R., </a:t>
            </a:r>
            <a:r>
              <a:rPr kumimoji="0" lang="en-GB" sz="1400" b="0" i="0" u="none" strike="noStrike" kern="1200" cap="none" spc="0" normalizeH="0" baseline="0" noProof="0" dirty="0">
                <a:ln>
                  <a:noFill/>
                </a:ln>
                <a:solidFill>
                  <a:srgbClr val="000000"/>
                </a:solidFill>
                <a:effectLst/>
                <a:uLnTx/>
                <a:uFillTx/>
                <a:latin typeface="Verdana"/>
                <a:ea typeface="+mn-ea"/>
                <a:cs typeface="+mn-cs"/>
              </a:rPr>
              <a:t>Everything you need to know about ARM’s </a:t>
            </a:r>
            <a:r>
              <a:rPr kumimoji="0" lang="en-GB"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GB" sz="1400" b="0" i="0" u="none" strike="noStrike" kern="1200" cap="none" spc="0" normalizeH="0" baseline="0" noProof="0" dirty="0">
                <a:ln>
                  <a:noFill/>
                </a:ln>
                <a:solidFill>
                  <a:srgbClr val="000000"/>
                </a:solidFill>
                <a:effectLst/>
                <a:uLnTx/>
                <a:uFillTx/>
                <a:latin typeface="Verdana"/>
                <a:ea typeface="+mn-ea"/>
                <a:cs typeface="+mn-cs"/>
              </a:rPr>
              <a:t>, Android Authority,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May 29,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https://www.androidauthority.com/arm-dynamiq-need-to-know-770349/</a:t>
            </a:r>
          </a:p>
        </p:txBody>
      </p:sp>
      <p:sp>
        <p:nvSpPr>
          <p:cNvPr id="2" name="Szövegdoboz 1"/>
          <p:cNvSpPr txBox="1"/>
          <p:nvPr/>
        </p:nvSpPr>
        <p:spPr>
          <a:xfrm>
            <a:off x="77519" y="1950736"/>
            <a:ext cx="9048118"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[119]: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 Arm's Cortex-A76 CPU Unveiled: Taking Aim at the Top for 7nm,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31,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https://www.anandtech.com/show/12785/arm-cortex-a76-cpu-unveiled-7nm-powerhouse</a:t>
            </a:r>
          </a:p>
        </p:txBody>
      </p:sp>
      <p:sp>
        <p:nvSpPr>
          <p:cNvPr id="4" name="Szövegdoboz 3"/>
          <p:cNvSpPr txBox="1"/>
          <p:nvPr/>
        </p:nvSpPr>
        <p:spPr>
          <a:xfrm>
            <a:off x="77430" y="2757703"/>
            <a:ext cx="874822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[120]: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Hruska</a:t>
            </a:r>
            <a:r>
              <a:rPr kumimoji="0" lang="en-US" sz="1400" b="0" i="0" u="none" strike="noStrike" kern="1200" cap="none" spc="0" normalizeH="0" baseline="0" noProof="0" dirty="0">
                <a:ln>
                  <a:noFill/>
                </a:ln>
                <a:solidFill>
                  <a:srgbClr val="000000"/>
                </a:solidFill>
                <a:effectLst/>
                <a:uLnTx/>
                <a:uFillTx/>
                <a:latin typeface="Verdana"/>
                <a:ea typeface="+mn-ea"/>
                <a:cs typeface="+mn-cs"/>
              </a:rPr>
              <a:t> J., ARM’s New Cortex-A76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SoC</a:t>
            </a:r>
            <a:r>
              <a:rPr kumimoji="0" lang="en-US" sz="1400" b="0" i="0" u="none" strike="noStrike" kern="1200" cap="none" spc="0" normalizeH="0" baseline="0" noProof="0" dirty="0">
                <a:ln>
                  <a:noFill/>
                </a:ln>
                <a:solidFill>
                  <a:srgbClr val="000000"/>
                </a:solidFill>
                <a:effectLst/>
                <a:uLnTx/>
                <a:uFillTx/>
                <a:latin typeface="Verdana"/>
                <a:ea typeface="+mn-ea"/>
                <a:cs typeface="+mn-cs"/>
              </a:rPr>
              <a:t> Targets Windows Laptop Market,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ExtremeTech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May 31,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https://www.extremetech.com/mobile/270362-arm-cortex-a76-targets-laptop-market</a:t>
            </a:r>
          </a:p>
        </p:txBody>
      </p:sp>
      <p:sp>
        <p:nvSpPr>
          <p:cNvPr id="7" name="Szövegdoboz 6"/>
          <p:cNvSpPr txBox="1"/>
          <p:nvPr/>
        </p:nvSpPr>
        <p:spPr>
          <a:xfrm>
            <a:off x="77518" y="3577158"/>
            <a:ext cx="8602227"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[121]: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Humrick</a:t>
            </a:r>
            <a:r>
              <a:rPr kumimoji="0" lang="en-US" sz="1400" b="0" i="0" u="none" strike="noStrike" kern="1200" cap="none" spc="0" normalizeH="0" baseline="0" noProof="0" dirty="0">
                <a:ln>
                  <a:noFill/>
                </a:ln>
                <a:solidFill>
                  <a:srgbClr val="000000"/>
                </a:solidFill>
                <a:effectLst/>
                <a:uLnTx/>
                <a:uFillTx/>
                <a:latin typeface="Verdana"/>
                <a:ea typeface="+mn-ea"/>
                <a:cs typeface="+mn-cs"/>
              </a:rPr>
              <a:t> M., Exploring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and ARM’s New CPUs: Cortex-A75, Cortex-A55,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29,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https://www.anandtech.com/show/11441/dynamiq-and-arms-new-cpus-cortex-a75-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a55/3</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76756" y="4577158"/>
            <a:ext cx="867750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[122]: Cortex-A57 Software Optimization Guide, ARM, UAN 0015B,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http://infocenter.arm.com/help/topic/com.arm.doc.uan0015b/Cortex_A57_Software_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Optimization_Guide_external.pdf</a:t>
            </a:r>
          </a:p>
        </p:txBody>
      </p:sp>
      <p:sp>
        <p:nvSpPr>
          <p:cNvPr id="9" name="Szövegdoboz 8"/>
          <p:cNvSpPr txBox="1"/>
          <p:nvPr/>
        </p:nvSpPr>
        <p:spPr>
          <a:xfrm>
            <a:off x="76188" y="5416123"/>
            <a:ext cx="893186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[123]: ASIMD multiply-accumulate instruction, ARM Community,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https://community.arm.com/processors/f/discussions/7028/asimd-multiply-accumulate-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instruction</a:t>
            </a:r>
          </a:p>
        </p:txBody>
      </p:sp>
    </p:spTree>
    <p:extLst>
      <p:ext uri="{BB962C8B-B14F-4D97-AF65-F5344CB8AC3E}">
        <p14:creationId xmlns:p14="http://schemas.microsoft.com/office/powerpoint/2010/main" val="182658478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680" y="656285"/>
            <a:ext cx="84099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[124]: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Gianos</a:t>
            </a:r>
            <a:r>
              <a:rPr kumimoji="0" lang="en-US" sz="1400" b="0" i="0" u="none" strike="noStrike" kern="1200" cap="none" spc="0" normalizeH="0" baseline="0" noProof="0" dirty="0">
                <a:ln>
                  <a:noFill/>
                </a:ln>
                <a:solidFill>
                  <a:srgbClr val="000000"/>
                </a:solidFill>
                <a:effectLst/>
                <a:uLnTx/>
                <a:uFillTx/>
                <a:latin typeface="Verdana"/>
                <a:ea typeface="+mn-ea"/>
                <a:cs typeface="+mn-cs"/>
              </a:rPr>
              <a:t> C., Intel Xeon Processor E5-2600 v3 Product Family Architectural Overview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HPCC'14, Nov. 16 2014</a:t>
            </a:r>
          </a:p>
        </p:txBody>
      </p:sp>
      <p:sp>
        <p:nvSpPr>
          <p:cNvPr id="3" name="TextBox 2"/>
          <p:cNvSpPr txBox="1"/>
          <p:nvPr/>
        </p:nvSpPr>
        <p:spPr>
          <a:xfrm>
            <a:off x="81682" y="1242567"/>
            <a:ext cx="900259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[125]: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 ARM Unveils Client CPU Performance Roadmap Through 2020 – Taking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Intel Head On,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Aug. 16,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https://www.anandtech.com/show/13226/arm-unveils-client-cpu-performance-roadmap </a:t>
            </a:r>
          </a:p>
        </p:txBody>
      </p:sp>
      <p:sp>
        <p:nvSpPr>
          <p:cNvPr id="5" name="TextBox 4"/>
          <p:cNvSpPr txBox="1"/>
          <p:nvPr/>
        </p:nvSpPr>
        <p:spPr>
          <a:xfrm>
            <a:off x="77484" y="2028918"/>
            <a:ext cx="858061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[126]: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 ARM's New Cortex-A77 CPU Micro-architecture: Evolving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27,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https://www.anandtech.com/show/14384/arm-announces-cortexa77-cpu-ip</a:t>
            </a:r>
          </a:p>
        </p:txBody>
      </p:sp>
      <p:sp>
        <p:nvSpPr>
          <p:cNvPr id="6" name="Szövegdoboz 5"/>
          <p:cNvSpPr txBox="1"/>
          <p:nvPr/>
        </p:nvSpPr>
        <p:spPr>
          <a:xfrm>
            <a:off x="74811" y="2853382"/>
            <a:ext cx="9091528"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a:t>
            </a:r>
            <a:r>
              <a:rPr kumimoji="0" lang="hu-HU" sz="1400" b="0" i="0" u="none" strike="noStrike" kern="1200" cap="none" spc="0" normalizeH="0" baseline="0" noProof="0" dirty="0">
                <a:ln>
                  <a:noFill/>
                </a:ln>
                <a:solidFill>
                  <a:srgbClr val="000000"/>
                </a:solidFill>
                <a:effectLst/>
                <a:uLnTx/>
                <a:uFillTx/>
                <a:latin typeface="Verdana"/>
                <a:ea typeface="+mn-ea"/>
                <a:cs typeface="+mn-cs"/>
              </a:rPr>
              <a:t>7</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Arm's New Cortex-A78 and Cortex-X1 Microarchitectures: An Efficiency and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Performance Divergence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26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https://www.anandtech.com/show/15813/arm-cortex-a78-cortex-x1-cpu-ip-diverging</a:t>
            </a:r>
          </a:p>
        </p:txBody>
      </p:sp>
      <p:sp>
        <p:nvSpPr>
          <p:cNvPr id="7" name="Szövegdoboz 6"/>
          <p:cNvSpPr txBox="1"/>
          <p:nvPr/>
        </p:nvSpPr>
        <p:spPr>
          <a:xfrm>
            <a:off x="77518" y="3672837"/>
            <a:ext cx="853894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a:t>
            </a:r>
            <a:r>
              <a:rPr kumimoji="0" lang="hu-HU" sz="1400" b="0" i="0" u="none" strike="noStrike" kern="1200" cap="none" spc="0" normalizeH="0" baseline="0" noProof="0" dirty="0">
                <a:ln>
                  <a:noFill/>
                </a:ln>
                <a:solidFill>
                  <a:srgbClr val="000000"/>
                </a:solidFill>
                <a:effectLst/>
                <a:uLnTx/>
                <a:uFillTx/>
                <a:latin typeface="Verdana"/>
                <a:ea typeface="+mn-ea"/>
                <a:cs typeface="+mn-cs"/>
              </a:rPr>
              <a:t>8</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Williamson P., </a:t>
            </a:r>
            <a:r>
              <a:rPr kumimoji="0" lang="en-US" sz="1400" b="0" i="0" u="none" strike="noStrike" kern="1200" cap="none" spc="0" normalizeH="0" baseline="0" noProof="0" dirty="0">
                <a:ln>
                  <a:noFill/>
                </a:ln>
                <a:solidFill>
                  <a:srgbClr val="000000"/>
                </a:solidFill>
                <a:effectLst/>
                <a:uLnTx/>
                <a:uFillTx/>
                <a:latin typeface="Verdana"/>
                <a:ea typeface="+mn-ea"/>
                <a:cs typeface="+mn-cs"/>
              </a:rPr>
              <a:t>Bringing the Digital</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World into Our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New Reality</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https://armkeil.blob.core.windows.net/developer/Files/pdf/news/arm-client-mobile-</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launch-2020-deck.pdf</a:t>
            </a:r>
          </a:p>
        </p:txBody>
      </p:sp>
      <p:sp>
        <p:nvSpPr>
          <p:cNvPr id="8" name="Szövegdoboz 7"/>
          <p:cNvSpPr txBox="1"/>
          <p:nvPr/>
        </p:nvSpPr>
        <p:spPr>
          <a:xfrm>
            <a:off x="76756" y="4485400"/>
            <a:ext cx="894744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a:t>
            </a:r>
            <a:r>
              <a:rPr kumimoji="0" lang="hu-HU" sz="1400" b="0" i="0" u="none" strike="noStrike" kern="1200" cap="none" spc="0" normalizeH="0" baseline="0" noProof="0" dirty="0">
                <a:ln>
                  <a:noFill/>
                </a:ln>
                <a:solidFill>
                  <a:srgbClr val="000000"/>
                </a:solidFill>
                <a:effectLst/>
                <a:uLnTx/>
                <a:uFillTx/>
                <a:latin typeface="Verdana"/>
                <a:ea typeface="+mn-ea"/>
                <a:cs typeface="+mn-cs"/>
              </a:rPr>
              <a:t>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Hill B.,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Unveils Cortex-A78, Cortex-X1 Architectures: Efficiency And Big Performance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Gains For Next-Gen Mobile Devices</a:t>
            </a:r>
            <a:r>
              <a:rPr kumimoji="0" lang="hu-HU" sz="1400" b="0" i="0" u="none" strike="noStrike" kern="1200" cap="none" spc="0" normalizeH="0" baseline="0" noProof="0" dirty="0">
                <a:ln>
                  <a:noFill/>
                </a:ln>
                <a:solidFill>
                  <a:srgbClr val="000000"/>
                </a:solidFill>
                <a:effectLst/>
                <a:uLnTx/>
                <a:uFillTx/>
                <a:latin typeface="Verdana"/>
                <a:ea typeface="+mn-ea"/>
                <a:cs typeface="+mn-cs"/>
              </a:rPr>
              <a:t>, Hot Hardware, May 26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https://hothardware.com/news/arm-cortex-a78-cortex-x1-mali-g78-snapdragon-875</a:t>
            </a:r>
          </a:p>
        </p:txBody>
      </p:sp>
      <p:sp>
        <p:nvSpPr>
          <p:cNvPr id="9" name="Szövegdoboz 8"/>
          <p:cNvSpPr txBox="1"/>
          <p:nvPr/>
        </p:nvSpPr>
        <p:spPr>
          <a:xfrm>
            <a:off x="76188" y="5327678"/>
            <a:ext cx="877041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Schor</a:t>
            </a:r>
            <a:r>
              <a:rPr kumimoji="0" lang="hu-HU" sz="1400" b="0" i="0" u="none" strike="noStrike" kern="1200" cap="none" spc="0" normalizeH="0" baseline="0" noProof="0" dirty="0">
                <a:ln>
                  <a:noFill/>
                </a:ln>
                <a:solidFill>
                  <a:srgbClr val="000000"/>
                </a:solidFill>
                <a:effectLst/>
                <a:uLnTx/>
                <a:uFillTx/>
                <a:latin typeface="Verdana"/>
                <a:ea typeface="+mn-ea"/>
                <a:cs typeface="+mn-cs"/>
              </a:rPr>
              <a:t> D.,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Cortex-X1: The First From The Cortex-X Custom Program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Wikichip</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Fuse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May 26 2020, https://fuse.wikichip.org/news/3543/arm-cortex-x1-the-first-from-the-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a:ea typeface="+mn-ea"/>
                <a:cs typeface="+mn-cs"/>
              </a:rPr>
              <a:t>-x-</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custom</a:t>
            </a:r>
            <a:r>
              <a:rPr kumimoji="0" lang="hu-HU" sz="1400" b="0" i="0" u="none" strike="noStrike" kern="1200" cap="none" spc="0" normalizeH="0" baseline="0" noProof="0" dirty="0">
                <a:ln>
                  <a:noFill/>
                </a:ln>
                <a:solidFill>
                  <a:srgbClr val="000000"/>
                </a:solidFill>
                <a:effectLst/>
                <a:uLnTx/>
                <a:uFillTx/>
                <a:latin typeface="Verdana"/>
                <a:ea typeface="+mn-ea"/>
                <a:cs typeface="+mn-cs"/>
              </a:rPr>
              <a:t>-program/</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Rectangle 13"/>
          <p:cNvSpPr>
            <a:spLocks noChangeArrowheads="1"/>
          </p:cNvSpPr>
          <p:nvPr/>
        </p:nvSpPr>
        <p:spPr bwMode="auto">
          <a:xfrm>
            <a:off x="-7144" y="5760"/>
            <a:ext cx="9158287"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16</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Tree>
    <p:extLst>
      <p:ext uri="{BB962C8B-B14F-4D97-AF65-F5344CB8AC3E}">
        <p14:creationId xmlns:p14="http://schemas.microsoft.com/office/powerpoint/2010/main" val="127687516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680" y="656285"/>
            <a:ext cx="85737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Details Built on ARM Cortex Technology License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May 29 2016, https://www.anandtech.com/show/10366/arm-built-on-cortex-license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xtBox 2"/>
          <p:cNvSpPr txBox="1"/>
          <p:nvPr/>
        </p:nvSpPr>
        <p:spPr>
          <a:xfrm>
            <a:off x="75056" y="1245021"/>
            <a:ext cx="865672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32</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Caulfield</a:t>
            </a:r>
            <a:r>
              <a:rPr kumimoji="0" lang="hu-HU" sz="1400" b="0" i="0" u="none" strike="noStrike" kern="1200" cap="none" spc="0" normalizeH="0" baseline="0" noProof="0" dirty="0">
                <a:ln>
                  <a:noFill/>
                </a:ln>
                <a:solidFill>
                  <a:srgbClr val="000000"/>
                </a:solidFill>
                <a:effectLst/>
                <a:uLnTx/>
                <a:uFillTx/>
                <a:latin typeface="Verdana"/>
                <a:ea typeface="+mn-ea"/>
                <a:cs typeface="+mn-cs"/>
              </a:rPr>
              <a:t> I.M.,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Pathirane</a:t>
            </a:r>
            <a:r>
              <a:rPr kumimoji="0" lang="hu-HU" sz="1400" b="0" i="0" u="none" strike="noStrike" kern="1200" cap="none" spc="0" normalizeH="0" baseline="0" noProof="0" dirty="0">
                <a:ln>
                  <a:noFill/>
                </a:ln>
                <a:solidFill>
                  <a:srgbClr val="000000"/>
                </a:solidFill>
                <a:effectLst/>
                <a:uLnTx/>
                <a:uFillTx/>
                <a:latin typeface="Verdana"/>
                <a:ea typeface="+mn-ea"/>
                <a:cs typeface="+mn-cs"/>
              </a:rPr>
              <a:t> C.A.S.,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Instruction</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fusion</a:t>
            </a:r>
            <a:r>
              <a:rPr kumimoji="0" lang="hu-HU" sz="1400" b="0" i="0" u="none" strike="noStrike" kern="1200" cap="none" spc="0" normalizeH="0" baseline="0" noProof="0" dirty="0">
                <a:ln>
                  <a:noFill/>
                </a:ln>
                <a:solidFill>
                  <a:srgbClr val="000000"/>
                </a:solidFill>
                <a:effectLst/>
                <a:uLnTx/>
                <a:uFillTx/>
                <a:latin typeface="Verdana"/>
                <a:ea typeface="+mn-ea"/>
                <a:cs typeface="+mn-cs"/>
              </a:rPr>
              <a:t>, US 2017/0123808 A1, May 4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https://patents.google.com/patent/US20170123808</a:t>
            </a:r>
          </a:p>
        </p:txBody>
      </p:sp>
      <p:sp>
        <p:nvSpPr>
          <p:cNvPr id="11" name="Rectangle 13"/>
          <p:cNvSpPr>
            <a:spLocks noChangeArrowheads="1"/>
          </p:cNvSpPr>
          <p:nvPr/>
        </p:nvSpPr>
        <p:spPr bwMode="auto">
          <a:xfrm>
            <a:off x="-2871" y="0"/>
            <a:ext cx="9146872"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17</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77484" y="1853825"/>
            <a:ext cx="880016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[133]: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Hachman</a:t>
            </a:r>
            <a:r>
              <a:rPr kumimoji="0" lang="en-US" sz="1400" b="0" i="0" u="none" strike="noStrike" kern="1200" cap="none" spc="0" normalizeH="0" baseline="0" noProof="0" dirty="0">
                <a:ln>
                  <a:noFill/>
                </a:ln>
                <a:solidFill>
                  <a:srgbClr val="000000"/>
                </a:solidFill>
                <a:effectLst/>
                <a:uLnTx/>
                <a:uFillTx/>
                <a:latin typeface="Verdana"/>
                <a:ea typeface="+mn-ea"/>
                <a:cs typeface="+mn-cs"/>
              </a:rPr>
              <a:t> M., ARM challenges Intel in PCs with Deimos and Hercules chips, PC World,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Aug. 16 2018, https://www.pcworld.com/article/3297941/arm-challenges-intel-in-pcs-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with-deimos-and-hercules-chips.html</a:t>
            </a:r>
          </a:p>
        </p:txBody>
      </p:sp>
      <p:sp>
        <p:nvSpPr>
          <p:cNvPr id="6" name="Szövegdoboz 5"/>
          <p:cNvSpPr txBox="1"/>
          <p:nvPr/>
        </p:nvSpPr>
        <p:spPr>
          <a:xfrm>
            <a:off x="81437" y="2644865"/>
            <a:ext cx="892891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34</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The Samsung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Exynos</a:t>
            </a:r>
            <a:r>
              <a:rPr kumimoji="0" lang="hu-HU" sz="1400" b="0" i="0" u="none" strike="noStrike" kern="1200" cap="none" spc="0" normalizeH="0" baseline="0" noProof="0" dirty="0">
                <a:ln>
                  <a:noFill/>
                </a:ln>
                <a:solidFill>
                  <a:srgbClr val="000000"/>
                </a:solidFill>
                <a:effectLst/>
                <a:uLnTx/>
                <a:uFillTx/>
                <a:latin typeface="Verdana"/>
                <a:ea typeface="+mn-ea"/>
                <a:cs typeface="+mn-cs"/>
              </a:rPr>
              <a:t> 7420 Deep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Dive</a:t>
            </a:r>
            <a:r>
              <a:rPr kumimoji="0" lang="hu-HU" sz="1400" b="0" i="0" u="none" strike="noStrike" kern="1200" cap="none" spc="0" normalizeH="0" baseline="0" noProof="0" dirty="0">
                <a:ln>
                  <a:noFill/>
                </a:ln>
                <a:solidFill>
                  <a:srgbClr val="000000"/>
                </a:solidFill>
                <a:effectLst/>
                <a:uLnTx/>
                <a:uFillTx/>
                <a:latin typeface="Verdana"/>
                <a:ea typeface="+mn-ea"/>
                <a:cs typeface="+mn-cs"/>
              </a:rPr>
              <a:t> –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Inside</a:t>
            </a:r>
            <a:r>
              <a:rPr kumimoji="0" lang="hu-HU" sz="1400" b="0" i="0" u="none" strike="noStrike" kern="1200" cap="none" spc="0" normalizeH="0" baseline="0" noProof="0" dirty="0">
                <a:ln>
                  <a:noFill/>
                </a:ln>
                <a:solidFill>
                  <a:srgbClr val="000000"/>
                </a:solidFill>
                <a:effectLst/>
                <a:uLnTx/>
                <a:uFillTx/>
                <a:latin typeface="Verdana"/>
                <a:ea typeface="+mn-ea"/>
                <a:cs typeface="+mn-cs"/>
              </a:rPr>
              <a:t> A Modern 14nm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SoC</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a:ea typeface="+mn-ea"/>
                <a:cs typeface="+mn-cs"/>
              </a:rPr>
              <a:t> 29 2015,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http://monimega.com/blog/2015/06/29/the-samsung-exynos-7420-deep-dive-inside-a-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modern-14nm-soc/</a:t>
            </a:r>
          </a:p>
        </p:txBody>
      </p:sp>
      <p:sp>
        <p:nvSpPr>
          <p:cNvPr id="7" name="Szövegdoboz 6"/>
          <p:cNvSpPr txBox="1"/>
          <p:nvPr/>
        </p:nvSpPr>
        <p:spPr>
          <a:xfrm>
            <a:off x="90770" y="3464320"/>
            <a:ext cx="84864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35</a:t>
            </a:r>
            <a:r>
              <a:rPr kumimoji="0" lang="en-US" sz="1400" b="0" i="0" u="none" strike="noStrike" kern="1200" cap="none" spc="0" normalizeH="0" baseline="0" noProof="0" dirty="0">
                <a:ln>
                  <a:noFill/>
                </a:ln>
                <a:solidFill>
                  <a:srgbClr val="000000"/>
                </a:solidFill>
                <a:effectLst/>
                <a:uLnTx/>
                <a:uFillTx/>
                <a:latin typeface="Verdana"/>
                <a:ea typeface="+mn-ea"/>
                <a:cs typeface="+mn-cs"/>
              </a:rPr>
              <a:t>]: Hsu D., ARM Cortex-A75 and Cortex-A55, ARM Tech Forum,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Shenzen</a:t>
            </a:r>
            <a:r>
              <a:rPr kumimoji="0" lang="en-US" sz="1400" b="0" i="0" u="none" strike="noStrike" kern="1200" cap="none" spc="0" normalizeH="0" baseline="0" noProof="0" dirty="0">
                <a:ln>
                  <a:noFill/>
                </a:ln>
                <a:solidFill>
                  <a:srgbClr val="000000"/>
                </a:solidFill>
                <a:effectLst/>
                <a:uLnTx/>
                <a:uFillTx/>
                <a:latin typeface="Verdana"/>
                <a:ea typeface="+mn-ea"/>
                <a:cs typeface="+mn-cs"/>
              </a:rPr>
              <a:t>, Jun. 14, 2017,</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https://docplayer.net/85228086-Arm-cortex-a75-and-cortex-a55.html</a:t>
            </a:r>
          </a:p>
        </p:txBody>
      </p:sp>
      <p:sp>
        <p:nvSpPr>
          <p:cNvPr id="8" name="Szövegdoboz 7"/>
          <p:cNvSpPr txBox="1"/>
          <p:nvPr/>
        </p:nvSpPr>
        <p:spPr>
          <a:xfrm>
            <a:off x="76756" y="4059070"/>
            <a:ext cx="73773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36</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Introduction</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to</a:t>
            </a:r>
            <a:r>
              <a:rPr kumimoji="0" lang="hu-HU" sz="1400" b="0" i="0" u="none" strike="noStrike" kern="1200" cap="none" spc="0" normalizeH="0" baseline="0" noProof="0" dirty="0">
                <a:ln>
                  <a:noFill/>
                </a:ln>
                <a:solidFill>
                  <a:srgbClr val="000000"/>
                </a:solidFill>
                <a:effectLst/>
                <a:uLnTx/>
                <a:uFillTx/>
                <a:latin typeface="Verdana"/>
                <a:ea typeface="+mn-ea"/>
                <a:cs typeface="+mn-cs"/>
              </a:rPr>
              <a:t> SVE, 2021, 102476_0001_00_en_introduction-to-sve.pdf</a:t>
            </a:r>
          </a:p>
        </p:txBody>
      </p:sp>
      <p:sp>
        <p:nvSpPr>
          <p:cNvPr id="9" name="Szövegdoboz 8"/>
          <p:cNvSpPr txBox="1"/>
          <p:nvPr/>
        </p:nvSpPr>
        <p:spPr>
          <a:xfrm>
            <a:off x="76188" y="4426015"/>
            <a:ext cx="94142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37</a:t>
            </a:r>
            <a:r>
              <a:rPr kumimoji="0" lang="en-US" sz="1400" b="0" i="0" u="none" strike="noStrike" kern="1200" cap="none" spc="0" normalizeH="0" baseline="0" noProof="0" dirty="0">
                <a:ln>
                  <a:noFill/>
                </a:ln>
                <a:solidFill>
                  <a:srgbClr val="000000"/>
                </a:solidFill>
                <a:effectLst/>
                <a:uLnTx/>
                <a:uFillTx/>
                <a:latin typeface="Verdana"/>
                <a:ea typeface="+mn-ea"/>
                <a:cs typeface="+mn-cs"/>
              </a:rPr>
              <a:t>]: Introduction to Trusted Execution Environment and ARM's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TrustZone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embeddedbits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350" b="0" i="0" u="none" strike="noStrike" kern="1200" cap="none" spc="0" normalizeH="0" baseline="0" noProof="0" dirty="0">
                <a:ln>
                  <a:noFill/>
                </a:ln>
                <a:solidFill>
                  <a:srgbClr val="000000"/>
                </a:solidFill>
                <a:effectLst/>
                <a:uLnTx/>
                <a:uFillTx/>
                <a:latin typeface="Verdana"/>
                <a:ea typeface="+mn-ea"/>
                <a:cs typeface="+mn-cs"/>
              </a:rPr>
              <a:t>https://embeddedbits.org/introduction-to-trusted-execution-environment-tee-arm-trustzone/</a:t>
            </a:r>
          </a:p>
        </p:txBody>
      </p:sp>
      <p:sp>
        <p:nvSpPr>
          <p:cNvPr id="10" name="Szövegdoboz 9"/>
          <p:cNvSpPr txBox="1"/>
          <p:nvPr/>
        </p:nvSpPr>
        <p:spPr>
          <a:xfrm>
            <a:off x="76756" y="5027676"/>
            <a:ext cx="9039782"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38</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Ngabonziza</a:t>
            </a:r>
            <a:r>
              <a:rPr kumimoji="0" lang="hu-HU" sz="1400" b="0" i="0" u="none" strike="noStrike" kern="1200" cap="none" spc="-20" normalizeH="0" baseline="0" noProof="0" dirty="0">
                <a:ln>
                  <a:noFill/>
                </a:ln>
                <a:solidFill>
                  <a:srgbClr val="000000"/>
                </a:solidFill>
                <a:effectLst/>
                <a:uLnTx/>
                <a:uFillTx/>
                <a:latin typeface="Verdana"/>
                <a:ea typeface="+mn-ea"/>
                <a:cs typeface="+mn-cs"/>
              </a:rPr>
              <a:t> B., Martin D.,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Bailey</a:t>
            </a:r>
            <a:r>
              <a:rPr kumimoji="0" lang="hu-HU" sz="1400" b="0" i="0" u="none" strike="noStrike" kern="1200" cap="none" spc="-20" normalizeH="0" baseline="0" noProof="0" dirty="0">
                <a:ln>
                  <a:noFill/>
                </a:ln>
                <a:solidFill>
                  <a:srgbClr val="000000"/>
                </a:solidFill>
                <a:effectLst/>
                <a:uLnTx/>
                <a:uFillTx/>
                <a:latin typeface="Verdana"/>
                <a:ea typeface="+mn-ea"/>
                <a:cs typeface="+mn-cs"/>
              </a:rPr>
              <a:t> A.,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Cho</a:t>
            </a:r>
            <a:r>
              <a:rPr kumimoji="0" lang="hu-HU" sz="1400" b="0" i="0" u="none" strike="noStrike" kern="1200" cap="none" spc="-20" normalizeH="0" baseline="0" noProof="0" dirty="0">
                <a:ln>
                  <a:noFill/>
                </a:ln>
                <a:solidFill>
                  <a:srgbClr val="000000"/>
                </a:solidFill>
                <a:effectLst/>
                <a:uLnTx/>
                <a:uFillTx/>
                <a:latin typeface="Verdana"/>
                <a:ea typeface="+mn-ea"/>
                <a:cs typeface="+mn-cs"/>
              </a:rPr>
              <a:t> H. and Martin S., </a:t>
            </a:r>
            <a:r>
              <a:rPr kumimoji="0" lang="en-US" sz="1400" b="0" i="0" u="none" strike="noStrike" kern="1200" cap="none" spc="-20" normalizeH="0" baseline="0" noProof="0" dirty="0" err="1">
                <a:ln>
                  <a:noFill/>
                </a:ln>
                <a:solidFill>
                  <a:srgbClr val="000000"/>
                </a:solidFill>
                <a:effectLst/>
                <a:uLnTx/>
                <a:uFillTx/>
                <a:latin typeface="Verdana"/>
                <a:ea typeface="+mn-ea"/>
                <a:cs typeface="+mn-cs"/>
              </a:rPr>
              <a:t>TrustZone</a:t>
            </a:r>
            <a:r>
              <a:rPr kumimoji="0" lang="en-US" sz="1400" b="0" i="0" u="none" strike="noStrike" kern="1200" cap="none" spc="-20" normalizeH="0" baseline="0" noProof="0" dirty="0">
                <a:ln>
                  <a:noFill/>
                </a:ln>
                <a:solidFill>
                  <a:srgbClr val="000000"/>
                </a:solidFill>
                <a:effectLst/>
                <a:uLnTx/>
                <a:uFillTx/>
                <a:latin typeface="Verdana"/>
                <a:ea typeface="+mn-ea"/>
                <a:cs typeface="+mn-cs"/>
              </a:rPr>
              <a:t> Explained: Architectural </a:t>
            </a:r>
            <a:endParaRPr kumimoji="0" lang="hu-HU" sz="1400" b="0" i="0" u="none" strike="noStrike" kern="1200" cap="none" spc="-2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en-US" sz="1400" b="0" i="0" u="none" strike="noStrike" kern="1200" cap="none" spc="-20" normalizeH="0" baseline="0" noProof="0" dirty="0">
                <a:ln>
                  <a:noFill/>
                </a:ln>
                <a:solidFill>
                  <a:srgbClr val="000000"/>
                </a:solidFill>
                <a:effectLst/>
                <a:uLnTx/>
                <a:uFillTx/>
                <a:latin typeface="Verdana"/>
                <a:ea typeface="+mn-ea"/>
                <a:cs typeface="+mn-cs"/>
              </a:rPr>
              <a:t>Features and Use</a:t>
            </a: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en-US" sz="1400" b="0" i="0" u="none" strike="noStrike" kern="1200" cap="none" spc="-20" normalizeH="0" baseline="0" noProof="0" dirty="0">
                <a:ln>
                  <a:noFill/>
                </a:ln>
                <a:solidFill>
                  <a:srgbClr val="000000"/>
                </a:solidFill>
                <a:effectLst/>
                <a:uLnTx/>
                <a:uFillTx/>
                <a:latin typeface="Verdana"/>
                <a:ea typeface="+mn-ea"/>
                <a:cs typeface="+mn-cs"/>
              </a:rPr>
              <a:t>Cases</a:t>
            </a:r>
            <a:r>
              <a:rPr kumimoji="0" lang="hu-HU" sz="1400" b="0" i="0" u="none" strike="noStrike" kern="1200" cap="none" spc="-20" normalizeH="0" baseline="0" noProof="0" dirty="0">
                <a:ln>
                  <a:noFill/>
                </a:ln>
                <a:solidFill>
                  <a:srgbClr val="000000"/>
                </a:solidFill>
                <a:effectLst/>
                <a:uLnTx/>
                <a:uFillTx/>
                <a:latin typeface="Verdana"/>
                <a:ea typeface="+mn-ea"/>
                <a:cs typeface="+mn-cs"/>
              </a:rPr>
              <a:t>, IEEE 2nd International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Conference</a:t>
            </a: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on</a:t>
            </a: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Collaboration</a:t>
            </a:r>
            <a:r>
              <a:rPr kumimoji="0" lang="hu-HU" sz="1400" b="0" i="0" u="none" strike="noStrike" kern="1200" cap="none" spc="-20" normalizeH="0" baseline="0" noProof="0" dirty="0">
                <a:ln>
                  <a:noFill/>
                </a:ln>
                <a:solidFill>
                  <a:srgbClr val="000000"/>
                </a:solidFill>
                <a:effectLst/>
                <a:uLnTx/>
                <a:uFillTx/>
                <a:latin typeface="Verdana"/>
                <a:ea typeface="+mn-ea"/>
                <a:cs typeface="+mn-cs"/>
              </a:rPr>
              <a:t> and Internet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Computing</a:t>
            </a:r>
            <a:r>
              <a:rPr kumimoji="0" lang="hu-HU" sz="1400" b="0" i="0" u="none" strike="noStrike" kern="1200" cap="none" spc="0" normalizeH="0" baseline="0" noProof="0" dirty="0">
                <a:ln>
                  <a:noFill/>
                </a:ln>
                <a:solidFill>
                  <a:srgbClr val="000000"/>
                </a:solidFill>
                <a:effectLst/>
                <a:uLnTx/>
                <a:uFillTx/>
                <a:latin typeface="Verdana"/>
                <a:ea typeface="+mn-ea"/>
                <a:cs typeface="+mn-cs"/>
              </a:rPr>
              <a:t>, 2016, https://sefcom.asu.edu/publications/trustzone-explained-cic2016.pdf</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Szövegdoboz 11"/>
          <p:cNvSpPr txBox="1"/>
          <p:nvPr/>
        </p:nvSpPr>
        <p:spPr>
          <a:xfrm>
            <a:off x="86127" y="5847591"/>
            <a:ext cx="83998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Menarini</a:t>
            </a:r>
            <a:r>
              <a:rPr kumimoji="0" lang="hu-HU" sz="1400" b="0" i="0" u="none" strike="noStrike" kern="1200" cap="none" spc="0" normalizeH="0" baseline="0" noProof="0" dirty="0">
                <a:ln>
                  <a:noFill/>
                </a:ln>
                <a:solidFill>
                  <a:srgbClr val="000000"/>
                </a:solidFill>
                <a:effectLst/>
                <a:uLnTx/>
                <a:uFillTx/>
                <a:latin typeface="Verdana"/>
                <a:ea typeface="+mn-ea"/>
                <a:cs typeface="+mn-cs"/>
              </a:rPr>
              <a:t> F., </a:t>
            </a:r>
            <a:r>
              <a:rPr kumimoji="0" lang="en-US" sz="1400" b="0" i="0" u="none" strike="noStrike" kern="1200" cap="none" spc="0" normalizeH="0" baseline="0" noProof="0" dirty="0">
                <a:ln>
                  <a:noFill/>
                </a:ln>
                <a:solidFill>
                  <a:srgbClr val="000000"/>
                </a:solidFill>
                <a:effectLst/>
                <a:uLnTx/>
                <a:uFillTx/>
                <a:latin typeface="Verdana"/>
                <a:ea typeface="+mn-ea"/>
                <a:cs typeface="+mn-cs"/>
              </a:rPr>
              <a:t>Breaking TEE Security Part 1: TEEs,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TrustZone</a:t>
            </a:r>
            <a:r>
              <a:rPr kumimoji="0" lang="en-US" sz="1400" b="0" i="0" u="none" strike="noStrike" kern="1200" cap="none" spc="0" normalizeH="0" baseline="0" noProof="0" dirty="0">
                <a:ln>
                  <a:noFill/>
                </a:ln>
                <a:solidFill>
                  <a:srgbClr val="000000"/>
                </a:solidFill>
                <a:effectLst/>
                <a:uLnTx/>
                <a:uFillTx/>
                <a:latin typeface="Verdana"/>
                <a:ea typeface="+mn-ea"/>
                <a:cs typeface="+mn-cs"/>
              </a:rPr>
              <a:t> and TEEGRIS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Riscure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Febr. 23 2021, https://www.riscure.com/blog/tee-security-samsung-teegris-part1 </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16665217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680" y="656285"/>
            <a:ext cx="87454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fi-FI" sz="1400" b="0" i="0" u="none" strike="noStrike" kern="1200" cap="none" spc="0" normalizeH="0" baseline="0" noProof="0" dirty="0">
                <a:ln>
                  <a:noFill/>
                </a:ln>
                <a:solidFill>
                  <a:srgbClr val="000000"/>
                </a:solidFill>
                <a:effectLst/>
                <a:uLnTx/>
                <a:uFillTx/>
                <a:latin typeface="Verdana"/>
                <a:ea typeface="+mn-ea"/>
                <a:cs typeface="+mn-cs"/>
              </a:rPr>
              <a:t>Carlini</a:t>
            </a:r>
            <a:r>
              <a:rPr kumimoji="0" lang="hu-HU" sz="1400" b="0" i="0" u="none" strike="noStrike" kern="1200" cap="none" spc="0" normalizeH="0" baseline="0" noProof="0" dirty="0">
                <a:ln>
                  <a:noFill/>
                </a:ln>
                <a:solidFill>
                  <a:srgbClr val="000000"/>
                </a:solidFill>
                <a:effectLst/>
                <a:uLnTx/>
                <a:uFillTx/>
                <a:latin typeface="Verdana"/>
                <a:ea typeface="+mn-ea"/>
                <a:cs typeface="+mn-cs"/>
              </a:rPr>
              <a:t> M., </a:t>
            </a:r>
            <a:r>
              <a:rPr kumimoji="0" lang="fi-FI" sz="1400" b="0" i="0" u="none" strike="noStrike" kern="1200" cap="none" spc="0" normalizeH="0" baseline="0" noProof="0" dirty="0">
                <a:ln>
                  <a:noFill/>
                </a:ln>
                <a:solidFill>
                  <a:srgbClr val="000000"/>
                </a:solidFill>
                <a:effectLst/>
                <a:uLnTx/>
                <a:uFillTx/>
                <a:latin typeface="Verdana"/>
                <a:ea typeface="+mn-ea"/>
                <a:cs typeface="+mn-cs"/>
              </a:rPr>
              <a:t>Kuriakose</a:t>
            </a:r>
            <a:r>
              <a:rPr kumimoji="0" lang="hu-HU" sz="1400" b="0" i="0" u="none" strike="noStrike" kern="1200" cap="none" spc="0" normalizeH="0" baseline="0" noProof="0" dirty="0">
                <a:ln>
                  <a:noFill/>
                </a:ln>
                <a:solidFill>
                  <a:srgbClr val="000000"/>
                </a:solidFill>
                <a:effectLst/>
                <a:uLnTx/>
                <a:uFillTx/>
                <a:latin typeface="Verdana"/>
                <a:ea typeface="+mn-ea"/>
                <a:cs typeface="+mn-cs"/>
              </a:rPr>
              <a:t> S.V., </a:t>
            </a:r>
            <a:r>
              <a:rPr kumimoji="0" lang="en-US" sz="1400" b="0" i="0" u="none" strike="noStrike" kern="1200" cap="none" spc="0" normalizeH="0" baseline="0" noProof="0" dirty="0">
                <a:ln>
                  <a:noFill/>
                </a:ln>
                <a:solidFill>
                  <a:srgbClr val="000000"/>
                </a:solidFill>
                <a:effectLst/>
                <a:uLnTx/>
                <a:uFillTx/>
                <a:latin typeface="Verdana"/>
                <a:ea typeface="+mn-ea"/>
                <a:cs typeface="+mn-cs"/>
              </a:rPr>
              <a:t>Trusted Firmware: Building Secure Firmware Collaboratively</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https://static.sched.com/hosted_files/osseu2020/71/TrustedFirmware_ELC_2020.pdf </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xtBox 2"/>
          <p:cNvSpPr txBox="1"/>
          <p:nvPr/>
        </p:nvSpPr>
        <p:spPr>
          <a:xfrm>
            <a:off x="75056" y="1245021"/>
            <a:ext cx="891410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Slava</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Makkaveev</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The Road to Qualcomm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TrustZone</a:t>
            </a:r>
            <a:r>
              <a:rPr kumimoji="0" lang="en-US" sz="1400" b="0" i="0" u="none" strike="noStrike" kern="1200" cap="none" spc="0" normalizeH="0" baseline="0" noProof="0" dirty="0">
                <a:ln>
                  <a:noFill/>
                </a:ln>
                <a:solidFill>
                  <a:srgbClr val="000000"/>
                </a:solidFill>
                <a:effectLst/>
                <a:uLnTx/>
                <a:uFillTx/>
                <a:latin typeface="Verdana"/>
                <a:ea typeface="+mn-ea"/>
                <a:cs typeface="+mn-cs"/>
              </a:rPr>
              <a:t> Apps Fuzzing</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Checkpoint</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Nov. 14 2019, https://research.checkpoint.com/2019/the-road-to-qualcomm-trustzone-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apps-fuzzing</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Rectangle 13"/>
          <p:cNvSpPr>
            <a:spLocks noChangeArrowheads="1"/>
          </p:cNvSpPr>
          <p:nvPr/>
        </p:nvSpPr>
        <p:spPr bwMode="auto">
          <a:xfrm>
            <a:off x="0" y="2497"/>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18</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77484" y="2043780"/>
            <a:ext cx="88781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42</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Eyrolles</a:t>
            </a:r>
            <a:r>
              <a:rPr kumimoji="0" lang="hu-HU" sz="1400" b="0" i="0" u="none" strike="noStrike" kern="1200" cap="none" spc="0" normalizeH="0" baseline="0" noProof="0" dirty="0">
                <a:ln>
                  <a:noFill/>
                </a:ln>
                <a:solidFill>
                  <a:srgbClr val="000000"/>
                </a:solidFill>
                <a:effectLst/>
                <a:uLnTx/>
                <a:uFillTx/>
                <a:latin typeface="Verdana"/>
                <a:ea typeface="+mn-ea"/>
                <a:cs typeface="+mn-cs"/>
              </a:rPr>
              <a:t> N., </a:t>
            </a:r>
            <a:r>
              <a:rPr kumimoji="0" lang="en-US" sz="1400" b="0" i="0" u="none" strike="noStrike" kern="1200" cap="none" spc="0" normalizeH="0" baseline="0" noProof="0" dirty="0">
                <a:ln>
                  <a:noFill/>
                </a:ln>
                <a:solidFill>
                  <a:srgbClr val="000000"/>
                </a:solidFill>
                <a:effectLst/>
                <a:uLnTx/>
                <a:uFillTx/>
                <a:latin typeface="Verdana"/>
                <a:ea typeface="+mn-ea"/>
                <a:cs typeface="+mn-cs"/>
              </a:rPr>
              <a:t>TEE and trust: assessing the security of Arm’s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TrustZone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Viaccess</a:t>
            </a:r>
            <a:r>
              <a:rPr kumimoji="0" lang="hu-HU" sz="1400" b="0" i="0" u="none" strike="noStrike" kern="1200" cap="none" spc="0" normalizeH="0" baseline="0" noProof="0" dirty="0">
                <a:ln>
                  <a:noFill/>
                </a:ln>
                <a:solidFill>
                  <a:srgbClr val="000000"/>
                </a:solidFill>
                <a:effectLst/>
                <a:uLnTx/>
                <a:uFillTx/>
                <a:latin typeface="Verdana"/>
                <a:ea typeface="+mn-ea"/>
                <a:cs typeface="+mn-cs"/>
              </a:rPr>
              <a:t>-orca,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350" b="0" i="0" u="none" strike="noStrike" kern="1200" cap="none" spc="-20" normalizeH="0" baseline="0" noProof="0" dirty="0">
                <a:ln>
                  <a:noFill/>
                </a:ln>
                <a:solidFill>
                  <a:srgbClr val="000000"/>
                </a:solidFill>
                <a:effectLst/>
                <a:uLnTx/>
                <a:uFillTx/>
                <a:latin typeface="Verdana"/>
                <a:ea typeface="+mn-ea"/>
                <a:cs typeface="+mn-cs"/>
              </a:rPr>
              <a:t>Febr. 17 2021, https://www.viaccess-orca.com/blog/assessing-the-security-of-arms-trustzone</a:t>
            </a:r>
            <a:endParaRPr kumimoji="0" lang="en-US" sz="1350" b="0" i="0" u="none" strike="noStrike" kern="1200" cap="none" spc="-20" normalizeH="0" baseline="0" noProof="0" dirty="0">
              <a:ln>
                <a:noFill/>
              </a:ln>
              <a:solidFill>
                <a:srgbClr val="000000"/>
              </a:solidFill>
              <a:effectLst/>
              <a:uLnTx/>
              <a:uFillTx/>
              <a:latin typeface="Verdana"/>
              <a:ea typeface="+mn-ea"/>
              <a:cs typeface="+mn-cs"/>
            </a:endParaRPr>
          </a:p>
        </p:txBody>
      </p:sp>
      <p:sp>
        <p:nvSpPr>
          <p:cNvPr id="6" name="Szövegdoboz 5"/>
          <p:cNvSpPr txBox="1"/>
          <p:nvPr/>
        </p:nvSpPr>
        <p:spPr>
          <a:xfrm>
            <a:off x="74811" y="2644865"/>
            <a:ext cx="86973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43</a:t>
            </a:r>
            <a:r>
              <a:rPr kumimoji="0" lang="en-US" sz="1400" b="0" i="0" u="none" strike="noStrike" kern="1200" cap="none" spc="0" normalizeH="0" baseline="0" noProof="0" dirty="0">
                <a:ln>
                  <a:noFill/>
                </a:ln>
                <a:solidFill>
                  <a:srgbClr val="000000"/>
                </a:solidFill>
                <a:effectLst/>
                <a:uLnTx/>
                <a:uFillTx/>
                <a:latin typeface="Verdana"/>
                <a:ea typeface="+mn-ea"/>
                <a:cs typeface="+mn-cs"/>
              </a:rPr>
              <a:t>]: Security Analysis of TEEs on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TrustZone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Viaccess</a:t>
            </a:r>
            <a:r>
              <a:rPr kumimoji="0" lang="hu-HU" sz="1400" b="0" i="0" u="none" strike="noStrike" kern="1200" cap="none" spc="0" normalizeH="0" baseline="0" noProof="0" dirty="0">
                <a:ln>
                  <a:noFill/>
                </a:ln>
                <a:solidFill>
                  <a:srgbClr val="000000"/>
                </a:solidFill>
                <a:effectLst/>
                <a:uLnTx/>
                <a:uFillTx/>
                <a:latin typeface="Verdana"/>
                <a:ea typeface="+mn-ea"/>
                <a:cs typeface="+mn-cs"/>
              </a:rPr>
              <a:t>-orca,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https://www.viaccess-orca.com/hubfs/TEE%20White%20Paper%20final%202021.pdf</a:t>
            </a:r>
          </a:p>
        </p:txBody>
      </p:sp>
      <p:sp>
        <p:nvSpPr>
          <p:cNvPr id="7" name="Szövegdoboz 6"/>
          <p:cNvSpPr txBox="1"/>
          <p:nvPr/>
        </p:nvSpPr>
        <p:spPr>
          <a:xfrm>
            <a:off x="77518" y="3232550"/>
            <a:ext cx="900573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44</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Announces Armv9 Architecture: SVE2, Security, and the Next Decade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March</a:t>
            </a:r>
            <a:r>
              <a:rPr kumimoji="0" lang="hu-HU" sz="1400" b="0" i="0" u="none" strike="noStrike" kern="1200" cap="none" spc="0" normalizeH="0" baseline="0" noProof="0" dirty="0">
                <a:ln>
                  <a:noFill/>
                </a:ln>
                <a:solidFill>
                  <a:srgbClr val="000000"/>
                </a:solidFill>
                <a:effectLst/>
                <a:uLnTx/>
                <a:uFillTx/>
                <a:latin typeface="Verdana"/>
                <a:ea typeface="+mn-ea"/>
                <a:cs typeface="+mn-cs"/>
              </a:rPr>
              <a:t> 30 2021, https://www.anandtech.com/print/16584/arm-announces-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armv9-architecture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76756" y="4040020"/>
            <a:ext cx="89350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45</a:t>
            </a:r>
            <a:r>
              <a:rPr kumimoji="0" lang="en-US"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Shilov</a:t>
            </a:r>
            <a:r>
              <a:rPr kumimoji="0" lang="hu-HU" sz="1400" b="0" i="0" u="none" strike="noStrike" kern="1200" cap="none" spc="-20" normalizeH="0" baseline="0" noProof="0" dirty="0">
                <a:ln>
                  <a:noFill/>
                </a:ln>
                <a:solidFill>
                  <a:srgbClr val="000000"/>
                </a:solidFill>
                <a:effectLst/>
                <a:uLnTx/>
                <a:uFillTx/>
                <a:latin typeface="Verdana"/>
                <a:ea typeface="+mn-ea"/>
                <a:cs typeface="+mn-cs"/>
              </a:rPr>
              <a:t> A., </a:t>
            </a:r>
            <a:r>
              <a:rPr kumimoji="0" lang="en-US" sz="1400" b="0" i="0" u="none" strike="noStrike" kern="1200" cap="none" spc="-20" normalizeH="0" baseline="0" noProof="0" dirty="0">
                <a:ln>
                  <a:noFill/>
                </a:ln>
                <a:solidFill>
                  <a:srgbClr val="000000"/>
                </a:solidFill>
                <a:effectLst/>
                <a:uLnTx/>
                <a:uFillTx/>
                <a:latin typeface="Verdana"/>
                <a:ea typeface="+mn-ea"/>
                <a:cs typeface="+mn-cs"/>
              </a:rPr>
              <a:t>Arm Unveils Armv9 Instruction Set Architecture</a:t>
            </a: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Tom’s</a:t>
            </a:r>
            <a:r>
              <a:rPr kumimoji="0" lang="hu-HU" sz="1400" b="0" i="0" u="none" strike="noStrike" kern="1200" cap="none" spc="-20" normalizeH="0" baseline="0" noProof="0" dirty="0">
                <a:ln>
                  <a:noFill/>
                </a:ln>
                <a:solidFill>
                  <a:srgbClr val="000000"/>
                </a:solidFill>
                <a:effectLst/>
                <a:uLnTx/>
                <a:uFillTx/>
                <a:latin typeface="Verdana"/>
                <a:ea typeface="+mn-ea"/>
                <a:cs typeface="+mn-cs"/>
              </a:rPr>
              <a:t> Hardware,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March</a:t>
            </a:r>
            <a:r>
              <a:rPr kumimoji="0" lang="hu-HU" sz="1400" b="0" i="0" u="none" strike="noStrike" kern="1200" cap="none" spc="-20" normalizeH="0" baseline="0" noProof="0" dirty="0">
                <a:ln>
                  <a:noFill/>
                </a:ln>
                <a:solidFill>
                  <a:srgbClr val="000000"/>
                </a:solidFill>
                <a:effectLst/>
                <a:uLnTx/>
                <a:uFillTx/>
                <a:latin typeface="Verdana"/>
                <a:ea typeface="+mn-ea"/>
                <a:cs typeface="+mn-cs"/>
              </a:rPr>
              <a:t> 31 2021,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https://www.tomshardware.com/news/arm-announces-armv9-isa</a:t>
            </a:r>
          </a:p>
        </p:txBody>
      </p:sp>
      <p:sp>
        <p:nvSpPr>
          <p:cNvPr id="9" name="Szövegdoboz 8"/>
          <p:cNvSpPr txBox="1"/>
          <p:nvPr/>
        </p:nvSpPr>
        <p:spPr>
          <a:xfrm>
            <a:off x="76188" y="4617169"/>
            <a:ext cx="895649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46</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Bannister</a:t>
            </a:r>
            <a:r>
              <a:rPr kumimoji="0" lang="hu-HU" sz="1400" b="0" i="0" u="none" strike="noStrike" kern="1200" cap="none" spc="0" normalizeH="0" baseline="0" noProof="0" dirty="0">
                <a:ln>
                  <a:noFill/>
                </a:ln>
                <a:solidFill>
                  <a:srgbClr val="000000"/>
                </a:solidFill>
                <a:effectLst/>
                <a:uLnTx/>
                <a:uFillTx/>
                <a:latin typeface="Verdana"/>
                <a:ea typeface="+mn-ea"/>
                <a:cs typeface="+mn-cs"/>
              </a:rPr>
              <a:t> S., </a:t>
            </a:r>
            <a:r>
              <a:rPr kumimoji="0" lang="en-US" sz="1400" b="0" i="0" u="none" strike="noStrike" kern="1200" cap="none" spc="0" normalizeH="0" baseline="0" noProof="0" dirty="0">
                <a:ln>
                  <a:noFill/>
                </a:ln>
                <a:solidFill>
                  <a:srgbClr val="000000"/>
                </a:solidFill>
                <a:effectLst/>
                <a:uLnTx/>
                <a:uFillTx/>
                <a:latin typeface="Verdana"/>
                <a:ea typeface="+mn-ea"/>
                <a:cs typeface="+mn-cs"/>
              </a:rPr>
              <a:t>Memory Tagging Extension: Enhancing memory safety through 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Community</a:t>
            </a:r>
            <a:r>
              <a:rPr kumimoji="0" lang="hu-HU" sz="1400" b="0" i="0" u="none" strike="noStrike" kern="1200" cap="none" spc="0" normalizeH="0" baseline="0" noProof="0" dirty="0">
                <a:ln>
                  <a:noFill/>
                </a:ln>
                <a:solidFill>
                  <a:srgbClr val="000000"/>
                </a:solidFill>
                <a:effectLst/>
                <a:uLnTx/>
                <a:uFillTx/>
                <a:latin typeface="Verdana"/>
                <a:ea typeface="+mn-ea"/>
                <a:cs typeface="+mn-cs"/>
              </a:rPr>
              <a:t>, Aug. 5 2019, https://community.arm.com/developer/ip-products/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/b/</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ip</a:t>
            </a:r>
            <a:r>
              <a:rPr kumimoji="0" lang="hu-HU" sz="1400" b="0" i="0" u="none" strike="noStrike" kern="1200" cap="none" spc="0" normalizeH="0" baseline="0" noProof="0" dirty="0">
                <a:ln>
                  <a:noFill/>
                </a:ln>
                <a:solidFill>
                  <a:srgbClr val="000000"/>
                </a:solidFill>
                <a:effectLst/>
                <a:uLnTx/>
                <a:uFillTx/>
                <a:latin typeface="Verdana"/>
                <a:ea typeface="+mn-ea"/>
                <a:cs typeface="+mn-cs"/>
              </a:rPr>
              <a:t>-blog/</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posts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enhancing-memory-safety</a:t>
            </a:r>
            <a:endParaRPr kumimoji="0" lang="hu-HU"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Szövegdoboz 9"/>
          <p:cNvSpPr txBox="1"/>
          <p:nvPr/>
        </p:nvSpPr>
        <p:spPr>
          <a:xfrm>
            <a:off x="76756" y="5418855"/>
            <a:ext cx="55120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47</a:t>
            </a:r>
            <a:r>
              <a:rPr kumimoji="0" lang="en-US" sz="1400" b="0" i="0" u="none" strike="noStrike" kern="1200" cap="none" spc="0" normalizeH="0" baseline="0" noProof="0" dirty="0">
                <a:ln>
                  <a:noFill/>
                </a:ln>
                <a:solidFill>
                  <a:srgbClr val="000000"/>
                </a:solidFill>
                <a:effectLst/>
                <a:uLnTx/>
                <a:uFillTx/>
                <a:latin typeface="Verdana"/>
                <a:ea typeface="+mn-ea"/>
                <a:cs typeface="+mn-cs"/>
              </a:rPr>
              <a:t>]: Armv8.5-A Memory Tagging Extension</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000000"/>
                </a:solidFill>
                <a:effectLst/>
                <a:uLnTx/>
                <a:uFillTx/>
                <a:latin typeface="Verdana"/>
                <a:ea typeface="+mn-ea"/>
                <a:cs typeface="+mn-cs"/>
              </a:rPr>
              <a:t> White Paper</a:t>
            </a:r>
          </a:p>
        </p:txBody>
      </p:sp>
      <p:sp>
        <p:nvSpPr>
          <p:cNvPr id="12" name="Szövegdoboz 11"/>
          <p:cNvSpPr txBox="1"/>
          <p:nvPr/>
        </p:nvSpPr>
        <p:spPr>
          <a:xfrm>
            <a:off x="76188" y="5814265"/>
            <a:ext cx="898540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48</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Serebryany</a:t>
            </a:r>
            <a:r>
              <a:rPr kumimoji="0" lang="hu-HU" sz="1400" b="0" i="0" u="none" strike="noStrike" kern="1200" cap="none" spc="-20" normalizeH="0" baseline="0" noProof="0" dirty="0">
                <a:ln>
                  <a:noFill/>
                </a:ln>
                <a:solidFill>
                  <a:srgbClr val="000000"/>
                </a:solidFill>
                <a:effectLst/>
                <a:uLnTx/>
                <a:uFillTx/>
                <a:latin typeface="Verdana"/>
                <a:ea typeface="+mn-ea"/>
                <a:cs typeface="+mn-cs"/>
              </a:rPr>
              <a:t> K.,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Stepanov</a:t>
            </a:r>
            <a:r>
              <a:rPr kumimoji="0" lang="hu-HU" sz="1400" b="0" i="0" u="none" strike="noStrike" kern="1200" cap="none" spc="-20" normalizeH="0" baseline="0" noProof="0" dirty="0">
                <a:ln>
                  <a:noFill/>
                </a:ln>
                <a:solidFill>
                  <a:srgbClr val="000000"/>
                </a:solidFill>
                <a:effectLst/>
                <a:uLnTx/>
                <a:uFillTx/>
                <a:latin typeface="Verdana"/>
                <a:ea typeface="+mn-ea"/>
                <a:cs typeface="+mn-cs"/>
              </a:rPr>
              <a:t> E.,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Shlyapnikov</a:t>
            </a:r>
            <a:r>
              <a:rPr kumimoji="0" lang="hu-HU" sz="1400" b="0" i="0" u="none" strike="noStrike" kern="1200" cap="none" spc="-20" normalizeH="0" baseline="0" noProof="0" dirty="0">
                <a:ln>
                  <a:noFill/>
                </a:ln>
                <a:solidFill>
                  <a:srgbClr val="000000"/>
                </a:solidFill>
                <a:effectLst/>
                <a:uLnTx/>
                <a:uFillTx/>
                <a:latin typeface="Verdana"/>
                <a:ea typeface="+mn-ea"/>
                <a:cs typeface="+mn-cs"/>
              </a:rPr>
              <a:t> A.,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Tsyrklevich</a:t>
            </a:r>
            <a:r>
              <a:rPr kumimoji="0" lang="hu-HU" sz="1400" b="0" i="0" u="none" strike="noStrike" kern="1200" cap="none" spc="-20" normalizeH="0" baseline="0" noProof="0" dirty="0">
                <a:ln>
                  <a:noFill/>
                </a:ln>
                <a:solidFill>
                  <a:srgbClr val="000000"/>
                </a:solidFill>
                <a:effectLst/>
                <a:uLnTx/>
                <a:uFillTx/>
                <a:latin typeface="Verdana"/>
                <a:ea typeface="+mn-ea"/>
                <a:cs typeface="+mn-cs"/>
              </a:rPr>
              <a:t> V., and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Vyukov</a:t>
            </a:r>
            <a:r>
              <a:rPr kumimoji="0" lang="hu-HU" sz="1400" b="0" i="0" u="none" strike="noStrike" kern="1200" cap="none" spc="-20" normalizeH="0" baseline="0" noProof="0" dirty="0">
                <a:ln>
                  <a:noFill/>
                </a:ln>
                <a:solidFill>
                  <a:srgbClr val="000000"/>
                </a:solidFill>
                <a:effectLst/>
                <a:uLnTx/>
                <a:uFillTx/>
                <a:latin typeface="Verdana"/>
                <a:ea typeface="+mn-ea"/>
                <a:cs typeface="+mn-cs"/>
              </a:rPr>
              <a:t> D., </a:t>
            </a:r>
            <a:r>
              <a:rPr kumimoji="0" lang="en-US" sz="1400" b="0" i="0" u="none" strike="noStrike" kern="1200" cap="none" spc="-20" normalizeH="0" baseline="0" noProof="0" dirty="0">
                <a:ln>
                  <a:noFill/>
                </a:ln>
                <a:solidFill>
                  <a:srgbClr val="000000"/>
                </a:solidFill>
                <a:effectLst/>
                <a:uLnTx/>
                <a:uFillTx/>
                <a:latin typeface="Verdana"/>
                <a:ea typeface="+mn-ea"/>
                <a:cs typeface="+mn-cs"/>
              </a:rPr>
              <a:t>Memory Tagging </a:t>
            </a:r>
            <a:endParaRPr kumimoji="0" lang="hu-HU" sz="1400" b="0" i="0" u="none" strike="noStrike" kern="1200" cap="none" spc="-2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and how it improves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C/C++ memory safety</a:t>
            </a:r>
            <a:r>
              <a:rPr kumimoji="0" lang="hu-HU" sz="1400" b="0" i="0" u="none" strike="noStrike" kern="1200" cap="none" spc="0" normalizeH="0" baseline="0" noProof="0" dirty="0">
                <a:ln>
                  <a:noFill/>
                </a:ln>
                <a:solidFill>
                  <a:srgbClr val="000000"/>
                </a:solidFill>
                <a:effectLst/>
                <a:uLnTx/>
                <a:uFillTx/>
                <a:latin typeface="Verdana"/>
                <a:ea typeface="+mn-ea"/>
                <a:cs typeface="+mn-cs"/>
              </a:rPr>
              <a:t>, Febr.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https://arxiv.org/ftp/arxiv/papers/1802/1802.09517.pdf</a:t>
            </a:r>
          </a:p>
        </p:txBody>
      </p:sp>
    </p:spTree>
    <p:extLst>
      <p:ext uri="{BB962C8B-B14F-4D97-AF65-F5344CB8AC3E}">
        <p14:creationId xmlns:p14="http://schemas.microsoft.com/office/powerpoint/2010/main" val="354708330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92" y="656285"/>
            <a:ext cx="75686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fi-FI" sz="1400" b="0" i="0" u="none" strike="noStrike" kern="1200" cap="none" spc="0" normalizeH="0" baseline="0" noProof="0" dirty="0">
                <a:ln>
                  <a:noFill/>
                </a:ln>
                <a:solidFill>
                  <a:srgbClr val="000000"/>
                </a:solidFill>
                <a:effectLst/>
                <a:uLnTx/>
                <a:uFillTx/>
                <a:latin typeface="Verdana"/>
                <a:ea typeface="+mn-ea"/>
                <a:cs typeface="+mn-cs"/>
              </a:rPr>
              <a:t>Marvell PXA986</a:t>
            </a:r>
            <a:r>
              <a:rPr kumimoji="0" lang="hu-HU" sz="1400" b="0" i="0" u="none" strike="noStrike" kern="1200" cap="none" spc="0" normalizeH="0" baseline="0" noProof="0" dirty="0">
                <a:ln>
                  <a:noFill/>
                </a:ln>
                <a:solidFill>
                  <a:srgbClr val="000000"/>
                </a:solidFill>
                <a:effectLst/>
                <a:uLnTx/>
                <a:uFillTx/>
                <a:latin typeface="Verdana"/>
                <a:ea typeface="+mn-ea"/>
                <a:cs typeface="+mn-cs"/>
              </a:rPr>
              <a:t>, Notebook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Check</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https://www.notebookcheck.net/Marvell-PXA986-Processor.97659.0.html</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xtBox 2"/>
          <p:cNvSpPr txBox="1"/>
          <p:nvPr/>
        </p:nvSpPr>
        <p:spPr>
          <a:xfrm>
            <a:off x="77281" y="1245021"/>
            <a:ext cx="84043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Cortex-A9,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Phytec</a:t>
            </a: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https://www.phytec.in/products/processor-platforms/cortex-a9/</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Rectangle 13"/>
          <p:cNvSpPr>
            <a:spLocks noChangeArrowheads="1"/>
          </p:cNvSpPr>
          <p:nvPr/>
        </p:nvSpPr>
        <p:spPr bwMode="auto">
          <a:xfrm>
            <a:off x="-655" y="2989"/>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19</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76396" y="1628800"/>
            <a:ext cx="89704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Teich</a:t>
            </a:r>
            <a:r>
              <a:rPr kumimoji="0" lang="en-US" sz="1400" b="0" i="0" u="none" strike="noStrike" kern="1200" cap="none" spc="0" normalizeH="0" baseline="0" noProof="0" dirty="0">
                <a:ln>
                  <a:noFill/>
                </a:ln>
                <a:solidFill>
                  <a:srgbClr val="000000"/>
                </a:solidFill>
                <a:effectLst/>
                <a:uLnTx/>
                <a:uFillTx/>
                <a:latin typeface="Verdana"/>
                <a:ea typeface="+mn-ea"/>
                <a:cs typeface="+mn-cs"/>
              </a:rPr>
              <a:t> P., Tearing apart Google’s TPU 3.0 AI coprocessor,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TheNextPlatform</a:t>
            </a:r>
            <a:r>
              <a:rPr kumimoji="0" lang="en-US" sz="1400" b="0" i="0" u="none" strike="noStrike" kern="1200" cap="none" spc="0" normalizeH="0" baseline="0" noProof="0" dirty="0">
                <a:ln>
                  <a:noFill/>
                </a:ln>
                <a:solidFill>
                  <a:srgbClr val="000000"/>
                </a:solidFill>
                <a:effectLst/>
                <a:uLnTx/>
                <a:uFillTx/>
                <a:latin typeface="Verdana"/>
                <a:ea typeface="+mn-ea"/>
                <a:cs typeface="+mn-cs"/>
              </a:rPr>
              <a:t>, Mai 10,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20" normalizeH="0" baseline="0" noProof="0" dirty="0">
                <a:ln>
                  <a:noFill/>
                </a:ln>
                <a:solidFill>
                  <a:srgbClr val="000000"/>
                </a:solidFill>
                <a:effectLst/>
                <a:uLnTx/>
                <a:uFillTx/>
                <a:latin typeface="Verdana"/>
                <a:ea typeface="+mn-ea"/>
                <a:cs typeface="+mn-cs"/>
              </a:rPr>
              <a:t>https://www.nextplatform.com/2018/05/10/tearing-apart-googles-tpu-3-0-ai-coprocessor/</a:t>
            </a:r>
          </a:p>
        </p:txBody>
      </p:sp>
      <p:sp>
        <p:nvSpPr>
          <p:cNvPr id="6" name="Szövegdoboz 5"/>
          <p:cNvSpPr txBox="1"/>
          <p:nvPr/>
        </p:nvSpPr>
        <p:spPr>
          <a:xfrm>
            <a:off x="77036" y="2229885"/>
            <a:ext cx="7822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52</a:t>
            </a:r>
            <a:r>
              <a:rPr kumimoji="0" lang="en-US" sz="1400" b="0" i="0" u="none" strike="noStrike" kern="1200" cap="none" spc="0" normalizeH="0" baseline="0" noProof="0" dirty="0">
                <a:ln>
                  <a:noFill/>
                </a:ln>
                <a:solidFill>
                  <a:srgbClr val="000000"/>
                </a:solidFill>
                <a:effectLst/>
                <a:uLnTx/>
                <a:uFillTx/>
                <a:latin typeface="Verdana"/>
                <a:ea typeface="+mn-ea"/>
                <a:cs typeface="+mn-cs"/>
              </a:rPr>
              <a:t>]: Arm Architecture Reference Manual Armv8, for Armv8-A architecture profile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Developer</a:t>
            </a:r>
            <a:r>
              <a:rPr kumimoji="0" lang="hu-HU" sz="1400" b="0" i="0" u="none" strike="noStrike" kern="1200" cap="none" spc="0" normalizeH="0" baseline="0" noProof="0" dirty="0">
                <a:ln>
                  <a:noFill/>
                </a:ln>
                <a:solidFill>
                  <a:srgbClr val="000000"/>
                </a:solidFill>
                <a:effectLst/>
                <a:uLnTx/>
                <a:uFillTx/>
                <a:latin typeface="Verdana"/>
                <a:ea typeface="+mn-ea"/>
                <a:cs typeface="+mn-cs"/>
              </a:rPr>
              <a:t>, 2020-2021</a:t>
            </a:r>
          </a:p>
        </p:txBody>
      </p:sp>
      <p:sp>
        <p:nvSpPr>
          <p:cNvPr id="7" name="Szövegdoboz 6"/>
          <p:cNvSpPr txBox="1"/>
          <p:nvPr/>
        </p:nvSpPr>
        <p:spPr>
          <a:xfrm>
            <a:off x="76430" y="2817570"/>
            <a:ext cx="898342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53</a:t>
            </a:r>
            <a:r>
              <a:rPr kumimoji="0" lang="en-US" sz="1400" b="0" i="0" u="none" strike="noStrike" kern="1200" cap="none" spc="0" normalizeH="0" baseline="0" noProof="0" dirty="0">
                <a:ln>
                  <a:noFill/>
                </a:ln>
                <a:solidFill>
                  <a:srgbClr val="000000"/>
                </a:solidFill>
                <a:effectLst/>
                <a:uLnTx/>
                <a:uFillTx/>
                <a:latin typeface="Verdana"/>
                <a:ea typeface="+mn-ea"/>
                <a:cs typeface="+mn-cs"/>
              </a:rPr>
              <a:t>]: I will take you to the past and present of the mobile phone ARM processor in minutes, no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longer have to worry about my wife and wife let me choose a mobile phone...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Programmer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Sought</a:t>
            </a: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https://www.programmersought.com/article/77841675152/</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75668" y="3625040"/>
            <a:ext cx="913025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54</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Morgan T.P., </a:t>
            </a:r>
            <a:r>
              <a:rPr kumimoji="0" lang="en-US" sz="1400" b="0" i="0" u="none" strike="noStrike" kern="1200" cap="none" spc="0" normalizeH="0" baseline="0" noProof="0" dirty="0">
                <a:ln>
                  <a:noFill/>
                </a:ln>
                <a:solidFill>
                  <a:srgbClr val="000000"/>
                </a:solidFill>
                <a:effectLst/>
                <a:uLnTx/>
                <a:uFillTx/>
                <a:latin typeface="Verdana"/>
                <a:ea typeface="+mn-ea"/>
                <a:cs typeface="+mn-cs"/>
              </a:rPr>
              <a:t>ARM’S V9 A</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Explains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Why</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Nvidia</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Needs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To</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Buy</a:t>
            </a:r>
            <a:r>
              <a:rPr kumimoji="0" lang="hu-HU" sz="1400" b="0" i="0" u="none" strike="noStrike" kern="1200" cap="none" spc="0" normalizeH="0" baseline="0" noProof="0" dirty="0">
                <a:ln>
                  <a:noFill/>
                </a:ln>
                <a:solidFill>
                  <a:srgbClr val="000000"/>
                </a:solidFill>
                <a:effectLst/>
                <a:uLnTx/>
                <a:uFillTx/>
                <a:latin typeface="Verdana"/>
                <a:ea typeface="+mn-ea"/>
                <a:cs typeface="+mn-cs"/>
              </a:rPr>
              <a:t> It, The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Next</a:t>
            </a:r>
            <a:r>
              <a:rPr kumimoji="0" lang="hu-HU" sz="1400" b="0" i="0" u="none" strike="noStrike" kern="1200" cap="none" spc="0" normalizeH="0" baseline="0" noProof="0" dirty="0">
                <a:ln>
                  <a:noFill/>
                </a:ln>
                <a:solidFill>
                  <a:srgbClr val="000000"/>
                </a:solidFill>
                <a:effectLst/>
                <a:uLnTx/>
                <a:uFillTx/>
                <a:latin typeface="Verdana"/>
                <a:ea typeface="+mn-ea"/>
                <a:cs typeface="+mn-cs"/>
              </a:rPr>
              <a:t> Platform,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March</a:t>
            </a:r>
            <a:r>
              <a:rPr kumimoji="0" lang="hu-HU" sz="1400" b="0" i="0" u="none" strike="noStrike" kern="1200" cap="none" spc="0" normalizeH="0" baseline="0" noProof="0" dirty="0">
                <a:ln>
                  <a:noFill/>
                </a:ln>
                <a:solidFill>
                  <a:srgbClr val="000000"/>
                </a:solidFill>
                <a:effectLst/>
                <a:uLnTx/>
                <a:uFillTx/>
                <a:latin typeface="Verdana"/>
                <a:ea typeface="+mn-ea"/>
                <a:cs typeface="+mn-cs"/>
              </a:rPr>
              <a:t> 30 2021, https://www.nextplatform.com/2021/03/30/arms-v9-architecture-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explains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why</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nvidia</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needs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to</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buy</a:t>
            </a:r>
            <a:r>
              <a:rPr kumimoji="0" lang="hu-HU" sz="1400" b="0" i="0" u="none" strike="noStrike" kern="1200" cap="none" spc="0" normalizeH="0" baseline="0" noProof="0" dirty="0">
                <a:ln>
                  <a:noFill/>
                </a:ln>
                <a:solidFill>
                  <a:srgbClr val="000000"/>
                </a:solidFill>
                <a:effectLst/>
                <a:uLnTx/>
                <a:uFillTx/>
                <a:latin typeface="Verdana"/>
                <a:ea typeface="+mn-ea"/>
                <a:cs typeface="+mn-cs"/>
              </a:rPr>
              <a:t>-it/</a:t>
            </a:r>
          </a:p>
        </p:txBody>
      </p:sp>
      <p:sp>
        <p:nvSpPr>
          <p:cNvPr id="9" name="Szövegdoboz 8"/>
          <p:cNvSpPr txBox="1"/>
          <p:nvPr/>
        </p:nvSpPr>
        <p:spPr>
          <a:xfrm>
            <a:off x="75100" y="4419110"/>
            <a:ext cx="916943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55</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Gao</a:t>
            </a:r>
            <a:r>
              <a:rPr kumimoji="0" lang="hu-HU" sz="1400" b="0" i="0" u="none" strike="noStrike" kern="1200" cap="none" spc="-20" normalizeH="0" baseline="0" noProof="0" dirty="0">
                <a:ln>
                  <a:noFill/>
                </a:ln>
                <a:solidFill>
                  <a:srgbClr val="000000"/>
                </a:solidFill>
                <a:effectLst/>
                <a:uLnTx/>
                <a:uFillTx/>
                <a:latin typeface="Verdana"/>
                <a:ea typeface="+mn-ea"/>
                <a:cs typeface="+mn-cs"/>
              </a:rPr>
              <a:t> Y., </a:t>
            </a:r>
            <a:r>
              <a:rPr kumimoji="0" lang="en-US" sz="1400" b="0" i="0" u="none" strike="noStrike" kern="1200" cap="none" spc="-20" normalizeH="0" baseline="0" noProof="0" dirty="0">
                <a:ln>
                  <a:noFill/>
                </a:ln>
                <a:solidFill>
                  <a:srgbClr val="000000"/>
                </a:solidFill>
                <a:effectLst/>
                <a:uLnTx/>
                <a:uFillTx/>
                <a:latin typeface="Verdana"/>
                <a:ea typeface="+mn-ea"/>
                <a:cs typeface="+mn-cs"/>
              </a:rPr>
              <a:t>HPC Workload Performance Tuning on POWER8 with IBM XL Compilers and Libraries</a:t>
            </a:r>
            <a:r>
              <a:rPr kumimoji="0" lang="hu-HU" sz="1400" b="0" i="0" u="none" strike="noStrike" kern="1200" cap="none" spc="-20" normalizeH="0" baseline="0" noProof="0" dirty="0">
                <a:ln>
                  <a:noFill/>
                </a:ln>
                <a:solidFill>
                  <a:srgbClr val="000000"/>
                </a:solidFill>
                <a:effectLst/>
                <a:uLnTx/>
                <a:uFillTx/>
                <a:latin typeface="Verdana"/>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SPXXL/</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Scicomp</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Summer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Workshop</a:t>
            </a:r>
            <a:r>
              <a:rPr kumimoji="0" lang="hu-HU" sz="1400" b="0" i="0" u="none" strike="noStrike" kern="1200" cap="none" spc="0" normalizeH="0" baseline="0" noProof="0" dirty="0">
                <a:ln>
                  <a:noFill/>
                </a:ln>
                <a:solidFill>
                  <a:srgbClr val="000000"/>
                </a:solidFill>
                <a:effectLst/>
                <a:uLnTx/>
                <a:uFillTx/>
                <a:latin typeface="Verdana"/>
                <a:ea typeface="+mn-ea"/>
                <a:cs typeface="+mn-cs"/>
              </a:rPr>
              <a:t> 2014, http://spscicomp.org/wordpress/wp-content/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uploads</a:t>
            </a:r>
            <a:r>
              <a:rPr kumimoji="0" lang="hu-HU" sz="1400" b="0" i="0" u="none" strike="noStrike" kern="1200" cap="none" spc="0" normalizeH="0" baseline="0" noProof="0" dirty="0">
                <a:ln>
                  <a:noFill/>
                </a:ln>
                <a:solidFill>
                  <a:srgbClr val="000000"/>
                </a:solidFill>
                <a:effectLst/>
                <a:uLnTx/>
                <a:uFillTx/>
                <a:latin typeface="Verdana"/>
                <a:ea typeface="+mn-ea"/>
                <a:cs typeface="+mn-cs"/>
              </a:rPr>
              <a:t>/2014/05/gao-IBM-XL-compilers-for-POWER8-Scicomp-2014.pdf</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Szövegdoboz 11"/>
          <p:cNvSpPr txBox="1"/>
          <p:nvPr/>
        </p:nvSpPr>
        <p:spPr>
          <a:xfrm>
            <a:off x="75100" y="5229200"/>
            <a:ext cx="9087809"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56</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Morrison V., </a:t>
            </a:r>
            <a:r>
              <a:rPr kumimoji="0" lang="en-US" sz="1400" b="0" i="0" u="none" strike="noStrike" kern="1200" cap="none" spc="0" normalizeH="0" baseline="0" noProof="0" dirty="0">
                <a:ln>
                  <a:noFill/>
                </a:ln>
                <a:solidFill>
                  <a:srgbClr val="000000"/>
                </a:solidFill>
                <a:effectLst/>
                <a:uLnTx/>
                <a:uFillTx/>
                <a:latin typeface="Verdana"/>
                <a:ea typeface="+mn-ea"/>
                <a:cs typeface="+mn-cs"/>
              </a:rPr>
              <a:t>What Every Dev Must Know About Multithreaded Apps</a:t>
            </a:r>
            <a:r>
              <a:rPr kumimoji="0" lang="hu-HU" sz="1400" b="0" i="0" u="none" strike="noStrike" kern="1200" cap="none" spc="0" normalizeH="0" baseline="0" noProof="0" dirty="0">
                <a:ln>
                  <a:noFill/>
                </a:ln>
                <a:solidFill>
                  <a:srgbClr val="000000"/>
                </a:solidFill>
                <a:effectLst/>
                <a:uLnTx/>
                <a:uFillTx/>
                <a:latin typeface="Verdana"/>
                <a:ea typeface="+mn-ea"/>
                <a:cs typeface="+mn-cs"/>
              </a:rPr>
              <a:t>, MSDN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Magazine</a:t>
            </a:r>
            <a:r>
              <a:rPr kumimoji="0" lang="hu-HU" sz="1400" b="0" i="0" u="none" strike="noStrike" kern="1200" cap="none" spc="0" normalizeH="0" baseline="0" noProof="0" dirty="0">
                <a:ln>
                  <a:noFill/>
                </a:ln>
                <a:solidFill>
                  <a:srgbClr val="000000"/>
                </a:solidFill>
                <a:effectLst/>
                <a:uLnTx/>
                <a:uFillTx/>
                <a:latin typeface="Verdana"/>
                <a:ea typeface="+mn-ea"/>
                <a:cs typeface="+mn-cs"/>
              </a:rPr>
              <a:t>, 2005,</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  https://msdn.microsoft.com/en-us/magazine/cc163744.aspx</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Szövegdoboz 12"/>
          <p:cNvSpPr txBox="1"/>
          <p:nvPr/>
        </p:nvSpPr>
        <p:spPr>
          <a:xfrm>
            <a:off x="75100" y="5814265"/>
            <a:ext cx="905857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dirty="0">
                <a:ln>
                  <a:noFill/>
                </a:ln>
                <a:solidFill>
                  <a:srgbClr val="000000"/>
                </a:solidFill>
                <a:effectLst/>
                <a:uLnTx/>
                <a:uFillTx/>
                <a:latin typeface="Verdana"/>
                <a:ea typeface="+mn-ea"/>
                <a:cs typeface="+mn-cs"/>
              </a:rPr>
              <a:t>[1</a:t>
            </a:r>
            <a:r>
              <a:rPr kumimoji="0" lang="hu-HU" sz="1400" b="0" i="0" u="none" strike="noStrike" kern="1200" cap="none" spc="-30" normalizeH="0" baseline="0" noProof="0" dirty="0">
                <a:ln>
                  <a:noFill/>
                </a:ln>
                <a:solidFill>
                  <a:srgbClr val="000000"/>
                </a:solidFill>
                <a:effectLst/>
                <a:uLnTx/>
                <a:uFillTx/>
                <a:latin typeface="Verdana"/>
                <a:ea typeface="+mn-ea"/>
                <a:cs typeface="+mn-cs"/>
              </a:rPr>
              <a:t>57</a:t>
            </a:r>
            <a:r>
              <a:rPr kumimoji="0" lang="en-US" sz="1400" b="0" i="0" u="none" strike="noStrike" kern="1200" cap="none" spc="-30" normalizeH="0" baseline="0" noProof="0" dirty="0">
                <a:ln>
                  <a:noFill/>
                </a:ln>
                <a:solidFill>
                  <a:srgbClr val="000000"/>
                </a:solidFill>
                <a:effectLst/>
                <a:uLnTx/>
                <a:uFillTx/>
                <a:latin typeface="Verdana"/>
                <a:ea typeface="+mn-ea"/>
                <a:cs typeface="+mn-cs"/>
              </a:rPr>
              <a:t>]: </a:t>
            </a:r>
            <a:r>
              <a:rPr kumimoji="0" lang="hu-HU" sz="1400" b="0" i="0" u="none" strike="noStrike" kern="1200" cap="none" spc="-3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30" normalizeH="0" baseline="0" noProof="0" dirty="0">
                <a:ln>
                  <a:noFill/>
                </a:ln>
                <a:solidFill>
                  <a:srgbClr val="000000"/>
                </a:solidFill>
                <a:effectLst/>
                <a:uLnTx/>
                <a:uFillTx/>
                <a:latin typeface="Verdana"/>
                <a:ea typeface="+mn-ea"/>
                <a:cs typeface="+mn-cs"/>
              </a:rPr>
              <a:t> A., </a:t>
            </a:r>
            <a:r>
              <a:rPr kumimoji="0" lang="en-US" sz="1400" b="0" i="0" u="none" strike="noStrike" kern="1200" cap="none" spc="-30" normalizeH="0" baseline="0" noProof="0" dirty="0">
                <a:ln>
                  <a:noFill/>
                </a:ln>
                <a:solidFill>
                  <a:srgbClr val="000000"/>
                </a:solidFill>
                <a:effectLst/>
                <a:uLnTx/>
                <a:uFillTx/>
                <a:latin typeface="Verdana"/>
                <a:ea typeface="+mn-ea"/>
                <a:cs typeface="+mn-cs"/>
              </a:rPr>
              <a:t>Arm Announces Mobile Armv9 CPU Microarchitectures: Cortex-X2, Cortex-A710 </a:t>
            </a:r>
            <a:endParaRPr kumimoji="0" lang="hu-HU" sz="1400" b="0" i="0" u="none" strike="noStrike" kern="1200" cap="none" spc="-3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Cortex-A510</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25 2021, https://www.anandtech.com/print/16693/arm-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announces-mobile-armv9-cpu-microarchitectures-cortexx2-cortexa710-cortexa510</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94071899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22" y="656285"/>
            <a:ext cx="897720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58</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Announces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Neoverse</a:t>
            </a:r>
            <a:r>
              <a:rPr kumimoji="0" lang="hu-HU" sz="1400" b="0" i="0" u="none" strike="noStrike" kern="1200" cap="none" spc="0" normalizeH="0" baseline="0" noProof="0" dirty="0">
                <a:ln>
                  <a:noFill/>
                </a:ln>
                <a:solidFill>
                  <a:srgbClr val="000000"/>
                </a:solidFill>
                <a:effectLst/>
                <a:uLnTx/>
                <a:uFillTx/>
                <a:latin typeface="Verdana"/>
                <a:ea typeface="+mn-ea"/>
                <a:cs typeface="+mn-cs"/>
              </a:rPr>
              <a:t> V1, N2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Platforms</a:t>
            </a:r>
            <a:r>
              <a:rPr kumimoji="0" lang="hu-HU" sz="1400" b="0" i="0" u="none" strike="noStrike" kern="1200" cap="none" spc="0" normalizeH="0" baseline="0" noProof="0" dirty="0">
                <a:ln>
                  <a:noFill/>
                </a:ln>
                <a:solidFill>
                  <a:srgbClr val="000000"/>
                </a:solidFill>
                <a:effectLst/>
                <a:uLnTx/>
                <a:uFillTx/>
                <a:latin typeface="Verdana"/>
                <a:ea typeface="+mn-ea"/>
                <a:cs typeface="+mn-cs"/>
              </a:rPr>
              <a:t> &amp;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CPUs</a:t>
            </a:r>
            <a:r>
              <a:rPr kumimoji="0" lang="hu-HU" sz="1400" b="0" i="0" u="none" strike="noStrike" kern="1200" cap="none" spc="0" normalizeH="0" baseline="0" noProof="0" dirty="0">
                <a:ln>
                  <a:noFill/>
                </a:ln>
                <a:solidFill>
                  <a:srgbClr val="000000"/>
                </a:solidFill>
                <a:effectLst/>
                <a:uLnTx/>
                <a:uFillTx/>
                <a:latin typeface="Verdana"/>
                <a:ea typeface="+mn-ea"/>
                <a:cs typeface="+mn-cs"/>
              </a:rPr>
              <a:t>, CMN-700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Mesh</a:t>
            </a:r>
            <a:r>
              <a:rPr kumimoji="0" lang="hu-HU" sz="1400" b="0" i="0" u="none" strike="noStrike" kern="1200" cap="none" spc="0" normalizeH="0" baseline="0" noProof="0" dirty="0">
                <a:ln>
                  <a:noFill/>
                </a:ln>
                <a:solidFill>
                  <a:srgbClr val="000000"/>
                </a:solidFill>
                <a:effectLst/>
                <a:uLnTx/>
                <a:uFillTx/>
                <a:latin typeface="Verdana"/>
                <a:ea typeface="+mn-ea"/>
                <a:cs typeface="+mn-cs"/>
              </a:rPr>
              <a:t>: More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Performance, More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Cores</a:t>
            </a:r>
            <a:r>
              <a:rPr kumimoji="0" lang="hu-HU" sz="1400" b="0" i="0" u="none" strike="noStrike" kern="1200" cap="none" spc="0" normalizeH="0" baseline="0" noProof="0" dirty="0">
                <a:ln>
                  <a:noFill/>
                </a:ln>
                <a:solidFill>
                  <a:srgbClr val="000000"/>
                </a:solidFill>
                <a:effectLst/>
                <a:uLnTx/>
                <a:uFillTx/>
                <a:latin typeface="Verdana"/>
                <a:ea typeface="+mn-ea"/>
                <a:cs typeface="+mn-cs"/>
              </a:rPr>
              <a:t>, More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Flexibility</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April</a:t>
            </a:r>
            <a:r>
              <a:rPr kumimoji="0" lang="hu-HU" sz="1400" b="0" i="0" u="none" strike="noStrike" kern="1200" cap="none" spc="0" normalizeH="0" baseline="0" noProof="0" dirty="0">
                <a:ln>
                  <a:noFill/>
                </a:ln>
                <a:solidFill>
                  <a:srgbClr val="000000"/>
                </a:solidFill>
                <a:effectLst/>
                <a:uLnTx/>
                <a:uFillTx/>
                <a:latin typeface="Verdana"/>
                <a:ea typeface="+mn-ea"/>
                <a:cs typeface="+mn-cs"/>
              </a:rPr>
              <a:t> 27 2021,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https://www.anandtech.com/print/16640/arm-announces-neoverse-v1-n2-platforms-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cpus-cmn700-mesh</a:t>
            </a:r>
          </a:p>
        </p:txBody>
      </p:sp>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20</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77026" y="1671930"/>
            <a:ext cx="855907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Dave</a:t>
            </a:r>
            <a:r>
              <a:rPr kumimoji="0" lang="hu-HU" sz="1400" b="0" i="0" u="none" strike="noStrike" kern="1200" cap="none" spc="0" normalizeH="0" baseline="0" noProof="0" dirty="0">
                <a:ln>
                  <a:noFill/>
                </a:ln>
                <a:solidFill>
                  <a:srgbClr val="000000"/>
                </a:solidFill>
                <a:effectLst/>
                <a:uLnTx/>
                <a:uFillTx/>
                <a:latin typeface="Verdana"/>
                <a:ea typeface="+mn-ea"/>
                <a:cs typeface="+mn-cs"/>
              </a:rPr>
              <a:t> K., </a:t>
            </a:r>
            <a:r>
              <a:rPr kumimoji="0" lang="en-US" sz="1400" b="0" i="0" u="none" strike="noStrike" kern="1200" cap="none" spc="0" normalizeH="0" baseline="0" noProof="0" dirty="0">
                <a:ln>
                  <a:noFill/>
                </a:ln>
                <a:solidFill>
                  <a:srgbClr val="000000"/>
                </a:solidFill>
                <a:effectLst/>
                <a:uLnTx/>
                <a:uFillTx/>
                <a:latin typeface="Verdana"/>
                <a:ea typeface="+mn-ea"/>
                <a:cs typeface="+mn-cs"/>
              </a:rPr>
              <a:t>How Arm’s Total Compute solutions will power the next decade of compute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Community</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25 2021, https://community.arm.com/developer/ip-products/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/b/</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ip</a:t>
            </a:r>
            <a:r>
              <a:rPr kumimoji="0" lang="hu-HU" sz="1400" b="0" i="0" u="none" strike="noStrike" kern="1200" cap="none" spc="0" normalizeH="0" baseline="0" noProof="0" dirty="0">
                <a:ln>
                  <a:noFill/>
                </a:ln>
                <a:solidFill>
                  <a:srgbClr val="000000"/>
                </a:solidFill>
                <a:effectLst/>
                <a:uLnTx/>
                <a:uFillTx/>
                <a:latin typeface="Verdana"/>
                <a:ea typeface="+mn-ea"/>
                <a:cs typeface="+mn-cs"/>
              </a:rPr>
              <a:t>-blog/</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posts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total-compute-solutions</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Szövegdoboz 6"/>
          <p:cNvSpPr txBox="1"/>
          <p:nvPr/>
        </p:nvSpPr>
        <p:spPr>
          <a:xfrm>
            <a:off x="77060" y="2483895"/>
            <a:ext cx="880414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60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Announces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Neoverse</a:t>
            </a:r>
            <a:r>
              <a:rPr kumimoji="0" lang="hu-HU" sz="1400" b="0" i="0" u="none" strike="noStrike" kern="1200" cap="none" spc="0" normalizeH="0" baseline="0" noProof="0" dirty="0">
                <a:ln>
                  <a:noFill/>
                </a:ln>
                <a:solidFill>
                  <a:srgbClr val="000000"/>
                </a:solidFill>
                <a:effectLst/>
                <a:uLnTx/>
                <a:uFillTx/>
                <a:latin typeface="Verdana"/>
                <a:ea typeface="+mn-ea"/>
                <a:cs typeface="+mn-cs"/>
              </a:rPr>
              <a:t> V1 &amp; N2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Infrastructure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CPUs</a:t>
            </a:r>
            <a:r>
              <a:rPr kumimoji="0" lang="hu-HU" sz="1400" b="0" i="0" u="none" strike="noStrike" kern="1200" cap="none" spc="0" normalizeH="0" baseline="0" noProof="0" dirty="0">
                <a:ln>
                  <a:noFill/>
                </a:ln>
                <a:solidFill>
                  <a:srgbClr val="000000"/>
                </a:solidFill>
                <a:effectLst/>
                <a:uLnTx/>
                <a:uFillTx/>
                <a:latin typeface="Verdana"/>
                <a:ea typeface="+mn-ea"/>
                <a:cs typeface="+mn-cs"/>
              </a:rPr>
              <a:t>: +50% IPC, SVE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Server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Cores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a:ea typeface="+mn-ea"/>
                <a:cs typeface="+mn-cs"/>
              </a:rPr>
              <a:t>. 22 2020, https://www.anandtech.com/show/16073/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arm-announces-neoverse-v1-n2</a:t>
            </a:r>
          </a:p>
        </p:txBody>
      </p:sp>
      <p:sp>
        <p:nvSpPr>
          <p:cNvPr id="8" name="Szövegdoboz 7"/>
          <p:cNvSpPr txBox="1"/>
          <p:nvPr/>
        </p:nvSpPr>
        <p:spPr>
          <a:xfrm>
            <a:off x="76298" y="3291365"/>
            <a:ext cx="917302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61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Shimpi</a:t>
            </a:r>
            <a:r>
              <a:rPr kumimoji="0" lang="hu-HU" sz="1400" b="0" i="0" u="none" strike="noStrike" kern="1200" cap="none" spc="-20" normalizeH="0" baseline="0" noProof="0" dirty="0">
                <a:ln>
                  <a:noFill/>
                </a:ln>
                <a:solidFill>
                  <a:srgbClr val="000000"/>
                </a:solidFill>
                <a:effectLst/>
                <a:uLnTx/>
                <a:uFillTx/>
                <a:latin typeface="Verdana"/>
                <a:ea typeface="+mn-ea"/>
                <a:cs typeface="+mn-cs"/>
              </a:rPr>
              <a:t> A.L., </a:t>
            </a:r>
            <a:r>
              <a:rPr kumimoji="0" lang="en-US" sz="1400" b="0" i="0" u="none" strike="noStrike" kern="1200" cap="none" spc="-20" normalizeH="0" baseline="0" noProof="0" dirty="0">
                <a:ln>
                  <a:noFill/>
                </a:ln>
                <a:solidFill>
                  <a:srgbClr val="000000"/>
                </a:solidFill>
                <a:effectLst/>
                <a:uLnTx/>
                <a:uFillTx/>
                <a:latin typeface="Verdana"/>
                <a:ea typeface="+mn-ea"/>
                <a:cs typeface="+mn-cs"/>
              </a:rPr>
              <a:t>AMD Discloses Bobcat &amp; Bulldozer Architectures at Hot Chips 2010</a:t>
            </a: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2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Aug. 24 2010, https://www.anandtech.com/show/3863/amd-discloses-bobcat-bulldozer-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architectures-at-hot-chips-2010</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 name="Rectangle 1"/>
          <p:cNvSpPr/>
          <p:nvPr/>
        </p:nvSpPr>
        <p:spPr>
          <a:xfrm>
            <a:off x="76972" y="4021323"/>
            <a:ext cx="752917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6</a:t>
            </a:r>
            <a:r>
              <a:rPr kumimoji="0" lang="en-GB" sz="1400" b="0" i="0" u="none" strike="noStrike" kern="1200" cap="none" spc="0" normalizeH="0" baseline="0" noProof="0" dirty="0">
                <a:ln>
                  <a:noFill/>
                </a:ln>
                <a:solidFill>
                  <a:srgbClr val="000000"/>
                </a:solidFill>
                <a:effectLst/>
                <a:uLnTx/>
                <a:uFillTx/>
                <a:latin typeface="Verdana"/>
                <a:ea typeface="+mn-ea"/>
                <a:cs typeface="+mn-cs"/>
              </a:rPr>
              <a:t>2</a:t>
            </a:r>
            <a:r>
              <a:rPr kumimoji="0" lang="en-US" sz="1400" b="0" i="0" u="none" strike="noStrike" kern="1200" cap="none" spc="0" normalizeH="0" baseline="0" noProof="0" dirty="0">
                <a:ln>
                  <a:noFill/>
                </a:ln>
                <a:solidFill>
                  <a:srgbClr val="000000"/>
                </a:solidFill>
                <a:effectLst/>
                <a:uLnTx/>
                <a:uFillTx/>
                <a:latin typeface="Verdana"/>
                <a:ea typeface="+mn-ea"/>
                <a:cs typeface="+mn-cs"/>
              </a:rPr>
              <a:t>]: Sima D., </a:t>
            </a:r>
            <a:r>
              <a:rPr kumimoji="0" lang="en-GB" sz="1400" b="0" i="0" u="none" strike="noStrike" kern="1200" cap="none" spc="0" normalizeH="0" baseline="0" noProof="0" dirty="0">
                <a:ln>
                  <a:noFill/>
                </a:ln>
                <a:solidFill>
                  <a:srgbClr val="000000"/>
                </a:solidFill>
                <a:effectLst/>
                <a:uLnTx/>
                <a:uFillTx/>
                <a:latin typeface="Verdana"/>
                <a:ea typeface="+mn-ea"/>
                <a:cs typeface="+mn-cs"/>
              </a:rPr>
              <a:t>the Processor Families Knowledge Base, </a:t>
            </a:r>
            <a:r>
              <a:rPr kumimoji="0" lang="en-GB" sz="1400" b="0" i="0" u="none" strike="noStrike" kern="1200" cap="none" spc="0" normalizeH="0" baseline="0" noProof="0" dirty="0" err="1">
                <a:ln>
                  <a:noFill/>
                </a:ln>
                <a:solidFill>
                  <a:srgbClr val="000000"/>
                </a:solidFill>
                <a:effectLst/>
                <a:uLnTx/>
                <a:uFillTx/>
                <a:latin typeface="Verdana"/>
                <a:ea typeface="+mn-ea"/>
                <a:cs typeface="+mn-cs"/>
              </a:rPr>
              <a:t>Obuda</a:t>
            </a:r>
            <a:r>
              <a:rPr kumimoji="0" lang="en-GB" sz="1400" b="0" i="0" u="none" strike="noStrike" kern="1200" cap="none" spc="0" normalizeH="0" baseline="0" noProof="0" dirty="0">
                <a:ln>
                  <a:noFill/>
                </a:ln>
                <a:solidFill>
                  <a:srgbClr val="000000"/>
                </a:solidFill>
                <a:effectLst/>
                <a:uLnTx/>
                <a:uFillTx/>
                <a:latin typeface="Verdana"/>
                <a:ea typeface="+mn-ea"/>
                <a:cs typeface="+mn-cs"/>
              </a:rPr>
              <a:t> University,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a:t>
            </a:r>
            <a:r>
              <a:rPr kumimoji="0" lang="en-GB" sz="1400" b="0" i="0" u="none" strike="noStrike" kern="1200" cap="none" spc="-20" normalizeH="0" baseline="0" noProof="0" dirty="0">
                <a:ln>
                  <a:noFill/>
                </a:ln>
                <a:solidFill>
                  <a:srgbClr val="000000"/>
                </a:solidFill>
                <a:effectLst/>
                <a:uLnTx/>
                <a:uFillTx/>
                <a:latin typeface="Verdana"/>
                <a:ea typeface="+mn-ea"/>
                <a:cs typeface="+mn-cs"/>
              </a:rPr>
              <a:t>https://users.nik.uni-buda.hu//sima/index.html</a:t>
            </a: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77688" y="4644135"/>
            <a:ext cx="898880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[163]: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Batten</a:t>
            </a:r>
            <a:r>
              <a:rPr kumimoji="0" lang="hu-HU" sz="1400" b="0" i="0" u="none" strike="noStrike" kern="1200" cap="none" spc="0" normalizeH="0" baseline="0" noProof="0" dirty="0">
                <a:ln>
                  <a:noFill/>
                </a:ln>
                <a:solidFill>
                  <a:srgbClr val="000000"/>
                </a:solidFill>
                <a:effectLst/>
                <a:uLnTx/>
                <a:uFillTx/>
                <a:latin typeface="Verdana"/>
                <a:ea typeface="+mn-ea"/>
                <a:cs typeface="+mn-cs"/>
              </a:rPr>
              <a:t> C., ECE 4750 Computer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Intel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Skylake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20" normalizeH="0" baseline="0" noProof="0" dirty="0">
                <a:ln>
                  <a:noFill/>
                </a:ln>
                <a:solidFill>
                  <a:srgbClr val="000000"/>
                </a:solidFill>
                <a:effectLst/>
                <a:uLnTx/>
                <a:uFillTx/>
                <a:latin typeface="Verdana"/>
                <a:ea typeface="+mn-ea"/>
                <a:cs typeface="+mn-cs"/>
              </a:rPr>
              <a:t>            https://www.csl.cornell.edu/courses/ece4750/2016f/handouts/ece4750-section-skylake.pdf</a:t>
            </a:r>
          </a:p>
        </p:txBody>
      </p:sp>
      <p:sp>
        <p:nvSpPr>
          <p:cNvPr id="9" name="TextBox 8"/>
          <p:cNvSpPr txBox="1"/>
          <p:nvPr/>
        </p:nvSpPr>
        <p:spPr>
          <a:xfrm>
            <a:off x="74722" y="5229200"/>
            <a:ext cx="5858463"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[16</a:t>
            </a:r>
            <a:r>
              <a:rPr kumimoji="0" lang="hu-HU" sz="1400" b="0" i="0" u="none" strike="noStrike" kern="1200" cap="none" spc="0" normalizeH="0" baseline="0" noProof="0" dirty="0">
                <a:ln>
                  <a:noFill/>
                </a:ln>
                <a:solidFill>
                  <a:srgbClr val="000000"/>
                </a:solidFill>
                <a:effectLst/>
                <a:uLnTx/>
                <a:uFillTx/>
                <a:latin typeface="Verdana"/>
                <a:ea typeface="+mn-ea"/>
                <a:cs typeface="+mn-cs"/>
              </a:rPr>
              <a:t>4</a:t>
            </a:r>
            <a:r>
              <a:rPr kumimoji="0" lang="en-US" sz="1400" b="0" i="0" u="none" strike="noStrike" kern="1200" cap="none" spc="0" normalizeH="0" baseline="0" noProof="0" dirty="0">
                <a:ln>
                  <a:noFill/>
                </a:ln>
                <a:solidFill>
                  <a:srgbClr val="000000"/>
                </a:solidFill>
                <a:effectLst/>
                <a:uLnTx/>
                <a:uFillTx/>
                <a:latin typeface="Verdana"/>
                <a:ea typeface="+mn-ea"/>
                <a:cs typeface="+mn-cs"/>
              </a:rPr>
              <a:t>]: What is Intel AVX-512?</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URTech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Nov. 2 2017,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https://www.urtech.ca/2017/11/solved-intel-avx-512/</a:t>
            </a:r>
          </a:p>
        </p:txBody>
      </p:sp>
      <p:sp>
        <p:nvSpPr>
          <p:cNvPr id="10" name="TextBox 9"/>
          <p:cNvSpPr txBox="1"/>
          <p:nvPr/>
        </p:nvSpPr>
        <p:spPr>
          <a:xfrm>
            <a:off x="75036" y="5769260"/>
            <a:ext cx="8889100"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[165]: ARM unveils Cortex-X2, A710, A510, new Mali GPUs as it prepares to go 64-bit only,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GSM Arena, 25 May,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https://www.gsmarena.com/arm_unveils_new_cpu_and_gpu_cores_including_an_a55_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replacement_as_it_prepares_to_go_64bit_only-news-49288.php</a:t>
            </a:r>
          </a:p>
        </p:txBody>
      </p:sp>
    </p:spTree>
    <p:extLst>
      <p:ext uri="{BB962C8B-B14F-4D97-AF65-F5344CB8AC3E}">
        <p14:creationId xmlns:p14="http://schemas.microsoft.com/office/powerpoint/2010/main" val="2473680102"/>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251" y="656285"/>
            <a:ext cx="8869109" cy="738664"/>
          </a:xfrm>
          <a:prstGeom prst="rect">
            <a:avLst/>
          </a:prstGeom>
          <a:noFill/>
        </p:spPr>
        <p:txBody>
          <a:bodyPr wrap="square" rtlCol="0">
            <a:spAutoFit/>
          </a:bodyPr>
          <a:lstStyle/>
          <a:p>
            <a:pPr marL="801688" lvl="0" indent="-801688">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lang="hu-HU" sz="1400" dirty="0">
                <a:solidFill>
                  <a:srgbClr val="000000"/>
                </a:solidFill>
                <a:latin typeface="Verdana"/>
              </a:rPr>
              <a:t>66</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rPr>
              <a:t> https://www.statista.com/statistics/1131983/arm-based-chip-unit-shipments-as-reported-by-licensees-worldwide/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74742" y="1196752"/>
            <a:ext cx="8040214" cy="738664"/>
          </a:xfrm>
          <a:prstGeom prst="rect">
            <a:avLst/>
          </a:prstGeom>
          <a:noFill/>
        </p:spPr>
        <p:txBody>
          <a:bodyPr wrap="square" rtlCol="0">
            <a:spAutoFit/>
          </a:bodyPr>
          <a:lstStyle/>
          <a:p>
            <a:pPr marL="801688" lvl="0" indent="-801688">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lang="hu-HU" sz="1400" dirty="0">
                <a:solidFill>
                  <a:srgbClr val="000000"/>
                </a:solidFill>
                <a:latin typeface="Verdana"/>
              </a:rPr>
              <a:t>67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Shilov</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lang="en-US" sz="1400" dirty="0">
                <a:solidFill>
                  <a:srgbClr val="000000"/>
                </a:solidFill>
              </a:rPr>
              <a:t>Over 200 Billion Arm-Based Chips Shipped</a:t>
            </a:r>
            <a:r>
              <a:rPr lang="hu-HU" sz="1400" dirty="0">
                <a:solidFill>
                  <a:srgbClr val="000000"/>
                </a:solidFill>
              </a:rPr>
              <a:t>;tomshardware.com; </a:t>
            </a:r>
            <a:r>
              <a:rPr lang="hu-HU" sz="1400" dirty="0" err="1">
                <a:solidFill>
                  <a:srgbClr val="000000"/>
                </a:solidFill>
              </a:rPr>
              <a:t>October</a:t>
            </a:r>
            <a:r>
              <a:rPr lang="hu-HU" sz="1400" dirty="0">
                <a:solidFill>
                  <a:srgbClr val="000000"/>
                </a:solidFill>
              </a:rPr>
              <a:t> 20, 2021; https://www.tomshardware.com/news/over-200-billion-of-arm-chips-shipped</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Szövegdoboz 6"/>
          <p:cNvSpPr txBox="1"/>
          <p:nvPr/>
        </p:nvSpPr>
        <p:spPr>
          <a:xfrm>
            <a:off x="74776" y="1988840"/>
            <a:ext cx="8793076" cy="523220"/>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68</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rPr>
              <a:t> http://reds.heig-vd.ch/share/cours/reco/documents/thehistoryofthearmarchitecture.pdf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77328" y="2420888"/>
            <a:ext cx="8793838" cy="738664"/>
          </a:xfrm>
          <a:prstGeom prst="rect">
            <a:avLst/>
          </a:prstGeom>
          <a:noFill/>
        </p:spPr>
        <p:txBody>
          <a:bodyPr wrap="square" rtlCol="0">
            <a:spAutoFit/>
          </a:bodyPr>
          <a:lstStyle/>
          <a:p>
            <a:pPr marL="806450" lvl="0" indent="-80645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69</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NVIDIA and </a:t>
            </a:r>
            <a:r>
              <a:rPr lang="en-US" sz="1400" dirty="0" err="1">
                <a:solidFill>
                  <a:srgbClr val="000000"/>
                </a:solidFill>
              </a:rPr>
              <a:t>SoftBank</a:t>
            </a:r>
            <a:r>
              <a:rPr lang="en-US" sz="1400" dirty="0">
                <a:solidFill>
                  <a:srgbClr val="000000"/>
                </a:solidFill>
              </a:rPr>
              <a:t> Group Announce Termination of NVIDIA’s Acquisition of Arm Limited</a:t>
            </a:r>
            <a:r>
              <a:rPr lang="hu-HU" sz="1400" dirty="0">
                <a:solidFill>
                  <a:srgbClr val="000000"/>
                </a:solidFill>
              </a:rPr>
              <a:t>; </a:t>
            </a:r>
            <a:r>
              <a:rPr lang="hu-HU" sz="1400" dirty="0" err="1">
                <a:solidFill>
                  <a:srgbClr val="000000"/>
                </a:solidFill>
              </a:rPr>
              <a:t>nvidianews</a:t>
            </a:r>
            <a:r>
              <a:rPr lang="hu-HU" sz="1400" dirty="0">
                <a:solidFill>
                  <a:srgbClr val="000000"/>
                </a:solidFill>
              </a:rPr>
              <a:t>; </a:t>
            </a:r>
            <a:r>
              <a:rPr lang="hu-HU" sz="1400" dirty="0" err="1">
                <a:solidFill>
                  <a:srgbClr val="000000"/>
                </a:solidFill>
              </a:rPr>
              <a:t>February</a:t>
            </a:r>
            <a:r>
              <a:rPr lang="hu-HU" sz="1400" dirty="0">
                <a:solidFill>
                  <a:srgbClr val="000000"/>
                </a:solidFill>
              </a:rPr>
              <a:t> 7. 2022.; https://nvidianews.nvidia.com/news/nvidia-and-softbank-group-announce-termination-of-nvidias-acquisition-of-arm-limited</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 name="Rectangle 1"/>
          <p:cNvSpPr/>
          <p:nvPr/>
        </p:nvSpPr>
        <p:spPr>
          <a:xfrm>
            <a:off x="74688" y="3248980"/>
            <a:ext cx="8803103" cy="954107"/>
          </a:xfrm>
          <a:prstGeom prst="rect">
            <a:avLst/>
          </a:prstGeom>
        </p:spPr>
        <p:txBody>
          <a:bodyPr wrap="square">
            <a:spAutoFit/>
          </a:bodyPr>
          <a:lstStyle/>
          <a:p>
            <a:pPr lvl="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lang="hu-HU" sz="1400" dirty="0">
                <a:solidFill>
                  <a:srgbClr val="000000"/>
                </a:solidFill>
                <a:latin typeface="Verdana"/>
              </a:rPr>
              <a:t>70</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Intel 64 and IA-32 Architectures Software Developer’s Manual Volume 1: Basic </a:t>
            </a:r>
          </a:p>
          <a:p>
            <a:pPr lvl="0">
              <a:defRPr/>
            </a:pPr>
            <a:r>
              <a:rPr lang="en-US" sz="1400" dirty="0">
                <a:solidFill>
                  <a:srgbClr val="000000"/>
                </a:solidFill>
              </a:rPr>
              <a:t>            Architecture, Order Number: 253665-067US, May 2018,</a:t>
            </a:r>
          </a:p>
          <a:p>
            <a:pPr lvl="0">
              <a:defRPr/>
            </a:pPr>
            <a:r>
              <a:rPr lang="en-US" sz="1400" dirty="0">
                <a:solidFill>
                  <a:srgbClr val="000000"/>
                </a:solidFill>
              </a:rPr>
              <a:t>            http://kib.kiev.ua/x86docs/SDMs/253665-067.pdf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75405" y="4077072"/>
            <a:ext cx="8812326" cy="738664"/>
          </a:xfrm>
          <a:prstGeom prst="rect">
            <a:avLst/>
          </a:prstGeom>
          <a:noFill/>
        </p:spPr>
        <p:txBody>
          <a:bodyPr wrap="square" rtlCol="0">
            <a:spAutoFit/>
          </a:bodyPr>
          <a:lstStyle/>
          <a:p>
            <a:pPr marL="806450" lvl="0" indent="-80645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71</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Arm® Architecture Reference Manual for A-profile architecture ARM DDI 0487H.a (ID020222),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400" b="0" i="0" u="none" strike="noStrike" kern="1200" cap="none" spc="-20" normalizeH="0" baseline="0" noProof="0" dirty="0">
              <a:ln>
                <a:noFill/>
              </a:ln>
              <a:solidFill>
                <a:srgbClr val="000000"/>
              </a:solidFill>
              <a:effectLst/>
              <a:uLnTx/>
              <a:uFillTx/>
              <a:latin typeface="Verdana"/>
              <a:ea typeface="+mn-ea"/>
              <a:cs typeface="+mn-cs"/>
            </a:endParaRPr>
          </a:p>
        </p:txBody>
      </p:sp>
      <p:sp>
        <p:nvSpPr>
          <p:cNvPr id="9" name="TextBox 8"/>
          <p:cNvSpPr txBox="1"/>
          <p:nvPr/>
        </p:nvSpPr>
        <p:spPr>
          <a:xfrm>
            <a:off x="75751" y="4617132"/>
            <a:ext cx="8838483" cy="954107"/>
          </a:xfrm>
          <a:prstGeom prst="rect">
            <a:avLst/>
          </a:prstGeom>
          <a:noFill/>
        </p:spPr>
        <p:txBody>
          <a:bodyPr wrap="square" rtlCol="0">
            <a:spAutoFit/>
          </a:bodyPr>
          <a:lstStyle/>
          <a:p>
            <a:pPr marL="806450" lvl="0" indent="-806450" fontAlgn="base">
              <a:spcBef>
                <a:spcPct val="0"/>
              </a:spcBef>
              <a:spcAft>
                <a:spcPct val="0"/>
              </a:spcAf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72</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Anderson M., ARM Neon Instruction Set and Why You Should Care, Presentation on Embedded Linux Conference, April 11-13, 2011, San Francisco, </a:t>
            </a:r>
          </a:p>
          <a:p>
            <a:pPr marL="806450" lvl="0" fontAlgn="base">
              <a:spcBef>
                <a:spcPct val="0"/>
              </a:spcBef>
              <a:spcAft>
                <a:spcPct val="0"/>
              </a:spcAft>
              <a:defRPr/>
            </a:pPr>
            <a:r>
              <a:rPr lang="en-US" sz="1400" dirty="0">
                <a:solidFill>
                  <a:srgbClr val="000000"/>
                </a:solidFill>
              </a:rPr>
              <a:t>https://elinux.org/images/4/40/Elc2011_anderson_arm.pdf</a:t>
            </a:r>
          </a:p>
          <a:p>
            <a:pPr marL="806450" marR="0" lvl="0" indent="-80645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extBox 9"/>
          <p:cNvSpPr txBox="1"/>
          <p:nvPr/>
        </p:nvSpPr>
        <p:spPr>
          <a:xfrm>
            <a:off x="76066" y="5481228"/>
            <a:ext cx="8848108" cy="954107"/>
          </a:xfrm>
          <a:prstGeom prst="rect">
            <a:avLst/>
          </a:prstGeom>
          <a:noFill/>
        </p:spPr>
        <p:txBody>
          <a:bodyPr wrap="square" rtlCol="0">
            <a:spAutoFit/>
          </a:bodyPr>
          <a:lstStyle/>
          <a:p>
            <a:pPr marL="806450" lvl="0" indent="-806450">
              <a:defRPr/>
            </a:pPr>
            <a:r>
              <a:rPr lang="hu-HU" sz="1400" dirty="0">
                <a:solidFill>
                  <a:srgbClr val="000000"/>
                </a:solidFill>
              </a:rPr>
              <a:t>[173]: </a:t>
            </a:r>
            <a:r>
              <a:rPr lang="hu-HU" sz="1400" dirty="0" err="1">
                <a:solidFill>
                  <a:srgbClr val="000000"/>
                </a:solidFill>
              </a:rPr>
              <a:t>Frumusanu</a:t>
            </a:r>
            <a:r>
              <a:rPr lang="hu-HU" sz="1400" dirty="0">
                <a:solidFill>
                  <a:srgbClr val="000000"/>
                </a:solidFill>
              </a:rPr>
              <a:t> A.; </a:t>
            </a:r>
            <a:r>
              <a:rPr lang="en-US" sz="1400" dirty="0">
                <a:solidFill>
                  <a:srgbClr val="000000"/>
                </a:solidFill>
              </a:rPr>
              <a:t>Arm Announces </a:t>
            </a:r>
            <a:r>
              <a:rPr lang="en-US" sz="1400" dirty="0" err="1">
                <a:solidFill>
                  <a:srgbClr val="000000"/>
                </a:solidFill>
              </a:rPr>
              <a:t>Neoverse</a:t>
            </a:r>
            <a:r>
              <a:rPr lang="en-US" sz="1400" dirty="0">
                <a:solidFill>
                  <a:srgbClr val="000000"/>
                </a:solidFill>
              </a:rPr>
              <a:t> V1, N2 Platforms &amp; CPUs, CMN-700 Mesh: More Performance, More Cores, More Flexibility</a:t>
            </a:r>
            <a:r>
              <a:rPr lang="hu-HU" sz="1400" dirty="0">
                <a:solidFill>
                  <a:srgbClr val="000000"/>
                </a:solidFill>
              </a:rPr>
              <a:t>; anadetech.com; </a:t>
            </a:r>
            <a:r>
              <a:rPr lang="hu-HU" sz="1400" dirty="0" err="1">
                <a:solidFill>
                  <a:srgbClr val="000000"/>
                </a:solidFill>
              </a:rPr>
              <a:t>April</a:t>
            </a:r>
            <a:r>
              <a:rPr lang="hu-HU" sz="1400" dirty="0">
                <a:solidFill>
                  <a:srgbClr val="000000"/>
                </a:solidFill>
              </a:rPr>
              <a:t> 27. 2021.; https://www.anandtech.com/Show/Index/16640?cPage=4&amp;all=False&amp;sort=0&amp;page=5&amp;slug=arm-announces-neoverse-v1-n2-platforms-cpus-cmn700-mesh </a:t>
            </a: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88230498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306" y="656285"/>
            <a:ext cx="8869109" cy="523220"/>
          </a:xfrm>
          <a:prstGeom prst="rect">
            <a:avLst/>
          </a:prstGeom>
          <a:noFill/>
        </p:spPr>
        <p:txBody>
          <a:bodyPr wrap="square" rtlCol="0">
            <a:spAutoFit/>
          </a:bodyPr>
          <a:lstStyle/>
          <a:p>
            <a:pPr marL="801688" lvl="0" indent="-801688">
              <a:defRPr/>
            </a:pPr>
            <a:r>
              <a:rPr lang="hu-HU" sz="1400" dirty="0">
                <a:solidFill>
                  <a:srgbClr val="000000"/>
                </a:solidFill>
              </a:rPr>
              <a:t>[174]: </a:t>
            </a:r>
            <a:r>
              <a:rPr lang="en-US" sz="1400" dirty="0">
                <a:solidFill>
                  <a:srgbClr val="000000"/>
                </a:solidFill>
              </a:rPr>
              <a:t>Understanding the Armv8.x and Armv9.x extensions, Issue 2.1,ARM, 102378, 2021</a:t>
            </a:r>
          </a:p>
          <a:p>
            <a:pPr marL="806450" lvl="0">
              <a:defRPr/>
            </a:pPr>
            <a:r>
              <a:rPr lang="en-US" sz="1400" dirty="0">
                <a:solidFill>
                  <a:srgbClr val="000000"/>
                </a:solidFill>
              </a:rPr>
              <a:t>https://documentation-service.arm.com/static/618bfdbbf45f0b1fbf3a7d58?token=</a:t>
            </a:r>
          </a:p>
        </p:txBody>
      </p:sp>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22</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84110" y="1196752"/>
            <a:ext cx="8040214" cy="738664"/>
          </a:xfrm>
          <a:prstGeom prst="rect">
            <a:avLst/>
          </a:prstGeom>
          <a:noFill/>
        </p:spPr>
        <p:txBody>
          <a:bodyPr wrap="square" rtlCol="0">
            <a:spAutoFit/>
          </a:bodyPr>
          <a:lstStyle/>
          <a:p>
            <a:pPr marL="801688" lvl="0" indent="-801688">
              <a:defRPr/>
            </a:pPr>
            <a:r>
              <a:rPr lang="hu-HU" sz="1400" dirty="0">
                <a:solidFill>
                  <a:srgbClr val="000000"/>
                </a:solidFill>
              </a:rPr>
              <a:t>[175]: </a:t>
            </a:r>
            <a:r>
              <a:rPr lang="hu-HU" sz="1400" dirty="0" err="1">
                <a:solidFill>
                  <a:srgbClr val="000000"/>
                </a:solidFill>
              </a:rPr>
              <a:t>Triggs</a:t>
            </a:r>
            <a:r>
              <a:rPr lang="hu-HU" sz="1400" dirty="0">
                <a:solidFill>
                  <a:srgbClr val="000000"/>
                </a:solidFill>
              </a:rPr>
              <a:t> R.; </a:t>
            </a:r>
            <a:r>
              <a:rPr lang="en-US" sz="1400" dirty="0">
                <a:solidFill>
                  <a:srgbClr val="000000"/>
                </a:solidFill>
              </a:rPr>
              <a:t>Arm Cortex-X1 and Cortex-A78 CPUs: Big cores with big differences</a:t>
            </a:r>
            <a:r>
              <a:rPr lang="hu-HU" sz="1400" dirty="0">
                <a:solidFill>
                  <a:srgbClr val="000000"/>
                </a:solidFill>
              </a:rPr>
              <a:t>; androidauthority.com; May 26. 2020.; https://www.androidauthority.com/arm-cortex-x1-cortex-a78-1119666/</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Szövegdoboz 6"/>
          <p:cNvSpPr txBox="1"/>
          <p:nvPr/>
        </p:nvSpPr>
        <p:spPr>
          <a:xfrm>
            <a:off x="87457" y="1988840"/>
            <a:ext cx="8793076" cy="954107"/>
          </a:xfrm>
          <a:prstGeom prst="rect">
            <a:avLst/>
          </a:prstGeom>
          <a:noFill/>
        </p:spPr>
        <p:txBody>
          <a:bodyPr wrap="square" rtlCol="0">
            <a:spAutoFit/>
          </a:bodyPr>
          <a:lstStyle/>
          <a:p>
            <a:pPr marL="806450" indent="-80645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lang="hu-HU" sz="1400" dirty="0">
                <a:solidFill>
                  <a:srgbClr val="000000"/>
                </a:solidFill>
                <a:latin typeface="Verdana"/>
              </a:rPr>
              <a:t>76</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The Qualcomm Snapdragon 888 has been officially introduced: It will be the most powerful 5G chip in the world</a:t>
            </a:r>
            <a:r>
              <a:rPr lang="hu-HU" sz="1400" dirty="0">
                <a:solidFill>
                  <a:srgbClr val="000000"/>
                </a:solidFill>
              </a:rPr>
              <a:t>; chinaplanets.com; 08 December 2020.; https://chinaplanets.com/qualcomm-snapdragon-888-official/</a:t>
            </a:r>
            <a:endParaRPr lang="en-US" sz="1400" dirty="0">
              <a:solidFill>
                <a:srgbClr val="000000"/>
              </a:solidFill>
            </a:endParaRPr>
          </a:p>
          <a:p>
            <a:pPr lvl="0">
              <a:defRPr/>
            </a:pP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86696" y="2791151"/>
            <a:ext cx="8793838" cy="954107"/>
          </a:xfrm>
          <a:prstGeom prst="rect">
            <a:avLst/>
          </a:prstGeom>
          <a:noFill/>
        </p:spPr>
        <p:txBody>
          <a:bodyPr wrap="square" rtlCol="0">
            <a:spAutoFit/>
          </a:bodyPr>
          <a:lstStyle/>
          <a:p>
            <a:pPr marL="806450" lvl="0" indent="-80645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lang="hu-HU" sz="1400" dirty="0">
                <a:solidFill>
                  <a:srgbClr val="000000"/>
                </a:solidFill>
                <a:latin typeface="Verdana"/>
              </a:rPr>
              <a:t>77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Announces</a:t>
            </a:r>
            <a:r>
              <a:rPr kumimoji="0" lang="hu-HU" sz="1400" b="0" i="0" u="none" strike="noStrike" kern="1200" cap="none" spc="0" normalizeH="0" baseline="0" noProof="0" dirty="0">
                <a:ln>
                  <a:noFill/>
                </a:ln>
                <a:solidFill>
                  <a:srgbClr val="000000"/>
                </a:solidFill>
                <a:effectLst/>
                <a:uLnTx/>
                <a:uFillTx/>
                <a:latin typeface="Verdana"/>
                <a:ea typeface="+mn-ea"/>
                <a:cs typeface="+mn-cs"/>
              </a:rPr>
              <a:t> Mobile Armv9 CPU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Microarchitectures</a:t>
            </a:r>
            <a:r>
              <a:rPr kumimoji="0" lang="hu-HU" sz="1400" b="0" i="0" u="none" strike="noStrike" kern="1200" cap="none" spc="0" normalizeH="0" baseline="0" noProof="0" dirty="0">
                <a:ln>
                  <a:noFill/>
                </a:ln>
                <a:solidFill>
                  <a:srgbClr val="000000"/>
                </a:solidFill>
                <a:effectLst/>
                <a:uLnTx/>
                <a:uFillTx/>
                <a:latin typeface="Verdana"/>
                <a:ea typeface="+mn-ea"/>
                <a:cs typeface="+mn-cs"/>
              </a:rPr>
              <a:t>: Cortex-X2, Cortex-A710&amp;Cortex-A510.; anadtech.com;</a:t>
            </a:r>
            <a:r>
              <a:rPr kumimoji="0" lang="hu-HU" sz="1400" b="0" i="0" u="none" strike="noStrike" kern="1200" cap="none" spc="0" normalizeH="0" noProof="0" dirty="0">
                <a:ln>
                  <a:noFill/>
                </a:ln>
                <a:solidFill>
                  <a:srgbClr val="000000"/>
                </a:solidFill>
                <a:effectLst/>
                <a:uLnTx/>
                <a:uFillTx/>
                <a:latin typeface="Verdana"/>
                <a:ea typeface="+mn-ea"/>
                <a:cs typeface="+mn-cs"/>
              </a:rPr>
              <a:t> May 25. </a:t>
            </a:r>
            <a:r>
              <a:rPr lang="hu-HU" sz="1400" dirty="0">
                <a:solidFill>
                  <a:srgbClr val="000000"/>
                </a:solidFill>
              </a:rPr>
              <a:t>2021.; https://www.anandtech.com/show/16693/arm-announces-mobile-armv9-cpu-microarchitectures-cortexx2-cortexa710-cortexa510</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 name="Rectangle 1"/>
          <p:cNvSpPr/>
          <p:nvPr/>
        </p:nvSpPr>
        <p:spPr>
          <a:xfrm>
            <a:off x="77430" y="3783298"/>
            <a:ext cx="8803103" cy="738664"/>
          </a:xfrm>
          <a:prstGeom prst="rect">
            <a:avLst/>
          </a:prstGeom>
        </p:spPr>
        <p:txBody>
          <a:bodyPr wrap="square">
            <a:spAutoFit/>
          </a:bodyPr>
          <a:lstStyle/>
          <a:p>
            <a:pPr marL="806450" lvl="0" indent="-80645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lang="hu-HU" sz="1400" dirty="0">
                <a:solidFill>
                  <a:srgbClr val="000000"/>
                </a:solidFill>
                <a:latin typeface="Verdana"/>
              </a:rPr>
              <a:t>78</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McGregor J.;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Upgrades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Its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Entire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Portfolio</a:t>
            </a:r>
            <a:r>
              <a:rPr kumimoji="0" lang="hu-HU" sz="1400" b="0" i="0" u="none" strike="noStrike" kern="1200" cap="none" spc="0" normalizeH="0" baseline="0" noProof="0" dirty="0">
                <a:ln>
                  <a:noFill/>
                </a:ln>
                <a:solidFill>
                  <a:srgbClr val="000000"/>
                </a:solidFill>
                <a:effectLst/>
                <a:uLnTx/>
                <a:uFillTx/>
                <a:latin typeface="Verdana"/>
                <a:ea typeface="+mn-ea"/>
                <a:cs typeface="+mn-cs"/>
              </a:rPr>
              <a:t> of Pc and Mobile IP;</a:t>
            </a:r>
            <a:r>
              <a:rPr kumimoji="0" lang="hu-HU" sz="1400" b="0" i="0" u="none" strike="noStrike" kern="1200" cap="none" spc="0" normalizeH="0" noProof="0" dirty="0">
                <a:ln>
                  <a:noFill/>
                </a:ln>
                <a:solidFill>
                  <a:srgbClr val="000000"/>
                </a:solidFill>
                <a:effectLst/>
                <a:uLnTx/>
                <a:uFillTx/>
                <a:latin typeface="Verdana"/>
                <a:ea typeface="+mn-ea"/>
                <a:cs typeface="+mn-cs"/>
              </a:rPr>
              <a:t> eetasia.com; 31. </a:t>
            </a:r>
            <a:r>
              <a:rPr lang="hu-HU" sz="1400" dirty="0">
                <a:solidFill>
                  <a:srgbClr val="000000"/>
                </a:solidFill>
              </a:rPr>
              <a:t>May 2021.; https://www.eetasia.com/arm-upgrades-its-entire-portfolio-of-pc-and-mobile-ip/</a:t>
            </a: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 Box 11"/>
          <p:cNvSpPr txBox="1">
            <a:spLocks noChangeArrowheads="1"/>
          </p:cNvSpPr>
          <p:nvPr/>
        </p:nvSpPr>
        <p:spPr bwMode="auto">
          <a:xfrm>
            <a:off x="93860" y="4532314"/>
            <a:ext cx="902529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dirty="0">
                <a:solidFill>
                  <a:srgbClr val="000000"/>
                </a:solidFill>
              </a:rPr>
              <a:t>[179]: </a:t>
            </a:r>
            <a:r>
              <a:rPr lang="hu-HU" dirty="0" err="1">
                <a:solidFill>
                  <a:srgbClr val="000000"/>
                </a:solidFill>
              </a:rPr>
              <a:t>Molka</a:t>
            </a:r>
            <a:r>
              <a:rPr lang="hu-HU" dirty="0">
                <a:solidFill>
                  <a:srgbClr val="000000"/>
                </a:solidFill>
              </a:rPr>
              <a:t> D., </a:t>
            </a:r>
            <a:r>
              <a:rPr lang="en-US" dirty="0">
                <a:solidFill>
                  <a:srgbClr val="000000"/>
                </a:solidFill>
              </a:rPr>
              <a:t>Performance Analysis of Complex Shared Memory Systems</a:t>
            </a:r>
            <a:r>
              <a:rPr lang="hu-HU" dirty="0">
                <a:solidFill>
                  <a:srgbClr val="000000"/>
                </a:solidFill>
              </a:rPr>
              <a:t>, ResearchGate,</a:t>
            </a:r>
            <a:r>
              <a:rPr lang="en-US" dirty="0">
                <a:solidFill>
                  <a:srgbClr val="000000"/>
                </a:solidFill>
              </a:rPr>
              <a:t>  </a:t>
            </a:r>
          </a:p>
          <a:p>
            <a:pPr fontAlgn="base">
              <a:spcBef>
                <a:spcPct val="0"/>
              </a:spcBef>
              <a:spcAft>
                <a:spcPct val="0"/>
              </a:spcAft>
            </a:pPr>
            <a:r>
              <a:rPr lang="en-US" dirty="0">
                <a:solidFill>
                  <a:srgbClr val="000000"/>
                </a:solidFill>
              </a:rPr>
              <a:t>  </a:t>
            </a:r>
            <a:r>
              <a:rPr lang="hu-HU" dirty="0">
                <a:solidFill>
                  <a:srgbClr val="000000"/>
                </a:solidFill>
              </a:rPr>
              <a:t>          </a:t>
            </a:r>
            <a:r>
              <a:rPr lang="hu-HU" spc="-20" dirty="0" err="1">
                <a:solidFill>
                  <a:srgbClr val="000000"/>
                </a:solidFill>
              </a:rPr>
              <a:t>March</a:t>
            </a:r>
            <a:r>
              <a:rPr lang="hu-HU" spc="-20" dirty="0">
                <a:solidFill>
                  <a:srgbClr val="000000"/>
                </a:solidFill>
              </a:rPr>
              <a:t> 2017, https://www.researchgate.net/publication/315703632_Performance_Analysis_</a:t>
            </a:r>
          </a:p>
          <a:p>
            <a:pPr fontAlgn="base">
              <a:spcBef>
                <a:spcPct val="0"/>
              </a:spcBef>
              <a:spcAft>
                <a:spcPct val="0"/>
              </a:spcAft>
            </a:pPr>
            <a:r>
              <a:rPr lang="hu-HU" dirty="0">
                <a:solidFill>
                  <a:srgbClr val="000000"/>
                </a:solidFill>
              </a:rPr>
              <a:t>            of_</a:t>
            </a:r>
            <a:r>
              <a:rPr lang="hu-HU" dirty="0" err="1">
                <a:solidFill>
                  <a:srgbClr val="000000"/>
                </a:solidFill>
              </a:rPr>
              <a:t>Complex</a:t>
            </a:r>
            <a:r>
              <a:rPr lang="hu-HU" dirty="0">
                <a:solidFill>
                  <a:srgbClr val="000000"/>
                </a:solidFill>
              </a:rPr>
              <a:t>_</a:t>
            </a:r>
            <a:r>
              <a:rPr lang="hu-HU" dirty="0" err="1">
                <a:solidFill>
                  <a:srgbClr val="000000"/>
                </a:solidFill>
              </a:rPr>
              <a:t>Shared</a:t>
            </a:r>
            <a:r>
              <a:rPr lang="hu-HU" dirty="0">
                <a:solidFill>
                  <a:srgbClr val="000000"/>
                </a:solidFill>
              </a:rPr>
              <a:t>_</a:t>
            </a:r>
            <a:r>
              <a:rPr lang="hu-HU" dirty="0" err="1">
                <a:solidFill>
                  <a:srgbClr val="000000"/>
                </a:solidFill>
              </a:rPr>
              <a:t>Memory</a:t>
            </a:r>
            <a:r>
              <a:rPr lang="hu-HU" dirty="0">
                <a:solidFill>
                  <a:srgbClr val="000000"/>
                </a:solidFill>
              </a:rPr>
              <a:t>_Systems</a:t>
            </a:r>
            <a:endParaRPr lang="en-US" dirty="0">
              <a:solidFill>
                <a:srgbClr val="000000"/>
              </a:solidFill>
            </a:endParaRPr>
          </a:p>
        </p:txBody>
      </p:sp>
      <p:sp>
        <p:nvSpPr>
          <p:cNvPr id="10" name="Text Box 11"/>
          <p:cNvSpPr txBox="1">
            <a:spLocks noChangeArrowheads="1"/>
          </p:cNvSpPr>
          <p:nvPr/>
        </p:nvSpPr>
        <p:spPr bwMode="auto">
          <a:xfrm>
            <a:off x="95432" y="5326374"/>
            <a:ext cx="82470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dirty="0">
                <a:solidFill>
                  <a:srgbClr val="000000"/>
                </a:solidFill>
              </a:rPr>
              <a:t>[180]: Intel 64 and IA-32 Architectures Software Developer’s Manual Volume 1: Basic </a:t>
            </a:r>
          </a:p>
          <a:p>
            <a:pPr fontAlgn="base">
              <a:spcBef>
                <a:spcPct val="0"/>
              </a:spcBef>
              <a:spcAft>
                <a:spcPct val="0"/>
              </a:spcAft>
            </a:pPr>
            <a:r>
              <a:rPr lang="en-US" dirty="0">
                <a:solidFill>
                  <a:srgbClr val="000000"/>
                </a:solidFill>
              </a:rPr>
              <a:t>          </a:t>
            </a:r>
            <a:r>
              <a:rPr lang="hu-HU" dirty="0">
                <a:solidFill>
                  <a:srgbClr val="000000"/>
                </a:solidFill>
              </a:rPr>
              <a:t>  </a:t>
            </a:r>
            <a:r>
              <a:rPr lang="en-US" dirty="0">
                <a:solidFill>
                  <a:srgbClr val="000000"/>
                </a:solidFill>
              </a:rPr>
              <a:t>Architecture, Order Number: 253665-067US, May 2018,</a:t>
            </a:r>
          </a:p>
          <a:p>
            <a:pPr fontAlgn="base">
              <a:spcBef>
                <a:spcPct val="0"/>
              </a:spcBef>
              <a:spcAft>
                <a:spcPct val="0"/>
              </a:spcAft>
            </a:pPr>
            <a:r>
              <a:rPr lang="en-US" dirty="0">
                <a:solidFill>
                  <a:srgbClr val="000000"/>
                </a:solidFill>
              </a:rPr>
              <a:t>          </a:t>
            </a:r>
            <a:r>
              <a:rPr lang="hu-HU" dirty="0">
                <a:solidFill>
                  <a:srgbClr val="000000"/>
                </a:solidFill>
              </a:rPr>
              <a:t>  </a:t>
            </a:r>
            <a:r>
              <a:rPr lang="en-US" dirty="0">
                <a:solidFill>
                  <a:srgbClr val="000000"/>
                </a:solidFill>
              </a:rPr>
              <a:t>http://kib.kiev.ua/x86docs/SDMs/253665-067.pdf</a:t>
            </a:r>
          </a:p>
        </p:txBody>
      </p:sp>
      <p:sp>
        <p:nvSpPr>
          <p:cNvPr id="12" name="Text Box 11"/>
          <p:cNvSpPr txBox="1">
            <a:spLocks noChangeArrowheads="1"/>
          </p:cNvSpPr>
          <p:nvPr/>
        </p:nvSpPr>
        <p:spPr bwMode="auto">
          <a:xfrm>
            <a:off x="92133" y="6137718"/>
            <a:ext cx="83706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a:solidFill>
                  <a:srgbClr val="000000"/>
                </a:solidFill>
              </a:rPr>
              <a:t>[181]: </a:t>
            </a:r>
            <a:r>
              <a:rPr lang="en-US" dirty="0" err="1">
                <a:solidFill>
                  <a:srgbClr val="000000"/>
                </a:solidFill>
              </a:rPr>
              <a:t>Lomont</a:t>
            </a:r>
            <a:r>
              <a:rPr lang="en-US" dirty="0">
                <a:solidFill>
                  <a:srgbClr val="000000"/>
                </a:solidFill>
              </a:rPr>
              <a:t> C., Introduction to Intel Advanced Vector Extensions, Intel, 23 May 2011,</a:t>
            </a:r>
          </a:p>
          <a:p>
            <a:pPr fontAlgn="base">
              <a:spcBef>
                <a:spcPct val="0"/>
              </a:spcBef>
              <a:spcAft>
                <a:spcPct val="0"/>
              </a:spcAft>
              <a:defRPr/>
            </a:pPr>
            <a:r>
              <a:rPr lang="en-US" dirty="0">
                <a:solidFill>
                  <a:srgbClr val="000000"/>
                </a:solidFill>
              </a:rPr>
              <a:t>          </a:t>
            </a:r>
            <a:r>
              <a:rPr lang="hu-HU" dirty="0">
                <a:solidFill>
                  <a:srgbClr val="000000"/>
                </a:solidFill>
              </a:rPr>
              <a:t>  </a:t>
            </a:r>
            <a:r>
              <a:rPr lang="en-US" dirty="0">
                <a:solidFill>
                  <a:srgbClr val="000000"/>
                </a:solidFill>
              </a:rPr>
              <a:t>https://software.intel.com/sites/default/files/m/d/4/1/d/8/Intro_to_Intel_AVX.pdf</a:t>
            </a:r>
          </a:p>
        </p:txBody>
      </p:sp>
    </p:spTree>
    <p:extLst>
      <p:ext uri="{BB962C8B-B14F-4D97-AF65-F5344CB8AC3E}">
        <p14:creationId xmlns:p14="http://schemas.microsoft.com/office/powerpoint/2010/main" val="417520870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23</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13" name="Text Box 11"/>
          <p:cNvSpPr txBox="1">
            <a:spLocks noChangeArrowheads="1"/>
          </p:cNvSpPr>
          <p:nvPr/>
        </p:nvSpPr>
        <p:spPr bwMode="auto">
          <a:xfrm>
            <a:off x="75336" y="690805"/>
            <a:ext cx="81694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182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Carey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Teardown: RIM fields BlackBerry with consumer appeal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EDN Network,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Jan. 22 2007, https://www.edn.com/Home/PrintView?contentItemId=4004648</a:t>
            </a:r>
          </a:p>
        </p:txBody>
      </p:sp>
      <p:sp>
        <p:nvSpPr>
          <p:cNvPr id="14" name="Text Box 11"/>
          <p:cNvSpPr txBox="1">
            <a:spLocks noChangeArrowheads="1"/>
          </p:cNvSpPr>
          <p:nvPr/>
        </p:nvSpPr>
        <p:spPr bwMode="auto">
          <a:xfrm>
            <a:off x="77376" y="1306510"/>
            <a:ext cx="92344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183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Intel PXA27x Processor Family Electrical, Mechanical, and Thermal Specification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Data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Sheet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2005, http://www.penguin.cz/~utx/zaurus/datasheets/CPU/28000304.pdf</a:t>
            </a:r>
          </a:p>
        </p:txBody>
      </p:sp>
      <p:sp>
        <p:nvSpPr>
          <p:cNvPr id="15" name="TextBox 3"/>
          <p:cNvSpPr txBox="1"/>
          <p:nvPr/>
        </p:nvSpPr>
        <p:spPr>
          <a:xfrm>
            <a:off x="76314" y="1875704"/>
            <a:ext cx="8725094" cy="738664"/>
          </a:xfrm>
          <a:prstGeom prst="rect">
            <a:avLst/>
          </a:prstGeom>
          <a:noFill/>
        </p:spPr>
        <p:txBody>
          <a:bodyPr wrap="square" rtlCol="0">
            <a:spAutoFit/>
          </a:bodyPr>
          <a:lstStyle/>
          <a:p>
            <a:pPr marL="715963" marR="0" lvl="0" indent="-715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184</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Klug</a:t>
            </a:r>
            <a:r>
              <a:rPr kumimoji="0" lang="hu-HU" sz="1400" b="0" i="0" u="none" strike="noStrike" kern="1200" cap="none" spc="0" normalizeH="0" baseline="0" noProof="0" dirty="0">
                <a:ln>
                  <a:noFill/>
                </a:ln>
                <a:solidFill>
                  <a:srgbClr val="000000"/>
                </a:solidFill>
                <a:effectLst/>
                <a:uLnTx/>
                <a:uFillTx/>
                <a:latin typeface="Verdana"/>
                <a:ea typeface="+mn-ea"/>
                <a:cs typeface="+mn-cs"/>
              </a:rPr>
              <a:t> B.; </a:t>
            </a:r>
            <a:r>
              <a:rPr kumimoji="0" lang="en-US" sz="1400" b="0" i="0" u="none" strike="noStrike" kern="1200" cap="none" spc="0" normalizeH="0" baseline="0" noProof="0" dirty="0">
                <a:ln>
                  <a:noFill/>
                </a:ln>
                <a:solidFill>
                  <a:srgbClr val="000000"/>
                </a:solidFill>
                <a:effectLst/>
                <a:uLnTx/>
                <a:uFillTx/>
                <a:latin typeface="Verdana"/>
                <a:ea typeface="+mn-ea"/>
                <a:cs typeface="+mn-cs"/>
              </a:rPr>
              <a:t>Samsung Galaxy Note 2 Review (T-Mobile) - The Phablet Returns</a:t>
            </a:r>
            <a:r>
              <a:rPr kumimoji="0" lang="hu-HU" sz="1400" b="0" i="0" u="none" strike="noStrike" kern="1200" cap="none" spc="0" normalizeH="0" baseline="0" noProof="0" dirty="0">
                <a:ln>
                  <a:noFill/>
                </a:ln>
                <a:solidFill>
                  <a:srgbClr val="000000"/>
                </a:solidFill>
                <a:effectLst/>
                <a:uLnTx/>
                <a:uFillTx/>
                <a:latin typeface="Verdana"/>
                <a:ea typeface="+mn-ea"/>
                <a:cs typeface="+mn-cs"/>
              </a:rPr>
              <a:t>; anandtech.com; 24.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October</a:t>
            </a:r>
            <a:r>
              <a:rPr kumimoji="0" lang="hu-HU" sz="1400" b="0" i="0" u="none" strike="noStrike" kern="1200" cap="none" spc="0" normalizeH="0" baseline="0" noProof="0" dirty="0">
                <a:ln>
                  <a:noFill/>
                </a:ln>
                <a:solidFill>
                  <a:srgbClr val="000000"/>
                </a:solidFill>
                <a:effectLst/>
                <a:uLnTx/>
                <a:uFillTx/>
                <a:latin typeface="Verdana"/>
                <a:ea typeface="+mn-ea"/>
                <a:cs typeface="+mn-cs"/>
              </a:rPr>
              <a:t> 2012.; https://www.anandtech.com/show/6386/samsung-galaxy-note-2-review-t-mobile-/3</a:t>
            </a:r>
          </a:p>
        </p:txBody>
      </p:sp>
      <p:sp>
        <p:nvSpPr>
          <p:cNvPr id="16" name="Rectangle 11"/>
          <p:cNvSpPr>
            <a:spLocks noChangeArrowheads="1"/>
          </p:cNvSpPr>
          <p:nvPr/>
        </p:nvSpPr>
        <p:spPr bwMode="auto">
          <a:xfrm>
            <a:off x="77309" y="2652944"/>
            <a:ext cx="9029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185</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Times New Roman" pitchFamily="18" charset="0"/>
              </a:rPr>
              <a:t>Katouzian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rPr>
              <a:t> A., </a:t>
            </a:r>
            <a:r>
              <a:rPr kumimoji="0" lang="it-IT"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rPr>
              <a:t>The Qualcomm difference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rPr>
              <a:t>,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rPr>
              <a:t>          https://www.qualcomm.com/media/documents/files/the-qualcomm-difference.pdf</a:t>
            </a:r>
            <a:endParaRPr kumimoji="0" lang="it-IT"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endParaRPr>
          </a:p>
        </p:txBody>
      </p:sp>
      <p:sp>
        <p:nvSpPr>
          <p:cNvPr id="17" name="TextBox 5"/>
          <p:cNvSpPr txBox="1"/>
          <p:nvPr/>
        </p:nvSpPr>
        <p:spPr>
          <a:xfrm>
            <a:off x="80072" y="3215345"/>
            <a:ext cx="8857109" cy="523220"/>
          </a:xfrm>
          <a:prstGeom prst="rect">
            <a:avLst/>
          </a:prstGeom>
          <a:noFill/>
        </p:spPr>
        <p:txBody>
          <a:bodyPr wrap="square" rtlCol="0">
            <a:spAutoFit/>
          </a:bodyPr>
          <a:lstStyle/>
          <a:p>
            <a:r>
              <a:rPr lang="en-US" sz="1400" dirty="0">
                <a:solidFill>
                  <a:srgbClr val="000000"/>
                </a:solidFill>
              </a:rPr>
              <a:t>[1</a:t>
            </a:r>
            <a:r>
              <a:rPr lang="hu-HU" sz="1400" dirty="0">
                <a:solidFill>
                  <a:srgbClr val="000000"/>
                </a:solidFill>
              </a:rPr>
              <a:t>86</a:t>
            </a:r>
            <a:r>
              <a:rPr lang="en-US" sz="1400" dirty="0">
                <a:solidFill>
                  <a:srgbClr val="000000"/>
                </a:solidFill>
              </a:rPr>
              <a:t>]: </a:t>
            </a:r>
            <a:r>
              <a:rPr lang="hu-HU" sz="1400" dirty="0"/>
              <a:t>MT6592 </a:t>
            </a:r>
            <a:r>
              <a:rPr lang="hu-HU" sz="1400" dirty="0" err="1"/>
              <a:t>Octa-Core</a:t>
            </a:r>
            <a:r>
              <a:rPr lang="hu-HU" sz="1400" dirty="0"/>
              <a:t> </a:t>
            </a:r>
            <a:r>
              <a:rPr lang="hu-HU" sz="1400" dirty="0" err="1"/>
              <a:t>Smartphone</a:t>
            </a:r>
            <a:r>
              <a:rPr lang="hu-HU" sz="1400" dirty="0"/>
              <a:t> </a:t>
            </a:r>
            <a:r>
              <a:rPr lang="hu-HU" sz="1400" dirty="0" err="1"/>
              <a:t>Application</a:t>
            </a:r>
            <a:r>
              <a:rPr lang="hu-HU" sz="1400" dirty="0"/>
              <a:t> </a:t>
            </a:r>
            <a:r>
              <a:rPr lang="hu-HU" sz="1400" dirty="0" err="1"/>
              <a:t>Processor</a:t>
            </a:r>
            <a:r>
              <a:rPr lang="hu-HU" sz="1400" dirty="0"/>
              <a:t>, </a:t>
            </a:r>
            <a:r>
              <a:rPr lang="hu-HU" sz="1400" dirty="0" err="1"/>
              <a:t>Technical</a:t>
            </a:r>
            <a:r>
              <a:rPr lang="hu-HU" sz="1400" dirty="0"/>
              <a:t> </a:t>
            </a:r>
            <a:r>
              <a:rPr lang="hu-HU" sz="1400" dirty="0" err="1"/>
              <a:t>Brief</a:t>
            </a:r>
            <a:r>
              <a:rPr lang="hu-HU" sz="1400" dirty="0"/>
              <a:t>, </a:t>
            </a:r>
            <a:r>
              <a:rPr lang="hu-HU" sz="1400" dirty="0" err="1"/>
              <a:t>July</a:t>
            </a:r>
            <a:r>
              <a:rPr lang="hu-HU" sz="1400" dirty="0"/>
              <a:t> 6 2013</a:t>
            </a:r>
            <a:r>
              <a:rPr lang="hu-HU" sz="1400" dirty="0">
                <a:solidFill>
                  <a:srgbClr val="000000"/>
                </a:solidFill>
              </a:rPr>
              <a:t>,</a:t>
            </a:r>
          </a:p>
          <a:p>
            <a:r>
              <a:rPr lang="hu-HU" sz="1400" dirty="0">
                <a:solidFill>
                  <a:srgbClr val="000000"/>
                </a:solidFill>
              </a:rPr>
              <a:t>          </a:t>
            </a:r>
            <a:r>
              <a:rPr lang="en-US" sz="1400" dirty="0">
                <a:solidFill>
                  <a:srgbClr val="000000"/>
                </a:solidFill>
              </a:rPr>
              <a:t>  </a:t>
            </a:r>
            <a:r>
              <a:rPr lang="hu-HU" sz="1400" dirty="0">
                <a:solidFill>
                  <a:srgbClr val="000000"/>
                </a:solidFill>
              </a:rPr>
              <a:t>http://www.datasheet4u.com/datasheet-pdf/Mediatek/MT6592/pdf.php?id=844976</a:t>
            </a:r>
          </a:p>
        </p:txBody>
      </p:sp>
      <p:sp>
        <p:nvSpPr>
          <p:cNvPr id="18" name="TextBox 145"/>
          <p:cNvSpPr txBox="1"/>
          <p:nvPr/>
        </p:nvSpPr>
        <p:spPr>
          <a:xfrm>
            <a:off x="76222" y="3765348"/>
            <a:ext cx="8632440" cy="738664"/>
          </a:xfrm>
          <a:prstGeom prst="rect">
            <a:avLst/>
          </a:prstGeom>
          <a:noFill/>
        </p:spPr>
        <p:txBody>
          <a:bodyPr wrap="square" rtlCol="0">
            <a:spAutoFit/>
          </a:bodyPr>
          <a:lstStyle/>
          <a:p>
            <a:pPr marL="715963" marR="0" lvl="0" indent="-715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187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Schor</a:t>
            </a:r>
            <a:r>
              <a:rPr kumimoji="0" lang="hu-HU" sz="1400" b="0" i="0" u="none" strike="noStrike" kern="1200" cap="none" spc="0" normalizeH="0" baseline="0" noProof="0" dirty="0">
                <a:ln>
                  <a:noFill/>
                </a:ln>
                <a:solidFill>
                  <a:srgbClr val="000000"/>
                </a:solidFill>
                <a:effectLst/>
                <a:uLnTx/>
                <a:uFillTx/>
                <a:latin typeface="Verdana"/>
                <a:ea typeface="+mn-ea"/>
                <a:cs typeface="+mn-cs"/>
              </a:rPr>
              <a:t> D., </a:t>
            </a:r>
            <a:r>
              <a:rPr kumimoji="0" lang="en-US" sz="1400" b="0" i="0" u="none" strike="noStrike" kern="1200" cap="none" spc="0" normalizeH="0" baseline="0" noProof="0" dirty="0">
                <a:ln>
                  <a:noFill/>
                </a:ln>
                <a:solidFill>
                  <a:srgbClr val="000000"/>
                </a:solidFill>
                <a:effectLst/>
                <a:uLnTx/>
                <a:uFillTx/>
                <a:latin typeface="Verdana"/>
                <a:ea typeface="+mn-ea"/>
                <a:cs typeface="+mn-cs"/>
              </a:rPr>
              <a:t>Intel Launches 10th Gen Comet Lake Desktop Processors,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WikiChip</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Fuse</a:t>
            </a:r>
            <a:r>
              <a:rPr kumimoji="0" lang="en-US" sz="1400" b="0" i="0" u="none" strike="noStrike" kern="1200" cap="none" spc="0" normalizeH="0" baseline="0" noProof="0" dirty="0">
                <a:ln>
                  <a:noFill/>
                </a:ln>
                <a:solidFill>
                  <a:srgbClr val="000000"/>
                </a:solidFill>
                <a:effectLst/>
                <a:uLnTx/>
                <a:uFillTx/>
                <a:latin typeface="Verdana"/>
                <a:ea typeface="+mn-ea"/>
                <a:cs typeface="+mn-cs"/>
              </a:rPr>
              <a:t> 20 </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Apr</a:t>
            </a:r>
            <a:r>
              <a:rPr kumimoji="0" lang="en-US" sz="1400" b="0" i="0" u="none" strike="noStrike" kern="1200" cap="none" spc="0" normalizeH="0" baseline="0" noProof="0" dirty="0">
                <a:ln>
                  <a:noFill/>
                </a:ln>
                <a:solidFill>
                  <a:srgbClr val="000000"/>
                </a:solidFill>
                <a:effectLst/>
                <a:uLnTx/>
                <a:uFillTx/>
                <a:latin typeface="Verdana"/>
                <a:ea typeface="+mn-ea"/>
                <a:cs typeface="+mn-cs"/>
              </a:rPr>
              <a:t>., 202</a:t>
            </a:r>
            <a:r>
              <a:rPr kumimoji="0" lang="hu-HU" sz="1400" b="0" i="0" u="none" strike="noStrike" kern="1200" cap="none" spc="0" normalizeH="0" baseline="0" noProof="0" dirty="0">
                <a:ln>
                  <a:noFill/>
                </a:ln>
                <a:solidFill>
                  <a:srgbClr val="000000"/>
                </a:solidFill>
                <a:effectLst/>
                <a:uLnTx/>
                <a:uFillTx/>
                <a:latin typeface="Verdana"/>
                <a:ea typeface="+mn-ea"/>
                <a:cs typeface="+mn-cs"/>
              </a:rPr>
              <a:t>0</a:t>
            </a:r>
            <a:r>
              <a:rPr kumimoji="0" lang="en-US" sz="1400" b="0" i="0" u="none" strike="noStrike" kern="1200" cap="none" spc="0" normalizeH="0" baseline="0" noProof="0" dirty="0">
                <a:ln>
                  <a:noFill/>
                </a:ln>
                <a:solidFill>
                  <a:srgbClr val="000000"/>
                </a:solidFill>
                <a:effectLst/>
                <a:uLnTx/>
                <a:uFillTx/>
                <a:latin typeface="Verdana"/>
                <a:ea typeface="+mn-ea"/>
                <a:cs typeface="+mn-cs"/>
              </a:rPr>
              <a:t>, https://fuse.wikichip.org/news/3466/intel-launches-10th-gen-comet-lake-desktop-processors/</a:t>
            </a:r>
          </a:p>
        </p:txBody>
      </p:sp>
      <p:sp>
        <p:nvSpPr>
          <p:cNvPr id="19" name="TextBox 6"/>
          <p:cNvSpPr txBox="1"/>
          <p:nvPr/>
        </p:nvSpPr>
        <p:spPr>
          <a:xfrm>
            <a:off x="76314" y="4531157"/>
            <a:ext cx="8833252"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188</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Cutress</a:t>
            </a:r>
            <a:r>
              <a:rPr kumimoji="0" lang="en-US" sz="1400" b="0" i="0" u="none" strike="noStrike" kern="1200" cap="none" spc="0" normalizeH="0" baseline="0" noProof="0" dirty="0">
                <a:ln>
                  <a:noFill/>
                </a:ln>
                <a:solidFill>
                  <a:srgbClr val="000000"/>
                </a:solidFill>
                <a:effectLst/>
                <a:uLnTx/>
                <a:uFillTx/>
                <a:latin typeface="Verdana"/>
                <a:ea typeface="+mn-ea"/>
                <a:cs typeface="+mn-cs"/>
              </a:rPr>
              <a:t> I. &amp;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 AMD Zen 3 Ryzen Deep Dive Review: 5950X, 5900X, 5800X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and 5600X Tested,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Nov. 5,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https://www.anandtech.com/print/16214/amd-zen-3-ryzen-deep-dive-review-5950x-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5900x-5800x-and-5700x-tested</a:t>
            </a:r>
          </a:p>
        </p:txBody>
      </p:sp>
      <p:sp>
        <p:nvSpPr>
          <p:cNvPr id="20" name="Text Box 11"/>
          <p:cNvSpPr txBox="1">
            <a:spLocks noChangeArrowheads="1"/>
          </p:cNvSpPr>
          <p:nvPr/>
        </p:nvSpPr>
        <p:spPr bwMode="auto">
          <a:xfrm>
            <a:off x="76899" y="5497276"/>
            <a:ext cx="90299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189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GB" sz="1400" b="0" i="0" u="none" strike="noStrike" kern="1200" cap="none" spc="0" normalizeH="0" baseline="0" noProof="0" dirty="0">
                <a:ln>
                  <a:noFill/>
                </a:ln>
                <a:solidFill>
                  <a:srgbClr val="000000"/>
                </a:solidFill>
                <a:effectLst/>
                <a:uLnTx/>
                <a:uFillTx/>
                <a:latin typeface="Verdana"/>
                <a:ea typeface="+mn-ea"/>
                <a:cs typeface="+mn-cs"/>
              </a:rPr>
              <a:t>Hirata K., ARM11 </a:t>
            </a:r>
            <a:r>
              <a:rPr kumimoji="0" lang="en-GB" sz="1400" b="0" i="0" u="none" strike="noStrike" kern="1200" cap="none" spc="0" normalizeH="0" baseline="0" noProof="0" dirty="0" err="1">
                <a:ln>
                  <a:noFill/>
                </a:ln>
                <a:solidFill>
                  <a:srgbClr val="000000"/>
                </a:solidFill>
                <a:effectLst/>
                <a:uLnTx/>
                <a:uFillTx/>
                <a:latin typeface="Verdana"/>
                <a:ea typeface="+mn-ea"/>
                <a:cs typeface="+mn-cs"/>
              </a:rPr>
              <a:t>MPCore</a:t>
            </a:r>
            <a:r>
              <a:rPr kumimoji="0" lang="en-GB" sz="1400" b="0" i="0" u="none" strike="noStrike" kern="1200" cap="none" spc="0" normalizeH="0" baseline="0" noProof="0" dirty="0">
                <a:ln>
                  <a:noFill/>
                </a:ln>
                <a:solidFill>
                  <a:srgbClr val="000000"/>
                </a:solidFill>
                <a:effectLst/>
                <a:uLnTx/>
                <a:uFillTx/>
                <a:latin typeface="Verdana"/>
                <a:ea typeface="+mn-ea"/>
                <a:cs typeface="+mn-cs"/>
              </a:rPr>
              <a:t>, The streamlined and scalable ARM11 processor core, Jan. 2007,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http://www.aspdac.com/aspdac2007/pdf/archive/7D-2.pdf</a:t>
            </a:r>
          </a:p>
        </p:txBody>
      </p:sp>
      <p:sp>
        <p:nvSpPr>
          <p:cNvPr id="21" name="Rectangle 11"/>
          <p:cNvSpPr>
            <a:spLocks noChangeArrowheads="1"/>
          </p:cNvSpPr>
          <p:nvPr/>
        </p:nvSpPr>
        <p:spPr bwMode="auto">
          <a:xfrm>
            <a:off x="78911" y="6100232"/>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190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Technology</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2014,</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630238" marR="0" lvl="0" indent="-630238"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http://www.arm.com/products/processors/technologies/biglittleprocessing.php</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734900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73" y="1242853"/>
            <a:ext cx="8280582" cy="4973984"/>
          </a:xfrm>
          <a:prstGeom prst="rect">
            <a:avLst/>
          </a:prstGeom>
        </p:spPr>
      </p:pic>
      <p:sp>
        <p:nvSpPr>
          <p:cNvPr id="4" name="TextBox 3"/>
          <p:cNvSpPr txBox="1"/>
          <p:nvPr/>
        </p:nvSpPr>
        <p:spPr>
          <a:xfrm>
            <a:off x="73802" y="440668"/>
            <a:ext cx="23567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Historical remarks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a:t>
            </a:r>
            <a:r>
              <a:rPr kumimoji="0" lang="hu-HU" sz="1600" b="0" i="0" u="none" strike="noStrike" kern="1200" cap="none" spc="0" normalizeH="0" baseline="0" noProof="0" dirty="0">
                <a:ln>
                  <a:noFill/>
                </a:ln>
                <a:solidFill>
                  <a:srgbClr val="FF0000"/>
                </a:solidFill>
                <a:effectLst/>
                <a:uLnTx/>
                <a:uFillTx/>
                <a:latin typeface="Verdana"/>
                <a:ea typeface="+mn-ea"/>
                <a:cs typeface="+mn-cs"/>
              </a:rPr>
              <a:t>4</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p:txBody>
      </p:sp>
      <p:sp>
        <p:nvSpPr>
          <p:cNvPr id="5" name="TextBox 4"/>
          <p:cNvSpPr txBox="1"/>
          <p:nvPr/>
        </p:nvSpPr>
        <p:spPr>
          <a:xfrm>
            <a:off x="1511660" y="6396857"/>
            <a:ext cx="62921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Figure: ARM's</a:t>
            </a:r>
            <a:r>
              <a:rPr kumimoji="0" lang="en-US"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a:ln>
                  <a:noFill/>
                </a:ln>
                <a:solidFill>
                  <a:srgbClr val="000000"/>
                </a:solidFill>
                <a:effectLst/>
                <a:uLnTx/>
                <a:uFillTx/>
                <a:latin typeface="Verdana"/>
                <a:ea typeface="+mn-ea"/>
                <a:cs typeface="+mn-cs"/>
              </a:rPr>
              <a:t>recent </a:t>
            </a:r>
            <a:r>
              <a:rPr kumimoji="0" lang="en-US" sz="1600" b="0" i="0" u="none" strike="noStrike" kern="1200" cap="none" spc="0" normalizeH="0" baseline="0" noProof="0">
                <a:ln>
                  <a:noFill/>
                </a:ln>
                <a:solidFill>
                  <a:srgbClr val="000000"/>
                </a:solidFill>
                <a:effectLst/>
                <a:uLnTx/>
                <a:uFillTx/>
                <a:latin typeface="Verdana"/>
                <a:ea typeface="+mn-ea"/>
                <a:cs typeface="+mn-cs"/>
              </a:rPr>
              <a:t>headquarter </a:t>
            </a:r>
            <a:r>
              <a:rPr kumimoji="0" lang="hu-HU" sz="1600" b="0" i="0" u="none" strike="noStrike" kern="1200" cap="none" spc="0" normalizeH="0" baseline="0" noProof="0">
                <a:ln>
                  <a:noFill/>
                </a:ln>
                <a:solidFill>
                  <a:srgbClr val="000000"/>
                </a:solidFill>
                <a:effectLst/>
                <a:uLnTx/>
                <a:uFillTx/>
                <a:latin typeface="Verdana"/>
                <a:ea typeface="+mn-ea"/>
                <a:cs typeface="+mn-cs"/>
              </a:rPr>
              <a:t>in Cambridge (UK) [78]</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8"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19</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307417505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24</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3" name="Text Box 11"/>
          <p:cNvSpPr txBox="1">
            <a:spLocks noChangeArrowheads="1"/>
          </p:cNvSpPr>
          <p:nvPr/>
        </p:nvSpPr>
        <p:spPr bwMode="auto">
          <a:xfrm>
            <a:off x="76188" y="699252"/>
            <a:ext cx="86991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191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Jeff</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B.,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Advances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Technology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Power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Energy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Savings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2012, http://www.arm.com/files/pdf/Advances_in_big.LITTLE_Technology_for_</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Power_and_Energy_Savings.pdf</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 Box 11"/>
          <p:cNvSpPr txBox="1">
            <a:spLocks noChangeArrowheads="1"/>
          </p:cNvSpPr>
          <p:nvPr/>
        </p:nvSpPr>
        <p:spPr bwMode="auto">
          <a:xfrm>
            <a:off x="71020" y="1856781"/>
            <a:ext cx="91071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193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Variable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SMP – A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Multi-Core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CPU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Low</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Power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High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Performance,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Nvidia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Whitepaper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2011, http://www.nvidia.com/content/PDF/tegra_white_papers/tegra-</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whitepaper-0911b.pdf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11"/>
          <p:cNvSpPr txBox="1">
            <a:spLocks noChangeArrowheads="1"/>
          </p:cNvSpPr>
          <p:nvPr/>
        </p:nvSpPr>
        <p:spPr bwMode="auto">
          <a:xfrm>
            <a:off x="77388" y="1473389"/>
            <a:ext cx="8018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192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MP,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Linaro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https://wiki.linaro.org/projects/big.LITTLE.MP#Overview</a:t>
            </a:r>
          </a:p>
        </p:txBody>
      </p:sp>
      <p:sp>
        <p:nvSpPr>
          <p:cNvPr id="7" name="Text Box 11"/>
          <p:cNvSpPr txBox="1">
            <a:spLocks noChangeArrowheads="1"/>
          </p:cNvSpPr>
          <p:nvPr/>
        </p:nvSpPr>
        <p:spPr bwMode="auto">
          <a:xfrm>
            <a:off x="73876" y="2621861"/>
            <a:ext cx="85831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194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Greenhalgh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with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Cortex-A15 &amp; Cortex-A7,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2011, http://www.arm.com/files/downloads/big.LITTLE_Final.pdf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1"/>
          <p:cNvSpPr txBox="1">
            <a:spLocks noChangeArrowheads="1"/>
          </p:cNvSpPr>
          <p:nvPr/>
        </p:nvSpPr>
        <p:spPr bwMode="auto">
          <a:xfrm>
            <a:off x="76475" y="3209436"/>
            <a:ext cx="883780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195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Randhawa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R.,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ARM's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systems provide more processing power for less energy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New Electronics,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10 2012, http://www.newelectronics.co.uk/electronics-technology/</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arms-big-little-systems-provide-more-processing-power-for-less-energy/43563/</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1"/>
          <p:cNvSpPr txBox="1">
            <a:spLocks noChangeArrowheads="1"/>
          </p:cNvSpPr>
          <p:nvPr/>
        </p:nvSpPr>
        <p:spPr bwMode="auto">
          <a:xfrm>
            <a:off x="77890" y="3963549"/>
            <a:ext cx="918847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196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Cunningham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MediaTek</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escalates the multicore madness with a 10-core smartphone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SoC</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Ars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May 12 2015, http://arstechnica.com/gadgets/2015/05/mediatek-escalates-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the-multicore-madness-with-a-10-core-smartphone-soc/</a:t>
            </a:r>
          </a:p>
        </p:txBody>
      </p:sp>
      <p:sp>
        <p:nvSpPr>
          <p:cNvPr id="10" name="Text Box 11"/>
          <p:cNvSpPr txBox="1">
            <a:spLocks noChangeArrowheads="1"/>
          </p:cNvSpPr>
          <p:nvPr/>
        </p:nvSpPr>
        <p:spPr bwMode="auto">
          <a:xfrm>
            <a:off x="77649" y="4716743"/>
            <a:ext cx="90162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[197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MediaTek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CorePilot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3.0,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http://cdn-cw.mediatek.com/White%20Papers/MediaTek%20CorePilot%203.0%20White%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20Paper%20PDFCP3WP%200915.pdf</a:t>
            </a:r>
          </a:p>
        </p:txBody>
      </p:sp>
      <p:sp>
        <p:nvSpPr>
          <p:cNvPr id="12" name="Text Box 11"/>
          <p:cNvSpPr txBox="1">
            <a:spLocks noChangeArrowheads="1"/>
          </p:cNvSpPr>
          <p:nvPr/>
        </p:nvSpPr>
        <p:spPr bwMode="auto">
          <a:xfrm>
            <a:off x="75523" y="5484069"/>
            <a:ext cx="85307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198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Kim M., Kim H.,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Chung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Lim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K., Samsung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Exynos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5410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Experience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Ultimate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Performance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Versatility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2013</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1"/>
          <p:cNvSpPr>
            <a:spLocks noChangeArrowheads="1"/>
          </p:cNvSpPr>
          <p:nvPr/>
        </p:nvSpPr>
        <p:spPr bwMode="auto">
          <a:xfrm>
            <a:off x="78911" y="6068608"/>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199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CoreTile</a:t>
            </a:r>
            <a:r>
              <a:rPr kumimoji="0" lang="en-US" sz="1400" b="0" i="0" u="none" strike="noStrike" kern="1200" cap="none" spc="0" normalizeH="0" baseline="0" noProof="0" dirty="0">
                <a:ln>
                  <a:noFill/>
                </a:ln>
                <a:solidFill>
                  <a:srgbClr val="000000"/>
                </a:solidFill>
                <a:effectLst/>
                <a:uLnTx/>
                <a:uFillTx/>
                <a:latin typeface="Verdana"/>
                <a:ea typeface="+mn-ea"/>
                <a:cs typeface="+mn-cs"/>
              </a:rPr>
              <a:t> Express A15x2</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A7x3</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Power Management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Application</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Note</a:t>
            </a:r>
            <a:r>
              <a:rPr kumimoji="0" lang="hu-HU" sz="1400" b="0" i="0" u="none" strike="noStrike" kern="1200" cap="none" spc="0" normalizeH="0" baseline="0" noProof="0" dirty="0">
                <a:ln>
                  <a:noFill/>
                </a:ln>
                <a:solidFill>
                  <a:srgbClr val="000000"/>
                </a:solidFill>
                <a:effectLst/>
                <a:uLnTx/>
                <a:uFillTx/>
                <a:latin typeface="Verdana"/>
                <a:ea typeface="+mn-ea"/>
                <a:cs typeface="+mn-cs"/>
              </a:rPr>
              <a:t> 318,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April</a:t>
            </a:r>
            <a:r>
              <a:rPr kumimoji="0" lang="hu-HU" sz="1400" b="0" i="0" u="none" strike="noStrike" kern="1200" cap="none" spc="0" normalizeH="0" baseline="0" noProof="0" dirty="0">
                <a:ln>
                  <a:noFill/>
                </a:ln>
                <a:solidFill>
                  <a:srgbClr val="000000"/>
                </a:solidFill>
                <a:effectLst/>
                <a:uLnTx/>
                <a:uFillTx/>
                <a:latin typeface="Verdana"/>
                <a:ea typeface="+mn-ea"/>
                <a:cs typeface="+mn-cs"/>
              </a:rPr>
              <a:t> 2013,</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http://infocenter.arm.com/help/topic/com.arm.doc.dai0318e/DAI0318E_v2p_ca15_a7_</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power</a:t>
            </a:r>
            <a:r>
              <a:rPr kumimoji="0" lang="hu-HU" sz="1400" b="0" i="0" u="none" strike="noStrike" kern="1200" cap="none" spc="0" normalizeH="0" baseline="0" noProof="0" dirty="0">
                <a:ln>
                  <a:noFill/>
                </a:ln>
                <a:solidFill>
                  <a:srgbClr val="000000"/>
                </a:solidFill>
                <a:effectLst/>
                <a:uLnTx/>
                <a:uFillTx/>
                <a:latin typeface="Verdana"/>
                <a:ea typeface="+mn-ea"/>
                <a:cs typeface="+mn-cs"/>
              </a:rPr>
              <a:t>_</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management.pdf</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359906884"/>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25</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3" name="Text Box 11"/>
          <p:cNvSpPr txBox="1">
            <a:spLocks noChangeArrowheads="1"/>
          </p:cNvSpPr>
          <p:nvPr/>
        </p:nvSpPr>
        <p:spPr bwMode="auto">
          <a:xfrm>
            <a:off x="78626" y="698215"/>
            <a:ext cx="76933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200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Energy Aware Scheduling (EAS) progress update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Linaro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18 2015,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https://www.linaro.org/blog/energy-aware-scheduling-eas-progress-update/</a:t>
            </a:r>
          </a:p>
        </p:txBody>
      </p:sp>
      <p:sp>
        <p:nvSpPr>
          <p:cNvPr id="4" name="Text Box 11"/>
          <p:cNvSpPr txBox="1">
            <a:spLocks noChangeArrowheads="1"/>
          </p:cNvSpPr>
          <p:nvPr/>
        </p:nvSpPr>
        <p:spPr bwMode="auto">
          <a:xfrm>
            <a:off x="77786" y="1246199"/>
            <a:ext cx="89437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201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ARM Cortex-A57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Technical</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a:ea typeface="+mn-ea"/>
                <a:cs typeface="+mn-cs"/>
              </a:rPr>
              <a:t>,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http://infocenter.arm.com/help/index.jsp?topic=/com.arm.doc.ddi0488c/CACDDBBA.html</a:t>
            </a:r>
          </a:p>
        </p:txBody>
      </p:sp>
      <p:sp>
        <p:nvSpPr>
          <p:cNvPr id="5" name="TextBox 4"/>
          <p:cNvSpPr txBox="1"/>
          <p:nvPr/>
        </p:nvSpPr>
        <p:spPr>
          <a:xfrm>
            <a:off x="76314" y="1777360"/>
            <a:ext cx="900573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202</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Announces Armv9 Architecture: SVE2, Security, and the Next Decade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March</a:t>
            </a:r>
            <a:r>
              <a:rPr kumimoji="0" lang="hu-HU" sz="1400" b="0" i="0" u="none" strike="noStrike" kern="1200" cap="none" spc="0" normalizeH="0" baseline="0" noProof="0" dirty="0">
                <a:ln>
                  <a:noFill/>
                </a:ln>
                <a:solidFill>
                  <a:srgbClr val="000000"/>
                </a:solidFill>
                <a:effectLst/>
                <a:uLnTx/>
                <a:uFillTx/>
                <a:latin typeface="Verdana"/>
                <a:ea typeface="+mn-ea"/>
                <a:cs typeface="+mn-cs"/>
              </a:rPr>
              <a:t> 30 2021, https://www.anandtech.com/print/16584/arm-announces-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armv9-architecture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 Box 11"/>
          <p:cNvSpPr txBox="1">
            <a:spLocks noChangeArrowheads="1"/>
          </p:cNvSpPr>
          <p:nvPr/>
        </p:nvSpPr>
        <p:spPr bwMode="auto">
          <a:xfrm>
            <a:off x="86825" y="2476191"/>
            <a:ext cx="903490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203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Technology for the next era of compute, ARM Community,</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https://community.arm.com/processors/b/blog/posts/arm-dynamiq-technology-for-the-</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next-era-of-compute</a:t>
            </a:r>
          </a:p>
        </p:txBody>
      </p:sp>
      <p:sp>
        <p:nvSpPr>
          <p:cNvPr id="7" name="Text Box 11"/>
          <p:cNvSpPr txBox="1">
            <a:spLocks noChangeArrowheads="1"/>
          </p:cNvSpPr>
          <p:nvPr/>
        </p:nvSpPr>
        <p:spPr bwMode="auto">
          <a:xfrm>
            <a:off x="78343" y="3210076"/>
            <a:ext cx="884716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204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ARM unveils multi-processor core with Linux SMP support,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LinuxDevices</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May 17, 2004,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http://linuxdevices.linuxgizmos.com/arm-unveils-multi-processor-core-with-linux-smp-</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support/</a:t>
            </a:r>
          </a:p>
        </p:txBody>
      </p:sp>
      <p:sp>
        <p:nvSpPr>
          <p:cNvPr id="8" name="Text Box 11"/>
          <p:cNvSpPr txBox="1">
            <a:spLocks noChangeArrowheads="1"/>
          </p:cNvSpPr>
          <p:nvPr/>
        </p:nvSpPr>
        <p:spPr bwMode="auto">
          <a:xfrm>
            <a:off x="79451" y="3926694"/>
            <a:ext cx="87274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205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Triggs</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R., </a:t>
            </a: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Everything you need to know about ARM’s </a:t>
            </a:r>
            <a:r>
              <a:rPr kumimoji="0" lang="en-GB" sz="1400" b="0"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 Android Authority,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          May 29, 2017,</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https://www.androidauthority.com/arm-dynamiq-need-to-know-770349/</a:t>
            </a:r>
          </a:p>
        </p:txBody>
      </p:sp>
      <p:sp>
        <p:nvSpPr>
          <p:cNvPr id="9" name="Text Box 11"/>
          <p:cNvSpPr txBox="1">
            <a:spLocks noChangeArrowheads="1"/>
          </p:cNvSpPr>
          <p:nvPr/>
        </p:nvSpPr>
        <p:spPr bwMode="auto">
          <a:xfrm>
            <a:off x="85427" y="6060898"/>
            <a:ext cx="888262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208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Humrick</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M., Exploring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and ARM’s New CPUs: Cortex-A75, Cortex-A55,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May 29, 2017,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https://www.anandtech.com/show/11441/dynamiq-and-arms-new-cpus-cortex-a75-a55</a:t>
            </a:r>
          </a:p>
        </p:txBody>
      </p:sp>
      <p:sp>
        <p:nvSpPr>
          <p:cNvPr id="10" name="Text Box 11"/>
          <p:cNvSpPr txBox="1">
            <a:spLocks noChangeArrowheads="1"/>
          </p:cNvSpPr>
          <p:nvPr/>
        </p:nvSpPr>
        <p:spPr bwMode="auto">
          <a:xfrm>
            <a:off x="77457" y="5109360"/>
            <a:ext cx="89143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207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Greenhalgh</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P., ARM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Intelligent Solutions Using Cluster Based Multiprocessing,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Hot Chips 29, 2017 Aug. 12,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https://www.slideshare.net/ARMHoldings/arm-dynamiq-intelligent-solutions-using-</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cluster-based-multiprocessing </a:t>
            </a:r>
          </a:p>
        </p:txBody>
      </p:sp>
      <p:sp>
        <p:nvSpPr>
          <p:cNvPr id="12" name="Text Box 11"/>
          <p:cNvSpPr txBox="1">
            <a:spLocks noChangeArrowheads="1"/>
          </p:cNvSpPr>
          <p:nvPr/>
        </p:nvSpPr>
        <p:spPr bwMode="auto">
          <a:xfrm>
            <a:off x="79092" y="4500173"/>
            <a:ext cx="71586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lang="hu-HU" dirty="0">
                <a:solidFill>
                  <a:srgbClr val="000000"/>
                </a:solidFill>
              </a:rPr>
              <a:t>206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Cortex-A73, ARM Developer,</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https://developer.arm.com/products/processors/cortex-a/cortex-a73</a:t>
            </a:r>
          </a:p>
        </p:txBody>
      </p:sp>
    </p:spTree>
    <p:extLst>
      <p:ext uri="{BB962C8B-B14F-4D97-AF65-F5344CB8AC3E}">
        <p14:creationId xmlns:p14="http://schemas.microsoft.com/office/powerpoint/2010/main" val="342413698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26</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3" name="Rectangle 11"/>
          <p:cNvSpPr>
            <a:spLocks noChangeArrowheads="1"/>
          </p:cNvSpPr>
          <p:nvPr/>
        </p:nvSpPr>
        <p:spPr bwMode="auto">
          <a:xfrm>
            <a:off x="79482" y="696128"/>
            <a:ext cx="90299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209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Walrath</a:t>
            </a:r>
            <a:r>
              <a:rPr kumimoji="0" lang="en-US" sz="1400" b="0" i="0" u="none" strike="noStrike" kern="1200" cap="none" spc="0" normalizeH="0" baseline="0" noProof="0" dirty="0">
                <a:ln>
                  <a:noFill/>
                </a:ln>
                <a:solidFill>
                  <a:srgbClr val="000000"/>
                </a:solidFill>
                <a:effectLst/>
                <a:uLnTx/>
                <a:uFillTx/>
                <a:latin typeface="Verdana"/>
                <a:ea typeface="+mn-ea"/>
                <a:cs typeface="+mn-cs"/>
              </a:rPr>
              <a:t> J., ARM Tech Day 2017: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Cortex-A55, A75, and Mali-G72,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PC Perspective, May 29, 2017,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https://www.pcper.com/reviews/General-Tech/ARM-Tech-Day-2017-DynamIQ-Cortex-A55-</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A75-and-Mali-G72/Cortex-A75-and-Mali-G72</a:t>
            </a:r>
          </a:p>
        </p:txBody>
      </p:sp>
      <p:sp>
        <p:nvSpPr>
          <p:cNvPr id="4" name="TextBox 8"/>
          <p:cNvSpPr txBox="1"/>
          <p:nvPr/>
        </p:nvSpPr>
        <p:spPr>
          <a:xfrm>
            <a:off x="83150" y="1671644"/>
            <a:ext cx="905857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dirty="0">
                <a:ln>
                  <a:noFill/>
                </a:ln>
                <a:solidFill>
                  <a:srgbClr val="000000"/>
                </a:solidFill>
                <a:effectLst/>
                <a:uLnTx/>
                <a:uFillTx/>
                <a:latin typeface="Verdana"/>
                <a:ea typeface="+mn-ea"/>
                <a:cs typeface="+mn-cs"/>
              </a:rPr>
              <a:t>[</a:t>
            </a:r>
            <a:r>
              <a:rPr lang="hu-HU" sz="1400" spc="-30" dirty="0">
                <a:solidFill>
                  <a:srgbClr val="000000"/>
                </a:solidFill>
                <a:latin typeface="Verdana"/>
              </a:rPr>
              <a:t>210</a:t>
            </a:r>
            <a:r>
              <a:rPr kumimoji="0" lang="en-US" sz="1400" b="0" i="0" u="none" strike="noStrike" kern="1200" cap="none" spc="-30" normalizeH="0" baseline="0" noProof="0" dirty="0">
                <a:ln>
                  <a:noFill/>
                </a:ln>
                <a:solidFill>
                  <a:srgbClr val="000000"/>
                </a:solidFill>
                <a:effectLst/>
                <a:uLnTx/>
                <a:uFillTx/>
                <a:latin typeface="Verdana"/>
                <a:ea typeface="+mn-ea"/>
                <a:cs typeface="+mn-cs"/>
              </a:rPr>
              <a:t>]: </a:t>
            </a:r>
            <a:r>
              <a:rPr kumimoji="0" lang="hu-HU" sz="1400" b="0" i="0" u="none" strike="noStrike" kern="1200" cap="none" spc="-3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30" normalizeH="0" baseline="0" noProof="0" dirty="0">
                <a:ln>
                  <a:noFill/>
                </a:ln>
                <a:solidFill>
                  <a:srgbClr val="000000"/>
                </a:solidFill>
                <a:effectLst/>
                <a:uLnTx/>
                <a:uFillTx/>
                <a:latin typeface="Verdana"/>
                <a:ea typeface="+mn-ea"/>
                <a:cs typeface="+mn-cs"/>
              </a:rPr>
              <a:t> A., </a:t>
            </a:r>
            <a:r>
              <a:rPr kumimoji="0" lang="en-US" sz="1400" b="0" i="0" u="none" strike="noStrike" kern="1200" cap="none" spc="-30" normalizeH="0" baseline="0" noProof="0" dirty="0">
                <a:ln>
                  <a:noFill/>
                </a:ln>
                <a:solidFill>
                  <a:srgbClr val="000000"/>
                </a:solidFill>
                <a:effectLst/>
                <a:uLnTx/>
                <a:uFillTx/>
                <a:latin typeface="Verdana"/>
                <a:ea typeface="+mn-ea"/>
                <a:cs typeface="+mn-cs"/>
              </a:rPr>
              <a:t>Arm Announces Mobile Armv9 CPU Microarchitectures: Cortex-X2, Cortex-A710 </a:t>
            </a:r>
            <a:endParaRPr kumimoji="0" lang="hu-HU" sz="1400" b="0" i="0" u="none" strike="noStrike" kern="1200" cap="none" spc="-3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Cortex-A510</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25 2021, https://www.anandtech.com/print/16693/arm-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announces-mobile-armv9-cpu-microarchitectures-cortexx2-cortexa710-cortexa510</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Szövegdoboz 4"/>
          <p:cNvSpPr txBox="1"/>
          <p:nvPr/>
        </p:nvSpPr>
        <p:spPr>
          <a:xfrm>
            <a:off x="78767" y="2450041"/>
            <a:ext cx="895649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211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Bannister</a:t>
            </a:r>
            <a:r>
              <a:rPr kumimoji="0" lang="hu-HU" sz="1400" b="0" i="0" u="none" strike="noStrike" kern="1200" cap="none" spc="0" normalizeH="0" baseline="0" noProof="0" dirty="0">
                <a:ln>
                  <a:noFill/>
                </a:ln>
                <a:solidFill>
                  <a:srgbClr val="000000"/>
                </a:solidFill>
                <a:effectLst/>
                <a:uLnTx/>
                <a:uFillTx/>
                <a:latin typeface="Verdana"/>
                <a:ea typeface="+mn-ea"/>
                <a:cs typeface="+mn-cs"/>
              </a:rPr>
              <a:t> S., </a:t>
            </a:r>
            <a:r>
              <a:rPr kumimoji="0" lang="en-US" sz="1400" b="0" i="0" u="none" strike="noStrike" kern="1200" cap="none" spc="0" normalizeH="0" baseline="0" noProof="0" dirty="0">
                <a:ln>
                  <a:noFill/>
                </a:ln>
                <a:solidFill>
                  <a:srgbClr val="000000"/>
                </a:solidFill>
                <a:effectLst/>
                <a:uLnTx/>
                <a:uFillTx/>
                <a:latin typeface="Verdana"/>
                <a:ea typeface="+mn-ea"/>
                <a:cs typeface="+mn-cs"/>
              </a:rPr>
              <a:t>Memory Tagging Extension: Enhancing memory safety through 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Community</a:t>
            </a:r>
            <a:r>
              <a:rPr kumimoji="0" lang="hu-HU" sz="1400" b="0" i="0" u="none" strike="noStrike" kern="1200" cap="none" spc="0" normalizeH="0" baseline="0" noProof="0" dirty="0">
                <a:ln>
                  <a:noFill/>
                </a:ln>
                <a:solidFill>
                  <a:srgbClr val="000000"/>
                </a:solidFill>
                <a:effectLst/>
                <a:uLnTx/>
                <a:uFillTx/>
                <a:latin typeface="Verdana"/>
                <a:ea typeface="+mn-ea"/>
                <a:cs typeface="+mn-cs"/>
              </a:rPr>
              <a:t>, Aug. 5 2019, https://community.arm.com/developer/ip-products/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/b/</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ip</a:t>
            </a:r>
            <a:r>
              <a:rPr kumimoji="0" lang="hu-HU" sz="1400" b="0" i="0" u="none" strike="noStrike" kern="1200" cap="none" spc="0" normalizeH="0" baseline="0" noProof="0" dirty="0">
                <a:ln>
                  <a:noFill/>
                </a:ln>
                <a:solidFill>
                  <a:srgbClr val="000000"/>
                </a:solidFill>
                <a:effectLst/>
                <a:uLnTx/>
                <a:uFillTx/>
                <a:latin typeface="Verdana"/>
                <a:ea typeface="+mn-ea"/>
                <a:cs typeface="+mn-cs"/>
              </a:rPr>
              <a:t>-blog/</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posts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enhancing-memory-safety</a:t>
            </a:r>
            <a:endParaRPr kumimoji="0" lang="hu-HU"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3"/>
          <p:cNvSpPr txBox="1"/>
          <p:nvPr/>
        </p:nvSpPr>
        <p:spPr>
          <a:xfrm>
            <a:off x="79686" y="3246676"/>
            <a:ext cx="64690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212</a:t>
            </a:r>
            <a:r>
              <a:rPr kumimoji="0" lang="en-US" sz="1400" b="0" i="0" u="none" strike="noStrike" kern="1200" cap="none" spc="0" normalizeH="0" baseline="0" noProof="0" dirty="0">
                <a:ln>
                  <a:noFill/>
                </a:ln>
                <a:solidFill>
                  <a:srgbClr val="000000"/>
                </a:solidFill>
                <a:effectLst/>
                <a:uLnTx/>
                <a:uFillTx/>
                <a:latin typeface="Verdana"/>
                <a:ea typeface="+mn-ea"/>
                <a:cs typeface="+mn-cs"/>
              </a:rPr>
              <a:t>]: Armv8.5-A Memory Tagging Extension</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000000"/>
                </a:solidFill>
                <a:effectLst/>
                <a:uLnTx/>
                <a:uFillTx/>
                <a:latin typeface="Verdana"/>
                <a:ea typeface="+mn-ea"/>
                <a:cs typeface="+mn-cs"/>
              </a:rPr>
              <a:t> White Paper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7" name="TextBox 4"/>
          <p:cNvSpPr txBox="1"/>
          <p:nvPr/>
        </p:nvSpPr>
        <p:spPr>
          <a:xfrm>
            <a:off x="79686" y="3606716"/>
            <a:ext cx="8869256" cy="954107"/>
          </a:xfrm>
          <a:prstGeom prst="rect">
            <a:avLst/>
          </a:prstGeom>
          <a:noFill/>
        </p:spPr>
        <p:txBody>
          <a:bodyPr wrap="square" rtlCol="0">
            <a:spAutoFit/>
          </a:bodyPr>
          <a:lstStyle/>
          <a:p>
            <a:pPr marL="715963" marR="0" lvl="0" indent="-715963"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213</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Announces Mobile Armv9 CPU Microarchitectures: Cortex-X2, Cortex-</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A710 &amp; Cortex-A510</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25 2021, https://www.anandtech.com/show/16693/arm-announces-mobile-armv9-cpu-microarchitectures-cortexx2-cortexa710-cortexa510</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78767" y="4572989"/>
            <a:ext cx="905857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dirty="0">
                <a:ln>
                  <a:noFill/>
                </a:ln>
                <a:solidFill>
                  <a:srgbClr val="000000"/>
                </a:solidFill>
                <a:effectLst/>
                <a:uLnTx/>
                <a:uFillTx/>
                <a:latin typeface="Verdana"/>
                <a:ea typeface="+mn-ea"/>
                <a:cs typeface="+mn-cs"/>
              </a:rPr>
              <a:t>[</a:t>
            </a:r>
            <a:r>
              <a:rPr lang="hu-HU" sz="1400" spc="-30" dirty="0">
                <a:solidFill>
                  <a:srgbClr val="000000"/>
                </a:solidFill>
                <a:latin typeface="Verdana"/>
              </a:rPr>
              <a:t>214</a:t>
            </a:r>
            <a:r>
              <a:rPr kumimoji="0" lang="en-US" sz="1400" b="0" i="0" u="none" strike="noStrike" kern="1200" cap="none" spc="-30" normalizeH="0" baseline="0" noProof="0" dirty="0">
                <a:ln>
                  <a:noFill/>
                </a:ln>
                <a:solidFill>
                  <a:srgbClr val="000000"/>
                </a:solidFill>
                <a:effectLst/>
                <a:uLnTx/>
                <a:uFillTx/>
                <a:latin typeface="Verdana"/>
                <a:ea typeface="+mn-ea"/>
                <a:cs typeface="+mn-cs"/>
              </a:rPr>
              <a:t>]: </a:t>
            </a:r>
            <a:r>
              <a:rPr kumimoji="0" lang="hu-HU" sz="1400" b="0" i="0" u="none" strike="noStrike" kern="1200" cap="none" spc="-3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30" normalizeH="0" baseline="0" noProof="0" dirty="0">
                <a:ln>
                  <a:noFill/>
                </a:ln>
                <a:solidFill>
                  <a:srgbClr val="000000"/>
                </a:solidFill>
                <a:effectLst/>
                <a:uLnTx/>
                <a:uFillTx/>
                <a:latin typeface="Verdana"/>
                <a:ea typeface="+mn-ea"/>
                <a:cs typeface="+mn-cs"/>
              </a:rPr>
              <a:t> A., </a:t>
            </a:r>
            <a:r>
              <a:rPr kumimoji="0" lang="en-US" sz="1400" b="0" i="0" u="none" strike="noStrike" kern="1200" cap="none" spc="-30" normalizeH="0" baseline="0" noProof="0" dirty="0">
                <a:ln>
                  <a:noFill/>
                </a:ln>
                <a:solidFill>
                  <a:srgbClr val="000000"/>
                </a:solidFill>
                <a:effectLst/>
                <a:uLnTx/>
                <a:uFillTx/>
                <a:latin typeface="Verdana"/>
                <a:ea typeface="+mn-ea"/>
                <a:cs typeface="+mn-cs"/>
              </a:rPr>
              <a:t>Arm Announces Mobile Armv9 CPU Microarchitectures: Cortex-X2, Cortex-A710 </a:t>
            </a:r>
            <a:endParaRPr kumimoji="0" lang="hu-HU" sz="1400" b="0" i="0" u="none" strike="noStrike" kern="1200" cap="none" spc="-3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Cortex-A510</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25 2021, https://www.anandtech.com/print/16693/arm-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announces-mobile-armv9-cpu-microarchitectures-cortexx2-cortexa710-cortexa510</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3"/>
          <p:cNvSpPr txBox="1"/>
          <p:nvPr/>
        </p:nvSpPr>
        <p:spPr>
          <a:xfrm>
            <a:off x="79500" y="5356564"/>
            <a:ext cx="8725094" cy="307777"/>
          </a:xfrm>
          <a:prstGeom prst="rect">
            <a:avLst/>
          </a:prstGeom>
          <a:noFill/>
        </p:spPr>
        <p:txBody>
          <a:bodyPr wrap="square" rtlCol="0">
            <a:spAutoFit/>
          </a:bodyPr>
          <a:lstStyle/>
          <a:p>
            <a:pPr marL="715963" marR="0" lvl="0" indent="-715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215</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https://www.spec.org/cpu2017/</a:t>
            </a:r>
          </a:p>
        </p:txBody>
      </p:sp>
      <p:sp>
        <p:nvSpPr>
          <p:cNvPr id="10" name="TextBox 6"/>
          <p:cNvSpPr txBox="1"/>
          <p:nvPr/>
        </p:nvSpPr>
        <p:spPr>
          <a:xfrm>
            <a:off x="81282" y="5754164"/>
            <a:ext cx="8723312" cy="738664"/>
          </a:xfrm>
          <a:prstGeom prst="rect">
            <a:avLst/>
          </a:prstGeom>
          <a:noFill/>
        </p:spPr>
        <p:txBody>
          <a:bodyPr wrap="square" rtlCol="0">
            <a:spAutoFit/>
          </a:bodyPr>
          <a:lstStyle/>
          <a:p>
            <a:pPr marL="715963" marR="0" lvl="0" indent="-715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216</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Cutress</a:t>
            </a:r>
            <a:r>
              <a:rPr kumimoji="0" lang="en-US" sz="1400" b="0" i="0" u="none" strike="noStrike" kern="1200" cap="none" spc="0" normalizeH="0" baseline="0" noProof="0" dirty="0">
                <a:ln>
                  <a:noFill/>
                </a:ln>
                <a:solidFill>
                  <a:srgbClr val="000000"/>
                </a:solidFill>
                <a:effectLst/>
                <a:uLnTx/>
                <a:uFillTx/>
                <a:latin typeface="Verdana"/>
                <a:ea typeface="+mn-ea"/>
                <a:cs typeface="+mn-cs"/>
              </a:rPr>
              <a:t> I., The Snapdragon 8 Gen 1 Performance Preview: Sizing Up Cortex-X2,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Dec</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14</a:t>
            </a:r>
            <a:r>
              <a:rPr kumimoji="0" lang="en-US" sz="1400" b="0" i="0" u="none" strike="noStrike" kern="1200" cap="none" spc="0" normalizeH="0" baseline="0" noProof="0" dirty="0">
                <a:ln>
                  <a:noFill/>
                </a:ln>
                <a:solidFill>
                  <a:srgbClr val="000000"/>
                </a:solidFill>
                <a:effectLst/>
                <a:uLnTx/>
                <a:uFillTx/>
                <a:latin typeface="Verdana"/>
                <a:ea typeface="+mn-ea"/>
                <a:cs typeface="+mn-cs"/>
              </a:rPr>
              <a:t>, 202</a:t>
            </a:r>
            <a:r>
              <a:rPr kumimoji="0" lang="hu-HU" sz="1400" b="0" i="0" u="none" strike="noStrike" kern="1200" cap="none" spc="0" normalizeH="0" baseline="0" noProof="0" dirty="0">
                <a:ln>
                  <a:noFill/>
                </a:ln>
                <a:solidFill>
                  <a:srgbClr val="000000"/>
                </a:solidFill>
                <a:effectLst/>
                <a:uLnTx/>
                <a:uFillTx/>
                <a:latin typeface="Verdana"/>
                <a:ea typeface="+mn-ea"/>
                <a:cs typeface="+mn-cs"/>
              </a:rPr>
              <a:t>1</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https://www.anandtech.com/show/17102/snapdragon-8-gen-1-performance-preview-sizing-up-cortex-x2/2</a:t>
            </a:r>
          </a:p>
        </p:txBody>
      </p:sp>
    </p:spTree>
    <p:extLst>
      <p:ext uri="{BB962C8B-B14F-4D97-AF65-F5344CB8AC3E}">
        <p14:creationId xmlns:p14="http://schemas.microsoft.com/office/powerpoint/2010/main" val="126368222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27</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3" name="Rectangle 11"/>
          <p:cNvSpPr>
            <a:spLocks noChangeArrowheads="1"/>
          </p:cNvSpPr>
          <p:nvPr/>
        </p:nvSpPr>
        <p:spPr bwMode="auto">
          <a:xfrm>
            <a:off x="79482" y="696128"/>
            <a:ext cx="90299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715963" lvl="0" indent="-715963" defTabSz="45720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217</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Bedi</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dirty="0">
                <a:solidFill>
                  <a:srgbClr val="000000"/>
                </a:solidFill>
                <a:latin typeface="Verdana"/>
              </a:rPr>
              <a:t>A</a:t>
            </a:r>
            <a:r>
              <a:rPr kumimoji="0" lang="en-US" sz="1400" b="0" i="0" u="none" strike="noStrike" kern="1200" cap="none" spc="0" normalizeH="0" baseline="0" noProof="0" dirty="0">
                <a:ln>
                  <a:noFill/>
                </a:ln>
                <a:solidFill>
                  <a:srgbClr val="000000"/>
                </a:solidFill>
                <a:effectLst/>
                <a:uLnTx/>
                <a:uFillTx/>
                <a:latin typeface="Verdana"/>
                <a:ea typeface="+mn-ea"/>
                <a:cs typeface="+mn-cs"/>
              </a:rPr>
              <a:t>., ARM </a:t>
            </a:r>
            <a:r>
              <a:rPr lang="hu-HU" sz="1400" dirty="0" err="1">
                <a:solidFill>
                  <a:srgbClr val="000000"/>
                </a:solidFill>
                <a:latin typeface="Verdana"/>
              </a:rPr>
              <a:t>Community</a:t>
            </a:r>
            <a:r>
              <a:rPr lang="hu-HU" sz="1400" dirty="0">
                <a:solidFill>
                  <a:srgbClr val="000000"/>
                </a:solidFill>
                <a:latin typeface="Verdana"/>
              </a:rPr>
              <a:t> </a:t>
            </a:r>
            <a:r>
              <a:rPr lang="hu-HU" sz="1400" dirty="0" err="1">
                <a:solidFill>
                  <a:srgbClr val="000000"/>
                </a:solidFill>
                <a:latin typeface="Verdana"/>
              </a:rPr>
              <a:t>blogs</a:t>
            </a:r>
            <a:r>
              <a:rPr lang="hu-HU" sz="1400" dirty="0">
                <a:solidFill>
                  <a:srgbClr val="000000"/>
                </a:solidFill>
                <a:latin typeface="Verdana"/>
              </a:rPr>
              <a:t>, </a:t>
            </a:r>
            <a:r>
              <a:rPr lang="hu-HU" sz="1400" dirty="0" err="1">
                <a:solidFill>
                  <a:srgbClr val="000000"/>
                </a:solidFill>
                <a:latin typeface="Verdana"/>
              </a:rPr>
              <a:t>Architectures</a:t>
            </a:r>
            <a:r>
              <a:rPr lang="hu-HU" sz="1400" dirty="0">
                <a:solidFill>
                  <a:srgbClr val="000000"/>
                </a:solidFill>
                <a:latin typeface="Verdana"/>
              </a:rPr>
              <a:t> and </a:t>
            </a:r>
            <a:r>
              <a:rPr lang="hu-HU" sz="1400" dirty="0" err="1">
                <a:solidFill>
                  <a:srgbClr val="000000"/>
                </a:solidFill>
                <a:latin typeface="Verdana"/>
              </a:rPr>
              <a:t>Processors</a:t>
            </a:r>
            <a:r>
              <a:rPr lang="hu-HU" sz="1400" dirty="0">
                <a:solidFill>
                  <a:srgbClr val="000000"/>
                </a:solidFill>
                <a:latin typeface="Verdana"/>
              </a:rPr>
              <a:t> blog</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The foundation of Total Compute: First Armv9 Cortex CPUs, https://community.arm.com/</a:t>
            </a:r>
            <a:r>
              <a:rPr lang="hu-HU" sz="1400" dirty="0">
                <a:solidFill>
                  <a:srgbClr val="000000"/>
                </a:solidFill>
              </a:rPr>
              <a:t>,</a:t>
            </a:r>
            <a:r>
              <a:rPr kumimoji="0" lang="en-US" sz="1400" b="0" i="0" u="none" strike="noStrike" kern="1200" cap="none" spc="0" normalizeH="0" baseline="0" noProof="0" dirty="0">
                <a:ln>
                  <a:noFill/>
                </a:ln>
                <a:solidFill>
                  <a:srgbClr val="000000"/>
                </a:solidFill>
                <a:effectLst/>
                <a:uLnTx/>
                <a:uFillTx/>
                <a:latin typeface="Verdana"/>
                <a:ea typeface="+mn-ea"/>
                <a:cs typeface="+mn-cs"/>
              </a:rPr>
              <a:t>May 2</a:t>
            </a:r>
            <a:r>
              <a:rPr kumimoji="0" lang="hu-HU" sz="1400" b="0" i="0" u="none" strike="noStrike" kern="1200" cap="none" spc="0" normalizeH="0" baseline="0" noProof="0" dirty="0">
                <a:ln>
                  <a:noFill/>
                </a:ln>
                <a:solidFill>
                  <a:srgbClr val="000000"/>
                </a:solidFill>
                <a:effectLst/>
                <a:uLnTx/>
                <a:uFillTx/>
                <a:latin typeface="Verdana"/>
                <a:ea typeface="+mn-ea"/>
                <a:cs typeface="+mn-cs"/>
              </a:rPr>
              <a:t>5</a:t>
            </a:r>
            <a:r>
              <a:rPr kumimoji="0" lang="en-US" sz="1400" b="0" i="0" u="none" strike="noStrike" kern="1200" cap="none" spc="0" normalizeH="0" baseline="0" noProof="0" dirty="0">
                <a:ln>
                  <a:noFill/>
                </a:ln>
                <a:solidFill>
                  <a:srgbClr val="000000"/>
                </a:solidFill>
                <a:effectLst/>
                <a:uLnTx/>
                <a:uFillTx/>
                <a:latin typeface="Verdana"/>
                <a:ea typeface="+mn-ea"/>
                <a:cs typeface="+mn-cs"/>
              </a:rPr>
              <a:t>, 20</a:t>
            </a:r>
            <a:r>
              <a:rPr kumimoji="0" lang="hu-HU" sz="1400" b="0" i="0" u="none" strike="noStrike" kern="1200" cap="none" spc="0" normalizeH="0" baseline="0" noProof="0" dirty="0">
                <a:ln>
                  <a:noFill/>
                </a:ln>
                <a:solidFill>
                  <a:srgbClr val="000000"/>
                </a:solidFill>
                <a:effectLst/>
                <a:uLnTx/>
                <a:uFillTx/>
                <a:latin typeface="Verdana"/>
                <a:ea typeface="+mn-ea"/>
                <a:cs typeface="+mn-cs"/>
              </a:rPr>
              <a:t>21</a:t>
            </a:r>
            <a:r>
              <a:rPr lang="en-US" sz="1400" dirty="0">
                <a:solidFill>
                  <a:srgbClr val="000000"/>
                </a:solidFill>
              </a:rPr>
              <a:t>, https://community.arm.com/arm-community-blogs/b/architectures-and-processors-blog/posts/first-armv9-cpu-cores</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Rectangle 11"/>
          <p:cNvSpPr>
            <a:spLocks noChangeArrowheads="1"/>
          </p:cNvSpPr>
          <p:nvPr/>
        </p:nvSpPr>
        <p:spPr bwMode="auto">
          <a:xfrm>
            <a:off x="93864" y="1676666"/>
            <a:ext cx="90299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715963" lvl="0" indent="-715963" defTabSz="45720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218</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dirty="0" err="1">
                <a:solidFill>
                  <a:srgbClr val="000000"/>
                </a:solidFill>
                <a:latin typeface="Verdana"/>
              </a:rPr>
              <a:t>Pradhan</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noProof="0" dirty="0">
                <a:solidFill>
                  <a:srgbClr val="000000"/>
                </a:solidFill>
                <a:latin typeface="Verdana"/>
              </a:rPr>
              <a:t>S</a:t>
            </a:r>
            <a:r>
              <a:rPr kumimoji="0" lang="en-US" sz="1400" b="0" i="0" u="none" strike="noStrike" kern="1200" cap="none" spc="0" normalizeH="0" baseline="0" noProof="0" dirty="0">
                <a:ln>
                  <a:noFill/>
                </a:ln>
                <a:solidFill>
                  <a:srgbClr val="000000"/>
                </a:solidFill>
                <a:effectLst/>
                <a:uLnTx/>
                <a:uFillTx/>
                <a:latin typeface="Verdana"/>
                <a:ea typeface="+mn-ea"/>
                <a:cs typeface="+mn-cs"/>
              </a:rPr>
              <a:t>., ARM </a:t>
            </a:r>
            <a:r>
              <a:rPr lang="hu-HU" sz="1400" dirty="0" err="1">
                <a:solidFill>
                  <a:srgbClr val="000000"/>
                </a:solidFill>
                <a:latin typeface="Verdana"/>
              </a:rPr>
              <a:t>Community</a:t>
            </a:r>
            <a:r>
              <a:rPr lang="hu-HU" sz="1400" dirty="0">
                <a:solidFill>
                  <a:srgbClr val="000000"/>
                </a:solidFill>
                <a:latin typeface="Verdana"/>
              </a:rPr>
              <a:t> </a:t>
            </a:r>
            <a:r>
              <a:rPr lang="hu-HU" sz="1400" dirty="0" err="1">
                <a:solidFill>
                  <a:srgbClr val="000000"/>
                </a:solidFill>
                <a:latin typeface="Verdana"/>
              </a:rPr>
              <a:t>blogs</a:t>
            </a:r>
            <a:r>
              <a:rPr lang="hu-HU" sz="1400" dirty="0">
                <a:solidFill>
                  <a:srgbClr val="000000"/>
                </a:solidFill>
                <a:latin typeface="Verdana"/>
              </a:rPr>
              <a:t>, </a:t>
            </a:r>
            <a:r>
              <a:rPr lang="hu-HU" sz="1400" dirty="0" err="1">
                <a:solidFill>
                  <a:srgbClr val="000000"/>
                </a:solidFill>
                <a:latin typeface="Verdana"/>
              </a:rPr>
              <a:t>Architectures</a:t>
            </a:r>
            <a:r>
              <a:rPr lang="hu-HU" sz="1400" dirty="0">
                <a:solidFill>
                  <a:srgbClr val="000000"/>
                </a:solidFill>
                <a:latin typeface="Verdana"/>
              </a:rPr>
              <a:t> and </a:t>
            </a:r>
            <a:r>
              <a:rPr lang="hu-HU" sz="1400" dirty="0" err="1">
                <a:solidFill>
                  <a:srgbClr val="000000"/>
                </a:solidFill>
                <a:latin typeface="Verdana"/>
              </a:rPr>
              <a:t>Processors</a:t>
            </a:r>
            <a:r>
              <a:rPr lang="hu-HU" sz="1400" dirty="0">
                <a:solidFill>
                  <a:srgbClr val="000000"/>
                </a:solidFill>
                <a:latin typeface="Verdana"/>
              </a:rPr>
              <a:t> blog</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Arm Cortex-X4 advances frontiers of CPU performance, https://community.arm.com/</a:t>
            </a:r>
            <a:r>
              <a:rPr lang="hu-HU" sz="1400" dirty="0">
                <a:solidFill>
                  <a:srgbClr val="000000"/>
                </a:solidFill>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May 2</a:t>
            </a:r>
            <a:r>
              <a:rPr lang="hu-HU" sz="1400" dirty="0">
                <a:solidFill>
                  <a:srgbClr val="000000"/>
                </a:solidFill>
                <a:latin typeface="Verdana"/>
              </a:rPr>
              <a:t>9</a:t>
            </a:r>
            <a:r>
              <a:rPr kumimoji="0" lang="en-US" sz="1400" b="0" i="0" u="none" strike="noStrike" kern="1200" cap="none" spc="0" normalizeH="0" baseline="0" noProof="0" dirty="0">
                <a:ln>
                  <a:noFill/>
                </a:ln>
                <a:solidFill>
                  <a:srgbClr val="000000"/>
                </a:solidFill>
                <a:effectLst/>
                <a:uLnTx/>
                <a:uFillTx/>
                <a:latin typeface="Verdana"/>
                <a:ea typeface="+mn-ea"/>
                <a:cs typeface="+mn-cs"/>
              </a:rPr>
              <a:t>, 20</a:t>
            </a:r>
            <a:r>
              <a:rPr kumimoji="0" lang="hu-HU" sz="1400" b="0" i="0" u="none" strike="noStrike" kern="1200" cap="none" spc="0" normalizeH="0" baseline="0" noProof="0" dirty="0">
                <a:ln>
                  <a:noFill/>
                </a:ln>
                <a:solidFill>
                  <a:srgbClr val="000000"/>
                </a:solidFill>
                <a:effectLst/>
                <a:uLnTx/>
                <a:uFillTx/>
                <a:latin typeface="Verdana"/>
                <a:ea typeface="+mn-ea"/>
                <a:cs typeface="+mn-cs"/>
              </a:rPr>
              <a:t>23</a:t>
            </a:r>
            <a:r>
              <a:rPr lang="en-US" sz="1400" dirty="0">
                <a:solidFill>
                  <a:srgbClr val="000000"/>
                </a:solidFill>
              </a:rPr>
              <a:t>, https://community.arm.com/arm-community-blogs/b/announcements/posts/cortex-x4-cpu-performance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Rectangle 11"/>
          <p:cNvSpPr>
            <a:spLocks noChangeArrowheads="1"/>
          </p:cNvSpPr>
          <p:nvPr/>
        </p:nvSpPr>
        <p:spPr bwMode="auto">
          <a:xfrm>
            <a:off x="99619" y="2665826"/>
            <a:ext cx="902998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715963" lvl="0" indent="-715963" defTabSz="45720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219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noProof="0" dirty="0" err="1">
                <a:solidFill>
                  <a:srgbClr val="000000"/>
                </a:solidFill>
                <a:latin typeface="Verdana"/>
              </a:rPr>
              <a:t>Triggs</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dirty="0">
                <a:solidFill>
                  <a:srgbClr val="000000"/>
                </a:solidFill>
                <a:latin typeface="Verdana"/>
              </a:rPr>
              <a:t>R</a:t>
            </a:r>
            <a:r>
              <a:rPr lang="en-US" sz="1400" dirty="0">
                <a:solidFill>
                  <a:srgbClr val="000000"/>
                </a:solidFill>
              </a:rPr>
              <a:t>., Arm Cortex-X3 and Cortex-A715: Next-gen CPUs redefined, https://www.androidauthority.com/</a:t>
            </a:r>
            <a:r>
              <a:rPr lang="hu-HU" sz="1400" dirty="0">
                <a:solidFill>
                  <a:srgbClr val="000000"/>
                </a:solidFill>
              </a:rPr>
              <a:t>, </a:t>
            </a:r>
            <a:r>
              <a:rPr lang="hu-HU" sz="1400" dirty="0" err="1">
                <a:solidFill>
                  <a:srgbClr val="000000"/>
                </a:solidFill>
                <a:latin typeface="Verdana"/>
              </a:rPr>
              <a:t>Apr</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18</a:t>
            </a:r>
            <a:r>
              <a:rPr kumimoji="0" lang="en-US" sz="1400" b="0" i="0" u="none" strike="noStrike" kern="1200" cap="none" spc="0" normalizeH="0" baseline="0" noProof="0" dirty="0">
                <a:ln>
                  <a:noFill/>
                </a:ln>
                <a:solidFill>
                  <a:srgbClr val="000000"/>
                </a:solidFill>
                <a:effectLst/>
                <a:uLnTx/>
                <a:uFillTx/>
                <a:latin typeface="Verdana"/>
                <a:ea typeface="+mn-ea"/>
                <a:cs typeface="+mn-cs"/>
              </a:rPr>
              <a:t>, 20</a:t>
            </a:r>
            <a:r>
              <a:rPr kumimoji="0" lang="hu-HU" sz="1400" b="0" i="0" u="none" strike="noStrike" kern="1200" cap="none" spc="0" normalizeH="0" baseline="0" noProof="0" dirty="0">
                <a:ln>
                  <a:noFill/>
                </a:ln>
                <a:solidFill>
                  <a:srgbClr val="000000"/>
                </a:solidFill>
                <a:effectLst/>
                <a:uLnTx/>
                <a:uFillTx/>
                <a:latin typeface="Verdana"/>
                <a:ea typeface="+mn-ea"/>
                <a:cs typeface="+mn-cs"/>
              </a:rPr>
              <a:t>23</a:t>
            </a:r>
            <a:r>
              <a:rPr lang="en-US" sz="1400" dirty="0">
                <a:solidFill>
                  <a:srgbClr val="000000"/>
                </a:solidFill>
              </a:rPr>
              <a:t>, https://www.androidauthority.com/arm-cortex-x3-cortex-a715-3178608/</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Rectangle 11"/>
          <p:cNvSpPr>
            <a:spLocks noChangeArrowheads="1"/>
          </p:cNvSpPr>
          <p:nvPr/>
        </p:nvSpPr>
        <p:spPr bwMode="auto">
          <a:xfrm>
            <a:off x="105375" y="3456583"/>
            <a:ext cx="902998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715963" lvl="0" indent="-715963" defTabSz="45720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220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noProof="0" dirty="0">
                <a:solidFill>
                  <a:srgbClr val="000000"/>
                </a:solidFill>
                <a:latin typeface="Verdana"/>
              </a:rPr>
              <a:t>The Armv9 CPU </a:t>
            </a:r>
            <a:r>
              <a:rPr lang="hu-HU" sz="1400" noProof="0" dirty="0" err="1">
                <a:solidFill>
                  <a:srgbClr val="000000"/>
                </a:solidFill>
                <a:latin typeface="Verdana"/>
              </a:rPr>
              <a:t>Compute</a:t>
            </a:r>
            <a:r>
              <a:rPr lang="hu-HU" sz="1400" noProof="0" dirty="0">
                <a:solidFill>
                  <a:srgbClr val="000000"/>
                </a:solidFill>
                <a:latin typeface="Verdana"/>
              </a:rPr>
              <a:t> </a:t>
            </a:r>
            <a:r>
              <a:rPr lang="hu-HU" sz="1400" noProof="0" dirty="0" err="1">
                <a:solidFill>
                  <a:srgbClr val="000000"/>
                </a:solidFill>
                <a:latin typeface="Verdana"/>
              </a:rPr>
              <a:t>Foundation</a:t>
            </a:r>
            <a:r>
              <a:rPr lang="hu-HU" sz="1400" noProof="0" dirty="0">
                <a:solidFill>
                  <a:srgbClr val="000000"/>
                </a:solidFill>
                <a:latin typeface="Verdana"/>
              </a:rPr>
              <a:t> </a:t>
            </a:r>
            <a:r>
              <a:rPr lang="hu-HU" sz="1400" noProof="0" dirty="0" err="1">
                <a:solidFill>
                  <a:srgbClr val="000000"/>
                </a:solidFill>
                <a:latin typeface="Verdana"/>
              </a:rPr>
              <a:t>for</a:t>
            </a:r>
            <a:r>
              <a:rPr lang="hu-HU" sz="1400" noProof="0" dirty="0">
                <a:solidFill>
                  <a:srgbClr val="000000"/>
                </a:solidFill>
                <a:latin typeface="Verdana"/>
              </a:rPr>
              <a:t> TCS23</a:t>
            </a:r>
            <a:r>
              <a:rPr lang="hu-HU" sz="1400" dirty="0">
                <a:solidFill>
                  <a:srgbClr val="000000"/>
                </a:solidFill>
              </a:rPr>
              <a:t>, </a:t>
            </a:r>
            <a:r>
              <a:rPr lang="hu-HU" sz="1400" dirty="0">
                <a:solidFill>
                  <a:srgbClr val="000000"/>
                </a:solidFill>
                <a:latin typeface="Verdana"/>
              </a:rPr>
              <a:t>May</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dirty="0">
                <a:solidFill>
                  <a:srgbClr val="000000"/>
                </a:solidFill>
                <a:latin typeface="Verdana"/>
              </a:rPr>
              <a:t>29</a:t>
            </a:r>
            <a:r>
              <a:rPr kumimoji="0" lang="en-US" sz="1400" b="0" i="0" u="none" strike="noStrike" kern="1200" cap="none" spc="0" normalizeH="0" baseline="0" noProof="0" dirty="0">
                <a:ln>
                  <a:noFill/>
                </a:ln>
                <a:solidFill>
                  <a:srgbClr val="000000"/>
                </a:solidFill>
                <a:effectLst/>
                <a:uLnTx/>
                <a:uFillTx/>
                <a:latin typeface="Verdana"/>
                <a:ea typeface="+mn-ea"/>
                <a:cs typeface="+mn-cs"/>
              </a:rPr>
              <a:t>, 20</a:t>
            </a:r>
            <a:r>
              <a:rPr kumimoji="0" lang="hu-HU" sz="1400" b="0" i="0" u="none" strike="noStrike" kern="1200" cap="none" spc="0" normalizeH="0" baseline="0" noProof="0" dirty="0">
                <a:ln>
                  <a:noFill/>
                </a:ln>
                <a:solidFill>
                  <a:srgbClr val="000000"/>
                </a:solidFill>
                <a:effectLst/>
                <a:uLnTx/>
                <a:uFillTx/>
                <a:latin typeface="Verdana"/>
                <a:ea typeface="+mn-ea"/>
                <a:cs typeface="+mn-cs"/>
              </a:rPr>
              <a:t>23</a:t>
            </a:r>
            <a:r>
              <a:rPr lang="en-US" sz="1400" dirty="0">
                <a:solidFill>
                  <a:srgbClr val="000000"/>
                </a:solidFill>
              </a:rPr>
              <a:t>, https://images.anandtech.com/doci/18871/Arm%20Client%20Tech%20Days%20CPU%20Presentation_Final-12.png</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 name="Rectangle 11"/>
          <p:cNvSpPr>
            <a:spLocks noChangeArrowheads="1"/>
          </p:cNvSpPr>
          <p:nvPr/>
        </p:nvSpPr>
        <p:spPr bwMode="auto">
          <a:xfrm>
            <a:off x="114003" y="4232952"/>
            <a:ext cx="9029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715963" lvl="0" indent="-715963" defTabSz="45720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221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dirty="0">
                <a:solidFill>
                  <a:srgbClr val="000000"/>
                </a:solidFill>
                <a:latin typeface="Verdana"/>
              </a:rPr>
              <a:t>Hall</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noProof="0" dirty="0">
                <a:solidFill>
                  <a:srgbClr val="000000"/>
                </a:solidFill>
                <a:latin typeface="Verdana"/>
              </a:rPr>
              <a:t>C</a:t>
            </a:r>
            <a:r>
              <a:rPr lang="en-US" sz="1400" dirty="0">
                <a:solidFill>
                  <a:srgbClr val="000000"/>
                </a:solidFill>
              </a:rPr>
              <a:t>., </a:t>
            </a:r>
            <a:r>
              <a:rPr lang="pt-BR" sz="1400" dirty="0">
                <a:solidFill>
                  <a:srgbClr val="000000"/>
                </a:solidFill>
              </a:rPr>
              <a:t>Arm Cortex X3 Vc Cortex A715</a:t>
            </a:r>
            <a:r>
              <a:rPr lang="en-US" sz="1400" dirty="0">
                <a:solidFill>
                  <a:srgbClr val="000000"/>
                </a:solidFill>
              </a:rPr>
              <a:t>, https://trendblog.net/</a:t>
            </a:r>
            <a:r>
              <a:rPr lang="hu-HU" sz="1400" dirty="0">
                <a:solidFill>
                  <a:srgbClr val="000000"/>
                </a:solidFill>
              </a:rPr>
              <a:t>, </a:t>
            </a:r>
            <a:r>
              <a:rPr lang="hu-HU" sz="1400" dirty="0" err="1">
                <a:solidFill>
                  <a:srgbClr val="000000"/>
                </a:solidFill>
                <a:latin typeface="Verdana"/>
              </a:rPr>
              <a:t>Jun</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dirty="0">
                <a:solidFill>
                  <a:srgbClr val="000000"/>
                </a:solidFill>
                <a:latin typeface="Verdana"/>
              </a:rPr>
              <a:t>29</a:t>
            </a:r>
            <a:r>
              <a:rPr kumimoji="0" lang="en-US" sz="1400" b="0" i="0" u="none" strike="noStrike" kern="1200" cap="none" spc="0" normalizeH="0" baseline="0" noProof="0" dirty="0">
                <a:ln>
                  <a:noFill/>
                </a:ln>
                <a:solidFill>
                  <a:srgbClr val="000000"/>
                </a:solidFill>
                <a:effectLst/>
                <a:uLnTx/>
                <a:uFillTx/>
                <a:latin typeface="Verdana"/>
                <a:ea typeface="+mn-ea"/>
                <a:cs typeface="+mn-cs"/>
              </a:rPr>
              <a:t>, 20</a:t>
            </a:r>
            <a:r>
              <a:rPr kumimoji="0" lang="hu-HU" sz="1400" b="0" i="0" u="none" strike="noStrike" kern="1200" cap="none" spc="0" normalizeH="0" baseline="0" noProof="0" dirty="0">
                <a:ln>
                  <a:noFill/>
                </a:ln>
                <a:solidFill>
                  <a:srgbClr val="000000"/>
                </a:solidFill>
                <a:effectLst/>
                <a:uLnTx/>
                <a:uFillTx/>
                <a:latin typeface="Verdana"/>
                <a:ea typeface="+mn-ea"/>
                <a:cs typeface="+mn-cs"/>
              </a:rPr>
              <a:t>22</a:t>
            </a:r>
            <a:r>
              <a:rPr lang="en-US" sz="1400" dirty="0">
                <a:solidFill>
                  <a:srgbClr val="000000"/>
                </a:solidFill>
              </a:rPr>
              <a:t>, https://trendblog.net/arm-cortex-x3-vc-cortex-a715/</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7" name="Rectangle 11"/>
          <p:cNvSpPr>
            <a:spLocks noChangeArrowheads="1"/>
          </p:cNvSpPr>
          <p:nvPr/>
        </p:nvSpPr>
        <p:spPr bwMode="auto">
          <a:xfrm>
            <a:off x="99622" y="4805170"/>
            <a:ext cx="90299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715963" lvl="0" indent="-715963" defTabSz="45720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222</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noProof="0" dirty="0" err="1">
                <a:solidFill>
                  <a:srgbClr val="000000"/>
                </a:solidFill>
                <a:latin typeface="Verdana"/>
              </a:rPr>
              <a:t>Dave</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dirty="0">
                <a:solidFill>
                  <a:srgbClr val="000000"/>
                </a:solidFill>
                <a:latin typeface="Verdana"/>
              </a:rPr>
              <a:t>K</a:t>
            </a:r>
            <a:r>
              <a:rPr kumimoji="0" lang="en-US" sz="1400" b="0" i="0" u="none" strike="noStrike" kern="1200" cap="none" spc="0" normalizeH="0" baseline="0" noProof="0" dirty="0">
                <a:ln>
                  <a:noFill/>
                </a:ln>
                <a:solidFill>
                  <a:srgbClr val="000000"/>
                </a:solidFill>
                <a:effectLst/>
                <a:uLnTx/>
                <a:uFillTx/>
                <a:latin typeface="Verdana"/>
                <a:ea typeface="+mn-ea"/>
                <a:cs typeface="+mn-cs"/>
              </a:rPr>
              <a:t>., ARM </a:t>
            </a:r>
            <a:r>
              <a:rPr lang="hu-HU" sz="1400" dirty="0" err="1">
                <a:solidFill>
                  <a:srgbClr val="000000"/>
                </a:solidFill>
                <a:latin typeface="Verdana"/>
              </a:rPr>
              <a:t>Community</a:t>
            </a:r>
            <a:r>
              <a:rPr lang="hu-HU" sz="1400" dirty="0">
                <a:solidFill>
                  <a:srgbClr val="000000"/>
                </a:solidFill>
                <a:latin typeface="Verdana"/>
              </a:rPr>
              <a:t> </a:t>
            </a:r>
            <a:r>
              <a:rPr lang="hu-HU" sz="1400" dirty="0" err="1">
                <a:solidFill>
                  <a:srgbClr val="000000"/>
                </a:solidFill>
                <a:latin typeface="Verdana"/>
              </a:rPr>
              <a:t>blogs</a:t>
            </a:r>
            <a:r>
              <a:rPr lang="hu-HU" sz="1400" dirty="0">
                <a:solidFill>
                  <a:srgbClr val="000000"/>
                </a:solidFill>
                <a:latin typeface="Verdana"/>
              </a:rPr>
              <a:t>, </a:t>
            </a:r>
            <a:r>
              <a:rPr lang="hu-HU" sz="1400" dirty="0" err="1">
                <a:solidFill>
                  <a:srgbClr val="000000"/>
                </a:solidFill>
                <a:latin typeface="Verdana"/>
              </a:rPr>
              <a:t>Announcements</a:t>
            </a:r>
            <a:r>
              <a:rPr lang="hu-HU" sz="1400" dirty="0">
                <a:solidFill>
                  <a:srgbClr val="000000"/>
                </a:solidFill>
                <a:latin typeface="Verdana"/>
              </a:rPr>
              <a:t>, </a:t>
            </a:r>
            <a:r>
              <a:rPr lang="en-US" sz="1400" dirty="0">
                <a:solidFill>
                  <a:srgbClr val="000000"/>
                </a:solidFill>
              </a:rPr>
              <a:t>Arm Total Compute Solutions 2022: Supercharging visual experiences for next-generation devices,</a:t>
            </a:r>
            <a:r>
              <a:rPr lang="hu-HU" sz="1400" dirty="0">
                <a:solidFill>
                  <a:srgbClr val="000000"/>
                </a:solidFill>
              </a:rPr>
              <a:t> , https://community.arm.com/, </a:t>
            </a:r>
            <a:r>
              <a:rPr lang="hu-HU" sz="1400" dirty="0" err="1">
                <a:solidFill>
                  <a:srgbClr val="000000"/>
                </a:solidFill>
              </a:rPr>
              <a:t>Jun</a:t>
            </a:r>
            <a:r>
              <a:rPr lang="hu-HU" sz="1400" dirty="0">
                <a:solidFill>
                  <a:srgbClr val="000000"/>
                </a:solidFill>
              </a:rPr>
              <a:t> 28, 2022, </a:t>
            </a:r>
            <a:r>
              <a:rPr lang="en-US" sz="1400" dirty="0">
                <a:solidFill>
                  <a:srgbClr val="000000"/>
                </a:solidFill>
              </a:rPr>
              <a:t> </a:t>
            </a:r>
            <a:r>
              <a:rPr lang="hu-HU" sz="1400" dirty="0">
                <a:solidFill>
                  <a:srgbClr val="000000"/>
                </a:solidFill>
              </a:rPr>
              <a:t>c</a:t>
            </a:r>
            <a:r>
              <a:rPr lang="en-US" sz="1400" dirty="0">
                <a:solidFill>
                  <a:srgbClr val="000000"/>
                </a:solidFill>
              </a:rPr>
              <a:t>ommunity.arm.com/arm-community-blogs/b/announcements/posts/second-generation-arm-total-compute-solutions</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8" name="Rectangle 11"/>
          <p:cNvSpPr>
            <a:spLocks noChangeArrowheads="1"/>
          </p:cNvSpPr>
          <p:nvPr/>
        </p:nvSpPr>
        <p:spPr bwMode="auto">
          <a:xfrm>
            <a:off x="114002" y="5802957"/>
            <a:ext cx="90299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715963" lvl="0" indent="-715963" defTabSz="45720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223</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dirty="0" err="1">
                <a:solidFill>
                  <a:srgbClr val="000000"/>
                </a:solidFill>
                <a:latin typeface="Verdana"/>
              </a:rPr>
              <a:t>Aufranc</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lang="hu-HU" sz="1400" noProof="0" dirty="0">
                <a:solidFill>
                  <a:srgbClr val="000000"/>
                </a:solidFill>
                <a:latin typeface="Verdana"/>
              </a:rPr>
              <a:t>J-L</a:t>
            </a:r>
            <a:r>
              <a:rPr lang="en-US" sz="1400" dirty="0">
                <a:solidFill>
                  <a:srgbClr val="000000"/>
                </a:solidFill>
              </a:rPr>
              <a:t>., Arm unveils Cortex-X3 and Cortex-A715 Armv9 cores, improves Cortex-A510 efficiency,</a:t>
            </a:r>
            <a:r>
              <a:rPr lang="hu-HU" sz="1400" dirty="0">
                <a:solidFill>
                  <a:srgbClr val="000000"/>
                </a:solidFill>
              </a:rPr>
              <a:t> https://www.cnx-software.com/, </a:t>
            </a:r>
            <a:r>
              <a:rPr lang="hu-HU" sz="1400" dirty="0" err="1">
                <a:solidFill>
                  <a:srgbClr val="000000"/>
                </a:solidFill>
              </a:rPr>
              <a:t>Jun</a:t>
            </a:r>
            <a:r>
              <a:rPr lang="hu-HU" sz="1400" dirty="0">
                <a:solidFill>
                  <a:srgbClr val="000000"/>
                </a:solidFill>
              </a:rPr>
              <a:t> 29, 2022, </a:t>
            </a:r>
            <a:r>
              <a:rPr lang="en-US" sz="1400" dirty="0">
                <a:solidFill>
                  <a:srgbClr val="000000"/>
                </a:solidFill>
              </a:rPr>
              <a:t>https://www.cnx-software.com/2022/06/29/arm-cortex-x3-cortex-a715-armv9-cores-improves-cortex-a510-efficiency/</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90130315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 References (</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26</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3" name="Rectangle 11"/>
          <p:cNvSpPr>
            <a:spLocks noChangeArrowheads="1"/>
          </p:cNvSpPr>
          <p:nvPr/>
        </p:nvSpPr>
        <p:spPr bwMode="auto">
          <a:xfrm>
            <a:off x="79482" y="696128"/>
            <a:ext cx="90299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224</a:t>
            </a:r>
            <a:r>
              <a:rPr kumimoji="0" lang="en-US" sz="1400" b="0" i="0" u="none" strike="noStrike" kern="1200" cap="none" spc="0" normalizeH="0" baseline="0" noProof="0" dirty="0">
                <a:ln>
                  <a:noFill/>
                </a:ln>
                <a:solidFill>
                  <a:srgbClr val="000000"/>
                </a:solidFill>
                <a:effectLst/>
                <a:uLnTx/>
                <a:uFillTx/>
                <a:latin typeface="Verdana"/>
                <a:ea typeface="+mn-ea"/>
                <a:cs typeface="+mn-cs"/>
              </a:rPr>
              <a:t>]: W</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ikichip</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noProof="0" dirty="0">
                <a:ln>
                  <a:noFill/>
                </a:ln>
                <a:solidFill>
                  <a:srgbClr val="000000"/>
                </a:solidFill>
                <a:effectLst/>
                <a:uLnTx/>
                <a:uFillTx/>
                <a:latin typeface="Verdana"/>
                <a:ea typeface="+mn-ea"/>
                <a:cs typeface="+mn-cs"/>
              </a:rPr>
              <a:t> </a:t>
            </a:r>
            <a:r>
              <a:rPr lang="en-US" sz="1400" dirty="0">
                <a:solidFill>
                  <a:srgbClr val="000000"/>
                </a:solidFill>
              </a:rPr>
              <a:t>https://en.wikichip.org/wiki/File:a510-decode.svg</a:t>
            </a:r>
          </a:p>
        </p:txBody>
      </p:sp>
      <p:sp>
        <p:nvSpPr>
          <p:cNvPr id="12" name="Rectangle 11"/>
          <p:cNvSpPr>
            <a:spLocks noChangeArrowheads="1"/>
          </p:cNvSpPr>
          <p:nvPr/>
        </p:nvSpPr>
        <p:spPr bwMode="auto">
          <a:xfrm>
            <a:off x="76611" y="1046932"/>
            <a:ext cx="9029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715963" lvl="0" indent="-715963" defTabSz="45720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latin typeface="Verdana"/>
              </a:rPr>
              <a:t>225</a:t>
            </a:r>
            <a:r>
              <a:rPr lang="en-US" sz="1400" dirty="0">
                <a:solidFill>
                  <a:srgbClr val="000000"/>
                </a:solidFill>
              </a:rPr>
              <a:t>]: Arm® </a:t>
            </a:r>
            <a:r>
              <a:rPr lang="en-US" sz="1400" dirty="0" err="1">
                <a:solidFill>
                  <a:srgbClr val="000000"/>
                </a:solidFill>
              </a:rPr>
              <a:t>DynamIQ</a:t>
            </a:r>
            <a:r>
              <a:rPr lang="en-US" sz="1400" dirty="0">
                <a:solidFill>
                  <a:srgbClr val="000000"/>
                </a:solidFill>
              </a:rPr>
              <a:t>™ Shared Unit-110 Technical Reference Manual</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noProof="0" dirty="0">
                <a:ln>
                  <a:noFill/>
                </a:ln>
                <a:solidFill>
                  <a:srgbClr val="000000"/>
                </a:solidFill>
                <a:effectLst/>
                <a:uLnTx/>
                <a:uFillTx/>
                <a:latin typeface="Verdana"/>
                <a:ea typeface="+mn-ea"/>
                <a:cs typeface="+mn-cs"/>
              </a:rPr>
              <a:t> </a:t>
            </a:r>
            <a:r>
              <a:rPr lang="en-US" sz="1400" dirty="0">
                <a:solidFill>
                  <a:srgbClr val="000000"/>
                </a:solidFill>
              </a:rPr>
              <a:t>file:///C:/Users/NIK/Downloads/arm_dsu_110_trm_102639_0201_01_en.pdf</a:t>
            </a:r>
          </a:p>
        </p:txBody>
      </p:sp>
    </p:spTree>
    <p:extLst>
      <p:ext uri="{BB962C8B-B14F-4D97-AF65-F5344CB8AC3E}">
        <p14:creationId xmlns:p14="http://schemas.microsoft.com/office/powerpoint/2010/main" val="4187362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258" y="1180564"/>
            <a:ext cx="7883855" cy="5064420"/>
          </a:xfrm>
          <a:prstGeom prst="rect">
            <a:avLst/>
          </a:prstGeom>
          <a:ln>
            <a:solidFill>
              <a:srgbClr val="00B0F0"/>
            </a:solidFill>
          </a:ln>
        </p:spPr>
      </p:pic>
      <p:sp>
        <p:nvSpPr>
          <p:cNvPr id="3" name="Title 1">
            <a:extLst>
              <a:ext uri="{FF2B5EF4-FFF2-40B4-BE49-F238E27FC236}">
                <a16:creationId xmlns:a16="http://schemas.microsoft.com/office/drawing/2014/main" id="{780024FE-0F04-5B7B-1141-844DF6794693}"/>
              </a:ext>
            </a:extLst>
          </p:cNvPr>
          <p:cNvSpPr txBox="1">
            <a:spLocks/>
          </p:cNvSpPr>
          <p:nvPr/>
        </p:nvSpPr>
        <p:spPr>
          <a:xfrm>
            <a:off x="0" y="-54442"/>
            <a:ext cx="9144000" cy="393192"/>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Garamond" pitchFamily="18" charset="0"/>
              </a:defRPr>
            </a:lvl2pPr>
            <a:lvl3pPr algn="l" rtl="0" fontAlgn="base">
              <a:spcBef>
                <a:spcPct val="0"/>
              </a:spcBef>
              <a:spcAft>
                <a:spcPct val="0"/>
              </a:spcAft>
              <a:defRPr sz="4400">
                <a:solidFill>
                  <a:schemeClr val="bg1"/>
                </a:solidFill>
                <a:latin typeface="Garamond" pitchFamily="18" charset="0"/>
              </a:defRPr>
            </a:lvl3pPr>
            <a:lvl4pPr algn="l" rtl="0" fontAlgn="base">
              <a:spcBef>
                <a:spcPct val="0"/>
              </a:spcBef>
              <a:spcAft>
                <a:spcPct val="0"/>
              </a:spcAft>
              <a:defRPr sz="4400">
                <a:solidFill>
                  <a:schemeClr val="bg1"/>
                </a:solidFill>
                <a:latin typeface="Garamond" pitchFamily="18" charset="0"/>
              </a:defRPr>
            </a:lvl4pPr>
            <a:lvl5pPr algn="l" rtl="0" fontAlgn="base">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a:lstStyle>
          <a:p>
            <a:endParaRPr lang="en-US" sz="1700" kern="0" dirty="0">
              <a:solidFill>
                <a:srgbClr val="FFFFFF"/>
              </a:solidFill>
            </a:endParaRPr>
          </a:p>
        </p:txBody>
      </p:sp>
      <p:sp>
        <p:nvSpPr>
          <p:cNvPr id="4" name="TextBox 3">
            <a:extLst>
              <a:ext uri="{FF2B5EF4-FFF2-40B4-BE49-F238E27FC236}">
                <a16:creationId xmlns:a16="http://schemas.microsoft.com/office/drawing/2014/main" id="{F580E0D1-147A-E851-779D-1AB875D9D5F6}"/>
              </a:ext>
            </a:extLst>
          </p:cNvPr>
          <p:cNvSpPr txBox="1"/>
          <p:nvPr/>
        </p:nvSpPr>
        <p:spPr>
          <a:xfrm>
            <a:off x="73210" y="444961"/>
            <a:ext cx="58125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333399"/>
                </a:solidFill>
                <a:latin typeface="Verdana"/>
              </a:rPr>
              <a:t>Zh</a:t>
            </a:r>
            <a:r>
              <a:rPr lang="en-US" dirty="0">
                <a:solidFill>
                  <a:srgbClr val="333399"/>
                </a:solidFill>
                <a:latin typeface="Verdana"/>
              </a:rPr>
              <a:t> (2023. 10.25) </a:t>
            </a:r>
            <a:r>
              <a:rPr lang="en-US" dirty="0" err="1">
                <a:solidFill>
                  <a:srgbClr val="333399"/>
                </a:solidFill>
                <a:latin typeface="Verdana"/>
              </a:rPr>
              <a:t>ponteloszlás</a:t>
            </a:r>
            <a:endParaRPr kumimoji="0" lang="en-US" sz="1800" b="0" i="0" u="none" strike="noStrike" kern="1200" cap="none" spc="0" normalizeH="0" baseline="0" noProof="0" dirty="0">
              <a:ln>
                <a:noFill/>
              </a:ln>
              <a:solidFill>
                <a:srgbClr val="333399"/>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593BA480-1E83-7FE8-2E8E-DBE7A92A050B}"/>
              </a:ext>
            </a:extLst>
          </p:cNvPr>
          <p:cNvSpPr/>
          <p:nvPr/>
        </p:nvSpPr>
        <p:spPr>
          <a:xfrm>
            <a:off x="4078017" y="1224188"/>
            <a:ext cx="1135117" cy="3693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004794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3605" y="603929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5" name="TextBox 4"/>
          <p:cNvSpPr txBox="1"/>
          <p:nvPr/>
        </p:nvSpPr>
        <p:spPr>
          <a:xfrm>
            <a:off x="73662" y="440668"/>
            <a:ext cx="48568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Acquisition of ARM by Softbank (Japan) </a:t>
            </a:r>
          </a:p>
        </p:txBody>
      </p:sp>
      <p:sp>
        <p:nvSpPr>
          <p:cNvPr id="8" name="Title 1"/>
          <p:cNvSpPr>
            <a:spLocks noGrp="1"/>
          </p:cNvSpPr>
          <p:nvPr>
            <p:ph type="title"/>
          </p:nvPr>
        </p:nvSpPr>
        <p:spPr>
          <a:xfrm>
            <a:off x="0" y="6044"/>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20</a:t>
            </a:r>
            <a:r>
              <a:rPr lang="hu-HU" sz="1700">
                <a:solidFill>
                  <a:srgbClr val="FFFFFF"/>
                </a:solidFill>
              </a:rPr>
              <a:t>)</a:t>
            </a:r>
            <a:endParaRPr lang="en-US" sz="1700">
              <a:solidFill>
                <a:srgbClr val="FFFFFF"/>
              </a:solidFill>
            </a:endParaRPr>
          </a:p>
        </p:txBody>
      </p:sp>
      <p:sp>
        <p:nvSpPr>
          <p:cNvPr id="2" name="Rounded Rectangle 1"/>
          <p:cNvSpPr/>
          <p:nvPr/>
        </p:nvSpPr>
        <p:spPr bwMode="auto">
          <a:xfrm>
            <a:off x="0" y="908720"/>
            <a:ext cx="9144000" cy="32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274324" y="908720"/>
            <a:ext cx="6158865" cy="713016"/>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Completed in 2016.</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Price: 31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bUSD</a:t>
            </a:r>
            <a:r>
              <a:rPr kumimoji="0" lang="en-US" sz="1600" b="0" i="0" u="none" strike="noStrike" kern="1200" cap="none" spc="0" normalizeH="0" baseline="0" noProof="0" dirty="0">
                <a:ln>
                  <a:noFill/>
                </a:ln>
                <a:solidFill>
                  <a:srgbClr val="000000"/>
                </a:solidFill>
                <a:effectLst/>
                <a:uLnTx/>
                <a:uFillTx/>
                <a:latin typeface="Verdana"/>
                <a:ea typeface="+mn-ea"/>
                <a:cs typeface="+mn-cs"/>
              </a:rPr>
              <a:t> (ARM's revenues in 2015 ≈ 1.5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bUSD</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245312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21</a:t>
            </a:r>
            <a:r>
              <a:rPr lang="en-GB" sz="1700">
                <a:solidFill>
                  <a:srgbClr val="FFFFFF"/>
                </a:solidFill>
              </a:rPr>
              <a:t>)</a:t>
            </a:r>
            <a:endParaRPr lang="en-US" sz="1700"/>
          </a:p>
        </p:txBody>
      </p:sp>
      <p:sp>
        <p:nvSpPr>
          <p:cNvPr id="3" name="TextBox 2"/>
          <p:cNvSpPr txBox="1"/>
          <p:nvPr/>
        </p:nvSpPr>
        <p:spPr>
          <a:xfrm>
            <a:off x="73662" y="369548"/>
            <a:ext cx="59419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NVIDIA’s intention to acquire ARM from Softbank </a:t>
            </a:r>
          </a:p>
        </p:txBody>
      </p:sp>
      <p:sp>
        <p:nvSpPr>
          <p:cNvPr id="5" name="TextBox 4"/>
          <p:cNvSpPr txBox="1"/>
          <p:nvPr/>
        </p:nvSpPr>
        <p:spPr>
          <a:xfrm>
            <a:off x="610247" y="2488512"/>
            <a:ext cx="8777288"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PC of the future will be made by new OEMs, sold through new distributors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and use a new instruction-set architecture.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ARM will be the most important CPU architecture of the future</a:t>
            </a:r>
            <a:r>
              <a:rPr kumimoji="0" lang="en-US" sz="1600" b="0" i="0" u="none" strike="noStrike" kern="1200" cap="none" spc="0" normalizeH="0" baseline="0" noProof="0" dirty="0">
                <a:ln>
                  <a:noFill/>
                </a:ln>
                <a:solidFill>
                  <a:srgbClr val="000000"/>
                </a:solidFill>
                <a:effectLst/>
                <a:uLnTx/>
                <a:uFillTx/>
                <a:latin typeface="Verdana"/>
                <a:ea typeface="+mn-ea"/>
                <a:cs typeface="+mn-cs"/>
              </a:rPr>
              <a:t>, and it already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fastest growing processor architecture.”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Rectangle: Rounded Corners 6">
            <a:extLst>
              <a:ext uri="{FF2B5EF4-FFF2-40B4-BE49-F238E27FC236}">
                <a16:creationId xmlns:a16="http://schemas.microsoft.com/office/drawing/2014/main" id="{5D1C1836-B3CB-61C4-83FF-E2832CEFD626}"/>
              </a:ext>
            </a:extLst>
          </p:cNvPr>
          <p:cNvSpPr/>
          <p:nvPr/>
        </p:nvSpPr>
        <p:spPr bwMode="auto">
          <a:xfrm>
            <a:off x="0" y="738880"/>
            <a:ext cx="9144000" cy="1440000"/>
          </a:xfrm>
          <a:prstGeom prst="roundRect">
            <a:avLst/>
          </a:prstGeom>
          <a:solidFill>
            <a:schemeClr val="bg1">
              <a:lumMod val="85000"/>
            </a:schemeClr>
          </a:solidFill>
          <a:ln w="9525" cap="flat" cmpd="sng" algn="ctr">
            <a:solidFill>
              <a:srgbClr val="7F7F7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dirty="0">
              <a:ln>
                <a:noFill/>
              </a:ln>
              <a:solidFill>
                <a:srgbClr val="000000"/>
              </a:solidFill>
              <a:effectLst/>
              <a:highlight>
                <a:srgbClr val="FFFF00"/>
              </a:highligh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1F9B1215-E11E-3025-F37E-2C560E0E3740}"/>
              </a:ext>
            </a:extLst>
          </p:cNvPr>
          <p:cNvSpPr txBox="1"/>
          <p:nvPr/>
        </p:nvSpPr>
        <p:spPr>
          <a:xfrm>
            <a:off x="284865" y="871220"/>
            <a:ext cx="8537402" cy="168251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Announced in </a:t>
            </a:r>
            <a:r>
              <a:rPr kumimoji="0" lang="en-US" sz="1600" b="0" i="0" u="none" strike="noStrike" kern="1200" cap="none" spc="0" normalizeH="0" baseline="0" noProof="0" dirty="0">
                <a:ln>
                  <a:noFill/>
                </a:ln>
                <a:solidFill>
                  <a:srgbClr val="0070C0"/>
                </a:solidFill>
                <a:effectLst/>
                <a:uLnTx/>
                <a:uFillTx/>
                <a:latin typeface="Verdana"/>
                <a:ea typeface="+mn-ea"/>
                <a:cs typeface="+mn-cs"/>
              </a:rPr>
              <a:t>09/2020</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Price: 40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bUSD</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To be completed in 2022.</a:t>
            </a:r>
          </a:p>
          <a:p>
            <a:pPr marL="285750" marR="0" lvl="0" indent="-285750" algn="l" defTabSz="914400" rtl="0" eaLnBrk="1" fontAlgn="auto" latinLnBrk="0" hangingPunct="1">
              <a:lnSpc>
                <a:spcPct val="100000"/>
              </a:lnSpc>
              <a:spcBef>
                <a:spcPts val="0"/>
              </a:spcBef>
              <a:spcAft>
                <a:spcPts val="7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NVIDIA aims at “</a:t>
            </a:r>
            <a:r>
              <a:rPr kumimoji="0" lang="en-US" sz="1600" b="0" i="0" u="none" strike="noStrike" kern="1200" cap="none" spc="0" normalizeH="0" baseline="0" noProof="0" dirty="0">
                <a:ln>
                  <a:noFill/>
                </a:ln>
                <a:solidFill>
                  <a:srgbClr val="FF0000"/>
                </a:solidFill>
                <a:effectLst/>
                <a:uLnTx/>
                <a:uFillTx/>
                <a:latin typeface="Verdana"/>
                <a:ea typeface="+mn-ea"/>
                <a:cs typeface="+mn-cs"/>
              </a:rPr>
              <a:t>burying x86 PCs,</a:t>
            </a:r>
            <a:r>
              <a:rPr kumimoji="0" lang="en-US" sz="1600" b="0" i="0" u="none" strike="noStrike" kern="1200" cap="none" spc="0" normalizeH="0" baseline="0" noProof="0" dirty="0">
                <a:ln>
                  <a:noFill/>
                </a:ln>
                <a:solidFill>
                  <a:srgbClr val="000000"/>
                </a:solidFill>
                <a:effectLst/>
                <a:uLnTx/>
                <a:uFillTx/>
                <a:latin typeface="Verdana"/>
                <a:ea typeface="+mn-ea"/>
                <a:cs typeface="+mn-cs"/>
              </a:rPr>
              <a:t>” as stated by their CEO (Huang) in 09/2020</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[134]: </a:t>
            </a:r>
          </a:p>
        </p:txBody>
      </p:sp>
    </p:spTree>
    <p:extLst>
      <p:ext uri="{BB962C8B-B14F-4D97-AF65-F5344CB8AC3E}">
        <p14:creationId xmlns:p14="http://schemas.microsoft.com/office/powerpoint/2010/main" val="188725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 calcmode="lin" valueType="num">
                                      <p:cBhvr additive="base">
                                        <p:cTn id="3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 calcmode="lin" valueType="num">
                                      <p:cBhvr additive="base">
                                        <p:cTn id="3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 calcmode="lin" valueType="num">
                                      <p:cBhvr additive="base">
                                        <p:cTn id="4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z="1700">
                <a:solidFill>
                  <a:srgbClr val="FFFFFF"/>
                </a:solidFill>
              </a:rPr>
              <a:t>1. </a:t>
            </a:r>
            <a:r>
              <a:rPr lang="hu-HU" sz="1700" err="1">
                <a:solidFill>
                  <a:srgbClr val="FFFFFF"/>
                </a:solidFill>
              </a:rPr>
              <a:t>Introduction</a:t>
            </a:r>
            <a:r>
              <a:rPr lang="hu-HU" sz="1700">
                <a:solidFill>
                  <a:srgbClr val="FFFFFF"/>
                </a:solidFill>
              </a:rPr>
              <a:t> </a:t>
            </a:r>
            <a:r>
              <a:rPr lang="hu-HU" sz="1700" err="1">
                <a:solidFill>
                  <a:srgbClr val="FFFFFF"/>
                </a:solidFill>
              </a:rPr>
              <a:t>to</a:t>
            </a:r>
            <a:r>
              <a:rPr lang="hu-HU" sz="1700">
                <a:solidFill>
                  <a:srgbClr val="FFFFFF"/>
                </a:solidFill>
              </a:rPr>
              <a:t> </a:t>
            </a:r>
            <a:r>
              <a:rPr lang="en-US" sz="1700">
                <a:solidFill>
                  <a:srgbClr val="FFFFFF"/>
                </a:solidFill>
              </a:rPr>
              <a:t>ARM </a:t>
            </a:r>
            <a:r>
              <a:rPr lang="hu-HU" sz="1700">
                <a:solidFill>
                  <a:srgbClr val="FFFFFF"/>
                </a:solidFill>
              </a:rPr>
              <a:t>(</a:t>
            </a:r>
            <a:r>
              <a:rPr lang="en-US" sz="1700">
                <a:solidFill>
                  <a:srgbClr val="FFFFFF"/>
                </a:solidFill>
              </a:rPr>
              <a:t>22</a:t>
            </a:r>
            <a:r>
              <a:rPr lang="hu-HU" sz="1700">
                <a:solidFill>
                  <a:srgbClr val="FFFFFF"/>
                </a:solidFill>
              </a:rPr>
              <a:t>)</a:t>
            </a:r>
            <a:endParaRPr lang="en-US" sz="1700"/>
          </a:p>
        </p:txBody>
      </p:sp>
      <p:sp>
        <p:nvSpPr>
          <p:cNvPr id="6" name="TextBox 5"/>
          <p:cNvSpPr txBox="1"/>
          <p:nvPr/>
        </p:nvSpPr>
        <p:spPr>
          <a:xfrm>
            <a:off x="71500" y="440668"/>
            <a:ext cx="66700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Cancellation of NVIDIA’s plan to acquire ARM [</a:t>
            </a:r>
            <a:r>
              <a:rPr kumimoji="0" lang="hu-HU" sz="1800" b="0" i="0" u="none" strike="noStrike" kern="1200" cap="none" spc="0" normalizeH="0" baseline="0" noProof="0" dirty="0">
                <a:ln>
                  <a:noFill/>
                </a:ln>
                <a:solidFill>
                  <a:srgbClr val="2D2D8A"/>
                </a:solidFill>
                <a:effectLst/>
                <a:uLnTx/>
                <a:uFillTx/>
                <a:latin typeface="Verdana"/>
                <a:ea typeface="+mn-ea"/>
                <a:cs typeface="+mn-cs"/>
              </a:rPr>
              <a:t>169</a:t>
            </a:r>
            <a:r>
              <a:rPr kumimoji="0" lang="en-US" sz="1800" b="0" i="0" u="none" strike="noStrike" kern="1200" cap="none" spc="0" normalizeH="0" baseline="0" noProof="0" dirty="0">
                <a:ln>
                  <a:noFill/>
                </a:ln>
                <a:solidFill>
                  <a:srgbClr val="2D2D8A"/>
                </a:solidFill>
                <a:effectLst/>
                <a:uLnTx/>
                <a:uFillTx/>
                <a:latin typeface="Verdana"/>
                <a:ea typeface="+mn-ea"/>
                <a:cs typeface="+mn-cs"/>
              </a:rPr>
              <a:t>]</a:t>
            </a:r>
          </a:p>
        </p:txBody>
      </p:sp>
      <p:sp>
        <p:nvSpPr>
          <p:cNvPr id="3" name="Rectangle: Rounded Corners 2">
            <a:extLst>
              <a:ext uri="{FF2B5EF4-FFF2-40B4-BE49-F238E27FC236}">
                <a16:creationId xmlns:a16="http://schemas.microsoft.com/office/drawing/2014/main" id="{3D33D3F0-D033-DEB3-C9EE-C64B9B401C40}"/>
              </a:ext>
            </a:extLst>
          </p:cNvPr>
          <p:cNvSpPr/>
          <p:nvPr/>
        </p:nvSpPr>
        <p:spPr bwMode="auto">
          <a:xfrm>
            <a:off x="10160" y="810000"/>
            <a:ext cx="9144000" cy="581920"/>
          </a:xfrm>
          <a:prstGeom prst="roundRect">
            <a:avLst/>
          </a:prstGeom>
          <a:solidFill>
            <a:srgbClr val="F2F2F2"/>
          </a:solidFill>
          <a:ln w="9525" cap="flat" cmpd="sng" algn="ctr">
            <a:solidFill>
              <a:srgbClr val="7F7F7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297996ED-2D32-69F8-2988-B24D3EB22981}"/>
              </a:ext>
            </a:extLst>
          </p:cNvPr>
          <p:cNvSpPr txBox="1"/>
          <p:nvPr/>
        </p:nvSpPr>
        <p:spPr>
          <a:xfrm>
            <a:off x="287338" y="810000"/>
            <a:ext cx="8702447" cy="115416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02/2022 NVIDIA and Softbank (ARM’s owner) announced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termination of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the planned transaction due to regulatory objections.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At this occasion, Huang, CEO of NVIDIA, stated that “</a:t>
            </a:r>
            <a:r>
              <a:rPr kumimoji="0" lang="en-US" sz="1600" b="0" i="0" u="none" strike="noStrike" kern="1200" cap="none" spc="0" normalizeH="0" baseline="0" noProof="0" dirty="0">
                <a:ln>
                  <a:noFill/>
                </a:ln>
                <a:solidFill>
                  <a:srgbClr val="0070C0"/>
                </a:solidFill>
                <a:effectLst/>
                <a:uLnTx/>
                <a:uFillTx/>
                <a:latin typeface="Verdana"/>
                <a:ea typeface="+mn-ea"/>
                <a:cs typeface="+mn-cs"/>
              </a:rPr>
              <a:t>I expect </a:t>
            </a: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Arm </a:t>
            </a:r>
            <a:r>
              <a:rPr kumimoji="0" lang="en-US" sz="1600" b="0" i="0" u="none" strike="noStrike" kern="1200" cap="none" spc="0" normalizeH="0" baseline="0" noProof="0" dirty="0">
                <a:ln>
                  <a:noFill/>
                </a:ln>
                <a:solidFill>
                  <a:srgbClr val="000000"/>
                </a:solidFill>
                <a:effectLst/>
                <a:uLnTx/>
                <a:uFillTx/>
                <a:latin typeface="Verdana"/>
                <a:ea typeface="+mn-ea"/>
                <a:cs typeface="+mn-cs"/>
              </a:rPr>
              <a:t>(ISA)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to be the most important CPU architecture of the next decade.”,</a:t>
            </a:r>
          </a:p>
        </p:txBody>
      </p:sp>
    </p:spTree>
    <p:extLst>
      <p:ext uri="{BB962C8B-B14F-4D97-AF65-F5344CB8AC3E}">
        <p14:creationId xmlns:p14="http://schemas.microsoft.com/office/powerpoint/2010/main" val="209076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684584" y="2152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771" name="AutoShape 3"/>
          <p:cNvSpPr>
            <a:spLocks noChangeArrowheads="1"/>
          </p:cNvSpPr>
          <p:nvPr/>
        </p:nvSpPr>
        <p:spPr bwMode="auto">
          <a:xfrm>
            <a:off x="333433" y="1700808"/>
            <a:ext cx="842400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2. How has </a:t>
            </a:r>
            <a:r>
              <a:rPr kumimoji="0" lang="hu-HU" sz="1900" b="0" i="0" u="none" strike="noStrike" kern="1200" cap="none" spc="0" normalizeH="0" baseline="0" noProof="0" dirty="0" err="1">
                <a:ln>
                  <a:noFill/>
                </a:ln>
                <a:solidFill>
                  <a:srgbClr val="FFFFFF"/>
                </a:solidFill>
                <a:effectLst/>
                <a:uLnTx/>
                <a:uFillTx/>
                <a:latin typeface="Verdana"/>
                <a:ea typeface="+mn-ea"/>
                <a:cs typeface="+mn-cs"/>
              </a:rPr>
              <a:t>the</a:t>
            </a:r>
            <a:r>
              <a:rPr kumimoji="0" lang="hu-HU" sz="1900" b="0" i="0" u="none" strike="noStrike" kern="1200" cap="none" spc="0" normalizeH="0" baseline="0" noProof="0" dirty="0">
                <a:ln>
                  <a:noFill/>
                </a:ln>
                <a:solidFill>
                  <a:srgbClr val="FFFFFF"/>
                </a:solidFill>
                <a:effectLst/>
                <a:uLnTx/>
                <a:uFillTx/>
                <a:latin typeface="Verdana"/>
                <a:ea typeface="+mn-ea"/>
                <a:cs typeface="+mn-cs"/>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Arm ISA evolved? </a:t>
            </a:r>
          </a:p>
        </p:txBody>
      </p:sp>
      <p:sp>
        <p:nvSpPr>
          <p:cNvPr id="4" name="Rectangle 2"/>
          <p:cNvSpPr>
            <a:spLocks noChangeArrowheads="1"/>
          </p:cNvSpPr>
          <p:nvPr/>
        </p:nvSpPr>
        <p:spPr bwMode="auto">
          <a:xfrm>
            <a:off x="-684584" y="2125390"/>
            <a:ext cx="9239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txBody>
          <a:bodyPr wrap="none" lIns="45720" rIns="45720"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en-US" sz="1900" b="0" i="0" u="none" strike="noStrike" kern="1200" cap="none" spc="0" normalizeH="0" baseline="0" noProof="0">
              <a:ln>
                <a:noFill/>
              </a:ln>
              <a:solidFill>
                <a:srgbClr val="3333CC"/>
              </a:solidFill>
              <a:effectLst/>
              <a:uLnTx/>
              <a:uFillTx/>
              <a:latin typeface="Verdana" pitchFamily="34" charset="0"/>
              <a:ea typeface="+mn-ea"/>
              <a:cs typeface="Times New Roman" pitchFamily="18" charset="0"/>
            </a:endParaRPr>
          </a:p>
        </p:txBody>
      </p:sp>
      <p:grpSp>
        <p:nvGrpSpPr>
          <p:cNvPr id="5" name="Group 4"/>
          <p:cNvGrpSpPr>
            <a:grpSpLocks/>
          </p:cNvGrpSpPr>
          <p:nvPr/>
        </p:nvGrpSpPr>
        <p:grpSpPr bwMode="auto">
          <a:xfrm>
            <a:off x="336607" y="2687021"/>
            <a:ext cx="8424000" cy="432182"/>
            <a:chOff x="699" y="1638"/>
            <a:chExt cx="4448" cy="309"/>
          </a:xfrm>
        </p:grpSpPr>
        <p:sp>
          <p:nvSpPr>
            <p:cNvPr id="6" name="AutoShape 5"/>
            <p:cNvSpPr>
              <a:spLocks noChangeArrowheads="1"/>
            </p:cNvSpPr>
            <p:nvPr/>
          </p:nvSpPr>
          <p:spPr bwMode="auto">
            <a:xfrm>
              <a:off x="951"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2.1 </a:t>
              </a:r>
              <a:r>
                <a:rPr kumimoji="0" lang="hu-HU" altLang="en-US" sz="1900" b="0" i="0" u="none" strike="noStrike" kern="1200" cap="none" spc="0" normalizeH="0" baseline="0" noProof="0" dirty="0" err="1">
                  <a:ln>
                    <a:noFill/>
                  </a:ln>
                  <a:solidFill>
                    <a:srgbClr val="FFFFFF"/>
                  </a:solidFill>
                  <a:effectLst/>
                  <a:uLnTx/>
                  <a:uFillTx/>
                  <a:latin typeface="Verdana" pitchFamily="34" charset="0"/>
                  <a:ea typeface="+mn-ea"/>
                  <a:cs typeface="Times New Roman" pitchFamily="18" charset="0"/>
                </a:rPr>
                <a:t>Overview</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of the evolution of the Arm ISA</a:t>
              </a:r>
            </a:p>
          </p:txBody>
        </p:sp>
        <p:sp>
          <p:nvSpPr>
            <p:cNvPr id="7" name="Text Box 6"/>
            <p:cNvSpPr txBox="1">
              <a:spLocks noChangeArrowheads="1"/>
            </p:cNvSpPr>
            <p:nvPr/>
          </p:nvSpPr>
          <p:spPr bwMode="auto">
            <a:xfrm>
              <a:off x="699" y="165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grpSp>
      <p:grpSp>
        <p:nvGrpSpPr>
          <p:cNvPr id="8" name="Group 7"/>
          <p:cNvGrpSpPr>
            <a:grpSpLocks/>
          </p:cNvGrpSpPr>
          <p:nvPr/>
        </p:nvGrpSpPr>
        <p:grpSpPr bwMode="auto">
          <a:xfrm>
            <a:off x="360141" y="3177020"/>
            <a:ext cx="8424000" cy="432000"/>
            <a:chOff x="714" y="1638"/>
            <a:chExt cx="4721" cy="408"/>
          </a:xfrm>
        </p:grpSpPr>
        <p:sp>
          <p:nvSpPr>
            <p:cNvPr id="9" name="AutoShape 8"/>
            <p:cNvSpPr>
              <a:spLocks noChangeArrowheads="1"/>
            </p:cNvSpPr>
            <p:nvPr/>
          </p:nvSpPr>
          <p:spPr bwMode="auto">
            <a:xfrm>
              <a:off x="951" y="1638"/>
              <a:ext cx="4484" cy="40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hu-HU" sz="1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2.2 </a:t>
              </a:r>
              <a:r>
                <a:rPr kumimoji="0" lang="en-US" sz="1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ISA extensions </a:t>
              </a:r>
              <a:r>
                <a:rPr kumimoji="0" lang="hu-HU" sz="19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introduced</a:t>
              </a:r>
              <a:r>
                <a:rPr kumimoji="0" lang="hu-HU" sz="1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to enhance compute</a:t>
              </a:r>
              <a:r>
                <a:rPr kumimoji="0" lang="hu-HU" sz="1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capabilities</a:t>
              </a:r>
            </a:p>
          </p:txBody>
        </p:sp>
        <p:sp>
          <p:nvSpPr>
            <p:cNvPr id="10" name="Text Box 9"/>
            <p:cNvSpPr txBox="1">
              <a:spLocks noChangeArrowheads="1"/>
            </p:cNvSpPr>
            <p:nvPr/>
          </p:nvSpPr>
          <p:spPr bwMode="auto">
            <a:xfrm>
              <a:off x="714"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grpSp>
      <p:grpSp>
        <p:nvGrpSpPr>
          <p:cNvPr id="12" name="Group 11"/>
          <p:cNvGrpSpPr>
            <a:grpSpLocks/>
          </p:cNvGrpSpPr>
          <p:nvPr/>
        </p:nvGrpSpPr>
        <p:grpSpPr bwMode="auto">
          <a:xfrm>
            <a:off x="354887" y="3728811"/>
            <a:ext cx="8424000" cy="432000"/>
            <a:chOff x="714" y="1638"/>
            <a:chExt cx="4721" cy="408"/>
          </a:xfrm>
        </p:grpSpPr>
        <p:sp>
          <p:nvSpPr>
            <p:cNvPr id="13" name="AutoShape 8"/>
            <p:cNvSpPr>
              <a:spLocks noChangeArrowheads="1"/>
            </p:cNvSpPr>
            <p:nvPr/>
          </p:nvSpPr>
          <p:spPr bwMode="auto">
            <a:xfrm>
              <a:off x="951" y="1638"/>
              <a:ext cx="4484" cy="40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2.3 The SVE register set-based ISA extensions</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4" name="Text Box 9"/>
            <p:cNvSpPr txBox="1">
              <a:spLocks noChangeArrowheads="1"/>
            </p:cNvSpPr>
            <p:nvPr/>
          </p:nvSpPr>
          <p:spPr bwMode="auto">
            <a:xfrm>
              <a:off x="714"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grpSp>
      <p:grpSp>
        <p:nvGrpSpPr>
          <p:cNvPr id="15" name="Group 14"/>
          <p:cNvGrpSpPr>
            <a:grpSpLocks/>
          </p:cNvGrpSpPr>
          <p:nvPr/>
        </p:nvGrpSpPr>
        <p:grpSpPr bwMode="auto">
          <a:xfrm>
            <a:off x="351173" y="4282656"/>
            <a:ext cx="8424000" cy="684000"/>
            <a:chOff x="714" y="1638"/>
            <a:chExt cx="4721" cy="646"/>
          </a:xfrm>
        </p:grpSpPr>
        <p:sp>
          <p:nvSpPr>
            <p:cNvPr id="16" name="AutoShape 8"/>
            <p:cNvSpPr>
              <a:spLocks noChangeArrowheads="1"/>
            </p:cNvSpPr>
            <p:nvPr/>
          </p:nvSpPr>
          <p:spPr bwMode="auto">
            <a:xfrm>
              <a:off x="951" y="1638"/>
              <a:ext cx="4484" cy="646"/>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2.4 Further extensions of the Armv8-A ISA</a:t>
              </a:r>
              <a:r>
                <a:rPr kumimoji="0" lang="hu-HU" sz="2000" b="0"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for enhancing compute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           capabilities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7" name="Text Box 9"/>
            <p:cNvSpPr txBox="1">
              <a:spLocks noChangeArrowheads="1"/>
            </p:cNvSpPr>
            <p:nvPr/>
          </p:nvSpPr>
          <p:spPr bwMode="auto">
            <a:xfrm>
              <a:off x="714"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grpSp>
    </p:spTree>
    <p:extLst>
      <p:ext uri="{BB962C8B-B14F-4D97-AF65-F5344CB8AC3E}">
        <p14:creationId xmlns:p14="http://schemas.microsoft.com/office/powerpoint/2010/main" val="1621030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401412" y="1898938"/>
            <a:ext cx="8300536"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2.</a:t>
            </a:r>
            <a:r>
              <a:rPr kumimoji="0" lang="hu-HU" sz="1900" b="0" i="0" u="none" strike="noStrike" kern="1200" cap="none" spc="0" normalizeH="0" baseline="0" noProof="0" dirty="0">
                <a:ln>
                  <a:noFill/>
                </a:ln>
                <a:solidFill>
                  <a:srgbClr val="FFFFFF"/>
                </a:solidFill>
                <a:effectLst/>
                <a:uLnTx/>
                <a:uFillTx/>
                <a:latin typeface="Verdana"/>
                <a:ea typeface="+mn-ea"/>
                <a:cs typeface="+mn-cs"/>
              </a:rPr>
              <a:t>1</a:t>
            </a:r>
            <a:r>
              <a:rPr kumimoji="0" lang="en-US" sz="1900" b="0" i="0" u="none" strike="noStrike" kern="1200" cap="none" spc="0" normalizeH="0" baseline="0" noProof="0" dirty="0">
                <a:ln>
                  <a:noFill/>
                </a:ln>
                <a:solidFill>
                  <a:srgbClr val="FFFFFF"/>
                </a:solidFill>
                <a:effectLst/>
                <a:uLnTx/>
                <a:uFillTx/>
                <a:latin typeface="Verdana"/>
                <a:ea typeface="+mn-ea"/>
                <a:cs typeface="+mn-cs"/>
              </a:rPr>
              <a:t> </a:t>
            </a:r>
            <a:r>
              <a:rPr kumimoji="0" lang="hu-HU" sz="1900" b="0" i="0" u="none" strike="noStrike" kern="1200" cap="none" spc="0" normalizeH="0" baseline="0" noProof="0" dirty="0" err="1">
                <a:ln>
                  <a:noFill/>
                </a:ln>
                <a:solidFill>
                  <a:srgbClr val="FFFFFF"/>
                </a:solidFill>
                <a:effectLst/>
                <a:uLnTx/>
                <a:uFillTx/>
                <a:latin typeface="Verdana"/>
                <a:ea typeface="+mn-ea"/>
                <a:cs typeface="+mn-cs"/>
              </a:rPr>
              <a:t>Overview</a:t>
            </a:r>
            <a:r>
              <a:rPr kumimoji="0" lang="en-US" sz="1900" b="0" i="0" u="none" strike="noStrike" kern="1200" cap="none" spc="0" normalizeH="0" baseline="0" noProof="0" dirty="0">
                <a:ln>
                  <a:noFill/>
                </a:ln>
                <a:solidFill>
                  <a:srgbClr val="FFFFFF"/>
                </a:solidFill>
                <a:effectLst/>
                <a:uLnTx/>
                <a:uFillTx/>
                <a:latin typeface="Verdana"/>
                <a:ea typeface="+mn-ea"/>
                <a:cs typeface="+mn-cs"/>
              </a:rPr>
              <a:t> of the evolution of the Arm ISA</a:t>
            </a:r>
          </a:p>
        </p:txBody>
      </p:sp>
    </p:spTree>
    <p:extLst>
      <p:ext uri="{BB962C8B-B14F-4D97-AF65-F5344CB8AC3E}">
        <p14:creationId xmlns:p14="http://schemas.microsoft.com/office/powerpoint/2010/main" val="1712890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a:t>2.1 </a:t>
            </a:r>
            <a:r>
              <a:rPr lang="en-US" sz="1700"/>
              <a:t>Overview of the evolution of the Arm ISA </a:t>
            </a:r>
            <a:r>
              <a:rPr lang="hu-HU" sz="1700"/>
              <a:t>(</a:t>
            </a:r>
            <a:r>
              <a:rPr lang="en-US" sz="1700"/>
              <a:t>1</a:t>
            </a:r>
            <a:r>
              <a:rPr lang="hu-HU" sz="1700"/>
              <a:t>)</a:t>
            </a:r>
            <a:endParaRPr lang="en-US" sz="1700"/>
          </a:p>
        </p:txBody>
      </p:sp>
      <p:grpSp>
        <p:nvGrpSpPr>
          <p:cNvPr id="9" name="Group 8"/>
          <p:cNvGrpSpPr/>
          <p:nvPr/>
        </p:nvGrpSpPr>
        <p:grpSpPr>
          <a:xfrm>
            <a:off x="142874" y="1280487"/>
            <a:ext cx="8914499" cy="3887751"/>
            <a:chOff x="-88274" y="1645920"/>
            <a:chExt cx="9549908" cy="4099507"/>
          </a:xfrm>
        </p:grpSpPr>
        <p:pic>
          <p:nvPicPr>
            <p:cNvPr id="5" name="Picture 4"/>
            <p:cNvPicPr>
              <a:picLocks noChangeAspect="1"/>
            </p:cNvPicPr>
            <p:nvPr/>
          </p:nvPicPr>
          <p:blipFill rotWithShape="1">
            <a:blip r:embed="rId2"/>
            <a:srcRect l="5779" t="12479" r="2230" b="33309"/>
            <a:stretch/>
          </p:blipFill>
          <p:spPr>
            <a:xfrm>
              <a:off x="192505" y="1645920"/>
              <a:ext cx="9269129" cy="4099507"/>
            </a:xfrm>
            <a:prstGeom prst="rect">
              <a:avLst/>
            </a:prstGeom>
          </p:spPr>
        </p:pic>
        <p:pic>
          <p:nvPicPr>
            <p:cNvPr id="7" name="Picture 6"/>
            <p:cNvPicPr>
              <a:picLocks noChangeAspect="1"/>
            </p:cNvPicPr>
            <p:nvPr/>
          </p:nvPicPr>
          <p:blipFill rotWithShape="1">
            <a:blip r:embed="rId2"/>
            <a:srcRect l="430" t="16298" r="96321" b="46408"/>
            <a:stretch/>
          </p:blipFill>
          <p:spPr>
            <a:xfrm>
              <a:off x="-88274" y="2204187"/>
              <a:ext cx="290400" cy="2502568"/>
            </a:xfrm>
            <a:prstGeom prst="rect">
              <a:avLst/>
            </a:prstGeom>
          </p:spPr>
        </p:pic>
      </p:grpSp>
      <p:sp>
        <p:nvSpPr>
          <p:cNvPr id="8" name="TextBox 7"/>
          <p:cNvSpPr txBox="1"/>
          <p:nvPr/>
        </p:nvSpPr>
        <p:spPr>
          <a:xfrm>
            <a:off x="71501" y="439941"/>
            <a:ext cx="9308776" cy="684803"/>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2.1 Overview of the evolution of the Arm ISA</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Growth of instruction sets of processors over time </a:t>
            </a:r>
            <a:r>
              <a:rPr kumimoji="0" lang="en-US" sz="1800" b="0" i="0" u="none" strike="noStrike" kern="1200" cap="none" spc="0" normalizeH="0" baseline="0" noProof="0" dirty="0">
                <a:ln>
                  <a:noFill/>
                </a:ln>
                <a:solidFill>
                  <a:srgbClr val="000000"/>
                </a:solidFill>
                <a:effectLst/>
                <a:uLnTx/>
                <a:uFillTx/>
                <a:latin typeface="Verdana"/>
                <a:ea typeface="+mn-ea"/>
                <a:cs typeface="+mn-cs"/>
              </a:rPr>
              <a:t>[163]</a:t>
            </a:r>
          </a:p>
        </p:txBody>
      </p:sp>
      <p:sp>
        <p:nvSpPr>
          <p:cNvPr id="4" name="Rounded Rectangle 3"/>
          <p:cNvSpPr/>
          <p:nvPr/>
        </p:nvSpPr>
        <p:spPr bwMode="auto">
          <a:xfrm>
            <a:off x="5475" y="5129089"/>
            <a:ext cx="9144000" cy="151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TextBox 9"/>
          <p:cNvSpPr txBox="1"/>
          <p:nvPr/>
        </p:nvSpPr>
        <p:spPr>
          <a:xfrm>
            <a:off x="142875" y="5157964"/>
            <a:ext cx="9169177" cy="14619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FF0000"/>
                </a:solidFill>
                <a:effectLst/>
                <a:uLnTx/>
                <a:uFillTx/>
                <a:latin typeface="Verdana"/>
                <a:ea typeface="+mn-ea"/>
                <a:cs typeface="+mn-cs"/>
              </a:rPr>
              <a:t>Note</a:t>
            </a:r>
            <a:r>
              <a:rPr kumimoji="0" lang="en-US" sz="1600" b="0" i="0" u="none" strike="noStrike" kern="1200" cap="none" spc="-30" normalizeH="0" baseline="0" noProof="0" dirty="0">
                <a:ln>
                  <a:noFill/>
                </a:ln>
                <a:solidFill>
                  <a:srgbClr val="000000"/>
                </a:solidFill>
                <a:effectLst/>
                <a:uLnTx/>
                <a:uFillTx/>
                <a:latin typeface="Verdana"/>
                <a:ea typeface="+mn-ea"/>
                <a:cs typeface="+mn-cs"/>
              </a:rPr>
              <a:t> in the above Figure that both </a:t>
            </a:r>
            <a:r>
              <a:rPr kumimoji="0" lang="en-US" sz="1600" b="0" i="0" u="none" strike="noStrike" kern="1200" cap="none" spc="-30" normalizeH="0" baseline="0" noProof="0" dirty="0">
                <a:ln>
                  <a:noFill/>
                </a:ln>
                <a:solidFill>
                  <a:srgbClr val="FF0000"/>
                </a:solidFill>
                <a:effectLst/>
                <a:uLnTx/>
                <a:uFillTx/>
                <a:latin typeface="Verdana"/>
                <a:ea typeface="+mn-ea"/>
                <a:cs typeface="+mn-cs"/>
              </a:rPr>
              <a:t>RISC ISAs </a:t>
            </a:r>
            <a:r>
              <a:rPr kumimoji="0" lang="en-US" sz="1600" b="0" i="0" u="none" strike="noStrike" kern="1200" cap="none" spc="-60" normalizeH="0" baseline="0" noProof="0" dirty="0">
                <a:ln>
                  <a:noFill/>
                </a:ln>
                <a:solidFill>
                  <a:srgbClr val="000000"/>
                </a:solidFill>
                <a:effectLst/>
                <a:uLnTx/>
                <a:uFillTx/>
                <a:latin typeface="Verdana"/>
                <a:ea typeface="+mn-ea"/>
                <a:cs typeface="+mn-cs"/>
              </a:rPr>
              <a:t>(Reduced Instruction Set Computer)</a:t>
            </a:r>
            <a:r>
              <a:rPr kumimoji="0" lang="en-US" sz="1600" b="0" i="0" u="none" strike="noStrike" kern="1200" cap="none" spc="-30" normalizeH="0" baseline="0" noProof="0" dirty="0">
                <a:ln>
                  <a:noFill/>
                </a:ln>
                <a:solidFill>
                  <a:srgbClr val="000000"/>
                </a:solidFill>
                <a:effectLst/>
                <a:uLnTx/>
                <a:uFillTx/>
                <a:latin typeface="Verdana"/>
                <a:ea typeface="+mn-ea"/>
                <a:cs typeface="+mn-cs"/>
              </a:rPr>
              <a:t>, such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IBM’s PPC and the Arm ISA, as well as </a:t>
            </a:r>
            <a:r>
              <a:rPr kumimoji="0" lang="en-US" sz="1600" b="0" i="0" u="none" strike="noStrike" kern="1200" cap="none" spc="-90" normalizeH="0" baseline="0" noProof="0" dirty="0">
                <a:ln>
                  <a:noFill/>
                </a:ln>
                <a:solidFill>
                  <a:srgbClr val="000000"/>
                </a:solidFill>
                <a:effectLst/>
                <a:uLnTx/>
                <a:uFillTx/>
                <a:latin typeface="Verdana"/>
                <a:ea typeface="+mn-ea"/>
                <a:cs typeface="+mn-cs"/>
              </a:rPr>
              <a:t>the </a:t>
            </a:r>
            <a:r>
              <a:rPr kumimoji="0" lang="en-US" sz="1600" b="0" i="0" u="none" strike="noStrike" kern="1200" cap="none" spc="-90" normalizeH="0" baseline="0" noProof="0" dirty="0">
                <a:ln>
                  <a:noFill/>
                </a:ln>
                <a:solidFill>
                  <a:srgbClr val="0070C0"/>
                </a:solidFill>
                <a:effectLst/>
                <a:uLnTx/>
                <a:uFillTx/>
                <a:latin typeface="Verdana"/>
                <a:ea typeface="+mn-ea"/>
                <a:cs typeface="+mn-cs"/>
              </a:rPr>
              <a:t>x86</a:t>
            </a:r>
            <a:r>
              <a:rPr kumimoji="0" lang="en-US" sz="1600" b="0" i="0" u="none" strike="noStrike" kern="1200" cap="none" spc="-90" normalizeH="0" baseline="0" noProof="0" dirty="0">
                <a:ln>
                  <a:noFill/>
                </a:ln>
                <a:solidFill>
                  <a:srgbClr val="000000"/>
                </a:solidFill>
                <a:effectLst/>
                <a:uLnTx/>
                <a:uFillTx/>
                <a:latin typeface="Verdana"/>
                <a:ea typeface="+mn-ea"/>
                <a:cs typeface="+mn-cs"/>
              </a:rPr>
              <a:t> </a:t>
            </a:r>
            <a:r>
              <a:rPr kumimoji="0" lang="en-US" sz="1600" b="0" i="0" u="none" strike="noStrike" kern="1200" cap="none" spc="-90" normalizeH="0" baseline="0" noProof="0" dirty="0">
                <a:ln>
                  <a:noFill/>
                </a:ln>
                <a:solidFill>
                  <a:srgbClr val="FF0000"/>
                </a:solidFill>
                <a:effectLst/>
                <a:uLnTx/>
                <a:uFillTx/>
                <a:latin typeface="Verdana"/>
                <a:ea typeface="+mn-ea"/>
                <a:cs typeface="+mn-cs"/>
              </a:rPr>
              <a:t>CISC </a:t>
            </a:r>
            <a:r>
              <a:rPr kumimoji="0" lang="en-US" sz="1600" b="0" i="0" u="none" strike="noStrike" kern="1200" cap="none" spc="-60" normalizeH="0" baseline="0" noProof="0" dirty="0">
                <a:ln>
                  <a:noFill/>
                </a:ln>
                <a:solidFill>
                  <a:srgbClr val="000000"/>
                </a:solidFill>
                <a:effectLst/>
                <a:uLnTx/>
                <a:uFillTx/>
                <a:latin typeface="Verdana"/>
                <a:ea typeface="+mn-ea"/>
                <a:cs typeface="+mn-cs"/>
              </a:rPr>
              <a:t>(Complex</a:t>
            </a:r>
            <a:r>
              <a:rPr kumimoji="0" lang="en-US" sz="1600" b="0" i="0" u="none" strike="noStrike" kern="1200" cap="none" spc="-50" normalizeH="0" baseline="0" noProof="0" dirty="0">
                <a:ln>
                  <a:noFill/>
                </a:ln>
                <a:solidFill>
                  <a:srgbClr val="000000"/>
                </a:solidFill>
                <a:effectLst/>
                <a:uLnTx/>
                <a:uFillTx/>
                <a:latin typeface="Verdana"/>
                <a:ea typeface="+mn-ea"/>
                <a:cs typeface="+mn-cs"/>
              </a:rPr>
              <a:t> Instruction Set Computer)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50" normalizeH="0" baseline="0" noProof="0" dirty="0">
                <a:ln>
                  <a:noFill/>
                </a:ln>
                <a:solidFill>
                  <a:srgbClr val="FF0000"/>
                </a:solidFill>
                <a:effectLst/>
                <a:uLnTx/>
                <a:uFillTx/>
                <a:latin typeface="Verdana"/>
                <a:ea typeface="+mn-ea"/>
                <a:cs typeface="+mn-cs"/>
              </a:rPr>
              <a:t> </a:t>
            </a:r>
            <a:r>
              <a:rPr kumimoji="0" lang="en-US" sz="1600" b="0" i="0" u="none" strike="noStrike" kern="1200" cap="none" spc="-90" normalizeH="0" baseline="0" noProof="0" dirty="0">
                <a:ln>
                  <a:noFill/>
                </a:ln>
                <a:solidFill>
                  <a:srgbClr val="FF0000"/>
                </a:solidFill>
                <a:effectLst/>
                <a:uLnTx/>
                <a:uFillTx/>
                <a:latin typeface="Verdana"/>
                <a:ea typeface="+mn-ea"/>
                <a:cs typeface="+mn-cs"/>
              </a:rPr>
              <a:t> ISA </a:t>
            </a:r>
            <a:r>
              <a:rPr kumimoji="0" lang="en-US" sz="1600" b="0" i="0" u="none" strike="noStrike" kern="1200" cap="none" spc="-90" normalizeH="0" baseline="0" noProof="0" dirty="0">
                <a:ln>
                  <a:noFill/>
                </a:ln>
                <a:solidFill>
                  <a:srgbClr val="0070C0"/>
                </a:solidFill>
                <a:effectLst/>
                <a:uLnTx/>
                <a:uFillTx/>
                <a:latin typeface="Verdana"/>
                <a:ea typeface="+mn-ea"/>
                <a:cs typeface="+mn-cs"/>
              </a:rPr>
              <a:t>evolves continuously.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The number of available instructions in both RISC and CISC ISAs has grown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   </a:t>
            </a:r>
            <a:r>
              <a:rPr kumimoji="0" lang="en-US" sz="1800" b="0" i="0" u="none" strike="noStrike" kern="1200" cap="none" spc="0" normalizeH="0" baseline="0" noProof="0" dirty="0">
                <a:ln>
                  <a:noFill/>
                </a:ln>
                <a:solidFill>
                  <a:srgbClr val="0070C0"/>
                </a:solidFill>
                <a:effectLst/>
                <a:uLnTx/>
                <a:uFillTx/>
                <a:latin typeface="Verdana"/>
                <a:ea typeface="+mn-ea"/>
                <a:cs typeface="+mn-cs"/>
              </a:rPr>
              <a:t>to over 1000</a:t>
            </a:r>
            <a:r>
              <a:rPr kumimoji="0" lang="en-US" sz="1800" b="0" i="0" u="none" strike="noStrike" kern="1200" cap="none" spc="0" normalizeH="0" baseline="0" noProof="0" dirty="0">
                <a:ln>
                  <a:noFill/>
                </a:ln>
                <a:solidFill>
                  <a:srgbClr val="000000"/>
                </a:solidFill>
                <a:effectLst/>
                <a:uLnTx/>
                <a:uFillTx/>
                <a:latin typeface="Verdana"/>
                <a:ea typeface="+mn-ea"/>
                <a:cs typeface="+mn-cs"/>
              </a:rPr>
              <a:t>, resulting in a </a:t>
            </a:r>
            <a:r>
              <a:rPr kumimoji="0" lang="en-US" sz="1800" b="0" i="0" u="none" strike="noStrike" kern="1200" cap="none" spc="0" normalizeH="0" baseline="0" noProof="0" dirty="0">
                <a:ln>
                  <a:noFill/>
                </a:ln>
                <a:solidFill>
                  <a:srgbClr val="0070C0"/>
                </a:solidFill>
                <a:effectLst/>
                <a:uLnTx/>
                <a:uFillTx/>
                <a:latin typeface="Verdana"/>
                <a:ea typeface="+mn-ea"/>
                <a:cs typeface="+mn-cs"/>
              </a:rPr>
              <a:t>similar number of instructions for both</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spTree>
    <p:extLst>
      <p:ext uri="{BB962C8B-B14F-4D97-AF65-F5344CB8AC3E}">
        <p14:creationId xmlns:p14="http://schemas.microsoft.com/office/powerpoint/2010/main" val="423808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061" y="440668"/>
            <a:ext cx="38669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srgbClr val="333399"/>
                </a:solidFill>
                <a:effectLst/>
                <a:uLnTx/>
                <a:uFillTx/>
                <a:latin typeface="Verdana"/>
                <a:ea typeface="+mn-ea"/>
                <a:cs typeface="+mn-cs"/>
              </a:rPr>
              <a:t>Overview</a:t>
            </a:r>
            <a:r>
              <a:rPr kumimoji="0" lang="en-GB" sz="1800" b="0" i="0" u="none" strike="noStrike" kern="1200" cap="none" spc="0" normalizeH="0" baseline="0" noProof="0" dirty="0">
                <a:ln>
                  <a:noFill/>
                </a:ln>
                <a:solidFill>
                  <a:srgbClr val="333399"/>
                </a:solidFill>
                <a:effectLst/>
                <a:uLnTx/>
                <a:uFillTx/>
                <a:latin typeface="Verdana"/>
                <a:ea typeface="+mn-ea"/>
                <a:cs typeface="+mn-cs"/>
              </a:rPr>
              <a:t> of ARM’s ISA versions</a:t>
            </a:r>
            <a:endParaRPr kumimoji="0" lang="en-US" sz="1800" b="0" i="0" u="none" strike="noStrike" kern="1200" cap="none" spc="0" normalizeH="0" baseline="0" noProof="0" dirty="0">
              <a:ln>
                <a:noFill/>
              </a:ln>
              <a:solidFill>
                <a:srgbClr val="333399"/>
              </a:solidFill>
              <a:effectLst/>
              <a:uLnTx/>
              <a:uFillTx/>
              <a:latin typeface="Verdana"/>
              <a:ea typeface="+mn-ea"/>
              <a:cs typeface="+mn-cs"/>
            </a:endParaRPr>
          </a:p>
        </p:txBody>
      </p:sp>
      <p:sp>
        <p:nvSpPr>
          <p:cNvPr id="6" name="Title 1"/>
          <p:cNvSpPr>
            <a:spLocks noGrp="1"/>
          </p:cNvSpPr>
          <p:nvPr>
            <p:ph type="title"/>
          </p:nvPr>
        </p:nvSpPr>
        <p:spPr>
          <a:xfrm>
            <a:off x="0" y="1096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a:t>
            </a:r>
            <a:r>
              <a:rPr lang="hu-HU" sz="1700" dirty="0">
                <a:solidFill>
                  <a:srgbClr val="FFFFFF"/>
                </a:solidFill>
              </a:rPr>
              <a:t> (</a:t>
            </a:r>
            <a:r>
              <a:rPr lang="en-US" sz="1700" dirty="0">
                <a:solidFill>
                  <a:srgbClr val="FFFFFF"/>
                </a:solidFill>
              </a:rPr>
              <a:t>2</a:t>
            </a:r>
            <a:r>
              <a:rPr lang="hu-HU" sz="1700" dirty="0">
                <a:solidFill>
                  <a:srgbClr val="FFFFFF"/>
                </a:solidFill>
              </a:rPr>
              <a:t>)</a:t>
            </a:r>
            <a:endParaRPr lang="en-US" sz="1700" dirty="0">
              <a:solidFill>
                <a:srgbClr val="FFFFFF"/>
              </a:solidFill>
            </a:endParaRPr>
          </a:p>
        </p:txBody>
      </p:sp>
      <p:sp>
        <p:nvSpPr>
          <p:cNvPr id="2" name="TextBox 1"/>
          <p:cNvSpPr txBox="1"/>
          <p:nvPr/>
        </p:nvSpPr>
        <p:spPr>
          <a:xfrm>
            <a:off x="275334" y="810000"/>
            <a:ext cx="8470076" cy="1231106"/>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already pointed out,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ARM’s ISA </a:t>
            </a:r>
            <a:r>
              <a:rPr kumimoji="0" lang="en-US" sz="1600" b="0" i="0" u="none" strike="noStrike" kern="1200" cap="none" spc="0" normalizeH="0" baseline="0" noProof="0" dirty="0">
                <a:ln>
                  <a:noFill/>
                </a:ln>
                <a:solidFill>
                  <a:srgbClr val="000000"/>
                </a:solidFill>
                <a:effectLst/>
                <a:uLnTx/>
                <a:uFillTx/>
                <a:latin typeface="Verdana"/>
                <a:ea typeface="+mn-ea"/>
                <a:cs typeface="+mn-cs"/>
              </a:rPr>
              <a:t>has </a:t>
            </a:r>
            <a:r>
              <a:rPr kumimoji="0" lang="en-US" sz="1600" b="0" i="0" u="none" strike="noStrike" kern="1200" cap="none" spc="0" normalizeH="0" baseline="0" noProof="0" dirty="0">
                <a:ln>
                  <a:noFill/>
                </a:ln>
                <a:solidFill>
                  <a:srgbClr val="0070C0"/>
                </a:solidFill>
                <a:effectLst/>
                <a:uLnTx/>
                <a:uFillTx/>
                <a:latin typeface="Verdana"/>
                <a:ea typeface="+mn-ea"/>
                <a:cs typeface="+mn-cs"/>
              </a:rPr>
              <a:t>evolved enormously</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How huge work has been done is indicated by the fact that the recent (2022)</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Architecture Reference Manual [</a:t>
            </a:r>
            <a:r>
              <a:rPr kumimoji="0" lang="hu-HU" sz="1600" b="0" i="0" u="none" strike="noStrike" kern="1200" cap="none" spc="0" normalizeH="0" baseline="0" noProof="0" dirty="0">
                <a:ln>
                  <a:noFill/>
                </a:ln>
                <a:solidFill>
                  <a:srgbClr val="000000"/>
                </a:solidFill>
                <a:effectLst/>
                <a:uLnTx/>
                <a:uFillTx/>
                <a:latin typeface="Verdana"/>
                <a:ea typeface="+mn-ea"/>
                <a:cs typeface="+mn-cs"/>
              </a:rPr>
              <a:t>171</a:t>
            </a:r>
            <a:r>
              <a:rPr kumimoji="0" lang="en-US" sz="1600" b="0" i="0" u="none" strike="noStrike" kern="1200" cap="none" spc="0" normalizeH="0" baseline="0" noProof="0" dirty="0">
                <a:ln>
                  <a:noFill/>
                </a:ln>
                <a:solidFill>
                  <a:srgbClr val="000000"/>
                </a:solidFill>
                <a:effectLst/>
                <a:uLnTx/>
                <a:uFillTx/>
                <a:latin typeface="Verdana"/>
                <a:ea typeface="+mn-ea"/>
                <a:cs typeface="+mn-cs"/>
              </a:rPr>
              <a:t>] covers more than 11000 pages.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 half-page excerpt of the manual illustrates this on the next slide.</a:t>
            </a:r>
          </a:p>
        </p:txBody>
      </p:sp>
    </p:spTree>
    <p:extLst>
      <p:ext uri="{BB962C8B-B14F-4D97-AF65-F5344CB8AC3E}">
        <p14:creationId xmlns:p14="http://schemas.microsoft.com/office/powerpoint/2010/main" val="351995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2.1 Overview of the evolution of the Arm ISA </a:t>
            </a:r>
            <a:r>
              <a:rPr lang="hu-HU" sz="1700" dirty="0"/>
              <a:t>(</a:t>
            </a:r>
            <a:r>
              <a:rPr lang="en-US" sz="1700" dirty="0"/>
              <a:t>3</a:t>
            </a:r>
            <a:r>
              <a:rPr lang="hu-HU" sz="1700" dirty="0"/>
              <a:t>)</a:t>
            </a:r>
            <a:endParaRPr lang="en-US" sz="1700" dirty="0"/>
          </a:p>
        </p:txBody>
      </p:sp>
      <p:pic>
        <p:nvPicPr>
          <p:cNvPr id="3" name="Picture 2"/>
          <p:cNvPicPr>
            <a:picLocks noChangeAspect="1"/>
          </p:cNvPicPr>
          <p:nvPr/>
        </p:nvPicPr>
        <p:blipFill rotWithShape="1">
          <a:blip r:embed="rId2"/>
          <a:srcRect l="32527" t="18500" r="10872" b="16819"/>
          <a:stretch/>
        </p:blipFill>
        <p:spPr>
          <a:xfrm>
            <a:off x="47674" y="1133745"/>
            <a:ext cx="8889811" cy="5535615"/>
          </a:xfrm>
          <a:prstGeom prst="rect">
            <a:avLst/>
          </a:prstGeom>
        </p:spPr>
      </p:pic>
      <p:sp>
        <p:nvSpPr>
          <p:cNvPr id="4" name="TextBox 3"/>
          <p:cNvSpPr txBox="1"/>
          <p:nvPr/>
        </p:nvSpPr>
        <p:spPr>
          <a:xfrm>
            <a:off x="73290" y="440668"/>
            <a:ext cx="10531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70" normalizeH="0" baseline="0" noProof="0" dirty="0">
                <a:ln>
                  <a:noFill/>
                </a:ln>
                <a:solidFill>
                  <a:srgbClr val="2D2D8A"/>
                </a:solidFill>
                <a:effectLst/>
                <a:uLnTx/>
                <a:uFillTx/>
                <a:latin typeface="Verdana"/>
                <a:ea typeface="+mn-ea"/>
                <a:cs typeface="+mn-cs"/>
              </a:rPr>
              <a:t>Example: 1/2 page excerpt of the Arm Architecture Reference Manual (2022) [</a:t>
            </a:r>
            <a:r>
              <a:rPr kumimoji="0" lang="hu-HU" sz="1800" b="0" i="0" u="none" strike="noStrike" kern="1200" cap="none" spc="-70" normalizeH="0" baseline="0" noProof="0" dirty="0">
                <a:ln>
                  <a:noFill/>
                </a:ln>
                <a:solidFill>
                  <a:srgbClr val="2D2D8A"/>
                </a:solidFill>
                <a:effectLst/>
                <a:uLnTx/>
                <a:uFillTx/>
                <a:latin typeface="Verdana"/>
                <a:ea typeface="+mn-ea"/>
                <a:cs typeface="+mn-cs"/>
              </a:rPr>
              <a:t>171</a:t>
            </a:r>
            <a:r>
              <a:rPr kumimoji="0" lang="en-US" sz="1800" b="0" i="0" u="none" strike="noStrike" kern="1200" cap="none" spc="-70" normalizeH="0" baseline="0" noProof="0" dirty="0">
                <a:ln>
                  <a:noFill/>
                </a:ln>
                <a:solidFill>
                  <a:srgbClr val="2D2D8A"/>
                </a:solidFill>
                <a:effectLst/>
                <a:uLnTx/>
                <a:uFillTx/>
                <a:latin typeface="Verdana"/>
                <a:ea typeface="+mn-ea"/>
                <a:cs typeface="+mn-cs"/>
              </a:rPr>
              <a:t>]</a:t>
            </a:r>
          </a:p>
        </p:txBody>
      </p:sp>
      <p:sp>
        <p:nvSpPr>
          <p:cNvPr id="5" name="TextBox 4"/>
          <p:cNvSpPr txBox="1"/>
          <p:nvPr/>
        </p:nvSpPr>
        <p:spPr>
          <a:xfrm>
            <a:off x="3505620" y="773705"/>
            <a:ext cx="2236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8A"/>
                </a:solidFill>
                <a:effectLst/>
                <a:uLnTx/>
                <a:uFillTx/>
                <a:latin typeface="Verdana"/>
                <a:ea typeface="+mn-ea"/>
                <a:cs typeface="+mn-cs"/>
              </a:rPr>
              <a:t>(1/2 from 11530)</a:t>
            </a:r>
          </a:p>
        </p:txBody>
      </p:sp>
    </p:spTree>
    <p:extLst>
      <p:ext uri="{BB962C8B-B14F-4D97-AF65-F5344CB8AC3E}">
        <p14:creationId xmlns:p14="http://schemas.microsoft.com/office/powerpoint/2010/main" val="2119461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060" y="440668"/>
            <a:ext cx="51255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Arm ISA versions and the Arm basic ISA</a:t>
            </a:r>
          </a:p>
        </p:txBody>
      </p:sp>
      <p:sp>
        <p:nvSpPr>
          <p:cNvPr id="6"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a:t>
            </a:r>
            <a:r>
              <a:rPr lang="hu-HU" sz="1700" dirty="0">
                <a:solidFill>
                  <a:srgbClr val="FFFFFF"/>
                </a:solidFill>
              </a:rPr>
              <a:t> (</a:t>
            </a:r>
            <a:r>
              <a:rPr lang="en-US" sz="1700" dirty="0">
                <a:solidFill>
                  <a:srgbClr val="FFFFFF"/>
                </a:solidFill>
              </a:rPr>
              <a:t>4</a:t>
            </a:r>
            <a:r>
              <a:rPr lang="hu-HU" sz="1700" dirty="0">
                <a:solidFill>
                  <a:srgbClr val="FFFFFF"/>
                </a:solidFill>
              </a:rPr>
              <a:t>)</a:t>
            </a:r>
            <a:endParaRPr lang="en-US" sz="1700" dirty="0">
              <a:solidFill>
                <a:srgbClr val="FFFFFF"/>
              </a:solidFill>
            </a:endParaRPr>
          </a:p>
        </p:txBody>
      </p:sp>
      <p:sp>
        <p:nvSpPr>
          <p:cNvPr id="3" name="Rounded Rectangle 2"/>
          <p:cNvSpPr/>
          <p:nvPr/>
        </p:nvSpPr>
        <p:spPr bwMode="auto">
          <a:xfrm>
            <a:off x="16870" y="865205"/>
            <a:ext cx="9099213" cy="90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Box 7"/>
          <p:cNvSpPr txBox="1"/>
          <p:nvPr/>
        </p:nvSpPr>
        <p:spPr>
          <a:xfrm>
            <a:off x="223450" y="884256"/>
            <a:ext cx="9152827" cy="88229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Until now, ARM has released n</a:t>
            </a:r>
            <a:r>
              <a:rPr kumimoji="0" lang="en-US" sz="1600" b="0" i="0" u="none" strike="noStrike" kern="1200" cap="none" spc="-40" normalizeH="0" baseline="0" noProof="0" dirty="0">
                <a:ln>
                  <a:noFill/>
                </a:ln>
                <a:solidFill>
                  <a:srgbClr val="0070C0"/>
                </a:solidFill>
                <a:effectLst/>
                <a:uLnTx/>
                <a:uFillTx/>
                <a:latin typeface="Verdana"/>
                <a:ea typeface="+mn-ea"/>
                <a:cs typeface="+mn-cs"/>
              </a:rPr>
              <a:t>ine major ISA versions</a:t>
            </a:r>
            <a:r>
              <a:rPr kumimoji="0" lang="en-US" sz="1600" b="0" i="0" u="none" strike="noStrike" kern="1200" cap="none" spc="-40" normalizeH="0" baseline="0" noProof="0" dirty="0">
                <a:ln>
                  <a:noFill/>
                </a:ln>
                <a:solidFill>
                  <a:srgbClr val="000000"/>
                </a:solidFill>
                <a:effectLst/>
                <a:uLnTx/>
                <a:uFillTx/>
                <a:latin typeface="Verdana"/>
                <a:ea typeface="+mn-ea"/>
                <a:cs typeface="+mn-cs"/>
              </a:rPr>
              <a:t>, designated as </a:t>
            </a:r>
            <a:r>
              <a:rPr kumimoji="0" lang="en-US" sz="1600" b="0" i="0" u="none" strike="noStrike" kern="1200" cap="none" spc="-40" normalizeH="0" baseline="0" noProof="0" dirty="0">
                <a:ln>
                  <a:noFill/>
                </a:ln>
                <a:solidFill>
                  <a:srgbClr val="FF0000"/>
                </a:solidFill>
                <a:effectLst/>
                <a:uLnTx/>
                <a:uFillTx/>
                <a:latin typeface="Verdana"/>
                <a:ea typeface="+mn-ea"/>
                <a:cs typeface="+mn-cs"/>
              </a:rPr>
              <a:t>Armv1 to Armv9,</a:t>
            </a:r>
            <a:r>
              <a:rPr kumimoji="0" lang="en-US" sz="1600" b="0" i="0" u="none" strike="noStrike" kern="1200" cap="none" spc="-4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(see the Figure below), which are described in the corresponding Architecture</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Reference Manuals.</a:t>
            </a:r>
          </a:p>
        </p:txBody>
      </p:sp>
      <p:sp>
        <p:nvSpPr>
          <p:cNvPr id="7" name="Lekerekített téglalap 3"/>
          <p:cNvSpPr/>
          <p:nvPr/>
        </p:nvSpPr>
        <p:spPr>
          <a:xfrm>
            <a:off x="1304051" y="4028140"/>
            <a:ext cx="104720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Armv4</a:t>
            </a:r>
          </a:p>
        </p:txBody>
      </p:sp>
      <p:sp>
        <p:nvSpPr>
          <p:cNvPr id="9" name="Lekerekített téglalap 4"/>
          <p:cNvSpPr/>
          <p:nvPr/>
        </p:nvSpPr>
        <p:spPr>
          <a:xfrm>
            <a:off x="2499059" y="4028140"/>
            <a:ext cx="104720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Armv5</a:t>
            </a:r>
          </a:p>
        </p:txBody>
      </p:sp>
      <p:sp>
        <p:nvSpPr>
          <p:cNvPr id="10" name="Lekerekített téglalap 5"/>
          <p:cNvSpPr/>
          <p:nvPr/>
        </p:nvSpPr>
        <p:spPr>
          <a:xfrm>
            <a:off x="3682981" y="4028140"/>
            <a:ext cx="104720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Armv6</a:t>
            </a:r>
          </a:p>
        </p:txBody>
      </p:sp>
      <p:sp>
        <p:nvSpPr>
          <p:cNvPr id="11" name="Lekerekített téglalap 6"/>
          <p:cNvSpPr/>
          <p:nvPr/>
        </p:nvSpPr>
        <p:spPr>
          <a:xfrm>
            <a:off x="6094317" y="4028140"/>
            <a:ext cx="115192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Armv8</a:t>
            </a:r>
            <a:r>
              <a:rPr kumimoji="0" lang="en-US"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.0</a:t>
            </a: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a:t>
            </a:r>
          </a:p>
        </p:txBody>
      </p:sp>
      <p:sp>
        <p:nvSpPr>
          <p:cNvPr id="12" name="Lekerekített téglalap 7"/>
          <p:cNvSpPr/>
          <p:nvPr/>
        </p:nvSpPr>
        <p:spPr>
          <a:xfrm>
            <a:off x="4871667" y="4028140"/>
            <a:ext cx="104720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Armv7-A</a:t>
            </a:r>
          </a:p>
        </p:txBody>
      </p:sp>
      <p:sp>
        <p:nvSpPr>
          <p:cNvPr id="13" name="TextBox 12"/>
          <p:cNvSpPr txBox="1"/>
          <p:nvPr/>
        </p:nvSpPr>
        <p:spPr>
          <a:xfrm>
            <a:off x="1337709" y="4665614"/>
            <a:ext cx="91270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ARM</a:t>
            </a:r>
            <a:r>
              <a:rPr kumimoji="0" lang="hu-HU" sz="1200" b="0" i="1" u="none" strike="noStrike" kern="1200" cap="none" spc="0" normalizeH="0" baseline="0" noProof="0" dirty="0">
                <a:ln>
                  <a:noFill/>
                </a:ln>
                <a:solidFill>
                  <a:srgbClr val="000000"/>
                </a:solidFill>
                <a:effectLst/>
                <a:uLnTx/>
                <a:uFillTx/>
                <a:latin typeface="Verdana"/>
                <a:ea typeface="+mn-ea"/>
                <a:cs typeface="+mn-cs"/>
              </a:rPr>
              <a:t>710T</a:t>
            </a:r>
            <a:endParaRPr kumimoji="0" lang="en-US" sz="12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a:t>
            </a:r>
            <a:r>
              <a:rPr kumimoji="0" lang="hu-HU" sz="1200" b="0" i="1" u="none" strike="noStrike" kern="1200" cap="none" spc="0" normalizeH="0" baseline="0" noProof="0" dirty="0">
                <a:ln>
                  <a:noFill/>
                </a:ln>
                <a:solidFill>
                  <a:srgbClr val="000000"/>
                </a:solidFill>
                <a:effectLst/>
                <a:uLnTx/>
                <a:uFillTx/>
                <a:latin typeface="Verdana"/>
                <a:ea typeface="+mn-ea"/>
                <a:cs typeface="+mn-cs"/>
              </a:rPr>
              <a:t>1995</a:t>
            </a:r>
            <a:r>
              <a:rPr kumimoji="0" lang="en-US" sz="1200" b="0" i="1" u="none" strike="noStrike" kern="1200" cap="none" spc="0" normalizeH="0" baseline="0" noProof="0" dirty="0">
                <a:ln>
                  <a:noFill/>
                </a:ln>
                <a:solidFill>
                  <a:srgbClr val="000000"/>
                </a:solidFill>
                <a:effectLst/>
                <a:uLnTx/>
                <a:uFillTx/>
                <a:latin typeface="Verdana"/>
                <a:ea typeface="+mn-ea"/>
                <a:cs typeface="+mn-cs"/>
              </a:rPr>
              <a:t>)</a:t>
            </a:r>
          </a:p>
        </p:txBody>
      </p:sp>
      <p:sp>
        <p:nvSpPr>
          <p:cNvPr id="14" name="TextBox 13"/>
          <p:cNvSpPr txBox="1"/>
          <p:nvPr/>
        </p:nvSpPr>
        <p:spPr>
          <a:xfrm>
            <a:off x="2467387" y="4684799"/>
            <a:ext cx="101662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ARM10200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(2000)</a:t>
            </a:r>
          </a:p>
        </p:txBody>
      </p:sp>
      <p:sp>
        <p:nvSpPr>
          <p:cNvPr id="15" name="TextBox 14"/>
          <p:cNvSpPr txBox="1"/>
          <p:nvPr/>
        </p:nvSpPr>
        <p:spPr>
          <a:xfrm>
            <a:off x="3724041" y="4684799"/>
            <a:ext cx="9188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ARM1136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(2002)</a:t>
            </a:r>
          </a:p>
        </p:txBody>
      </p:sp>
      <p:sp>
        <p:nvSpPr>
          <p:cNvPr id="16" name="TextBox 15"/>
          <p:cNvSpPr txBox="1"/>
          <p:nvPr/>
        </p:nvSpPr>
        <p:spPr>
          <a:xfrm>
            <a:off x="4684604" y="4684314"/>
            <a:ext cx="134043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Cortex-A5-A15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(200</a:t>
            </a:r>
            <a:r>
              <a:rPr kumimoji="0" lang="hu-HU" sz="1200" b="0" i="1" u="none" strike="noStrike" kern="1200" cap="none" spc="0" normalizeH="0" baseline="0" noProof="0" dirty="0">
                <a:ln>
                  <a:noFill/>
                </a:ln>
                <a:solidFill>
                  <a:srgbClr val="000000"/>
                </a:solidFill>
                <a:effectLst/>
                <a:uLnTx/>
                <a:uFillTx/>
                <a:latin typeface="Verdana"/>
                <a:ea typeface="+mn-ea"/>
                <a:cs typeface="+mn-cs"/>
              </a:rPr>
              <a:t>5</a:t>
            </a:r>
            <a:r>
              <a:rPr kumimoji="0" lang="en-US" sz="1200" b="0" i="1" u="none" strike="noStrike" kern="1200" cap="none" spc="0" normalizeH="0" baseline="0" noProof="0" dirty="0">
                <a:ln>
                  <a:noFill/>
                </a:ln>
                <a:solidFill>
                  <a:srgbClr val="000000"/>
                </a:solidFill>
                <a:effectLst/>
                <a:uLnTx/>
                <a:uFillTx/>
                <a:latin typeface="Verdana"/>
                <a:ea typeface="+mn-ea"/>
                <a:cs typeface="+mn-cs"/>
              </a:rPr>
              <a:t>)</a:t>
            </a:r>
          </a:p>
        </p:txBody>
      </p:sp>
      <p:sp>
        <p:nvSpPr>
          <p:cNvPr id="17" name="TextBox 16"/>
          <p:cNvSpPr txBox="1"/>
          <p:nvPr/>
        </p:nvSpPr>
        <p:spPr>
          <a:xfrm>
            <a:off x="5899300" y="4684799"/>
            <a:ext cx="16065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Cortex-A55-75/X1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(2018)</a:t>
            </a:r>
          </a:p>
        </p:txBody>
      </p:sp>
      <p:sp>
        <p:nvSpPr>
          <p:cNvPr id="18" name="Lekerekített téglalap 7"/>
          <p:cNvSpPr/>
          <p:nvPr/>
        </p:nvSpPr>
        <p:spPr>
          <a:xfrm>
            <a:off x="7416027" y="4016199"/>
            <a:ext cx="1584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Armv9-A</a:t>
            </a:r>
          </a:p>
        </p:txBody>
      </p:sp>
      <p:sp>
        <p:nvSpPr>
          <p:cNvPr id="19" name="TextBox 48"/>
          <p:cNvSpPr txBox="1"/>
          <p:nvPr/>
        </p:nvSpPr>
        <p:spPr>
          <a:xfrm>
            <a:off x="7216293" y="4686304"/>
            <a:ext cx="190789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1" u="none" strike="noStrike" kern="1200" cap="none" spc="0" normalizeH="0" baseline="0" noProof="0" dirty="0" err="1">
                <a:ln>
                  <a:noFill/>
                </a:ln>
                <a:solidFill>
                  <a:srgbClr val="000000"/>
                </a:solidFill>
                <a:effectLst/>
                <a:uLnTx/>
                <a:uFillTx/>
                <a:latin typeface="Verdana"/>
                <a:ea typeface="+mn-ea"/>
                <a:cs typeface="+mn-cs"/>
              </a:rPr>
              <a:t>Neoverse</a:t>
            </a:r>
            <a:r>
              <a:rPr kumimoji="0" lang="hu-HU" sz="1200" b="0" i="1" u="none" strike="noStrike" kern="1200" cap="none" spc="0" normalizeH="0" baseline="0" noProof="0" dirty="0">
                <a:ln>
                  <a:noFill/>
                </a:ln>
                <a:solidFill>
                  <a:srgbClr val="000000"/>
                </a:solidFill>
                <a:effectLst/>
                <a:uLnTx/>
                <a:uFillTx/>
                <a:latin typeface="Verdana"/>
                <a:ea typeface="+mn-ea"/>
                <a:cs typeface="+mn-cs"/>
              </a:rPr>
              <a:t> N2</a:t>
            </a:r>
            <a:r>
              <a:rPr kumimoji="0" lang="en-GB" sz="1200" b="0" i="1" u="none" strike="noStrike" kern="1200" cap="none" spc="0" normalizeH="0" baseline="0" noProof="0" dirty="0">
                <a:ln>
                  <a:noFill/>
                </a:ln>
                <a:solidFill>
                  <a:srgbClr val="000000"/>
                </a:solidFill>
                <a:effectLst/>
                <a:uLnTx/>
                <a:uFillTx/>
                <a:latin typeface="Verdana"/>
                <a:ea typeface="+mn-ea"/>
                <a:cs typeface="+mn-cs"/>
              </a:rPr>
              <a:t>/</a:t>
            </a:r>
            <a:r>
              <a:rPr kumimoji="0" lang="hu-HU" sz="1200" b="0" i="1" u="none" strike="noStrike" kern="1200" cap="none" spc="0" normalizeH="0" baseline="0" noProof="0" dirty="0">
                <a:ln>
                  <a:noFill/>
                </a:ln>
                <a:solidFill>
                  <a:srgbClr val="000000"/>
                </a:solidFill>
                <a:effectLst/>
                <a:uLnTx/>
                <a:uFillTx/>
                <a:latin typeface="Verdana"/>
                <a:ea typeface="+mn-ea"/>
                <a:cs typeface="+mn-cs"/>
              </a:rPr>
              <a:t>V1</a:t>
            </a:r>
            <a:endParaRPr kumimoji="0" lang="en-GB" sz="12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Verdana"/>
                <a:ea typeface="+mn-ea"/>
                <a:cs typeface="+mn-cs"/>
              </a:rPr>
              <a:t>Cortex-X2/A510/A710</a:t>
            </a:r>
            <a:endParaRPr kumimoji="0" lang="hu-HU" sz="12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Verdana"/>
                <a:ea typeface="+mn-ea"/>
                <a:cs typeface="+mn-cs"/>
              </a:rPr>
              <a:t>cores </a:t>
            </a:r>
            <a:r>
              <a:rPr kumimoji="0" lang="hu-HU" sz="1200" b="0" i="1" u="none" strike="noStrike" kern="1200" cap="none" spc="0" normalizeH="0" baseline="0" noProof="0" dirty="0">
                <a:ln>
                  <a:noFill/>
                </a:ln>
                <a:solidFill>
                  <a:srgbClr val="000000"/>
                </a:solidFill>
                <a:effectLst/>
                <a:uLnTx/>
                <a:uFillTx/>
                <a:latin typeface="Verdana"/>
                <a:ea typeface="+mn-ea"/>
                <a:cs typeface="+mn-cs"/>
              </a:rPr>
              <a:t>(2021</a:t>
            </a:r>
            <a:r>
              <a:rPr kumimoji="0" lang="en-US" sz="1200" b="0" i="1" u="none" strike="noStrike" kern="1200" cap="none" spc="0" normalizeH="0" baseline="0" noProof="0" dirty="0">
                <a:ln>
                  <a:noFill/>
                </a:ln>
                <a:solidFill>
                  <a:srgbClr val="000000"/>
                </a:solidFill>
                <a:effectLst/>
                <a:uLnTx/>
                <a:uFillTx/>
                <a:latin typeface="Verdana"/>
                <a:ea typeface="+mn-ea"/>
                <a:cs typeface="+mn-cs"/>
              </a:rPr>
              <a:t>)</a:t>
            </a:r>
          </a:p>
        </p:txBody>
      </p:sp>
      <p:sp>
        <p:nvSpPr>
          <p:cNvPr id="21" name="Lekerekített téglalap 3"/>
          <p:cNvSpPr/>
          <p:nvPr/>
        </p:nvSpPr>
        <p:spPr>
          <a:xfrm>
            <a:off x="106590" y="4033397"/>
            <a:ext cx="104720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a:ln>
                  <a:noFill/>
                </a:ln>
                <a:solidFill>
                  <a:srgbClr val="FFFFFF"/>
                </a:solidFill>
                <a:effectLst/>
                <a:uLnTx/>
                <a:uFillTx/>
                <a:latin typeface="Verdana"/>
                <a:ea typeface="Verdana" panose="020B0604030504040204" pitchFamily="34" charset="0"/>
                <a:cs typeface="Verdana" panose="020B0604030504040204" pitchFamily="34" charset="0"/>
              </a:rPr>
              <a:t>Armv</a:t>
            </a:r>
            <a:r>
              <a:rPr kumimoji="0" lang="en-US" sz="120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3</a:t>
            </a:r>
            <a:endParaRPr kumimoji="0" lang="hu-HU" sz="120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22" name="TextBox 21"/>
          <p:cNvSpPr txBox="1"/>
          <p:nvPr/>
        </p:nvSpPr>
        <p:spPr>
          <a:xfrm>
            <a:off x="207523" y="4687531"/>
            <a:ext cx="7766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ARM60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a:t>
            </a:r>
            <a:r>
              <a:rPr kumimoji="0" lang="hu-HU" sz="1200" b="0" i="1" u="none" strike="noStrike" kern="1200" cap="none" spc="0" normalizeH="0" baseline="0" noProof="0" dirty="0">
                <a:ln>
                  <a:noFill/>
                </a:ln>
                <a:solidFill>
                  <a:srgbClr val="000000"/>
                </a:solidFill>
                <a:effectLst/>
                <a:uLnTx/>
                <a:uFillTx/>
                <a:latin typeface="Verdana"/>
                <a:ea typeface="+mn-ea"/>
                <a:cs typeface="+mn-cs"/>
              </a:rPr>
              <a:t>199</a:t>
            </a:r>
            <a:r>
              <a:rPr kumimoji="0" lang="en-US" sz="1200" b="0" i="1" u="none" strike="noStrike" kern="1200" cap="none" spc="0" normalizeH="0" baseline="0" noProof="0" dirty="0">
                <a:ln>
                  <a:noFill/>
                </a:ln>
                <a:solidFill>
                  <a:srgbClr val="000000"/>
                </a:solidFill>
                <a:effectLst/>
                <a:uLnTx/>
                <a:uFillTx/>
                <a:latin typeface="Verdana"/>
                <a:ea typeface="+mn-ea"/>
                <a:cs typeface="+mn-cs"/>
              </a:rPr>
              <a:t>2)</a:t>
            </a:r>
          </a:p>
        </p:txBody>
      </p:sp>
      <p:sp>
        <p:nvSpPr>
          <p:cNvPr id="5" name="TextBox 4"/>
          <p:cNvSpPr txBox="1"/>
          <p:nvPr/>
        </p:nvSpPr>
        <p:spPr>
          <a:xfrm>
            <a:off x="6600071" y="3204565"/>
            <a:ext cx="129234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Example CPUs</a:t>
            </a:r>
          </a:p>
        </p:txBody>
      </p:sp>
      <p:sp>
        <p:nvSpPr>
          <p:cNvPr id="24" name="TextBox 23">
            <a:extLst>
              <a:ext uri="{FF2B5EF4-FFF2-40B4-BE49-F238E27FC236}">
                <a16:creationId xmlns:a16="http://schemas.microsoft.com/office/drawing/2014/main" id="{3E7E306C-8204-84D9-DA07-03197AF731A9}"/>
              </a:ext>
            </a:extLst>
          </p:cNvPr>
          <p:cNvSpPr txBox="1"/>
          <p:nvPr/>
        </p:nvSpPr>
        <p:spPr>
          <a:xfrm>
            <a:off x="3048000" y="5223099"/>
            <a:ext cx="28611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Arm ISA versions</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5" name="Rounded Rectangle 2">
            <a:extLst>
              <a:ext uri="{FF2B5EF4-FFF2-40B4-BE49-F238E27FC236}">
                <a16:creationId xmlns:a16="http://schemas.microsoft.com/office/drawing/2014/main" id="{32AC78EF-E51F-A3CA-F6F4-5C5AF5776796}"/>
              </a:ext>
            </a:extLst>
          </p:cNvPr>
          <p:cNvSpPr/>
          <p:nvPr/>
        </p:nvSpPr>
        <p:spPr bwMode="auto">
          <a:xfrm>
            <a:off x="26395" y="1900480"/>
            <a:ext cx="9099213" cy="1728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TextBox 25">
            <a:extLst>
              <a:ext uri="{FF2B5EF4-FFF2-40B4-BE49-F238E27FC236}">
                <a16:creationId xmlns:a16="http://schemas.microsoft.com/office/drawing/2014/main" id="{184CC11F-9DB7-C887-6860-F0F050B8FDB3}"/>
              </a:ext>
            </a:extLst>
          </p:cNvPr>
          <p:cNvSpPr txBox="1"/>
          <p:nvPr/>
        </p:nvSpPr>
        <p:spPr>
          <a:xfrm flipH="1">
            <a:off x="150373" y="1894684"/>
            <a:ext cx="9250802" cy="17235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earliest versions </a:t>
            </a:r>
            <a:r>
              <a:rPr kumimoji="0" lang="en-US" sz="1600" b="0" i="0" u="none" strike="noStrike" kern="1200" cap="none" spc="0" normalizeH="0" baseline="0" noProof="0" dirty="0">
                <a:ln>
                  <a:noFill/>
                </a:ln>
                <a:solidFill>
                  <a:srgbClr val="000000"/>
                </a:solidFill>
                <a:effectLst/>
                <a:uLnTx/>
                <a:uFillTx/>
                <a:latin typeface="Verdana"/>
                <a:ea typeface="+mn-ea"/>
                <a:cs typeface="+mn-cs"/>
              </a:rPr>
              <a:t>(Armv1 and Armv2) only provided an </a:t>
            </a:r>
            <a:r>
              <a:rPr kumimoji="0" lang="en-US" sz="1600" b="0" i="0" u="none" strike="noStrike" kern="1200" cap="none" spc="0" normalizeH="0" baseline="0" noProof="0" dirty="0">
                <a:ln>
                  <a:noFill/>
                </a:ln>
                <a:solidFill>
                  <a:srgbClr val="0070C0"/>
                </a:solidFill>
                <a:effectLst/>
                <a:uLnTx/>
                <a:uFillTx/>
                <a:latin typeface="Verdana"/>
                <a:ea typeface="+mn-ea"/>
                <a:cs typeface="+mn-cs"/>
              </a:rPr>
              <a:t>address range of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26 bits yet</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first ISA version with a 32-bit address range became the Armv3, </a:t>
            </a:r>
            <a:r>
              <a:rPr kumimoji="0" lang="en-US" sz="1600" b="0" i="0" u="none" strike="noStrike" kern="1200" cap="none" spc="0" normalizeH="0" baseline="0" noProof="0" dirty="0">
                <a:ln>
                  <a:noFill/>
                </a:ln>
                <a:solidFill>
                  <a:srgbClr val="000000"/>
                </a:solidFill>
                <a:effectLst/>
                <a:uLnTx/>
                <a:uFillTx/>
                <a:latin typeface="Verdana"/>
                <a:ea typeface="+mn-ea"/>
                <a:cs typeface="+mn-cs"/>
              </a:rPr>
              <a:t>which was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first implemented </a:t>
            </a:r>
            <a:r>
              <a:rPr kumimoji="0" lang="en-US" sz="1600" b="0" i="0" u="none" strike="noStrike" kern="1200" cap="none" spc="0" normalizeH="0" baseline="0" noProof="0" dirty="0">
                <a:ln>
                  <a:noFill/>
                </a:ln>
                <a:solidFill>
                  <a:srgbClr val="0070C0"/>
                </a:solidFill>
                <a:effectLst/>
                <a:uLnTx/>
                <a:uFillTx/>
                <a:latin typeface="Verdana"/>
                <a:ea typeface="+mn-ea"/>
                <a:cs typeface="+mn-cs"/>
              </a:rPr>
              <a:t>in 1992 (</a:t>
            </a:r>
            <a:r>
              <a:rPr kumimoji="0" lang="en-US" sz="1600" b="0" i="0" u="none" strike="noStrike" kern="1200" cap="none" spc="0" normalizeH="0" baseline="0" noProof="0" dirty="0">
                <a:ln>
                  <a:noFill/>
                </a:ln>
                <a:solidFill>
                  <a:srgbClr val="000000"/>
                </a:solidFill>
                <a:effectLst/>
                <a:uLnTx/>
                <a:uFillTx/>
                <a:latin typeface="Verdana"/>
                <a:ea typeface="+mn-ea"/>
                <a:cs typeface="+mn-cs"/>
              </a:rPr>
              <a:t>in the ARM60 processor).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30" normalizeH="0" baseline="0" noProof="0" dirty="0">
                <a:ln>
                  <a:noFill/>
                </a:ln>
                <a:solidFill>
                  <a:srgbClr val="000000"/>
                </a:solidFill>
                <a:effectLst/>
                <a:uLnTx/>
                <a:uFillTx/>
                <a:latin typeface="Verdana"/>
                <a:ea typeface="+mn-ea"/>
                <a:cs typeface="+mn-cs"/>
              </a:rPr>
              <a:t>Regarding this, we note that we consider the </a:t>
            </a:r>
            <a:r>
              <a:rPr kumimoji="0" lang="en-US" sz="1600" b="0" i="0" u="none" strike="noStrike" kern="1200" cap="none" spc="-30" normalizeH="0" baseline="0" noProof="0" dirty="0">
                <a:ln>
                  <a:noFill/>
                </a:ln>
                <a:solidFill>
                  <a:srgbClr val="FF0000"/>
                </a:solidFill>
                <a:effectLst/>
                <a:uLnTx/>
                <a:uFillTx/>
                <a:latin typeface="Verdana"/>
                <a:ea typeface="+mn-ea"/>
                <a:cs typeface="+mn-cs"/>
              </a:rPr>
              <a:t>Armv3 ISA as ARM’s basic ISA</a:t>
            </a:r>
            <a:r>
              <a:rPr kumimoji="0" lang="en-US" sz="1600" b="0" i="0" u="none" strike="noStrike" kern="1200" cap="none" spc="-30" normalizeH="0" baseline="0" noProof="0" dirty="0">
                <a:ln>
                  <a:noFill/>
                </a:ln>
                <a:solidFill>
                  <a:srgbClr val="000000"/>
                </a:solidFill>
                <a:effectLst/>
                <a:uLnTx/>
                <a:uFillTx/>
                <a:latin typeface="Verdana"/>
                <a:ea typeface="+mn-ea"/>
                <a:cs typeface="+mn-cs"/>
              </a:rPr>
              <a:t>, as it was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first with a 32-bit address range, and discuss its evolution next.</a:t>
            </a:r>
          </a:p>
        </p:txBody>
      </p:sp>
    </p:spTree>
    <p:extLst>
      <p:ext uri="{BB962C8B-B14F-4D97-AF65-F5344CB8AC3E}">
        <p14:creationId xmlns:p14="http://schemas.microsoft.com/office/powerpoint/2010/main" val="362421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additive="base">
                                        <p:cTn id="83" dur="500" fill="hold"/>
                                        <p:tgtEl>
                                          <p:spTgt spid="22"/>
                                        </p:tgtEl>
                                        <p:attrNameLst>
                                          <p:attrName>ppt_x</p:attrName>
                                        </p:attrNameLst>
                                      </p:cBhvr>
                                      <p:tavLst>
                                        <p:tav tm="0">
                                          <p:val>
                                            <p:strVal val="#ppt_x"/>
                                          </p:val>
                                        </p:tav>
                                        <p:tav tm="100000">
                                          <p:val>
                                            <p:strVal val="#ppt_x"/>
                                          </p:val>
                                        </p:tav>
                                      </p:tavLst>
                                    </p:anim>
                                    <p:anim calcmode="lin" valueType="num">
                                      <p:cBhvr additive="base">
                                        <p:cTn id="84" dur="500" fill="hold"/>
                                        <p:tgtEl>
                                          <p:spTgt spid="22"/>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additive="base">
                                        <p:cTn id="87" dur="500" fill="hold"/>
                                        <p:tgtEl>
                                          <p:spTgt spid="24"/>
                                        </p:tgtEl>
                                        <p:attrNameLst>
                                          <p:attrName>ppt_x</p:attrName>
                                        </p:attrNameLst>
                                      </p:cBhvr>
                                      <p:tavLst>
                                        <p:tav tm="0">
                                          <p:val>
                                            <p:strVal val="#ppt_x"/>
                                          </p:val>
                                        </p:tav>
                                        <p:tav tm="100000">
                                          <p:val>
                                            <p:strVal val="#ppt_x"/>
                                          </p:val>
                                        </p:tav>
                                      </p:tavLst>
                                    </p:anim>
                                    <p:anim calcmode="lin" valueType="num">
                                      <p:cBhvr additive="base">
                                        <p:cTn id="8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7" grpId="0" animBg="1"/>
      <p:bldP spid="9" grpId="0" animBg="1"/>
      <p:bldP spid="10" grpId="0" animBg="1"/>
      <p:bldP spid="11" grpId="0" animBg="1"/>
      <p:bldP spid="12" grpId="0" animBg="1"/>
      <p:bldP spid="13" grpId="0"/>
      <p:bldP spid="14" grpId="0"/>
      <p:bldP spid="15" grpId="0"/>
      <p:bldP spid="16" grpId="0"/>
      <p:bldP spid="17" grpId="0"/>
      <p:bldP spid="18" grpId="0" animBg="1"/>
      <p:bldP spid="19" grpId="0"/>
      <p:bldP spid="21" grpId="0" animBg="1"/>
      <p:bldP spid="22" grpId="0"/>
      <p:bldP spid="5" grpId="0"/>
      <p:bldP spid="24" grpId="0"/>
      <p:bldP spid="25" grpId="0" animBg="1"/>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908" y="440668"/>
            <a:ext cx="51288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Key features of ARM’s basic ISA </a:t>
            </a:r>
          </a:p>
        </p:txBody>
      </p:sp>
      <p:sp>
        <p:nvSpPr>
          <p:cNvPr id="10" name="TextBox 9"/>
          <p:cNvSpPr txBox="1"/>
          <p:nvPr/>
        </p:nvSpPr>
        <p:spPr>
          <a:xfrm>
            <a:off x="5203794" y="5497452"/>
            <a:ext cx="1217001" cy="7489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Stack pointer</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Link register</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PC</a:t>
            </a:r>
          </a:p>
        </p:txBody>
      </p:sp>
      <p:pic>
        <p:nvPicPr>
          <p:cNvPr id="12" name="Picture 3" descr="http://m.eet.com/media/1075285/0310bcfig1.gif"/>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17966"/>
          <a:stretch/>
        </p:blipFill>
        <p:spPr bwMode="auto">
          <a:xfrm>
            <a:off x="3941931" y="2708920"/>
            <a:ext cx="1249616" cy="3600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16605" y="6399330"/>
            <a:ext cx="67442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Figure: Core registers in the Armv3-Armv7 ISA versions [</a:t>
            </a:r>
            <a:r>
              <a:rPr kumimoji="0" lang="hu-HU" sz="1600" b="0" i="0" u="none" strike="noStrike" kern="1200" cap="none" spc="0" normalizeH="0" baseline="0" noProof="0">
                <a:ln>
                  <a:noFill/>
                </a:ln>
                <a:solidFill>
                  <a:srgbClr val="000000"/>
                </a:solidFill>
                <a:effectLst/>
                <a:uLnTx/>
                <a:uFillTx/>
                <a:latin typeface="Verdana"/>
                <a:ea typeface="+mn-ea"/>
                <a:cs typeface="+mn-cs"/>
              </a:rPr>
              <a:t>63</a:t>
            </a:r>
            <a:r>
              <a:rPr kumimoji="0" lang="en-US" sz="1600" b="0" i="0" u="none" strike="noStrike" kern="1200" cap="none" spc="0" normalizeH="0" baseline="0" noProof="0">
                <a:ln>
                  <a:noFill/>
                </a:ln>
                <a:solidFill>
                  <a:srgbClr val="000000"/>
                </a:solidFill>
                <a:effectLst/>
                <a:uLnTx/>
                <a:uFillTx/>
                <a:latin typeface="Verdana"/>
                <a:ea typeface="+mn-ea"/>
                <a:cs typeface="+mn-cs"/>
              </a:rPr>
              <a:t>]</a:t>
            </a:r>
          </a:p>
        </p:txBody>
      </p:sp>
      <p:sp>
        <p:nvSpPr>
          <p:cNvPr id="11" name="Title 1"/>
          <p:cNvSpPr>
            <a:spLocks noGrp="1"/>
          </p:cNvSpPr>
          <p:nvPr>
            <p:ph type="title"/>
          </p:nvPr>
        </p:nvSpPr>
        <p:spPr>
          <a:xfrm>
            <a:off x="0" y="0"/>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a:t>
            </a:r>
            <a:r>
              <a:rPr lang="hu-HU" sz="1700" dirty="0">
                <a:solidFill>
                  <a:srgbClr val="FFFFFF"/>
                </a:solidFill>
              </a:rPr>
              <a:t> (</a:t>
            </a:r>
            <a:r>
              <a:rPr lang="en-US" sz="1700" dirty="0">
                <a:solidFill>
                  <a:srgbClr val="FFFFFF"/>
                </a:solidFill>
              </a:rPr>
              <a:t>5</a:t>
            </a:r>
            <a:r>
              <a:rPr lang="hu-HU" sz="1700" dirty="0">
                <a:solidFill>
                  <a:srgbClr val="FFFFFF"/>
                </a:solidFill>
              </a:rPr>
              <a:t>)</a:t>
            </a:r>
            <a:endParaRPr lang="en-US" sz="1700" dirty="0">
              <a:solidFill>
                <a:srgbClr val="FFFFFF"/>
              </a:solidFill>
            </a:endParaRPr>
          </a:p>
        </p:txBody>
      </p:sp>
      <p:sp>
        <p:nvSpPr>
          <p:cNvPr id="3" name="Rounded Rectangle 2"/>
          <p:cNvSpPr/>
          <p:nvPr/>
        </p:nvSpPr>
        <p:spPr bwMode="auto">
          <a:xfrm>
            <a:off x="-18509" y="880268"/>
            <a:ext cx="9162510" cy="1475873"/>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245412" y="859350"/>
            <a:ext cx="9019264" cy="145167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20" normalizeH="0" baseline="0" noProof="0" dirty="0">
                <a:ln>
                  <a:noFill/>
                </a:ln>
                <a:solidFill>
                  <a:srgbClr val="000000"/>
                </a:solidFill>
                <a:effectLst/>
                <a:uLnTx/>
                <a:uFillTx/>
                <a:latin typeface="Verdana"/>
                <a:ea typeface="+mn-ea"/>
                <a:cs typeface="+mn-cs"/>
              </a:rPr>
              <a:t>It is a straightforward </a:t>
            </a:r>
            <a:r>
              <a:rPr kumimoji="0" lang="en-US" sz="1600" b="0" i="0" u="none" strike="noStrike" kern="1200" cap="none" spc="-20" normalizeH="0" baseline="0" noProof="0" dirty="0">
                <a:ln>
                  <a:noFill/>
                </a:ln>
                <a:solidFill>
                  <a:srgbClr val="FF0000"/>
                </a:solidFill>
                <a:effectLst/>
                <a:uLnTx/>
                <a:uFillTx/>
                <a:latin typeface="Verdana"/>
                <a:ea typeface="+mn-ea"/>
                <a:cs typeface="+mn-cs"/>
              </a:rPr>
              <a:t>32-bit RISC ISA, </a:t>
            </a:r>
            <a:r>
              <a:rPr kumimoji="0" lang="en-US" sz="1600" b="0" i="0" u="none" strike="noStrike" kern="1200" cap="none" spc="-20" normalizeH="0" baseline="0" noProof="0" dirty="0">
                <a:ln>
                  <a:noFill/>
                </a:ln>
                <a:solidFill>
                  <a:srgbClr val="000000"/>
                </a:solidFill>
                <a:effectLst/>
                <a:uLnTx/>
                <a:uFillTx/>
                <a:latin typeface="Verdana"/>
                <a:ea typeface="+mn-ea"/>
                <a:cs typeface="+mn-cs"/>
              </a:rPr>
              <a:t>only </a:t>
            </a:r>
            <a:r>
              <a:rPr kumimoji="0" lang="hu-HU" sz="1600" b="0" i="0" u="none" strike="noStrike" kern="1200" cap="none" spc="-20" normalizeH="0" baseline="0" noProof="0" dirty="0" err="1">
                <a:ln>
                  <a:noFill/>
                </a:ln>
                <a:solidFill>
                  <a:srgbClr val="000000"/>
                </a:solidFill>
                <a:effectLst/>
                <a:uLnTx/>
                <a:uFillTx/>
                <a:latin typeface="Verdana"/>
                <a:ea typeface="+mn-ea"/>
                <a:cs typeface="+mn-cs"/>
              </a:rPr>
              <a:t>capable</a:t>
            </a:r>
            <a:r>
              <a:rPr kumimoji="0" lang="hu-HU" sz="1600" b="0" i="0" u="none" strike="noStrike" kern="1200" cap="none" spc="-20" normalizeH="0" baseline="0" noProof="0" dirty="0">
                <a:ln>
                  <a:noFill/>
                </a:ln>
                <a:solidFill>
                  <a:srgbClr val="000000"/>
                </a:solidFill>
                <a:effectLst/>
                <a:uLnTx/>
                <a:uFillTx/>
                <a:latin typeface="Verdana"/>
                <a:ea typeface="+mn-ea"/>
                <a:cs typeface="+mn-cs"/>
              </a:rPr>
              <a:t> </a:t>
            </a:r>
            <a:r>
              <a:rPr kumimoji="0" lang="en-US" sz="1600" b="0" i="0" u="none" strike="noStrike" kern="1200" cap="none" spc="-20" normalizeH="0" baseline="0" noProof="0" dirty="0">
                <a:ln>
                  <a:noFill/>
                </a:ln>
                <a:solidFill>
                  <a:srgbClr val="000000"/>
                </a:solidFill>
                <a:effectLst/>
                <a:uLnTx/>
                <a:uFillTx/>
                <a:latin typeface="Verdana"/>
                <a:ea typeface="+mn-ea"/>
                <a:cs typeface="+mn-cs"/>
              </a:rPr>
              <a:t>of</a:t>
            </a:r>
            <a:r>
              <a:rPr kumimoji="0" lang="hu-HU" sz="1600" b="0" i="0" u="none" strike="noStrike" kern="1200" cap="none" spc="-20" normalizeH="0" baseline="0" noProof="0" dirty="0">
                <a:ln>
                  <a:noFill/>
                </a:ln>
                <a:solidFill>
                  <a:srgbClr val="000000"/>
                </a:solidFill>
                <a:effectLst/>
                <a:uLnTx/>
                <a:uFillTx/>
                <a:latin typeface="Verdana"/>
                <a:ea typeface="+mn-ea"/>
                <a:cs typeface="+mn-cs"/>
              </a:rPr>
              <a:t> </a:t>
            </a:r>
            <a:r>
              <a:rPr kumimoji="0" lang="hu-HU" sz="1600" b="0" i="0" u="none" strike="noStrike" kern="1200" cap="none" spc="-20" normalizeH="0" baseline="0" noProof="0" dirty="0" err="1">
                <a:ln>
                  <a:noFill/>
                </a:ln>
                <a:solidFill>
                  <a:srgbClr val="000000"/>
                </a:solidFill>
                <a:effectLst/>
                <a:uLnTx/>
                <a:uFillTx/>
                <a:latin typeface="Verdana"/>
                <a:ea typeface="+mn-ea"/>
                <a:cs typeface="+mn-cs"/>
              </a:rPr>
              <a:t>process</a:t>
            </a:r>
            <a:r>
              <a:rPr kumimoji="0" lang="en-US" sz="1600" b="0" i="0" u="none" strike="noStrike" kern="1200" cap="none" spc="-20" normalizeH="0" baseline="0" noProof="0" dirty="0" err="1">
                <a:ln>
                  <a:noFill/>
                </a:ln>
                <a:solidFill>
                  <a:srgbClr val="000000"/>
                </a:solidFill>
                <a:effectLst/>
                <a:uLnTx/>
                <a:uFillTx/>
                <a:latin typeface="Verdana"/>
                <a:ea typeface="+mn-ea"/>
                <a:cs typeface="+mn-cs"/>
              </a:rPr>
              <a:t>ing</a:t>
            </a:r>
            <a:r>
              <a:rPr kumimoji="0" lang="en-US" sz="1600" b="0" i="0" u="none" strike="noStrike" kern="1200" cap="none" spc="-20" normalizeH="0" baseline="0" noProof="0" dirty="0">
                <a:ln>
                  <a:noFill/>
                </a:ln>
                <a:solidFill>
                  <a:srgbClr val="000000"/>
                </a:solidFill>
                <a:effectLst/>
                <a:uLnTx/>
                <a:uFillTx/>
                <a:latin typeface="Verdana"/>
                <a:ea typeface="+mn-ea"/>
                <a:cs typeface="+mn-cs"/>
              </a:rPr>
              <a:t> </a:t>
            </a:r>
            <a:r>
              <a:rPr kumimoji="0" lang="en-US" sz="1600" b="0" i="0" u="none" strike="noStrike" kern="1200" cap="none" spc="-20" normalizeH="0" baseline="0" noProof="0" dirty="0">
                <a:ln>
                  <a:noFill/>
                </a:ln>
                <a:solidFill>
                  <a:srgbClr val="FF0000"/>
                </a:solidFill>
                <a:effectLst/>
                <a:uLnTx/>
                <a:uFillTx/>
                <a:latin typeface="Verdana"/>
                <a:ea typeface="+mn-ea"/>
                <a:cs typeface="+mn-cs"/>
              </a:rPr>
              <a:t>32-bit scalar FX</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and logical</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data, </a:t>
            </a:r>
            <a:r>
              <a:rPr kumimoji="0" lang="en-US" sz="1600" b="0" i="0" u="none" strike="noStrike" kern="1200" cap="none" spc="0" normalizeH="0" baseline="0" noProof="0" dirty="0">
                <a:ln>
                  <a:noFill/>
                </a:ln>
                <a:solidFill>
                  <a:srgbClr val="000000"/>
                </a:solidFill>
                <a:effectLst/>
                <a:uLnTx/>
                <a:uFillTx/>
                <a:latin typeface="Verdana"/>
                <a:ea typeface="+mn-ea"/>
                <a:cs typeface="+mn-cs"/>
              </a:rPr>
              <a:t>since it aims mainly at embedded microcontrollers.</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This ISA provides </a:t>
            </a:r>
            <a:r>
              <a:rPr kumimoji="0" lang="en-US" sz="1600" b="0" i="0" u="none" strike="noStrike" kern="1200" cap="none" spc="0" normalizeH="0" baseline="0" noProof="0" dirty="0">
                <a:ln>
                  <a:noFill/>
                </a:ln>
                <a:solidFill>
                  <a:srgbClr val="0070C0"/>
                </a:solidFill>
                <a:effectLst/>
                <a:uLnTx/>
                <a:uFillTx/>
                <a:latin typeface="Verdana"/>
                <a:ea typeface="+mn-ea"/>
                <a:cs typeface="+mn-cs"/>
              </a:rPr>
              <a:t>16 32-bit registers</a:t>
            </a:r>
            <a:r>
              <a:rPr kumimoji="0" lang="en-US" sz="1600" b="0" i="0" u="none" strike="noStrike" kern="1200" cap="none" spc="0" normalizeH="0" baseline="0" noProof="0" dirty="0">
                <a:ln>
                  <a:noFill/>
                </a:ln>
                <a:solidFill>
                  <a:srgbClr val="000000"/>
                </a:solidFill>
                <a:effectLst/>
                <a:uLnTx/>
                <a:uFillTx/>
                <a:latin typeface="Verdana"/>
                <a:ea typeface="+mn-ea"/>
                <a:cs typeface="+mn-cs"/>
              </a:rPr>
              <a:t>, called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core registers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13</a:t>
            </a:r>
            <a:r>
              <a:rPr kumimoji="0" lang="en-US" sz="1600" b="0" i="0" u="none" strike="noStrike" kern="1200" cap="none" spc="0" normalizeH="0" baseline="0" noProof="0" dirty="0">
                <a:ln>
                  <a:noFill/>
                </a:ln>
                <a:solidFill>
                  <a:srgbClr val="0000FF"/>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them are used as</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general purpose registers (GPRs)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th</a:t>
            </a:r>
            <a:r>
              <a:rPr kumimoji="0" lang="hu-HU" sz="1600" b="0" i="0" u="none" strike="noStrike" kern="1200" cap="none" spc="0" normalizeH="0" baseline="0" noProof="0" dirty="0">
                <a:ln>
                  <a:noFill/>
                </a:ln>
                <a:solidFill>
                  <a:srgbClr val="0070C0"/>
                </a:solidFill>
                <a:effectLst/>
                <a:uLnTx/>
                <a:uFillTx/>
                <a:latin typeface="Verdana"/>
                <a:ea typeface="+mn-ea"/>
                <a:cs typeface="+mn-cs"/>
              </a:rPr>
              <a:t>e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remaining</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three</a:t>
            </a:r>
            <a:endParaRPr kumimoji="0" lang="hu-HU" sz="16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are </a:t>
            </a:r>
            <a:r>
              <a:rPr kumimoji="0" lang="en-US" sz="1600" b="0" i="0" u="none" strike="noStrike" kern="1200" cap="none" spc="0" normalizeH="0" baseline="0" noProof="0" dirty="0">
                <a:ln>
                  <a:noFill/>
                </a:ln>
                <a:solidFill>
                  <a:srgbClr val="0070C0"/>
                </a:solidFill>
                <a:effectLst/>
                <a:uLnTx/>
                <a:uFillTx/>
                <a:latin typeface="Verdana"/>
                <a:ea typeface="+mn-ea"/>
                <a:cs typeface="+mn-cs"/>
              </a:rPr>
              <a:t>dedicated, </a:t>
            </a:r>
            <a:r>
              <a:rPr kumimoji="0" lang="en-US" sz="1600" b="0" i="0" u="none" strike="noStrike" kern="1200" cap="none" spc="0" normalizeH="0" baseline="0" noProof="0" dirty="0">
                <a:ln>
                  <a:noFill/>
                </a:ln>
                <a:solidFill>
                  <a:srgbClr val="000000"/>
                </a:solidFill>
                <a:effectLst/>
                <a:uLnTx/>
                <a:uFillTx/>
                <a:latin typeface="Verdana"/>
                <a:ea typeface="+mn-ea"/>
                <a:cs typeface="+mn-cs"/>
              </a:rPr>
              <a:t>as shown below.</a:t>
            </a:r>
          </a:p>
        </p:txBody>
      </p:sp>
      <p:sp>
        <p:nvSpPr>
          <p:cNvPr id="4" name="TextBox 3"/>
          <p:cNvSpPr txBox="1"/>
          <p:nvPr/>
        </p:nvSpPr>
        <p:spPr>
          <a:xfrm>
            <a:off x="3264779" y="2618910"/>
            <a:ext cx="5421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Verdana"/>
                <a:ea typeface="+mn-ea"/>
                <a:cs typeface="+mn-cs"/>
              </a:rPr>
              <a:t>GPR</a:t>
            </a:r>
          </a:p>
        </p:txBody>
      </p:sp>
    </p:spTree>
    <p:extLst>
      <p:ext uri="{BB962C8B-B14F-4D97-AF65-F5344CB8AC3E}">
        <p14:creationId xmlns:p14="http://schemas.microsoft.com/office/powerpoint/2010/main" val="231918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 calcmode="lin" valueType="num">
                                      <p:cBhvr additive="base">
                                        <p:cTn id="1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 calcmode="lin" valueType="num">
                                      <p:cBhvr additive="base">
                                        <p:cTn id="21"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 calcmode="lin" valueType="num">
                                      <p:cBhvr additive="base">
                                        <p:cTn id="2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3"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BBFABB7-F312-3A80-B16E-FA789345B436}"/>
              </a:ext>
            </a:extLst>
          </p:cNvPr>
          <p:cNvPicPr>
            <a:picLocks noChangeAspect="1"/>
          </p:cNvPicPr>
          <p:nvPr/>
        </p:nvPicPr>
        <p:blipFill rotWithShape="1">
          <a:blip r:embed="rId2">
            <a:extLst>
              <a:ext uri="{28A0092B-C50C-407E-A947-70E740481C1C}">
                <a14:useLocalDpi xmlns:a14="http://schemas.microsoft.com/office/drawing/2010/main" val="0"/>
              </a:ext>
            </a:extLst>
          </a:blip>
          <a:srcRect l="22529"/>
          <a:stretch/>
        </p:blipFill>
        <p:spPr>
          <a:xfrm>
            <a:off x="1145630" y="1267146"/>
            <a:ext cx="7083972" cy="5143500"/>
          </a:xfrm>
          <a:prstGeom prst="rect">
            <a:avLst/>
          </a:prstGeom>
        </p:spPr>
      </p:pic>
      <p:sp>
        <p:nvSpPr>
          <p:cNvPr id="4" name="TextBox 3">
            <a:extLst>
              <a:ext uri="{FF2B5EF4-FFF2-40B4-BE49-F238E27FC236}">
                <a16:creationId xmlns:a16="http://schemas.microsoft.com/office/drawing/2014/main" id="{57E5284D-8CEA-C02C-0DE3-FE0B3D2FFE92}"/>
              </a:ext>
            </a:extLst>
          </p:cNvPr>
          <p:cNvSpPr txBox="1"/>
          <p:nvPr/>
        </p:nvSpPr>
        <p:spPr>
          <a:xfrm>
            <a:off x="107950" y="6484881"/>
            <a:ext cx="2789803" cy="307777"/>
          </a:xfrm>
          <a:prstGeom prst="rect">
            <a:avLst/>
          </a:prstGeom>
          <a:noFill/>
        </p:spPr>
        <p:txBody>
          <a:bodyPr wrap="none" rtlCol="0">
            <a:spAutoFit/>
          </a:bodyPr>
          <a:lstStyle/>
          <a:p>
            <a:r>
              <a:rPr lang="hu-HU" sz="1400" dirty="0"/>
              <a:t>https://www.cultofmac.com/</a:t>
            </a:r>
          </a:p>
        </p:txBody>
      </p:sp>
      <p:sp>
        <p:nvSpPr>
          <p:cNvPr id="6" name="Title 1">
            <a:extLst>
              <a:ext uri="{FF2B5EF4-FFF2-40B4-BE49-F238E27FC236}">
                <a16:creationId xmlns:a16="http://schemas.microsoft.com/office/drawing/2014/main" id="{E6CA982C-4D8F-A325-9F6C-61B01F944ACE}"/>
              </a:ext>
            </a:extLst>
          </p:cNvPr>
          <p:cNvSpPr txBox="1">
            <a:spLocks/>
          </p:cNvSpPr>
          <p:nvPr/>
        </p:nvSpPr>
        <p:spPr>
          <a:xfrm>
            <a:off x="0" y="-54442"/>
            <a:ext cx="9144000" cy="393192"/>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Garamond" pitchFamily="18" charset="0"/>
              </a:defRPr>
            </a:lvl2pPr>
            <a:lvl3pPr algn="l" rtl="0" fontAlgn="base">
              <a:spcBef>
                <a:spcPct val="0"/>
              </a:spcBef>
              <a:spcAft>
                <a:spcPct val="0"/>
              </a:spcAft>
              <a:defRPr sz="4400">
                <a:solidFill>
                  <a:schemeClr val="bg1"/>
                </a:solidFill>
                <a:latin typeface="Garamond" pitchFamily="18" charset="0"/>
              </a:defRPr>
            </a:lvl3pPr>
            <a:lvl4pPr algn="l" rtl="0" fontAlgn="base">
              <a:spcBef>
                <a:spcPct val="0"/>
              </a:spcBef>
              <a:spcAft>
                <a:spcPct val="0"/>
              </a:spcAft>
              <a:defRPr sz="4400">
                <a:solidFill>
                  <a:schemeClr val="bg1"/>
                </a:solidFill>
                <a:latin typeface="Garamond" pitchFamily="18" charset="0"/>
              </a:defRPr>
            </a:lvl4pPr>
            <a:lvl5pPr algn="l" rtl="0" fontAlgn="base">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a:lstStyle>
          <a:p>
            <a:endParaRPr lang="en-US" sz="1700" kern="0" dirty="0">
              <a:solidFill>
                <a:srgbClr val="FFFFFF"/>
              </a:solidFill>
            </a:endParaRPr>
          </a:p>
        </p:txBody>
      </p:sp>
      <p:sp>
        <p:nvSpPr>
          <p:cNvPr id="8" name="TextBox 7">
            <a:extLst>
              <a:ext uri="{FF2B5EF4-FFF2-40B4-BE49-F238E27FC236}">
                <a16:creationId xmlns:a16="http://schemas.microsoft.com/office/drawing/2014/main" id="{ACD136C2-5626-622B-E899-137E0078B59A}"/>
              </a:ext>
            </a:extLst>
          </p:cNvPr>
          <p:cNvSpPr txBox="1"/>
          <p:nvPr/>
        </p:nvSpPr>
        <p:spPr>
          <a:xfrm>
            <a:off x="73210" y="444961"/>
            <a:ext cx="58125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33399"/>
                </a:solidFill>
                <a:latin typeface="Verdana"/>
              </a:rPr>
              <a:t>Apple M3 (shipped on 07.10. 2023</a:t>
            </a:r>
            <a:endParaRPr kumimoji="0" lang="en-US" sz="1800" b="0" i="0" u="none" strike="noStrike" kern="1200" cap="none" spc="0" normalizeH="0" baseline="0" noProof="0" dirty="0">
              <a:ln>
                <a:noFill/>
              </a:ln>
              <a:solidFill>
                <a:srgbClr val="333399"/>
              </a:solidFill>
              <a:effectLst/>
              <a:uLnTx/>
              <a:uFillTx/>
              <a:latin typeface="Verdana"/>
              <a:ea typeface="+mn-ea"/>
              <a:cs typeface="+mn-cs"/>
            </a:endParaRPr>
          </a:p>
        </p:txBody>
      </p:sp>
      <p:sp>
        <p:nvSpPr>
          <p:cNvPr id="9" name="TextBox 8">
            <a:extLst>
              <a:ext uri="{FF2B5EF4-FFF2-40B4-BE49-F238E27FC236}">
                <a16:creationId xmlns:a16="http://schemas.microsoft.com/office/drawing/2014/main" id="{17EEDC18-CD79-1F9A-3A52-1C12559EC22C}"/>
              </a:ext>
            </a:extLst>
          </p:cNvPr>
          <p:cNvSpPr txBox="1"/>
          <p:nvPr/>
        </p:nvSpPr>
        <p:spPr>
          <a:xfrm>
            <a:off x="1828796" y="4624554"/>
            <a:ext cx="506870" cy="276999"/>
          </a:xfrm>
          <a:prstGeom prst="rect">
            <a:avLst/>
          </a:prstGeom>
          <a:noFill/>
        </p:spPr>
        <p:txBody>
          <a:bodyPr wrap="none" rtlCol="0">
            <a:spAutoFit/>
          </a:bodyPr>
          <a:lstStyle/>
          <a:p>
            <a:r>
              <a:rPr lang="en-US" sz="1200" dirty="0">
                <a:solidFill>
                  <a:schemeClr val="bg1"/>
                </a:solidFill>
              </a:rPr>
              <a:t>4+4</a:t>
            </a:r>
            <a:endParaRPr lang="hu-HU" sz="1200" dirty="0">
              <a:solidFill>
                <a:schemeClr val="bg1"/>
              </a:solidFill>
            </a:endParaRPr>
          </a:p>
        </p:txBody>
      </p:sp>
      <p:sp>
        <p:nvSpPr>
          <p:cNvPr id="10" name="TextBox 9">
            <a:extLst>
              <a:ext uri="{FF2B5EF4-FFF2-40B4-BE49-F238E27FC236}">
                <a16:creationId xmlns:a16="http://schemas.microsoft.com/office/drawing/2014/main" id="{CE689F72-A436-8D73-D508-0E6600EDB296}"/>
              </a:ext>
            </a:extLst>
          </p:cNvPr>
          <p:cNvSpPr txBox="1"/>
          <p:nvPr/>
        </p:nvSpPr>
        <p:spPr>
          <a:xfrm>
            <a:off x="3358049" y="4640321"/>
            <a:ext cx="506870" cy="276999"/>
          </a:xfrm>
          <a:prstGeom prst="rect">
            <a:avLst/>
          </a:prstGeom>
          <a:noFill/>
        </p:spPr>
        <p:txBody>
          <a:bodyPr wrap="none" rtlCol="0">
            <a:spAutoFit/>
          </a:bodyPr>
          <a:lstStyle/>
          <a:p>
            <a:r>
              <a:rPr lang="en-US" sz="1200" dirty="0">
                <a:solidFill>
                  <a:schemeClr val="bg1"/>
                </a:solidFill>
              </a:rPr>
              <a:t>6+6</a:t>
            </a:r>
            <a:endParaRPr lang="hu-HU" sz="1200" dirty="0">
              <a:solidFill>
                <a:schemeClr val="bg1"/>
              </a:solidFill>
            </a:endParaRPr>
          </a:p>
        </p:txBody>
      </p:sp>
      <p:sp>
        <p:nvSpPr>
          <p:cNvPr id="11" name="TextBox 10">
            <a:extLst>
              <a:ext uri="{FF2B5EF4-FFF2-40B4-BE49-F238E27FC236}">
                <a16:creationId xmlns:a16="http://schemas.microsoft.com/office/drawing/2014/main" id="{7EE57DE8-BACB-EE27-9C1D-DD58AC4B6F93}"/>
              </a:ext>
            </a:extLst>
          </p:cNvPr>
          <p:cNvSpPr txBox="1"/>
          <p:nvPr/>
        </p:nvSpPr>
        <p:spPr>
          <a:xfrm>
            <a:off x="4987146" y="4608789"/>
            <a:ext cx="604653" cy="276999"/>
          </a:xfrm>
          <a:prstGeom prst="rect">
            <a:avLst/>
          </a:prstGeom>
          <a:noFill/>
        </p:spPr>
        <p:txBody>
          <a:bodyPr wrap="none" rtlCol="0">
            <a:spAutoFit/>
          </a:bodyPr>
          <a:lstStyle/>
          <a:p>
            <a:r>
              <a:rPr lang="en-US" sz="1200" dirty="0">
                <a:solidFill>
                  <a:schemeClr val="bg1"/>
                </a:solidFill>
              </a:rPr>
              <a:t>12+4</a:t>
            </a:r>
            <a:endParaRPr lang="hu-HU" sz="1200" dirty="0">
              <a:solidFill>
                <a:schemeClr val="bg1"/>
              </a:solidFill>
            </a:endParaRPr>
          </a:p>
        </p:txBody>
      </p:sp>
    </p:spTree>
    <p:extLst>
      <p:ext uri="{BB962C8B-B14F-4D97-AF65-F5344CB8AC3E}">
        <p14:creationId xmlns:p14="http://schemas.microsoft.com/office/powerpoint/2010/main" val="3888250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a:t>
            </a:r>
            <a:r>
              <a:rPr lang="hu-HU" sz="1700" dirty="0">
                <a:solidFill>
                  <a:srgbClr val="FFFFFF"/>
                </a:solidFill>
              </a:rPr>
              <a:t> (</a:t>
            </a:r>
            <a:r>
              <a:rPr lang="en-US" sz="1700" dirty="0">
                <a:solidFill>
                  <a:srgbClr val="FFFFFF"/>
                </a:solidFill>
              </a:rPr>
              <a:t>6</a:t>
            </a:r>
            <a:r>
              <a:rPr lang="hu-HU" sz="1700" dirty="0">
                <a:solidFill>
                  <a:srgbClr val="FFFFFF"/>
                </a:solidFill>
              </a:rPr>
              <a:t>)</a:t>
            </a:r>
          </a:p>
        </p:txBody>
      </p:sp>
      <p:sp>
        <p:nvSpPr>
          <p:cNvPr id="21" name="TextBox 20"/>
          <p:cNvSpPr txBox="1"/>
          <p:nvPr/>
        </p:nvSpPr>
        <p:spPr>
          <a:xfrm>
            <a:off x="82550" y="440668"/>
            <a:ext cx="96405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In which directions has ARM extended its basic ISA? (A simplified discussion) </a:t>
            </a:r>
          </a:p>
        </p:txBody>
      </p:sp>
      <p:sp>
        <p:nvSpPr>
          <p:cNvPr id="23" name="TextBox 22"/>
          <p:cNvSpPr txBox="1"/>
          <p:nvPr/>
        </p:nvSpPr>
        <p:spPr>
          <a:xfrm>
            <a:off x="71438" y="791416"/>
            <a:ext cx="55669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Early focus of the Arm ISA extensions (1)</a:t>
            </a:r>
          </a:p>
        </p:txBody>
      </p:sp>
      <p:sp>
        <p:nvSpPr>
          <p:cNvPr id="24" name="Rounded Rectangle 23"/>
          <p:cNvSpPr/>
          <p:nvPr/>
        </p:nvSpPr>
        <p:spPr bwMode="auto">
          <a:xfrm>
            <a:off x="-2380" y="1231303"/>
            <a:ext cx="9144000" cy="1245047"/>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TextBox 24"/>
          <p:cNvSpPr txBox="1"/>
          <p:nvPr/>
        </p:nvSpPr>
        <p:spPr>
          <a:xfrm>
            <a:off x="242105" y="1231303"/>
            <a:ext cx="8869800" cy="115416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40" normalizeH="0" baseline="0" noProof="0" dirty="0">
                <a:ln>
                  <a:noFill/>
                </a:ln>
                <a:solidFill>
                  <a:srgbClr val="000000"/>
                </a:solidFill>
                <a:effectLst/>
                <a:uLnTx/>
                <a:uFillTx/>
                <a:latin typeface="Verdana"/>
                <a:ea typeface="+mn-ea"/>
                <a:cs typeface="+mn-cs"/>
              </a:rPr>
              <a:t>As ARM’s </a:t>
            </a:r>
            <a:r>
              <a:rPr kumimoji="0" lang="en-GB" sz="1600" b="0" i="0" u="none" strike="noStrike" kern="1200" cap="none" spc="-40" normalizeH="0" baseline="0" noProof="0" dirty="0">
                <a:ln>
                  <a:noFill/>
                </a:ln>
                <a:solidFill>
                  <a:srgbClr val="0070C0"/>
                </a:solidFill>
                <a:effectLst/>
                <a:uLnTx/>
                <a:uFillTx/>
                <a:latin typeface="Verdana"/>
                <a:ea typeface="+mn-ea"/>
                <a:cs typeface="+mn-cs"/>
              </a:rPr>
              <a:t>early (26/32-bit) processors </a:t>
            </a:r>
            <a:r>
              <a:rPr kumimoji="0" lang="en-GB" sz="1600" b="0" i="0" u="none" strike="noStrike" kern="1200" cap="none" spc="-40" normalizeH="0" baseline="0" noProof="0" dirty="0">
                <a:ln>
                  <a:noFill/>
                </a:ln>
                <a:solidFill>
                  <a:srgbClr val="000000"/>
                </a:solidFill>
                <a:effectLst/>
                <a:uLnTx/>
                <a:uFillTx/>
                <a:latin typeface="Verdana"/>
                <a:ea typeface="+mn-ea"/>
                <a:cs typeface="+mn-cs"/>
              </a:rPr>
              <a:t>were primarily used </a:t>
            </a:r>
            <a:r>
              <a:rPr kumimoji="0" lang="en-GB" sz="1600" b="0" i="0" u="none" strike="noStrike" kern="1200" cap="none" spc="-40" normalizeH="0" baseline="0" noProof="0" dirty="0">
                <a:ln>
                  <a:noFill/>
                </a:ln>
                <a:solidFill>
                  <a:srgbClr val="FF0000"/>
                </a:solidFill>
                <a:effectLst/>
                <a:uLnTx/>
                <a:uFillTx/>
                <a:latin typeface="Verdana"/>
                <a:ea typeface="+mn-ea"/>
                <a:cs typeface="+mn-cs"/>
              </a:rPr>
              <a:t>in embedded applications</a:t>
            </a:r>
            <a:r>
              <a:rPr kumimoji="0" lang="en-GB" sz="1600" b="0" i="0" u="none" strike="noStrike" kern="1200" cap="none" spc="-4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code size </a:t>
            </a:r>
            <a:r>
              <a:rPr kumimoji="0" lang="en-GB" sz="1600" b="0" i="0" u="none" strike="noStrike" kern="1200" cap="none" spc="0" normalizeH="0" baseline="0" noProof="0" dirty="0">
                <a:ln>
                  <a:noFill/>
                </a:ln>
                <a:solidFill>
                  <a:srgbClr val="000000"/>
                </a:solidFill>
                <a:effectLst/>
                <a:uLnTx/>
                <a:uFillTx/>
                <a:latin typeface="Verdana"/>
                <a:ea typeface="+mn-ea"/>
                <a:cs typeface="+mn-cs"/>
              </a:rPr>
              <a:t>and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execution speed of bytecodes </a:t>
            </a:r>
            <a:r>
              <a:rPr kumimoji="0" lang="en-GB" sz="1600" b="0" i="0" u="none" strike="noStrike" kern="1200" cap="none" spc="0" normalizeH="0" baseline="0" noProof="0" dirty="0">
                <a:ln>
                  <a:noFill/>
                </a:ln>
                <a:solidFill>
                  <a:srgbClr val="000000"/>
                </a:solidFill>
                <a:effectLst/>
                <a:uLnTx/>
                <a:uFillTx/>
                <a:latin typeface="Verdana"/>
                <a:ea typeface="+mn-ea"/>
                <a:cs typeface="+mn-cs"/>
              </a:rPr>
              <a:t>were of importance.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This motivated ARM to introduce enhancements first </a:t>
            </a:r>
            <a:r>
              <a:rPr kumimoji="0" lang="en-GB" sz="1600" b="0" i="0" u="none" strike="noStrike" kern="1200" cap="none" spc="0" normalizeH="0" baseline="0" noProof="0" dirty="0">
                <a:ln>
                  <a:noFill/>
                </a:ln>
                <a:solidFill>
                  <a:srgbClr val="FF0000"/>
                </a:solidFill>
                <a:effectLst/>
                <a:uLnTx/>
                <a:uFillTx/>
                <a:latin typeface="Verdana"/>
                <a:ea typeface="+mn-ea"/>
                <a:cs typeface="+mn-cs"/>
              </a:rPr>
              <a:t>for reducing code size and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     speeding up the execution of bytecodes</a:t>
            </a:r>
            <a:r>
              <a:rPr kumimoji="0" lang="en-GB" sz="1600" b="0" i="0" u="none" strike="noStrike" kern="1200" cap="none" spc="0" normalizeH="0" baseline="0" noProof="0" dirty="0">
                <a:ln>
                  <a:noFill/>
                </a:ln>
                <a:solidFill>
                  <a:srgbClr val="0070C0"/>
                </a:solidFill>
                <a:effectLst/>
                <a:uLnTx/>
                <a:uFillTx/>
                <a:latin typeface="Verdana"/>
                <a:ea typeface="+mn-ea"/>
                <a:cs typeface="+mn-cs"/>
              </a:rPr>
              <a:t>, </a:t>
            </a:r>
            <a:r>
              <a:rPr kumimoji="0" lang="en-GB" sz="1600" b="0" i="0" u="none" strike="noStrike" kern="1200" cap="none" spc="0" normalizeH="0" baseline="0" noProof="0" dirty="0">
                <a:ln>
                  <a:noFill/>
                </a:ln>
                <a:solidFill>
                  <a:srgbClr val="000000"/>
                </a:solidFill>
                <a:effectLst/>
                <a:uLnTx/>
                <a:uFillTx/>
                <a:latin typeface="Verdana"/>
                <a:ea typeface="+mn-ea"/>
                <a:cs typeface="+mn-cs"/>
              </a:rPr>
              <a:t>as pointed out in the following Figure.</a:t>
            </a:r>
          </a:p>
        </p:txBody>
      </p:sp>
      <p:sp>
        <p:nvSpPr>
          <p:cNvPr id="27" name="Text Box 16"/>
          <p:cNvSpPr txBox="1">
            <a:spLocks noChangeArrowheads="1"/>
          </p:cNvSpPr>
          <p:nvPr/>
        </p:nvSpPr>
        <p:spPr bwMode="auto">
          <a:xfrm>
            <a:off x="2321750" y="2692374"/>
            <a:ext cx="470032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Main directions of extending ARM’s basic</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ISA  </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Line 17"/>
          <p:cNvSpPr>
            <a:spLocks noChangeShapeType="1"/>
          </p:cNvSpPr>
          <p:nvPr/>
        </p:nvSpPr>
        <p:spPr bwMode="auto">
          <a:xfrm flipV="1">
            <a:off x="1161329" y="3260889"/>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9" name="Line 22"/>
          <p:cNvSpPr>
            <a:spLocks noChangeShapeType="1"/>
          </p:cNvSpPr>
          <p:nvPr/>
        </p:nvSpPr>
        <p:spPr bwMode="auto">
          <a:xfrm>
            <a:off x="4481990" y="2989825"/>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30" name="Line 25"/>
          <p:cNvSpPr>
            <a:spLocks noChangeShapeType="1"/>
          </p:cNvSpPr>
          <p:nvPr/>
        </p:nvSpPr>
        <p:spPr bwMode="auto">
          <a:xfrm>
            <a:off x="1152307" y="326088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31" name="Line 29"/>
          <p:cNvSpPr>
            <a:spLocks noChangeShapeType="1"/>
          </p:cNvSpPr>
          <p:nvPr/>
        </p:nvSpPr>
        <p:spPr bwMode="auto">
          <a:xfrm flipH="1">
            <a:off x="7941164" y="3254517"/>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32" name="Text Box 7"/>
          <p:cNvSpPr txBox="1">
            <a:spLocks noChangeArrowheads="1"/>
          </p:cNvSpPr>
          <p:nvPr/>
        </p:nvSpPr>
        <p:spPr bwMode="auto">
          <a:xfrm>
            <a:off x="1781690" y="3513750"/>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ISA extensions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to speed up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the </a:t>
            </a:r>
            <a:r>
              <a:rPr kumimoji="0" lang="hu-HU" altLang="en-US" sz="1300" b="1" i="0" u="none" strike="noStrike" kern="1200" cap="none" spc="0" normalizeH="0" baseline="0" noProof="0" err="1">
                <a:ln>
                  <a:noFill/>
                </a:ln>
                <a:solidFill>
                  <a:srgbClr val="000000"/>
                </a:solidFill>
                <a:effectLst/>
                <a:uLnTx/>
                <a:uFillTx/>
                <a:latin typeface="Verdana" pitchFamily="34" charset="0"/>
                <a:ea typeface="+mn-ea"/>
                <a:cs typeface="+mn-cs"/>
              </a:rPr>
              <a:t>execution</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of</a:t>
            </a: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altLang="en-US" sz="1300" b="1" i="0" u="none" strike="noStrike" kern="1200" cap="none" spc="0" normalizeH="0" baseline="0" noProof="0" err="1">
                <a:ln>
                  <a:noFill/>
                </a:ln>
                <a:solidFill>
                  <a:srgbClr val="000000"/>
                </a:solidFill>
                <a:effectLst/>
                <a:uLnTx/>
                <a:uFillTx/>
                <a:latin typeface="Verdana" pitchFamily="34" charset="0"/>
                <a:ea typeface="+mn-ea"/>
                <a:cs typeface="+mn-cs"/>
              </a:rPr>
              <a:t>bytecodes</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Oval 13"/>
          <p:cNvSpPr>
            <a:spLocks noChangeArrowheads="1"/>
          </p:cNvSpPr>
          <p:nvPr/>
        </p:nvSpPr>
        <p:spPr bwMode="auto">
          <a:xfrm>
            <a:off x="5530359" y="343713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Line 25"/>
          <p:cNvSpPr>
            <a:spLocks noChangeShapeType="1"/>
          </p:cNvSpPr>
          <p:nvPr/>
        </p:nvSpPr>
        <p:spPr bwMode="auto">
          <a:xfrm>
            <a:off x="5564967" y="326571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36" name="Oval 13"/>
          <p:cNvSpPr>
            <a:spLocks noChangeArrowheads="1"/>
          </p:cNvSpPr>
          <p:nvPr/>
        </p:nvSpPr>
        <p:spPr bwMode="auto">
          <a:xfrm>
            <a:off x="1111488" y="341324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Oval 13"/>
          <p:cNvSpPr>
            <a:spLocks noChangeArrowheads="1"/>
          </p:cNvSpPr>
          <p:nvPr/>
        </p:nvSpPr>
        <p:spPr bwMode="auto">
          <a:xfrm>
            <a:off x="7905576" y="3408480"/>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Text Box 7"/>
          <p:cNvSpPr txBox="1">
            <a:spLocks noChangeArrowheads="1"/>
          </p:cNvSpPr>
          <p:nvPr/>
        </p:nvSpPr>
        <p:spPr bwMode="auto">
          <a:xfrm>
            <a:off x="206515" y="3502464"/>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ISA extensions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to reduce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code size</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Oval 13"/>
          <p:cNvSpPr>
            <a:spLocks noChangeArrowheads="1"/>
          </p:cNvSpPr>
          <p:nvPr/>
        </p:nvSpPr>
        <p:spPr bwMode="auto">
          <a:xfrm>
            <a:off x="3197015" y="343693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0" name="Line 25"/>
          <p:cNvSpPr>
            <a:spLocks noChangeShapeType="1"/>
          </p:cNvSpPr>
          <p:nvPr/>
        </p:nvSpPr>
        <p:spPr bwMode="auto">
          <a:xfrm>
            <a:off x="3231623" y="325997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42" name="Right Brace 41"/>
          <p:cNvSpPr/>
          <p:nvPr/>
        </p:nvSpPr>
        <p:spPr bwMode="auto">
          <a:xfrm rot="5400000">
            <a:off x="2281118" y="2355408"/>
            <a:ext cx="225723" cy="3996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359532" y="4540191"/>
            <a:ext cx="4068452"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After focusing on mobiles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these extensions became obsolete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Not discussed</a:t>
            </a:r>
          </a:p>
        </p:txBody>
      </p:sp>
      <p:sp>
        <p:nvSpPr>
          <p:cNvPr id="43" name="Rounded Rectangle 42"/>
          <p:cNvSpPr/>
          <p:nvPr/>
        </p:nvSpPr>
        <p:spPr bwMode="auto">
          <a:xfrm>
            <a:off x="-508" y="5396172"/>
            <a:ext cx="9144000" cy="692787"/>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4" name="TextBox 43"/>
          <p:cNvSpPr txBox="1"/>
          <p:nvPr/>
        </p:nvSpPr>
        <p:spPr>
          <a:xfrm>
            <a:off x="206515" y="5470731"/>
            <a:ext cx="851790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Later, when Arm ISA-based processors became 64-bit, these extensions became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obsolete.</a:t>
            </a:r>
          </a:p>
        </p:txBody>
      </p:sp>
    </p:spTree>
    <p:extLst>
      <p:ext uri="{BB962C8B-B14F-4D97-AF65-F5344CB8AC3E}">
        <p14:creationId xmlns:p14="http://schemas.microsoft.com/office/powerpoint/2010/main" val="142864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anim calcmode="lin" valueType="num">
                                      <p:cBhvr additive="base">
                                        <p:cTn id="11"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 calcmode="lin" valueType="num">
                                      <p:cBhvr additive="base">
                                        <p:cTn id="17"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5">
                                            <p:txEl>
                                              <p:pRg st="3" end="3"/>
                                            </p:txEl>
                                          </p:spTgt>
                                        </p:tgtEl>
                                        <p:attrNameLst>
                                          <p:attrName>style.visibility</p:attrName>
                                        </p:attrNameLst>
                                      </p:cBhvr>
                                      <p:to>
                                        <p:strVal val="visible"/>
                                      </p:to>
                                    </p:set>
                                    <p:anim calcmode="lin" valueType="num">
                                      <p:cBhvr additive="base">
                                        <p:cTn id="21"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ppt_x"/>
                                          </p:val>
                                        </p:tav>
                                        <p:tav tm="100000">
                                          <p:val>
                                            <p:strVal val="#ppt_x"/>
                                          </p:val>
                                        </p:tav>
                                      </p:tavLst>
                                    </p:anim>
                                    <p:anim calcmode="lin" valueType="num">
                                      <p:cBhvr additive="base">
                                        <p:cTn id="42" dur="500" fill="hold"/>
                                        <p:tgtEl>
                                          <p:spTgt spid="3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ppt_x"/>
                                          </p:val>
                                        </p:tav>
                                        <p:tav tm="100000">
                                          <p:val>
                                            <p:strVal val="#ppt_x"/>
                                          </p:val>
                                        </p:tav>
                                      </p:tavLst>
                                    </p:anim>
                                    <p:anim calcmode="lin" valueType="num">
                                      <p:cBhvr additive="base">
                                        <p:cTn id="46" dur="500" fill="hold"/>
                                        <p:tgtEl>
                                          <p:spTgt spid="3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fill="hold"/>
                                        <p:tgtEl>
                                          <p:spTgt spid="34"/>
                                        </p:tgtEl>
                                        <p:attrNameLst>
                                          <p:attrName>ppt_x</p:attrName>
                                        </p:attrNameLst>
                                      </p:cBhvr>
                                      <p:tavLst>
                                        <p:tav tm="0">
                                          <p:val>
                                            <p:strVal val="#ppt_x"/>
                                          </p:val>
                                        </p:tav>
                                        <p:tav tm="100000">
                                          <p:val>
                                            <p:strVal val="#ppt_x"/>
                                          </p:val>
                                        </p:tav>
                                      </p:tavLst>
                                    </p:anim>
                                    <p:anim calcmode="lin" valueType="num">
                                      <p:cBhvr additive="base">
                                        <p:cTn id="54" dur="500" fill="hold"/>
                                        <p:tgtEl>
                                          <p:spTgt spid="3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ppt_x"/>
                                          </p:val>
                                        </p:tav>
                                        <p:tav tm="100000">
                                          <p:val>
                                            <p:strVal val="#ppt_x"/>
                                          </p:val>
                                        </p:tav>
                                      </p:tavLst>
                                    </p:anim>
                                    <p:anim calcmode="lin" valueType="num">
                                      <p:cBhvr additive="base">
                                        <p:cTn id="58" dur="500" fill="hold"/>
                                        <p:tgtEl>
                                          <p:spTgt spid="3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 calcmode="lin" valueType="num">
                                      <p:cBhvr additive="base">
                                        <p:cTn id="65" dur="500" fill="hold"/>
                                        <p:tgtEl>
                                          <p:spTgt spid="38"/>
                                        </p:tgtEl>
                                        <p:attrNameLst>
                                          <p:attrName>ppt_x</p:attrName>
                                        </p:attrNameLst>
                                      </p:cBhvr>
                                      <p:tavLst>
                                        <p:tav tm="0">
                                          <p:val>
                                            <p:strVal val="#ppt_x"/>
                                          </p:val>
                                        </p:tav>
                                        <p:tav tm="100000">
                                          <p:val>
                                            <p:strVal val="#ppt_x"/>
                                          </p:val>
                                        </p:tav>
                                      </p:tavLst>
                                    </p:anim>
                                    <p:anim calcmode="lin" valueType="num">
                                      <p:cBhvr additive="base">
                                        <p:cTn id="66" dur="500" fill="hold"/>
                                        <p:tgtEl>
                                          <p:spTgt spid="3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additive="base">
                                        <p:cTn id="69" dur="500" fill="hold"/>
                                        <p:tgtEl>
                                          <p:spTgt spid="39"/>
                                        </p:tgtEl>
                                        <p:attrNameLst>
                                          <p:attrName>ppt_x</p:attrName>
                                        </p:attrNameLst>
                                      </p:cBhvr>
                                      <p:tavLst>
                                        <p:tav tm="0">
                                          <p:val>
                                            <p:strVal val="#ppt_x"/>
                                          </p:val>
                                        </p:tav>
                                        <p:tav tm="100000">
                                          <p:val>
                                            <p:strVal val="#ppt_x"/>
                                          </p:val>
                                        </p:tav>
                                      </p:tavLst>
                                    </p:anim>
                                    <p:anim calcmode="lin" valueType="num">
                                      <p:cBhvr additive="base">
                                        <p:cTn id="70" dur="500" fill="hold"/>
                                        <p:tgtEl>
                                          <p:spTgt spid="3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additive="base">
                                        <p:cTn id="73" dur="500" fill="hold"/>
                                        <p:tgtEl>
                                          <p:spTgt spid="40"/>
                                        </p:tgtEl>
                                        <p:attrNameLst>
                                          <p:attrName>ppt_x</p:attrName>
                                        </p:attrNameLst>
                                      </p:cBhvr>
                                      <p:tavLst>
                                        <p:tav tm="0">
                                          <p:val>
                                            <p:strVal val="#ppt_x"/>
                                          </p:val>
                                        </p:tav>
                                        <p:tav tm="100000">
                                          <p:val>
                                            <p:strVal val="#ppt_x"/>
                                          </p:val>
                                        </p:tav>
                                      </p:tavLst>
                                    </p:anim>
                                    <p:anim calcmode="lin" valueType="num">
                                      <p:cBhvr additive="base">
                                        <p:cTn id="7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anim calcmode="lin" valueType="num">
                                      <p:cBhvr additive="base">
                                        <p:cTn id="79" dur="500" fill="hold"/>
                                        <p:tgtEl>
                                          <p:spTgt spid="42"/>
                                        </p:tgtEl>
                                        <p:attrNameLst>
                                          <p:attrName>ppt_x</p:attrName>
                                        </p:attrNameLst>
                                      </p:cBhvr>
                                      <p:tavLst>
                                        <p:tav tm="0">
                                          <p:val>
                                            <p:strVal val="#ppt_x"/>
                                          </p:val>
                                        </p:tav>
                                        <p:tav tm="100000">
                                          <p:val>
                                            <p:strVal val="#ppt_x"/>
                                          </p:val>
                                        </p:tav>
                                      </p:tavLst>
                                    </p:anim>
                                    <p:anim calcmode="lin" valueType="num">
                                      <p:cBhvr additive="base">
                                        <p:cTn id="80" dur="500" fill="hold"/>
                                        <p:tgtEl>
                                          <p:spTgt spid="4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500" fill="hold"/>
                                        <p:tgtEl>
                                          <p:spTgt spid="9"/>
                                        </p:tgtEl>
                                        <p:attrNameLst>
                                          <p:attrName>ppt_x</p:attrName>
                                        </p:attrNameLst>
                                      </p:cBhvr>
                                      <p:tavLst>
                                        <p:tav tm="0">
                                          <p:val>
                                            <p:strVal val="#ppt_x"/>
                                          </p:val>
                                        </p:tav>
                                        <p:tav tm="100000">
                                          <p:val>
                                            <p:strVal val="#ppt_x"/>
                                          </p:val>
                                        </p:tav>
                                      </p:tavLst>
                                    </p:anim>
                                    <p:anim calcmode="lin" valueType="num">
                                      <p:cBhvr additive="base">
                                        <p:cTn id="84" dur="500" fill="hold"/>
                                        <p:tgtEl>
                                          <p:spTgt spid="9"/>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44">
                                            <p:txEl>
                                              <p:pRg st="0" end="0"/>
                                            </p:txEl>
                                          </p:spTgt>
                                        </p:tgtEl>
                                        <p:attrNameLst>
                                          <p:attrName>style.visibility</p:attrName>
                                        </p:attrNameLst>
                                      </p:cBhvr>
                                      <p:to>
                                        <p:strVal val="visible"/>
                                      </p:to>
                                    </p:set>
                                    <p:anim calcmode="lin" valueType="num">
                                      <p:cBhvr additive="base">
                                        <p:cTn id="87"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44">
                                            <p:txEl>
                                              <p:pRg st="0" end="0"/>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44">
                                            <p:txEl>
                                              <p:pRg st="1" end="1"/>
                                            </p:txEl>
                                          </p:spTgt>
                                        </p:tgtEl>
                                        <p:attrNameLst>
                                          <p:attrName>style.visibility</p:attrName>
                                        </p:attrNameLst>
                                      </p:cBhvr>
                                      <p:to>
                                        <p:strVal val="visible"/>
                                      </p:to>
                                    </p:set>
                                    <p:anim calcmode="lin" valueType="num">
                                      <p:cBhvr additive="base">
                                        <p:cTn id="91" dur="500" fill="hold"/>
                                        <p:tgtEl>
                                          <p:spTgt spid="44">
                                            <p:txEl>
                                              <p:pRg st="1" end="1"/>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3"/>
                                        </p:tgtEl>
                                        <p:attrNameLst>
                                          <p:attrName>style.visibility</p:attrName>
                                        </p:attrNameLst>
                                      </p:cBhvr>
                                      <p:to>
                                        <p:strVal val="visible"/>
                                      </p:to>
                                    </p:set>
                                    <p:anim calcmode="lin" valueType="num">
                                      <p:cBhvr additive="base">
                                        <p:cTn id="97" dur="500" fill="hold"/>
                                        <p:tgtEl>
                                          <p:spTgt spid="43"/>
                                        </p:tgtEl>
                                        <p:attrNameLst>
                                          <p:attrName>ppt_x</p:attrName>
                                        </p:attrNameLst>
                                      </p:cBhvr>
                                      <p:tavLst>
                                        <p:tav tm="0">
                                          <p:val>
                                            <p:strVal val="#ppt_x"/>
                                          </p:val>
                                        </p:tav>
                                        <p:tav tm="100000">
                                          <p:val>
                                            <p:strVal val="#ppt_x"/>
                                          </p:val>
                                        </p:tav>
                                      </p:tavLst>
                                    </p:anim>
                                    <p:anim calcmode="lin" valueType="num">
                                      <p:cBhvr additive="base">
                                        <p:cTn id="98" dur="500" fill="hold"/>
                                        <p:tgtEl>
                                          <p:spTgt spid="43"/>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anim calcmode="lin" valueType="num">
                                      <p:cBhvr additive="base">
                                        <p:cTn id="101" dur="500" fill="hold"/>
                                        <p:tgtEl>
                                          <p:spTgt spid="24"/>
                                        </p:tgtEl>
                                        <p:attrNameLst>
                                          <p:attrName>ppt_x</p:attrName>
                                        </p:attrNameLst>
                                      </p:cBhvr>
                                      <p:tavLst>
                                        <p:tav tm="0">
                                          <p:val>
                                            <p:strVal val="#ppt_x"/>
                                          </p:val>
                                        </p:tav>
                                        <p:tav tm="100000">
                                          <p:val>
                                            <p:strVal val="#ppt_x"/>
                                          </p:val>
                                        </p:tav>
                                      </p:tavLst>
                                    </p:anim>
                                    <p:anim calcmode="lin" valueType="num">
                                      <p:cBhvr additive="base">
                                        <p:cTn id="10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p:bldP spid="28" grpId="0" animBg="1"/>
      <p:bldP spid="29" grpId="0" animBg="1"/>
      <p:bldP spid="30" grpId="0" animBg="1"/>
      <p:bldP spid="31" grpId="0" animBg="1"/>
      <p:bldP spid="32" grpId="0"/>
      <p:bldP spid="33" grpId="0" animBg="1"/>
      <p:bldP spid="34" grpId="0" animBg="1"/>
      <p:bldP spid="36" grpId="0" animBg="1"/>
      <p:bldP spid="37" grpId="0" animBg="1"/>
      <p:bldP spid="38" grpId="0"/>
      <p:bldP spid="39" grpId="0" animBg="1"/>
      <p:bldP spid="40" grpId="0" animBg="1"/>
      <p:bldP spid="42" grpId="0" animBg="1"/>
      <p:bldP spid="9" grpId="0"/>
      <p:bldP spid="4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2.1 Overview of the evolution of the Arm ISA</a:t>
            </a:r>
            <a:r>
              <a:rPr lang="hu-HU" sz="1700" dirty="0">
                <a:solidFill>
                  <a:srgbClr val="FFFFFF"/>
                </a:solidFill>
              </a:rPr>
              <a:t> (</a:t>
            </a:r>
            <a:r>
              <a:rPr lang="en-US" sz="1700" dirty="0">
                <a:solidFill>
                  <a:srgbClr val="FFFFFF"/>
                </a:solidFill>
              </a:rPr>
              <a:t>7</a:t>
            </a:r>
            <a:r>
              <a:rPr lang="hu-HU" sz="1700" dirty="0">
                <a:solidFill>
                  <a:srgbClr val="FFFFFF"/>
                </a:solidFill>
              </a:rPr>
              <a:t>)</a:t>
            </a:r>
            <a:endParaRPr lang="en-GB" sz="1700" dirty="0"/>
          </a:p>
        </p:txBody>
      </p:sp>
      <p:sp>
        <p:nvSpPr>
          <p:cNvPr id="3" name="TextBox 2"/>
          <p:cNvSpPr txBox="1"/>
          <p:nvPr/>
        </p:nvSpPr>
        <p:spPr>
          <a:xfrm>
            <a:off x="71438" y="440668"/>
            <a:ext cx="102251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Changing focus of Arm ISA-based processors in the early 2000’s (2)</a:t>
            </a:r>
          </a:p>
        </p:txBody>
      </p:sp>
      <p:sp>
        <p:nvSpPr>
          <p:cNvPr id="8" name="Rounded Rectangle 7"/>
          <p:cNvSpPr/>
          <p:nvPr/>
        </p:nvSpPr>
        <p:spPr bwMode="auto">
          <a:xfrm>
            <a:off x="492" y="864768"/>
            <a:ext cx="9143507" cy="144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TextBox 9"/>
          <p:cNvSpPr txBox="1"/>
          <p:nvPr/>
        </p:nvSpPr>
        <p:spPr>
          <a:xfrm>
            <a:off x="242105" y="887139"/>
            <a:ext cx="9018046" cy="140038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30" normalizeH="0" baseline="0" noProof="0" dirty="0">
                <a:ln>
                  <a:noFill/>
                </a:ln>
                <a:solidFill>
                  <a:srgbClr val="0070C0"/>
                </a:solidFill>
                <a:effectLst/>
                <a:uLnTx/>
                <a:uFillTx/>
                <a:latin typeface="Verdana"/>
                <a:ea typeface="+mn-ea"/>
                <a:cs typeface="+mn-cs"/>
              </a:rPr>
              <a:t>Next,</a:t>
            </a:r>
            <a:r>
              <a:rPr kumimoji="0" lang="en-GB" sz="1600" b="0" i="0" u="none" strike="noStrike" kern="1200" cap="none" spc="-30" normalizeH="0" baseline="0" noProof="0" dirty="0">
                <a:ln>
                  <a:noFill/>
                </a:ln>
                <a:solidFill>
                  <a:srgbClr val="000000"/>
                </a:solidFill>
                <a:effectLst/>
                <a:uLnTx/>
                <a:uFillTx/>
                <a:latin typeface="Verdana"/>
                <a:ea typeface="+mn-ea"/>
                <a:cs typeface="+mn-cs"/>
              </a:rPr>
              <a:t> in the early 2000s, Arm ISA-based processors found their way more and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into </a:t>
            </a:r>
            <a:r>
              <a:rPr kumimoji="0" lang="en-GB" sz="1600" b="0" i="0" u="none" strike="noStrike" kern="1200" cap="none" spc="0" normalizeH="0" baseline="0" noProof="0" dirty="0">
                <a:ln>
                  <a:noFill/>
                </a:ln>
                <a:solidFill>
                  <a:srgbClr val="FF0000"/>
                </a:solidFill>
                <a:effectLst/>
                <a:uLnTx/>
                <a:uFillTx/>
                <a:latin typeface="Verdana"/>
                <a:ea typeface="+mn-ea"/>
                <a:cs typeface="+mn-cs"/>
              </a:rPr>
              <a:t>mobiles, </a:t>
            </a:r>
            <a:r>
              <a:rPr kumimoji="0" lang="en-GB" sz="1600" b="0" i="0" u="none" strike="noStrike" kern="1200" cap="none" spc="0" normalizeH="0" baseline="0" noProof="0" dirty="0">
                <a:ln>
                  <a:noFill/>
                </a:ln>
                <a:solidFill>
                  <a:srgbClr val="0070C0"/>
                </a:solidFill>
                <a:effectLst/>
                <a:uLnTx/>
                <a:uFillTx/>
                <a:latin typeface="Verdana"/>
                <a:ea typeface="+mn-ea"/>
                <a:cs typeface="+mn-cs"/>
              </a:rPr>
              <a:t>so more general workloads</a:t>
            </a:r>
            <a:r>
              <a:rPr kumimoji="0" lang="en-GB" sz="1600" b="0" i="0" u="none" strike="noStrike" kern="1200" cap="none" spc="0" normalizeH="0" baseline="0" noProof="0" dirty="0">
                <a:ln>
                  <a:noFill/>
                </a:ln>
                <a:solidFill>
                  <a:srgbClr val="000000"/>
                </a:solidFill>
                <a:effectLst/>
                <a:uLnTx/>
                <a:uFillTx/>
                <a:latin typeface="Verdana"/>
                <a:ea typeface="+mn-ea"/>
                <a:cs typeface="+mn-cs"/>
              </a:rPr>
              <a:t>, including graphics processing, </a:t>
            </a:r>
            <a:r>
              <a:rPr kumimoji="0" lang="en-GB" sz="1600" b="0" i="0" u="none" strike="noStrike" kern="1200" cap="none" spc="0" normalizeH="0" baseline="0" noProof="0" dirty="0">
                <a:ln>
                  <a:noFill/>
                </a:ln>
                <a:solidFill>
                  <a:srgbClr val="0070C0"/>
                </a:solidFill>
                <a:effectLst/>
                <a:uLnTx/>
                <a:uFillTx/>
                <a:latin typeface="Verdana"/>
                <a:ea typeface="+mn-ea"/>
                <a:cs typeface="+mn-cs"/>
              </a:rPr>
              <a:t>became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common. </a:t>
            </a:r>
            <a:endParaRPr kumimoji="0" lang="en-GB" sz="1600" b="0" i="0" u="none" strike="noStrike" kern="1200" cap="none" spc="-40" normalizeH="0" baseline="0" noProof="0" dirty="0">
              <a:ln>
                <a:noFill/>
              </a:ln>
              <a:solidFill>
                <a:srgbClr val="0070C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This is why ISA extensions were introduced to </a:t>
            </a:r>
            <a:r>
              <a:rPr kumimoji="0" lang="en-US" sz="1600" b="0" i="0" u="none" strike="noStrike" kern="1200" cap="none" spc="-40" normalizeH="0" baseline="0" noProof="0" dirty="0">
                <a:ln>
                  <a:noFill/>
                </a:ln>
                <a:solidFill>
                  <a:srgbClr val="FF0000"/>
                </a:solidFill>
                <a:effectLst/>
                <a:uLnTx/>
                <a:uFillTx/>
                <a:latin typeface="Verdana"/>
                <a:ea typeface="+mn-ea"/>
                <a:cs typeface="+mn-cs"/>
              </a:rPr>
              <a:t>enhance compute capabilities via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srgbClr val="FF0000"/>
                </a:solidFill>
                <a:effectLst/>
                <a:uLnTx/>
                <a:uFillTx/>
                <a:latin typeface="Verdana"/>
                <a:ea typeface="+mn-ea"/>
                <a:cs typeface="+mn-cs"/>
              </a:rPr>
              <a:t>      FP and SIMD processing</a:t>
            </a:r>
            <a:r>
              <a:rPr kumimoji="0" lang="en-US" sz="1600" b="0" i="0" u="none" strike="noStrike" kern="1200" cap="none" spc="-40" normalizeH="0" baseline="0" noProof="0" dirty="0">
                <a:ln>
                  <a:noFill/>
                </a:ln>
                <a:solidFill>
                  <a:srgbClr val="000000"/>
                </a:solidFill>
                <a:effectLst/>
                <a:uLnTx/>
                <a:uFillTx/>
                <a:latin typeface="Verdana"/>
                <a:ea typeface="+mn-ea"/>
                <a:cs typeface="+mn-cs"/>
              </a:rPr>
              <a:t>, as well as to </a:t>
            </a:r>
            <a:r>
              <a:rPr kumimoji="0" lang="en-US" sz="1600" b="0" i="0" u="none" strike="noStrike" kern="1200" cap="none" spc="-40" normalizeH="0" baseline="0" noProof="0" dirty="0">
                <a:ln>
                  <a:noFill/>
                </a:ln>
                <a:solidFill>
                  <a:srgbClr val="FF0000"/>
                </a:solidFill>
                <a:effectLst/>
                <a:uLnTx/>
                <a:uFillTx/>
                <a:latin typeface="Verdana"/>
                <a:ea typeface="+mn-ea"/>
                <a:cs typeface="+mn-cs"/>
              </a:rPr>
              <a:t>improve security</a:t>
            </a:r>
            <a:r>
              <a:rPr kumimoji="0" lang="en-US" sz="1600" b="0" i="0" u="none" strike="noStrike" kern="1200" cap="none" spc="-40" normalizeH="0" baseline="0" noProof="0" dirty="0">
                <a:ln>
                  <a:noFill/>
                </a:ln>
                <a:solidFill>
                  <a:srgbClr val="000000"/>
                </a:solidFill>
                <a:effectLst/>
                <a:uLnTx/>
                <a:uFillTx/>
                <a:latin typeface="Verdana"/>
                <a:ea typeface="+mn-ea"/>
                <a:cs typeface="+mn-cs"/>
              </a:rPr>
              <a:t>.</a:t>
            </a:r>
            <a:endParaRPr kumimoji="0" lang="en-GB" sz="1600" b="0" i="0" u="none" strike="noStrike" kern="1200" cap="none" spc="-60" normalizeH="0" baseline="0" noProof="0" dirty="0">
              <a:ln>
                <a:noFill/>
              </a:ln>
              <a:solidFill>
                <a:srgbClr val="000000"/>
              </a:solidFill>
              <a:effectLst/>
              <a:uLnTx/>
              <a:uFillTx/>
              <a:latin typeface="Verdana"/>
              <a:ea typeface="+mn-ea"/>
              <a:cs typeface="+mn-cs"/>
            </a:endParaRPr>
          </a:p>
        </p:txBody>
      </p:sp>
      <p:sp>
        <p:nvSpPr>
          <p:cNvPr id="6" name="Text Box 7"/>
          <p:cNvSpPr txBox="1">
            <a:spLocks noChangeArrowheads="1"/>
          </p:cNvSpPr>
          <p:nvPr/>
        </p:nvSpPr>
        <p:spPr bwMode="auto">
          <a:xfrm>
            <a:off x="4530201" y="3556364"/>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ISA extensions</a:t>
            </a:r>
            <a:endPar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to</a:t>
            </a: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enhance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compute capabilities</a:t>
            </a:r>
          </a:p>
        </p:txBody>
      </p:sp>
      <p:sp>
        <p:nvSpPr>
          <p:cNvPr id="7" name="Text Box 16"/>
          <p:cNvSpPr txBox="1">
            <a:spLocks noChangeArrowheads="1"/>
          </p:cNvSpPr>
          <p:nvPr/>
        </p:nvSpPr>
        <p:spPr bwMode="auto">
          <a:xfrm>
            <a:off x="2321750" y="2662194"/>
            <a:ext cx="470032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Main directions of extending ARM’s basic</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ISA  </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Line 17"/>
          <p:cNvSpPr>
            <a:spLocks noChangeShapeType="1"/>
          </p:cNvSpPr>
          <p:nvPr/>
        </p:nvSpPr>
        <p:spPr bwMode="auto">
          <a:xfrm flipV="1">
            <a:off x="1161329" y="3314789"/>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1" name="Line 22"/>
          <p:cNvSpPr>
            <a:spLocks noChangeShapeType="1"/>
          </p:cNvSpPr>
          <p:nvPr/>
        </p:nvSpPr>
        <p:spPr bwMode="auto">
          <a:xfrm>
            <a:off x="4481990" y="3043725"/>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2" name="Line 25"/>
          <p:cNvSpPr>
            <a:spLocks noChangeShapeType="1"/>
          </p:cNvSpPr>
          <p:nvPr/>
        </p:nvSpPr>
        <p:spPr bwMode="auto">
          <a:xfrm>
            <a:off x="1152307" y="331478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3" name="Line 29"/>
          <p:cNvSpPr>
            <a:spLocks noChangeShapeType="1"/>
          </p:cNvSpPr>
          <p:nvPr/>
        </p:nvSpPr>
        <p:spPr bwMode="auto">
          <a:xfrm flipH="1">
            <a:off x="7941164" y="3308417"/>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4" name="Text Box 7"/>
          <p:cNvSpPr txBox="1">
            <a:spLocks noChangeArrowheads="1"/>
          </p:cNvSpPr>
          <p:nvPr/>
        </p:nvSpPr>
        <p:spPr bwMode="auto">
          <a:xfrm>
            <a:off x="1781690" y="3567650"/>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ISA extensions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to speed up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the </a:t>
            </a:r>
            <a:r>
              <a:rPr kumimoji="0" lang="hu-HU" altLang="en-US" sz="1300" b="1" i="0" u="none" strike="noStrike" kern="1200" cap="none" spc="0" normalizeH="0" baseline="0" noProof="0" err="1">
                <a:ln>
                  <a:noFill/>
                </a:ln>
                <a:solidFill>
                  <a:srgbClr val="000000"/>
                </a:solidFill>
                <a:effectLst/>
                <a:uLnTx/>
                <a:uFillTx/>
                <a:latin typeface="Verdana" pitchFamily="34" charset="0"/>
                <a:ea typeface="+mn-ea"/>
                <a:cs typeface="+mn-cs"/>
              </a:rPr>
              <a:t>execution</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of</a:t>
            </a: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altLang="en-US" sz="1300" b="1" i="0" u="none" strike="noStrike" kern="1200" cap="none" spc="0" normalizeH="0" baseline="0" noProof="0" err="1">
                <a:ln>
                  <a:noFill/>
                </a:ln>
                <a:solidFill>
                  <a:srgbClr val="000000"/>
                </a:solidFill>
                <a:effectLst/>
                <a:uLnTx/>
                <a:uFillTx/>
                <a:latin typeface="Verdana" pitchFamily="34" charset="0"/>
                <a:ea typeface="+mn-ea"/>
                <a:cs typeface="+mn-cs"/>
              </a:rPr>
              <a:t>bytecodes</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 name="Oval 13"/>
          <p:cNvSpPr>
            <a:spLocks noChangeArrowheads="1"/>
          </p:cNvSpPr>
          <p:nvPr/>
        </p:nvSpPr>
        <p:spPr bwMode="auto">
          <a:xfrm>
            <a:off x="5530359" y="349103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Line 25"/>
          <p:cNvSpPr>
            <a:spLocks noChangeShapeType="1"/>
          </p:cNvSpPr>
          <p:nvPr/>
        </p:nvSpPr>
        <p:spPr bwMode="auto">
          <a:xfrm>
            <a:off x="5564967" y="331961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7" name="Text Box 7"/>
          <p:cNvSpPr txBox="1">
            <a:spLocks noChangeArrowheads="1"/>
          </p:cNvSpPr>
          <p:nvPr/>
        </p:nvSpPr>
        <p:spPr bwMode="auto">
          <a:xfrm>
            <a:off x="6735446" y="3556364"/>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ISA extensions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to enhance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security</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Oval 13"/>
          <p:cNvSpPr>
            <a:spLocks noChangeArrowheads="1"/>
          </p:cNvSpPr>
          <p:nvPr/>
        </p:nvSpPr>
        <p:spPr bwMode="auto">
          <a:xfrm>
            <a:off x="1111488" y="346714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Oval 13"/>
          <p:cNvSpPr>
            <a:spLocks noChangeArrowheads="1"/>
          </p:cNvSpPr>
          <p:nvPr/>
        </p:nvSpPr>
        <p:spPr bwMode="auto">
          <a:xfrm>
            <a:off x="7905576" y="3462380"/>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Text Box 7"/>
          <p:cNvSpPr txBox="1">
            <a:spLocks noChangeArrowheads="1"/>
          </p:cNvSpPr>
          <p:nvPr/>
        </p:nvSpPr>
        <p:spPr bwMode="auto">
          <a:xfrm>
            <a:off x="206515" y="3556364"/>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ISA extensions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to reduce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code size</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Oval 13"/>
          <p:cNvSpPr>
            <a:spLocks noChangeArrowheads="1"/>
          </p:cNvSpPr>
          <p:nvPr/>
        </p:nvSpPr>
        <p:spPr bwMode="auto">
          <a:xfrm>
            <a:off x="3197015" y="349083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Line 25"/>
          <p:cNvSpPr>
            <a:spLocks noChangeShapeType="1"/>
          </p:cNvSpPr>
          <p:nvPr/>
        </p:nvSpPr>
        <p:spPr bwMode="auto">
          <a:xfrm>
            <a:off x="3231623" y="331387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3" name="Rounded Rectangle 22"/>
          <p:cNvSpPr/>
          <p:nvPr/>
        </p:nvSpPr>
        <p:spPr bwMode="auto">
          <a:xfrm>
            <a:off x="4572000" y="3430350"/>
            <a:ext cx="4233676" cy="893638"/>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Right Brace 23"/>
          <p:cNvSpPr/>
          <p:nvPr/>
        </p:nvSpPr>
        <p:spPr bwMode="auto">
          <a:xfrm rot="5400000">
            <a:off x="7898457" y="3694595"/>
            <a:ext cx="142842" cy="161118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Box 3"/>
          <p:cNvSpPr txBox="1"/>
          <p:nvPr/>
        </p:nvSpPr>
        <p:spPr>
          <a:xfrm>
            <a:off x="7272300" y="4579010"/>
            <a:ext cx="144016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Not discussed</a:t>
            </a:r>
          </a:p>
        </p:txBody>
      </p:sp>
      <p:sp>
        <p:nvSpPr>
          <p:cNvPr id="25" name="Right Brace 24"/>
          <p:cNvSpPr/>
          <p:nvPr/>
        </p:nvSpPr>
        <p:spPr bwMode="auto">
          <a:xfrm rot="5400000">
            <a:off x="5630205" y="3705467"/>
            <a:ext cx="142842" cy="161118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TextBox 25"/>
          <p:cNvSpPr txBox="1"/>
          <p:nvPr/>
        </p:nvSpPr>
        <p:spPr>
          <a:xfrm>
            <a:off x="4968044" y="4583366"/>
            <a:ext cx="144016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Discussed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subsequently</a:t>
            </a:r>
          </a:p>
        </p:txBody>
      </p:sp>
    </p:spTree>
    <p:extLst>
      <p:ext uri="{BB962C8B-B14F-4D97-AF65-F5344CB8AC3E}">
        <p14:creationId xmlns:p14="http://schemas.microsoft.com/office/powerpoint/2010/main" val="153907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 calcmode="lin" valueType="num">
                                      <p:cBhvr additive="base">
                                        <p:cTn id="7"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anim calcmode="lin" valueType="num">
                                      <p:cBhvr additive="base">
                                        <p:cTn id="1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
                                        </p:tgtEl>
                                        <p:attrNameLst>
                                          <p:attrName>style.visibility</p:attrName>
                                        </p:attrNameLst>
                                      </p:cBhvr>
                                      <p:to>
                                        <p:strVal val="visible"/>
                                      </p:to>
                                    </p:set>
                                    <p:anim calcmode="lin" valueType="num">
                                      <p:cBhvr additive="base">
                                        <p:cTn id="83" dur="500" fill="hold"/>
                                        <p:tgtEl>
                                          <p:spTgt spid="4"/>
                                        </p:tgtEl>
                                        <p:attrNameLst>
                                          <p:attrName>ppt_x</p:attrName>
                                        </p:attrNameLst>
                                      </p:cBhvr>
                                      <p:tavLst>
                                        <p:tav tm="0">
                                          <p:val>
                                            <p:strVal val="#ppt_x"/>
                                          </p:val>
                                        </p:tav>
                                        <p:tav tm="100000">
                                          <p:val>
                                            <p:strVal val="#ppt_x"/>
                                          </p:val>
                                        </p:tav>
                                      </p:tavLst>
                                    </p:anim>
                                    <p:anim calcmode="lin" valueType="num">
                                      <p:cBhvr additive="base">
                                        <p:cTn id="84" dur="500" fill="hold"/>
                                        <p:tgtEl>
                                          <p:spTgt spid="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500" fill="hold"/>
                                        <p:tgtEl>
                                          <p:spTgt spid="25"/>
                                        </p:tgtEl>
                                        <p:attrNameLst>
                                          <p:attrName>ppt_x</p:attrName>
                                        </p:attrNameLst>
                                      </p:cBhvr>
                                      <p:tavLst>
                                        <p:tav tm="0">
                                          <p:val>
                                            <p:strVal val="#ppt_x"/>
                                          </p:val>
                                        </p:tav>
                                        <p:tav tm="100000">
                                          <p:val>
                                            <p:strVal val="#ppt_x"/>
                                          </p:val>
                                        </p:tav>
                                      </p:tavLst>
                                    </p:anim>
                                    <p:anim calcmode="lin" valueType="num">
                                      <p:cBhvr additive="base">
                                        <p:cTn id="88" dur="500" fill="hold"/>
                                        <p:tgtEl>
                                          <p:spTgt spid="2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additive="base">
                                        <p:cTn id="91" dur="500" fill="hold"/>
                                        <p:tgtEl>
                                          <p:spTgt spid="26"/>
                                        </p:tgtEl>
                                        <p:attrNameLst>
                                          <p:attrName>ppt_x</p:attrName>
                                        </p:attrNameLst>
                                      </p:cBhvr>
                                      <p:tavLst>
                                        <p:tav tm="0">
                                          <p:val>
                                            <p:strVal val="#ppt_x"/>
                                          </p:val>
                                        </p:tav>
                                        <p:tav tm="100000">
                                          <p:val>
                                            <p:strVal val="#ppt_x"/>
                                          </p:val>
                                        </p:tav>
                                      </p:tavLst>
                                    </p:anim>
                                    <p:anim calcmode="lin" valueType="num">
                                      <p:cBhvr additive="base">
                                        <p:cTn id="9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8"/>
                                        </p:tgtEl>
                                        <p:attrNameLst>
                                          <p:attrName>style.visibility</p:attrName>
                                        </p:attrNameLst>
                                      </p:cBhvr>
                                      <p:to>
                                        <p:strVal val="visible"/>
                                      </p:to>
                                    </p:set>
                                    <p:anim calcmode="lin" valueType="num">
                                      <p:cBhvr additive="base">
                                        <p:cTn id="97" dur="500" fill="hold"/>
                                        <p:tgtEl>
                                          <p:spTgt spid="8"/>
                                        </p:tgtEl>
                                        <p:attrNameLst>
                                          <p:attrName>ppt_x</p:attrName>
                                        </p:attrNameLst>
                                      </p:cBhvr>
                                      <p:tavLst>
                                        <p:tav tm="0">
                                          <p:val>
                                            <p:strVal val="#ppt_x"/>
                                          </p:val>
                                        </p:tav>
                                        <p:tav tm="100000">
                                          <p:val>
                                            <p:strVal val="#ppt_x"/>
                                          </p:val>
                                        </p:tav>
                                      </p:tavLst>
                                    </p:anim>
                                    <p:anim calcmode="lin" valueType="num">
                                      <p:cBhvr additive="base">
                                        <p:cTn id="9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9" grpId="0" animBg="1"/>
      <p:bldP spid="11" grpId="0" animBg="1"/>
      <p:bldP spid="12" grpId="0" animBg="1"/>
      <p:bldP spid="13" grpId="0" animBg="1"/>
      <p:bldP spid="14" grpId="0"/>
      <p:bldP spid="15" grpId="0" animBg="1"/>
      <p:bldP spid="16" grpId="0" animBg="1"/>
      <p:bldP spid="17" grpId="0"/>
      <p:bldP spid="18" grpId="0" animBg="1"/>
      <p:bldP spid="19" grpId="0" animBg="1"/>
      <p:bldP spid="20" grpId="0"/>
      <p:bldP spid="21" grpId="0" animBg="1"/>
      <p:bldP spid="22" grpId="0" animBg="1"/>
      <p:bldP spid="23" grpId="0" animBg="1"/>
      <p:bldP spid="24" grpId="0" animBg="1"/>
      <p:bldP spid="4" grpId="0"/>
      <p:bldP spid="25" grpId="0" animBg="1"/>
      <p:bldP spid="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Egyenes összekötő 35"/>
          <p:cNvCxnSpPr>
            <a:endCxn id="18" idx="2"/>
          </p:cNvCxnSpPr>
          <p:nvPr/>
        </p:nvCxnSpPr>
        <p:spPr>
          <a:xfrm flipH="1">
            <a:off x="6483590" y="741129"/>
            <a:ext cx="1039814" cy="48026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75214" y="440668"/>
            <a:ext cx="9658066" cy="671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800" b="0" i="0" u="none" strike="noStrike" kern="1200" cap="none" spc="-30" normalizeH="0" baseline="0" noProof="0" dirty="0">
                <a:ln>
                  <a:noFill/>
                </a:ln>
                <a:solidFill>
                  <a:srgbClr val="333399"/>
                </a:solidFill>
                <a:effectLst/>
                <a:uLnTx/>
                <a:uFillTx/>
                <a:latin typeface="Verdana"/>
                <a:ea typeface="+mn-ea"/>
                <a:cs typeface="+mn-cs"/>
              </a:rPr>
              <a:t>Overview of the main directions and introduced extensions of ARM’s basic ISA </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000000"/>
                </a:solidFill>
                <a:effectLst/>
                <a:uLnTx/>
                <a:uFillTx/>
                <a:latin typeface="Verdana"/>
                <a:ea typeface="+mn-ea"/>
                <a:cs typeface="+mn-cs"/>
              </a:rPr>
              <a:t>For the explanation of the superscripts in the Figure see next slide</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80"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 (8</a:t>
            </a:r>
            <a:r>
              <a:rPr lang="hu-HU" sz="1700" dirty="0">
                <a:solidFill>
                  <a:srgbClr val="FFFFFF"/>
                </a:solidFill>
              </a:rPr>
              <a:t>)</a:t>
            </a:r>
          </a:p>
        </p:txBody>
      </p:sp>
      <p:cxnSp>
        <p:nvCxnSpPr>
          <p:cNvPr id="87" name="Egyenes összekötő 35"/>
          <p:cNvCxnSpPr/>
          <p:nvPr/>
        </p:nvCxnSpPr>
        <p:spPr>
          <a:xfrm flipH="1">
            <a:off x="7523343" y="847750"/>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98530" y="1217082"/>
            <a:ext cx="9299504" cy="5724000"/>
            <a:chOff x="-198530" y="1217082"/>
            <a:chExt cx="9299504" cy="5724000"/>
          </a:xfrm>
        </p:grpSpPr>
        <p:sp>
          <p:nvSpPr>
            <p:cNvPr id="102" name="Lekerekített téglalap 43"/>
            <p:cNvSpPr/>
            <p:nvPr/>
          </p:nvSpPr>
          <p:spPr>
            <a:xfrm>
              <a:off x="124761" y="5112040"/>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03" name="Lekerekített téglalap 42"/>
            <p:cNvSpPr/>
            <p:nvPr/>
          </p:nvSpPr>
          <p:spPr>
            <a:xfrm>
              <a:off x="1386456" y="2842958"/>
              <a:ext cx="1235533" cy="2844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04" name="Lekerekített téglalap 3"/>
            <p:cNvSpPr/>
            <p:nvPr/>
          </p:nvSpPr>
          <p:spPr>
            <a:xfrm>
              <a:off x="173717" y="5831903"/>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Armv4</a:t>
              </a:r>
            </a:p>
          </p:txBody>
        </p:sp>
        <p:sp>
          <p:nvSpPr>
            <p:cNvPr id="105" name="Lekerekített téglalap 4"/>
            <p:cNvSpPr/>
            <p:nvPr/>
          </p:nvSpPr>
          <p:spPr>
            <a:xfrm>
              <a:off x="1511253" y="5831903"/>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Armv5</a:t>
              </a:r>
            </a:p>
          </p:txBody>
        </p:sp>
        <p:sp>
          <p:nvSpPr>
            <p:cNvPr id="106" name="Lekerekített téglalap 5"/>
            <p:cNvSpPr/>
            <p:nvPr/>
          </p:nvSpPr>
          <p:spPr>
            <a:xfrm>
              <a:off x="2838373" y="5831903"/>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Armv6</a:t>
              </a:r>
            </a:p>
          </p:txBody>
        </p:sp>
        <p:sp>
          <p:nvSpPr>
            <p:cNvPr id="107" name="Lekerekített téglalap 6"/>
            <p:cNvSpPr/>
            <p:nvPr/>
          </p:nvSpPr>
          <p:spPr>
            <a:xfrm>
              <a:off x="5379245" y="5831903"/>
              <a:ext cx="216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Armv8</a:t>
              </a:r>
              <a:r>
                <a:rPr kumimoji="0" lang="en-US"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.0</a:t>
              </a: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a:t>
              </a:r>
            </a:p>
          </p:txBody>
        </p:sp>
        <p:sp>
          <p:nvSpPr>
            <p:cNvPr id="108" name="Lekerekített téglalap 7"/>
            <p:cNvSpPr/>
            <p:nvPr/>
          </p:nvSpPr>
          <p:spPr>
            <a:xfrm>
              <a:off x="4172377" y="5831903"/>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Armv7-A</a:t>
              </a:r>
            </a:p>
          </p:txBody>
        </p:sp>
        <p:sp>
          <p:nvSpPr>
            <p:cNvPr id="109" name="Lekerekített téglalap 8"/>
            <p:cNvSpPr/>
            <p:nvPr/>
          </p:nvSpPr>
          <p:spPr>
            <a:xfrm>
              <a:off x="1459049" y="4378587"/>
              <a:ext cx="1116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DBX)</a:t>
              </a:r>
            </a:p>
          </p:txBody>
        </p:sp>
        <p:sp>
          <p:nvSpPr>
            <p:cNvPr id="110" name="Lekerekített téglalap 9"/>
            <p:cNvSpPr/>
            <p:nvPr/>
          </p:nvSpPr>
          <p:spPr>
            <a:xfrm>
              <a:off x="1486379" y="3923127"/>
              <a:ext cx="1086534" cy="360000"/>
            </a:xfrm>
            <a:prstGeom prst="roundRect">
              <a:avLst/>
            </a:prstGeom>
            <a:solidFill>
              <a:srgbClr val="C6C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VFPv</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11" name="Lekerekített téglalap 10"/>
            <p:cNvSpPr/>
            <p:nvPr/>
          </p:nvSpPr>
          <p:spPr>
            <a:xfrm>
              <a:off x="173717" y="5270756"/>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(Armv4T)</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2" name="Lekerekített téglalap 11"/>
            <p:cNvSpPr/>
            <p:nvPr/>
          </p:nvSpPr>
          <p:spPr>
            <a:xfrm>
              <a:off x="2766005" y="1798622"/>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3" name="Lekerekített téglalap 12"/>
            <p:cNvSpPr/>
            <p:nvPr/>
          </p:nvSpPr>
          <p:spPr>
            <a:xfrm>
              <a:off x="2826880" y="3135756"/>
              <a:ext cx="1080000" cy="360000"/>
            </a:xfrm>
            <a:prstGeom prst="roundRect">
              <a:avLst/>
            </a:prstGeom>
            <a:solidFill>
              <a:srgbClr val="83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SIMD</a:t>
              </a:r>
            </a:p>
          </p:txBody>
        </p:sp>
        <p:sp>
          <p:nvSpPr>
            <p:cNvPr id="114" name="Lekerekített téglalap 13"/>
            <p:cNvSpPr/>
            <p:nvPr/>
          </p:nvSpPr>
          <p:spPr>
            <a:xfrm>
              <a:off x="2826880" y="2295135"/>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FFFFFF"/>
                  </a:solidFill>
                  <a:effectLst/>
                  <a:uLnTx/>
                  <a:uFillTx/>
                  <a:latin typeface="Verdana"/>
                  <a:ea typeface="Verdana" panose="020B0604030504040204" pitchFamily="34" charset="0"/>
                  <a:cs typeface="Verdana" panose="020B0604030504040204" pitchFamily="34" charset="0"/>
                </a:rPr>
                <a:t>TrustZone</a:t>
              </a:r>
              <a:endPar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115" name="Lekerekített téglalap 14"/>
            <p:cNvSpPr/>
            <p:nvPr/>
          </p:nvSpPr>
          <p:spPr>
            <a:xfrm>
              <a:off x="4068492" y="1798622"/>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6" name="Lekerekített téglalap 15"/>
            <p:cNvSpPr/>
            <p:nvPr/>
          </p:nvSpPr>
          <p:spPr>
            <a:xfrm>
              <a:off x="2816805" y="5284303"/>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Thumb-2</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(Armv6T2)</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7" name="Lekerekített téglalap 17"/>
            <p:cNvSpPr/>
            <p:nvPr/>
          </p:nvSpPr>
          <p:spPr>
            <a:xfrm>
              <a:off x="5379125" y="1330376"/>
              <a:ext cx="216012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8" name="Lekerekített téglalap 18"/>
            <p:cNvSpPr/>
            <p:nvPr/>
          </p:nvSpPr>
          <p:spPr>
            <a:xfrm>
              <a:off x="4117827" y="3514491"/>
              <a:ext cx="1084235"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Adv.</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SIMD</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(NEON)</a:t>
              </a:r>
            </a:p>
          </p:txBody>
        </p:sp>
        <p:sp>
          <p:nvSpPr>
            <p:cNvPr id="119" name="Lekerekített téglalap 20"/>
            <p:cNvSpPr/>
            <p:nvPr/>
          </p:nvSpPr>
          <p:spPr>
            <a:xfrm>
              <a:off x="4117827" y="3934013"/>
              <a:ext cx="1080000"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VFPv3/v4</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20" name="Jobbra nyíl 30"/>
            <p:cNvSpPr/>
            <p:nvPr/>
          </p:nvSpPr>
          <p:spPr>
            <a:xfrm>
              <a:off x="5195747" y="3614495"/>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21" name="Lekerekített téglalap 36"/>
            <p:cNvSpPr/>
            <p:nvPr/>
          </p:nvSpPr>
          <p:spPr>
            <a:xfrm>
              <a:off x="5405378" y="1864690"/>
              <a:ext cx="1044000" cy="360000"/>
            </a:xfrm>
            <a:prstGeom prst="roundRect">
              <a:avLst/>
            </a:prstGeom>
            <a:solidFill>
              <a:srgbClr val="FFB3B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C</a:t>
              </a:r>
              <a:r>
                <a:rPr kumimoji="0" lang="en-US"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rypto</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graph</a:t>
              </a: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ext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ension</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22" name="Lekerekített téglalap 8"/>
            <p:cNvSpPr/>
            <p:nvPr/>
          </p:nvSpPr>
          <p:spPr>
            <a:xfrm>
              <a:off x="4109370" y="4367701"/>
              <a:ext cx="1080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(ex. by SW)</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23" name="Lekerekített téglalap 15"/>
            <p:cNvSpPr/>
            <p:nvPr/>
          </p:nvSpPr>
          <p:spPr>
            <a:xfrm>
              <a:off x="4107789" y="4804213"/>
              <a:ext cx="1080000" cy="360000"/>
            </a:xfrm>
            <a:prstGeom prst="roundRect">
              <a:avLst/>
            </a:prstGeom>
            <a:solidFill>
              <a:srgbClr val="DEC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RCT</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EE</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24" name="TextBox 123"/>
            <p:cNvSpPr txBox="1"/>
            <p:nvPr/>
          </p:nvSpPr>
          <p:spPr>
            <a:xfrm>
              <a:off x="208429" y="6244637"/>
              <a:ext cx="94128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a:t>
              </a:r>
              <a:r>
                <a:rPr kumimoji="0" lang="hu-HU" sz="1200" b="0" i="0" u="none" strike="noStrike" kern="1200" cap="none" spc="0" normalizeH="0" baseline="0" noProof="0">
                  <a:ln>
                    <a:noFill/>
                  </a:ln>
                  <a:solidFill>
                    <a:srgbClr val="000000"/>
                  </a:solidFill>
                  <a:effectLst/>
                  <a:uLnTx/>
                  <a:uFillTx/>
                  <a:latin typeface="Verdana"/>
                  <a:ea typeface="+mn-ea"/>
                  <a:cs typeface="+mn-cs"/>
                </a:rPr>
                <a:t>710T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1995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125" name="TextBox 124"/>
            <p:cNvSpPr txBox="1"/>
            <p:nvPr/>
          </p:nvSpPr>
          <p:spPr>
            <a:xfrm>
              <a:off x="1548704" y="6257337"/>
              <a:ext cx="101662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ARM10200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(2000)</a:t>
              </a:r>
            </a:p>
          </p:txBody>
        </p:sp>
        <p:sp>
          <p:nvSpPr>
            <p:cNvPr id="126" name="TextBox 125"/>
            <p:cNvSpPr txBox="1"/>
            <p:nvPr/>
          </p:nvSpPr>
          <p:spPr>
            <a:xfrm>
              <a:off x="2905946" y="6257337"/>
              <a:ext cx="9188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ARM1136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(2002)</a:t>
              </a:r>
            </a:p>
          </p:txBody>
        </p:sp>
        <p:sp>
          <p:nvSpPr>
            <p:cNvPr id="127" name="TextBox 126"/>
            <p:cNvSpPr txBox="1"/>
            <p:nvPr/>
          </p:nvSpPr>
          <p:spPr>
            <a:xfrm>
              <a:off x="3982244" y="6243882"/>
              <a:ext cx="144187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Cortex-A5 - 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(2004)</a:t>
              </a:r>
            </a:p>
          </p:txBody>
        </p:sp>
        <p:sp>
          <p:nvSpPr>
            <p:cNvPr id="128" name="TextBox 127"/>
            <p:cNvSpPr txBox="1"/>
            <p:nvPr/>
          </p:nvSpPr>
          <p:spPr>
            <a:xfrm>
              <a:off x="5797169" y="6257337"/>
              <a:ext cx="143064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a:t>
              </a:r>
              <a:r>
                <a:rPr kumimoji="0" lang="hu-HU" sz="1200" b="0" i="0" u="none" strike="noStrike" kern="1200" cap="none" spc="0" normalizeH="0" baseline="0" noProof="0">
                  <a:ln>
                    <a:noFill/>
                  </a:ln>
                  <a:solidFill>
                    <a:srgbClr val="000000"/>
                  </a:solidFill>
                  <a:effectLst/>
                  <a:uLnTx/>
                  <a:uFillTx/>
                  <a:latin typeface="Verdana"/>
                  <a:ea typeface="+mn-ea"/>
                  <a:cs typeface="+mn-cs"/>
                </a:rPr>
                <a:t>3/A57</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129" name="Rounded Rectangle 128"/>
            <p:cNvSpPr/>
            <p:nvPr/>
          </p:nvSpPr>
          <p:spPr bwMode="auto">
            <a:xfrm>
              <a:off x="1241631" y="4351521"/>
              <a:ext cx="3996000" cy="82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130" name="TextBox 129"/>
            <p:cNvSpPr txBox="1"/>
            <p:nvPr/>
          </p:nvSpPr>
          <p:spPr>
            <a:xfrm>
              <a:off x="1397372" y="2002482"/>
              <a:ext cx="105939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enhance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security</a:t>
              </a:r>
            </a:p>
          </p:txBody>
        </p:sp>
        <p:sp>
          <p:nvSpPr>
            <p:cNvPr id="131" name="TextBox 130"/>
            <p:cNvSpPr txBox="1"/>
            <p:nvPr/>
          </p:nvSpPr>
          <p:spPr>
            <a:xfrm>
              <a:off x="-198530" y="4393277"/>
              <a:ext cx="15274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speed 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the execution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 of bytecodes</a:t>
              </a:r>
            </a:p>
          </p:txBody>
        </p:sp>
        <p:sp>
          <p:nvSpPr>
            <p:cNvPr id="132" name="Rounded Rectangle 131"/>
            <p:cNvSpPr/>
            <p:nvPr/>
          </p:nvSpPr>
          <p:spPr bwMode="auto">
            <a:xfrm>
              <a:off x="93791" y="5226795"/>
              <a:ext cx="6413774" cy="46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133" name="Jobbra nyíl 30"/>
            <p:cNvSpPr/>
            <p:nvPr/>
          </p:nvSpPr>
          <p:spPr>
            <a:xfrm>
              <a:off x="6030764" y="2400242"/>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4" name="Jobbra nyíl 30"/>
            <p:cNvSpPr/>
            <p:nvPr/>
          </p:nvSpPr>
          <p:spPr>
            <a:xfrm>
              <a:off x="6462824" y="1956213"/>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5" name="Jobbra nyíl 30"/>
            <p:cNvSpPr/>
            <p:nvPr/>
          </p:nvSpPr>
          <p:spPr>
            <a:xfrm>
              <a:off x="3941930" y="2401586"/>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6" name="Jobbra nyíl 30"/>
            <p:cNvSpPr/>
            <p:nvPr/>
          </p:nvSpPr>
          <p:spPr>
            <a:xfrm>
              <a:off x="4622565" y="2401276"/>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7" name="Jobbra nyíl 30"/>
            <p:cNvSpPr/>
            <p:nvPr/>
          </p:nvSpPr>
          <p:spPr>
            <a:xfrm>
              <a:off x="2594059" y="4035035"/>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8" name="Jobbra nyíl 30"/>
            <p:cNvSpPr/>
            <p:nvPr/>
          </p:nvSpPr>
          <p:spPr>
            <a:xfrm>
              <a:off x="2585599" y="448985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9" name="Jobbra nyíl 30"/>
            <p:cNvSpPr/>
            <p:nvPr/>
          </p:nvSpPr>
          <p:spPr>
            <a:xfrm>
              <a:off x="3361723" y="449385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0" name="Jobbra nyíl 30"/>
            <p:cNvSpPr/>
            <p:nvPr/>
          </p:nvSpPr>
          <p:spPr>
            <a:xfrm>
              <a:off x="1286635" y="5376925"/>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1" name="Jobbra nyíl 30"/>
            <p:cNvSpPr/>
            <p:nvPr/>
          </p:nvSpPr>
          <p:spPr>
            <a:xfrm>
              <a:off x="2043266" y="5377400"/>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2" name="Jobbra nyíl 30"/>
            <p:cNvSpPr/>
            <p:nvPr/>
          </p:nvSpPr>
          <p:spPr>
            <a:xfrm>
              <a:off x="3918296" y="5371521"/>
              <a:ext cx="144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3" name="Jobbra nyíl 30"/>
            <p:cNvSpPr/>
            <p:nvPr/>
          </p:nvSpPr>
          <p:spPr>
            <a:xfrm>
              <a:off x="3941930" y="324019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4" name="Jobbra nyíl 30"/>
            <p:cNvSpPr/>
            <p:nvPr/>
          </p:nvSpPr>
          <p:spPr>
            <a:xfrm>
              <a:off x="4622565" y="3239884"/>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5" name="TextBox 144"/>
            <p:cNvSpPr txBox="1"/>
            <p:nvPr/>
          </p:nvSpPr>
          <p:spPr>
            <a:xfrm>
              <a:off x="5622288" y="1452421"/>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AArch32</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146" name="TextBox 145"/>
            <p:cNvSpPr txBox="1"/>
            <p:nvPr/>
          </p:nvSpPr>
          <p:spPr>
            <a:xfrm>
              <a:off x="6567393" y="146135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cxnSp>
          <p:nvCxnSpPr>
            <p:cNvPr id="147" name="Straight Connector 146"/>
            <p:cNvCxnSpPr/>
            <p:nvPr/>
          </p:nvCxnSpPr>
          <p:spPr bwMode="auto">
            <a:xfrm>
              <a:off x="6446659" y="1351395"/>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8" name="Lekerekített téglalap 18"/>
            <p:cNvSpPr/>
            <p:nvPr/>
          </p:nvSpPr>
          <p:spPr>
            <a:xfrm>
              <a:off x="5405484" y="2873617"/>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32</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49" name="Lekerekített téglalap 76"/>
            <p:cNvSpPr/>
            <p:nvPr/>
          </p:nvSpPr>
          <p:spPr>
            <a:xfrm>
              <a:off x="7638270" y="1325937"/>
              <a:ext cx="128396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50" name="TextBox 82"/>
            <p:cNvSpPr txBox="1"/>
            <p:nvPr/>
          </p:nvSpPr>
          <p:spPr>
            <a:xfrm>
              <a:off x="7895909" y="1449571"/>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151" name="Lekerekített téglalap 7"/>
            <p:cNvSpPr/>
            <p:nvPr/>
          </p:nvSpPr>
          <p:spPr>
            <a:xfrm>
              <a:off x="7711960" y="5819962"/>
              <a:ext cx="1188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Armv9-A</a:t>
              </a:r>
            </a:p>
          </p:txBody>
        </p:sp>
        <p:sp>
          <p:nvSpPr>
            <p:cNvPr id="152" name="TextBox 48"/>
            <p:cNvSpPr txBox="1"/>
            <p:nvPr/>
          </p:nvSpPr>
          <p:spPr>
            <a:xfrm>
              <a:off x="7202890" y="6245872"/>
              <a:ext cx="189808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Neoverse N2</a:t>
              </a:r>
              <a:r>
                <a:rPr kumimoji="0" lang="en-GB"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V1</a:t>
              </a:r>
              <a:endParaRPr kumimoji="0" lang="en-GB"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Cortex-X2/A510/A710</a:t>
              </a:r>
              <a:endParaRPr kumimoji="0" lang="hu-HU"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cores </a:t>
              </a:r>
              <a:r>
                <a:rPr kumimoji="0" lang="hu-HU" sz="1200" b="0" i="0" u="none" strike="noStrike" kern="1200" cap="none" spc="0" normalizeH="0" baseline="0" noProof="0">
                  <a:ln>
                    <a:noFill/>
                  </a:ln>
                  <a:solidFill>
                    <a:srgbClr val="000000"/>
                  </a:solidFill>
                  <a:effectLst/>
                  <a:uLnTx/>
                  <a:uFillTx/>
                  <a:latin typeface="Verdana"/>
                  <a:ea typeface="+mn-ea"/>
                  <a:cs typeface="+mn-cs"/>
                </a:rPr>
                <a:t>(2021</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153" name="Rounded Rectangle 1"/>
            <p:cNvSpPr/>
            <p:nvPr/>
          </p:nvSpPr>
          <p:spPr bwMode="auto">
            <a:xfrm>
              <a:off x="1253717" y="2833231"/>
              <a:ext cx="7668000" cy="1471301"/>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4" name="Jobbra nyíl 30"/>
            <p:cNvSpPr/>
            <p:nvPr/>
          </p:nvSpPr>
          <p:spPr>
            <a:xfrm>
              <a:off x="5205035" y="4034762"/>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55" name="Lekerekített téglalap 18"/>
            <p:cNvSpPr/>
            <p:nvPr/>
          </p:nvSpPr>
          <p:spPr>
            <a:xfrm>
              <a:off x="6463547" y="2892867"/>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56" name="Lekerekített téglalap 15"/>
            <p:cNvSpPr/>
            <p:nvPr/>
          </p:nvSpPr>
          <p:spPr>
            <a:xfrm>
              <a:off x="5406195" y="5303887"/>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57" name="Lekerekített téglalap 36"/>
            <p:cNvSpPr/>
            <p:nvPr/>
          </p:nvSpPr>
          <p:spPr>
            <a:xfrm>
              <a:off x="6482665" y="2883282"/>
              <a:ext cx="1026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SVE</a:t>
              </a:r>
              <a:r>
                <a:rPr kumimoji="0" lang="en-GB" sz="1050" b="0" i="0" u="none" strike="noStrike" kern="1200" cap="none" spc="0" normalizeH="0" baseline="30000" noProof="0">
                  <a:ln>
                    <a:noFill/>
                  </a:ln>
                  <a:solidFill>
                    <a:srgbClr val="FFFFFF"/>
                  </a:solidFill>
                  <a:effectLst/>
                  <a:uLnTx/>
                  <a:uFillTx/>
                  <a:latin typeface="Verdana"/>
                  <a:ea typeface="Verdana" panose="020B0604030504040204" pitchFamily="34" charset="0"/>
                  <a:cs typeface="Verdana" panose="020B060403050404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(v8.2, opt.)</a:t>
              </a:r>
              <a:endParaRPr kumimoji="0" lang="hu-HU" sz="1050" b="0" i="0" u="none" strike="noStrike" kern="1200" cap="none" spc="0" normalizeH="0" baseline="30000" noProof="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158" name="Jobbra nyíl 30"/>
            <p:cNvSpPr/>
            <p:nvPr/>
          </p:nvSpPr>
          <p:spPr>
            <a:xfrm>
              <a:off x="6855400" y="1964532"/>
              <a:ext cx="140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59" name="Lekerekített téglalap 13"/>
            <p:cNvSpPr/>
            <p:nvPr/>
          </p:nvSpPr>
          <p:spPr>
            <a:xfrm>
              <a:off x="7765705" y="2299062"/>
              <a:ext cx="1116000" cy="468000"/>
            </a:xfrm>
            <a:prstGeom prst="round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Confidential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7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Compute Arch.</a:t>
              </a:r>
              <a:endParaRPr kumimoji="0" lang="en-GB" sz="1050" b="0" i="0" u="none" strike="noStrike" kern="1200" cap="none" spc="-7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7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MTE</a:t>
              </a:r>
              <a:endParaRPr kumimoji="0" lang="hu-HU" sz="1050" b="0" i="0" u="none" strike="noStrike" kern="1200" cap="none" spc="-7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160" name="Jobbra nyíl 30"/>
            <p:cNvSpPr/>
            <p:nvPr/>
          </p:nvSpPr>
          <p:spPr>
            <a:xfrm>
              <a:off x="6910490" y="2401107"/>
              <a:ext cx="82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61" name="Lekerekített téglalap 18"/>
            <p:cNvSpPr/>
            <p:nvPr/>
          </p:nvSpPr>
          <p:spPr>
            <a:xfrm>
              <a:off x="7764455" y="2879857"/>
              <a:ext cx="1116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en-GB"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Aarch32</a:t>
              </a:r>
              <a:r>
                <a:rPr kumimoji="0" lang="en-GB"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5</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62" name="Lekerekített téglalap 36"/>
            <p:cNvSpPr/>
            <p:nvPr/>
          </p:nvSpPr>
          <p:spPr>
            <a:xfrm>
              <a:off x="7784835" y="2890367"/>
              <a:ext cx="1080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SVE2</a:t>
              </a:r>
              <a:endParaRPr kumimoji="0" lang="hu-HU" sz="1050" b="0" i="0" u="none" strike="noStrike" kern="1200" cap="none" spc="0" normalizeH="0" baseline="30000" noProof="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163" name="Jobbra nyíl 30"/>
            <p:cNvSpPr/>
            <p:nvPr/>
          </p:nvSpPr>
          <p:spPr>
            <a:xfrm>
              <a:off x="7521330" y="3625227"/>
              <a:ext cx="25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64" name="TextBox 79"/>
            <p:cNvSpPr txBox="1"/>
            <p:nvPr/>
          </p:nvSpPr>
          <p:spPr>
            <a:xfrm>
              <a:off x="6109" y="3261559"/>
              <a:ext cx="10593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To</a:t>
              </a:r>
              <a:r>
                <a:rPr kumimoji="0" lang="hu-HU" sz="1200" b="0" i="0" u="none" strike="noStrike" kern="1200" cap="none" spc="0" normalizeH="0" baseline="0" noProof="0">
                  <a:ln>
                    <a:noFill/>
                  </a:ln>
                  <a:solidFill>
                    <a:srgbClr val="FF0000"/>
                  </a:solidFill>
                  <a:effectLst/>
                  <a:uLnTx/>
                  <a:uFillTx/>
                  <a:latin typeface="Verdana"/>
                  <a:ea typeface="+mn-ea"/>
                  <a:cs typeface="+mn-cs"/>
                </a:rPr>
                <a:t> </a:t>
              </a:r>
              <a:r>
                <a:rPr kumimoji="0" lang="hu-HU" sz="1200" b="0" i="0" u="none" strike="noStrike" kern="1200" cap="none" spc="0" normalizeH="0" baseline="0" noProof="0" err="1">
                  <a:ln>
                    <a:noFill/>
                  </a:ln>
                  <a:solidFill>
                    <a:srgbClr val="FF0000"/>
                  </a:solidFill>
                  <a:effectLst/>
                  <a:uLnTx/>
                  <a:uFillTx/>
                  <a:latin typeface="Verdana"/>
                  <a:ea typeface="+mn-ea"/>
                  <a:cs typeface="+mn-cs"/>
                </a:rPr>
                <a:t>enhance</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compute</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capabilities</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p:txBody>
        </p:sp>
        <p:sp>
          <p:nvSpPr>
            <p:cNvPr id="165" name="Rounded Rectangle 164"/>
            <p:cNvSpPr/>
            <p:nvPr/>
          </p:nvSpPr>
          <p:spPr bwMode="auto">
            <a:xfrm>
              <a:off x="2693616" y="1797499"/>
              <a:ext cx="6228614" cy="990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7" name="Rounded Rectangle 166"/>
            <p:cNvSpPr/>
            <p:nvPr/>
          </p:nvSpPr>
          <p:spPr bwMode="auto">
            <a:xfrm>
              <a:off x="4014112" y="1217082"/>
              <a:ext cx="5016608" cy="5724000"/>
            </a:xfrm>
            <a:prstGeom prst="roundRect">
              <a:avLst/>
            </a:prstGeom>
            <a:noFill/>
            <a:ln w="28575" cap="flat" cmpd="sng" algn="ctr">
              <a:solidFill>
                <a:srgbClr val="0070C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1" name="TextBox 100"/>
            <p:cNvSpPr txBox="1"/>
            <p:nvPr/>
          </p:nvSpPr>
          <p:spPr>
            <a:xfrm>
              <a:off x="71500" y="1377607"/>
              <a:ext cx="414607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FF0000"/>
                  </a:solidFill>
                  <a:effectLst/>
                  <a:uLnTx/>
                  <a:uFillTx/>
                  <a:latin typeface="Verdana"/>
                  <a:ea typeface="+mn-ea"/>
                  <a:cs typeface="+mn-cs"/>
                </a:rPr>
                <a:t>The thumb instruction set aims at reducing code size.</a:t>
              </a:r>
            </a:p>
          </p:txBody>
        </p:sp>
      </p:grpSp>
    </p:spTree>
    <p:extLst>
      <p:ext uri="{BB962C8B-B14F-4D97-AF65-F5344CB8AC3E}">
        <p14:creationId xmlns:p14="http://schemas.microsoft.com/office/powerpoint/2010/main" val="3022266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a:t>
            </a:r>
            <a:r>
              <a:rPr lang="hu-HU" sz="1700" dirty="0">
                <a:solidFill>
                  <a:srgbClr val="FFFFFF"/>
                </a:solidFill>
              </a:rPr>
              <a:t> (</a:t>
            </a:r>
            <a:r>
              <a:rPr lang="en-US" sz="1700" dirty="0">
                <a:solidFill>
                  <a:srgbClr val="FFFFFF"/>
                </a:solidFill>
              </a:rPr>
              <a:t>9</a:t>
            </a:r>
            <a:r>
              <a:rPr lang="hu-HU" sz="1700" dirty="0">
                <a:solidFill>
                  <a:srgbClr val="FFFFFF"/>
                </a:solidFill>
              </a:rPr>
              <a:t>)</a:t>
            </a:r>
            <a:endParaRPr lang="en-US" sz="1700" dirty="0">
              <a:solidFill>
                <a:srgbClr val="FFFFFF"/>
              </a:solidFill>
            </a:endParaRPr>
          </a:p>
        </p:txBody>
      </p:sp>
      <p:sp>
        <p:nvSpPr>
          <p:cNvPr id="4" name="TextBox 3"/>
          <p:cNvSpPr txBox="1"/>
          <p:nvPr/>
        </p:nvSpPr>
        <p:spPr>
          <a:xfrm>
            <a:off x="211434" y="779222"/>
            <a:ext cx="8913108" cy="20210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hu-HU" sz="1600" b="0" i="0" u="none" strike="noStrike" kern="1200" cap="none" spc="0" normalizeH="0" baseline="30000" noProof="0" dirty="0">
                <a:ln>
                  <a:noFill/>
                </a:ln>
                <a:solidFill>
                  <a:srgbClr val="000000"/>
                </a:solidFill>
                <a:effectLst/>
                <a:uLnTx/>
                <a:uFillTx/>
                <a:latin typeface="Verdana"/>
                <a:ea typeface="+mn-ea"/>
                <a:cs typeface="+mn-cs"/>
              </a:rPr>
              <a:t>1</a:t>
            </a:r>
            <a:r>
              <a:rPr kumimoji="0" lang="en-US" sz="1600" b="0" i="0" u="none" strike="noStrike" kern="1200" cap="none" spc="0" normalizeH="0" baseline="0" noProof="0" dirty="0">
                <a:ln>
                  <a:noFill/>
                </a:ln>
                <a:solidFill>
                  <a:srgbClr val="000000"/>
                </a:solidFill>
                <a:effectLst/>
                <a:uLnTx/>
                <a:uFillTx/>
                <a:latin typeface="Verdana"/>
                <a:ea typeface="+mn-ea"/>
                <a:cs typeface="+mn-cs"/>
              </a:rPr>
              <a:t>Neon technology is ARM’s designation for Advanced SIMD extensions</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30000" noProof="0" dirty="0">
                <a:ln>
                  <a:noFill/>
                </a:ln>
                <a:solidFill>
                  <a:srgbClr val="000000"/>
                </a:solidFill>
                <a:effectLst/>
                <a:uLnTx/>
                <a:uFillTx/>
                <a:latin typeface="Verdana"/>
                <a:ea typeface="+mn-ea"/>
                <a:cs typeface="+mn-cs"/>
              </a:rPr>
              <a:t>2</a:t>
            </a:r>
            <a:r>
              <a:rPr kumimoji="0" lang="hu-HU" sz="1600" b="0" i="0" u="none" strike="noStrike" kern="1200" cap="none" spc="0" normalizeH="0" baseline="0" noProof="0" dirty="0">
                <a:ln>
                  <a:noFill/>
                </a:ln>
                <a:solidFill>
                  <a:srgbClr val="000000"/>
                </a:solidFill>
                <a:effectLst/>
                <a:uLnTx/>
                <a:uFillTx/>
                <a:latin typeface="Verdana"/>
                <a:ea typeface="+mn-ea"/>
                <a:cs typeface="+mn-cs"/>
              </a:rPr>
              <a:t>The VFP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subset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became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depricated</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Armv8 ISA.</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hu-HU" sz="1600" b="0" i="0" u="none" strike="noStrike" kern="1200" cap="none" spc="0" normalizeH="0" baseline="30000" noProof="0" dirty="0">
                <a:ln>
                  <a:noFill/>
                </a:ln>
                <a:solidFill>
                  <a:srgbClr val="000000"/>
                </a:solidFill>
                <a:effectLst/>
                <a:uLnTx/>
                <a:uFillTx/>
                <a:latin typeface="Verdana"/>
                <a:ea typeface="+mn-ea"/>
                <a:cs typeface="+mn-cs"/>
              </a:rPr>
              <a:t>3</a:t>
            </a:r>
            <a:r>
              <a:rPr kumimoji="0" lang="hu-HU" sz="1600" b="0" i="0" u="none" strike="noStrike" kern="1200" cap="none" spc="0" normalizeH="0" baseline="0" noProof="0" dirty="0">
                <a:ln>
                  <a:noFill/>
                </a:ln>
                <a:solidFill>
                  <a:srgbClr val="000000"/>
                </a:solidFill>
                <a:effectLst/>
                <a:uLnTx/>
                <a:uFillTx/>
                <a:latin typeface="Verdana"/>
                <a:ea typeface="+mn-ea"/>
                <a:cs typeface="+mn-cs"/>
              </a:rPr>
              <a:t>Jazelle-RTC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ThumbEE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became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depricated</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Armv7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Issue</a:t>
            </a:r>
            <a:r>
              <a:rPr kumimoji="0" lang="hu-HU" sz="1600" b="0" i="0" u="none" strike="noStrike" kern="1200" cap="none" spc="0" normalizeH="0" baseline="0" noProof="0" dirty="0">
                <a:ln>
                  <a:noFill/>
                </a:ln>
                <a:solidFill>
                  <a:srgbClr val="000000"/>
                </a:solidFill>
                <a:effectLst/>
                <a:uLnTx/>
                <a:uFillTx/>
                <a:latin typeface="Verdana"/>
                <a:ea typeface="+mn-ea"/>
                <a:cs typeface="+mn-cs"/>
              </a:rPr>
              <a:t> C in 10/2011.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30000" noProof="0" dirty="0">
                <a:ln>
                  <a:noFill/>
                </a:ln>
                <a:solidFill>
                  <a:srgbClr val="000000"/>
                </a:solidFill>
                <a:effectLst/>
                <a:uLnTx/>
                <a:uFillTx/>
                <a:latin typeface="Verdana"/>
                <a:ea typeface="+mn-ea"/>
                <a:cs typeface="+mn-cs"/>
              </a:rPr>
              <a:t>4</a:t>
            </a:r>
            <a:r>
              <a:rPr kumimoji="0" lang="hu-HU"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0000"/>
                </a:solidFill>
                <a:effectLst/>
                <a:uLnTx/>
                <a:uFillTx/>
                <a:latin typeface="Verdana"/>
                <a:ea typeface="+mn-ea"/>
                <a:cs typeface="+mn-cs"/>
              </a:rPr>
              <a:t>SV</a:t>
            </a:r>
            <a:r>
              <a:rPr kumimoji="0" lang="hu-HU" sz="1600" b="0" i="0" u="none" strike="noStrike" kern="1200" cap="none" spc="0" normalizeH="0" baseline="0" noProof="0" dirty="0">
                <a:ln>
                  <a:noFill/>
                </a:ln>
                <a:solidFill>
                  <a:srgbClr val="000000"/>
                </a:solidFill>
                <a:effectLst/>
                <a:uLnTx/>
                <a:uFillTx/>
                <a:latin typeface="Verdana"/>
                <a:ea typeface="+mn-ea"/>
                <a:cs typeface="+mn-cs"/>
              </a:rPr>
              <a:t>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Scalable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Vector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Extension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subset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became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introduced</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Armv8</a:t>
            </a:r>
            <a:r>
              <a:rPr kumimoji="0" lang="en-US" sz="1600" b="0" i="0" u="none" strike="noStrike" kern="1200" cap="none" spc="0" normalizeH="0" baseline="0" noProof="0" dirty="0">
                <a:ln>
                  <a:noFill/>
                </a:ln>
                <a:solidFill>
                  <a:srgbClr val="000000"/>
                </a:solidFill>
                <a:effectLst/>
                <a:uLnTx/>
                <a:uFillTx/>
                <a:latin typeface="Verdana"/>
                <a:ea typeface="+mn-ea"/>
                <a:cs typeface="+mn-cs"/>
              </a:rPr>
              <a:t>.2</a:t>
            </a:r>
            <a:r>
              <a:rPr kumimoji="0" lang="hu-HU" sz="1600" b="0" i="0" u="none" strike="noStrike" kern="1200" cap="none" spc="0" normalizeH="0" baseline="0" noProof="0" dirty="0">
                <a:ln>
                  <a:noFill/>
                </a:ln>
                <a:solidFill>
                  <a:srgbClr val="000000"/>
                </a:solidFill>
                <a:effectLst/>
                <a:uLnTx/>
                <a:uFillTx/>
                <a:latin typeface="Verdana"/>
                <a:ea typeface="+mn-ea"/>
                <a:cs typeface="+mn-cs"/>
              </a:rPr>
              <a:t> ISA </a:t>
            </a:r>
            <a:r>
              <a:rPr kumimoji="0" lang="en-GB" sz="1600" b="0" i="0" u="none" strike="noStrike" kern="1200" cap="none" spc="0" normalizeH="0" baseline="0" noProof="0" dirty="0">
                <a:ln>
                  <a:noFill/>
                </a:ln>
                <a:solidFill>
                  <a:srgbClr val="000000"/>
                </a:solidFill>
                <a:effectLst/>
                <a:uLnTx/>
                <a:uFillTx/>
                <a:latin typeface="Verdana"/>
                <a:ea typeface="+mn-ea"/>
                <a:cs typeface="+mn-cs"/>
              </a:rPr>
              <a:t>as an optional feature,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only</a:t>
            </a:r>
            <a:r>
              <a:rPr kumimoji="0" lang="hu-HU" sz="1600" b="0" i="0" u="none" strike="noStrike" kern="1200" cap="none" spc="0" normalizeH="0" baseline="0" noProof="0" dirty="0">
                <a:ln>
                  <a:noFill/>
                </a:ln>
                <a:solidFill>
                  <a:srgbClr val="000000"/>
                </a:solidFill>
                <a:effectLst/>
                <a:uLnTx/>
                <a:uFillTx/>
                <a:latin typeface="Verdana"/>
                <a:ea typeface="+mn-ea"/>
                <a:cs typeface="+mn-cs"/>
              </a:rPr>
              <a:t> in 201</a:t>
            </a:r>
            <a:r>
              <a:rPr kumimoji="0" lang="en-US" sz="1600" b="0" i="0" u="none" strike="noStrike" kern="1200" cap="none" spc="0" normalizeH="0" baseline="0" noProof="0" dirty="0">
                <a:ln>
                  <a:noFill/>
                </a:ln>
                <a:solidFill>
                  <a:srgbClr val="000000"/>
                </a:solidFill>
                <a:effectLst/>
                <a:uLnTx/>
                <a:uFillTx/>
                <a:latin typeface="Verdana"/>
                <a:ea typeface="+mn-ea"/>
                <a:cs typeface="+mn-cs"/>
              </a:rPr>
              <a:t>7</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30000" noProof="0" dirty="0">
                <a:ln>
                  <a:noFill/>
                </a:ln>
                <a:solidFill>
                  <a:srgbClr val="000000"/>
                </a:solidFill>
                <a:effectLst/>
                <a:uLnTx/>
                <a:uFillTx/>
                <a:latin typeface="Verdana"/>
                <a:ea typeface="+mn-ea"/>
                <a:cs typeface="+mn-cs"/>
              </a:rPr>
              <a:t>5</a:t>
            </a:r>
            <a:r>
              <a:rPr kumimoji="0" lang="en-GB" sz="1600" b="0" i="0" u="none" strike="noStrike" kern="1200" cap="none" spc="0" normalizeH="0" baseline="0" noProof="0" dirty="0">
                <a:ln>
                  <a:noFill/>
                </a:ln>
                <a:solidFill>
                  <a:srgbClr val="000000"/>
                </a:solidFill>
                <a:effectLst/>
                <a:uLnTx/>
                <a:uFillTx/>
                <a:latin typeface="Verdana"/>
                <a:ea typeface="+mn-ea"/>
                <a:cs typeface="+mn-cs"/>
              </a:rPr>
              <a:t>The AArch32 execution mode is only supported in certain implementations, e.g.</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in the Cortex-A510 CPU.</a:t>
            </a:r>
          </a:p>
        </p:txBody>
      </p:sp>
      <p:sp>
        <p:nvSpPr>
          <p:cNvPr id="6" name="TextBox 5"/>
          <p:cNvSpPr txBox="1"/>
          <p:nvPr/>
        </p:nvSpPr>
        <p:spPr>
          <a:xfrm>
            <a:off x="73100" y="440668"/>
            <a:ext cx="57118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Explanation of the superscripts in the previous Figure</a:t>
            </a:r>
          </a:p>
        </p:txBody>
      </p:sp>
    </p:spTree>
    <p:extLst>
      <p:ext uri="{BB962C8B-B14F-4D97-AF65-F5344CB8AC3E}">
        <p14:creationId xmlns:p14="http://schemas.microsoft.com/office/powerpoint/2010/main" val="3279493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2.1 Overview of the evolution of the Arm ISA </a:t>
            </a:r>
            <a:r>
              <a:rPr lang="hu-HU" sz="1700" dirty="0">
                <a:solidFill>
                  <a:srgbClr val="FFFFFF"/>
                </a:solidFill>
              </a:rPr>
              <a:t>(</a:t>
            </a:r>
            <a:r>
              <a:rPr lang="en-US" sz="1700" dirty="0">
                <a:solidFill>
                  <a:srgbClr val="FFFFFF"/>
                </a:solidFill>
              </a:rPr>
              <a:t>10</a:t>
            </a:r>
            <a:r>
              <a:rPr lang="hu-HU" sz="1700" dirty="0">
                <a:solidFill>
                  <a:srgbClr val="FFFFFF"/>
                </a:solidFill>
              </a:rPr>
              <a:t>)</a:t>
            </a:r>
            <a:endParaRPr lang="en-US" dirty="0"/>
          </a:p>
        </p:txBody>
      </p:sp>
      <p:sp>
        <p:nvSpPr>
          <p:cNvPr id="6" name="Rounded Rectangle 5"/>
          <p:cNvSpPr/>
          <p:nvPr/>
        </p:nvSpPr>
        <p:spPr bwMode="auto">
          <a:xfrm>
            <a:off x="16870" y="868195"/>
            <a:ext cx="9117012" cy="5328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277129" y="1760215"/>
            <a:ext cx="8899167"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In the </a:t>
            </a:r>
            <a:r>
              <a:rPr kumimoji="0" lang="en-US" sz="1600" b="0" i="0" u="none" strike="noStrike" kern="1200" cap="none" spc="-50" normalizeH="0" baseline="0" noProof="0" dirty="0">
                <a:ln>
                  <a:noFill/>
                </a:ln>
                <a:solidFill>
                  <a:srgbClr val="FF0000"/>
                </a:solidFill>
                <a:effectLst/>
                <a:uLnTx/>
                <a:uFillTx/>
                <a:latin typeface="Verdana"/>
                <a:ea typeface="+mn-ea"/>
                <a:cs typeface="+mn-cs"/>
              </a:rPr>
              <a:t>Armv8.0 </a:t>
            </a:r>
            <a:r>
              <a:rPr kumimoji="0" lang="en-US" sz="1600" b="0" i="0" u="none" strike="noStrike" kern="1200" cap="none" spc="-50" normalizeH="0" baseline="0" noProof="0" dirty="0">
                <a:ln>
                  <a:noFill/>
                </a:ln>
                <a:solidFill>
                  <a:srgbClr val="000000"/>
                </a:solidFill>
                <a:effectLst/>
                <a:uLnTx/>
                <a:uFillTx/>
                <a:latin typeface="Verdana"/>
                <a:ea typeface="+mn-ea"/>
                <a:cs typeface="+mn-cs"/>
              </a:rPr>
              <a:t>ISA revision (in </a:t>
            </a:r>
            <a:r>
              <a:rPr kumimoji="0" lang="en-US" sz="1600" b="0" i="0" u="none" strike="noStrike" kern="1200" cap="none" spc="-50" normalizeH="0" baseline="0" noProof="0" dirty="0">
                <a:ln>
                  <a:noFill/>
                </a:ln>
                <a:solidFill>
                  <a:srgbClr val="0070C0"/>
                </a:solidFill>
                <a:effectLst/>
                <a:uLnTx/>
                <a:uFillTx/>
                <a:latin typeface="Verdana"/>
                <a:ea typeface="+mn-ea"/>
                <a:cs typeface="+mn-cs"/>
              </a:rPr>
              <a:t>2012)</a:t>
            </a:r>
            <a:r>
              <a:rPr kumimoji="0" lang="en-US" sz="1600" b="0" i="0" u="none" strike="noStrike" kern="1200" cap="none" spc="-50" normalizeH="0" baseline="0" noProof="0" dirty="0">
                <a:ln>
                  <a:noFill/>
                </a:ln>
                <a:solidFill>
                  <a:srgbClr val="000000"/>
                </a:solidFill>
                <a:effectLst/>
                <a:uLnTx/>
                <a:uFillTx/>
                <a:latin typeface="Verdana"/>
                <a:ea typeface="+mn-ea"/>
                <a:cs typeface="+mn-cs"/>
              </a:rPr>
              <a:t> ARM opened the way for </a:t>
            </a:r>
            <a:r>
              <a:rPr kumimoji="0" lang="en-US" sz="1600" b="0" i="0" u="none" strike="noStrike" kern="1200" cap="none" spc="-50" normalizeH="0" baseline="0" noProof="0" dirty="0">
                <a:ln>
                  <a:noFill/>
                </a:ln>
                <a:solidFill>
                  <a:srgbClr val="FF0000"/>
                </a:solidFill>
                <a:effectLst/>
                <a:uLnTx/>
                <a:uFillTx/>
                <a:latin typeface="Verdana"/>
                <a:ea typeface="+mn-ea"/>
                <a:cs typeface="+mn-cs"/>
              </a:rPr>
              <a:t>64-bit processing </a:t>
            </a:r>
            <a:r>
              <a:rPr kumimoji="0" lang="en-US" sz="1600" b="0" i="0" u="none" strike="noStrike" kern="1200" cap="none" spc="-50" normalizeH="0" baseline="0" noProof="0" dirty="0">
                <a:ln>
                  <a:noFill/>
                </a:ln>
                <a:solidFill>
                  <a:srgbClr val="000000"/>
                </a:solidFill>
                <a:effectLst/>
                <a:uLnTx/>
                <a:uFillTx/>
                <a:latin typeface="Verdana"/>
                <a:ea typeface="+mn-ea"/>
                <a:cs typeface="+mn-cs"/>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largely extended the register spaces available for computing, as discussed later.</a:t>
            </a:r>
          </a:p>
        </p:txBody>
      </p:sp>
      <p:sp>
        <p:nvSpPr>
          <p:cNvPr id="8" name="TextBox 7"/>
          <p:cNvSpPr txBox="1"/>
          <p:nvPr/>
        </p:nvSpPr>
        <p:spPr>
          <a:xfrm>
            <a:off x="269105" y="2325495"/>
            <a:ext cx="8926931" cy="409342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The new 64-bit </a:t>
            </a:r>
            <a:r>
              <a:rPr kumimoji="0" lang="en-US" sz="1600" b="0" i="0" u="none" strike="noStrike" kern="1200" cap="none" spc="-30" normalizeH="0" baseline="0" noProof="0" dirty="0">
                <a:ln>
                  <a:noFill/>
                </a:ln>
                <a:solidFill>
                  <a:srgbClr val="FF0000"/>
                </a:solidFill>
                <a:effectLst/>
                <a:uLnTx/>
                <a:uFillTx/>
                <a:latin typeface="Verdana"/>
                <a:ea typeface="+mn-ea"/>
                <a:cs typeface="+mn-cs"/>
              </a:rPr>
              <a:t>Armv8.0 ISA </a:t>
            </a:r>
            <a:r>
              <a:rPr kumimoji="0" lang="en-US" sz="1600" b="0" i="0" u="none" strike="noStrike" kern="1200" cap="none" spc="-30" normalizeH="0" baseline="0" noProof="0" dirty="0">
                <a:ln>
                  <a:noFill/>
                </a:ln>
                <a:solidFill>
                  <a:srgbClr val="000000"/>
                </a:solidFill>
                <a:effectLst/>
                <a:uLnTx/>
                <a:uFillTx/>
                <a:latin typeface="Verdana"/>
                <a:ea typeface="+mn-ea"/>
                <a:cs typeface="+mn-cs"/>
              </a:rPr>
              <a:t>introduced </a:t>
            </a:r>
            <a:r>
              <a:rPr kumimoji="0" lang="en-US" sz="1600" b="0" i="0" u="none" strike="noStrike" kern="1200" cap="none" spc="-30" normalizeH="0" baseline="0" noProof="0" dirty="0">
                <a:ln>
                  <a:noFill/>
                </a:ln>
                <a:solidFill>
                  <a:srgbClr val="FF0000"/>
                </a:solidFill>
                <a:effectLst/>
                <a:uLnTx/>
                <a:uFillTx/>
                <a:latin typeface="Verdana"/>
                <a:ea typeface="+mn-ea"/>
                <a:cs typeface="+mn-cs"/>
              </a:rPr>
              <a:t>two</a:t>
            </a:r>
            <a:r>
              <a:rPr kumimoji="0" lang="en-US" sz="1600" b="0" i="0" u="none" strike="noStrike" kern="1200" cap="none" spc="-30" normalizeH="0" baseline="0" noProof="0" dirty="0">
                <a:ln>
                  <a:noFill/>
                </a:ln>
                <a:solidFill>
                  <a:srgbClr val="000000"/>
                </a:solidFill>
                <a:effectLst/>
                <a:uLnTx/>
                <a:uFillTx/>
                <a:latin typeface="Verdana"/>
                <a:ea typeface="+mn-ea"/>
                <a:cs typeface="+mn-cs"/>
              </a:rPr>
              <a:t> </a:t>
            </a:r>
            <a:r>
              <a:rPr kumimoji="0" lang="en-US" sz="1600" b="0" i="0" u="none" strike="noStrike" kern="1200" cap="none" spc="-30" normalizeH="0" baseline="0" noProof="0" dirty="0">
                <a:ln>
                  <a:noFill/>
                </a:ln>
                <a:solidFill>
                  <a:srgbClr val="FF0000"/>
                </a:solidFill>
                <a:effectLst/>
                <a:uLnTx/>
                <a:uFillTx/>
                <a:latin typeface="Verdana"/>
                <a:ea typeface="+mn-ea"/>
                <a:cs typeface="+mn-cs"/>
              </a:rPr>
              <a:t>execution modes </a:t>
            </a:r>
            <a:r>
              <a:rPr kumimoji="0" lang="en-US" sz="1600" b="0" i="0" u="none" strike="noStrike" kern="1200" cap="none" spc="-30" normalizeH="0" baseline="0" noProof="0" dirty="0">
                <a:ln>
                  <a:noFill/>
                </a:ln>
                <a:solidFill>
                  <a:srgbClr val="000000"/>
                </a:solidFill>
                <a:effectLst/>
                <a:uLnTx/>
                <a:uFillTx/>
                <a:latin typeface="Verdana"/>
                <a:ea typeface="+mn-ea"/>
                <a:cs typeface="+mn-cs"/>
              </a:rPr>
              <a:t>(</a:t>
            </a:r>
            <a:r>
              <a:rPr kumimoji="0" lang="en-US" sz="1600" b="0" i="0" u="none" strike="noStrike" kern="1200" cap="none" spc="-30" normalizeH="0" baseline="0" noProof="0" dirty="0">
                <a:ln>
                  <a:noFill/>
                </a:ln>
                <a:solidFill>
                  <a:srgbClr val="0070C0"/>
                </a:solidFill>
                <a:effectLst/>
                <a:uLnTx/>
                <a:uFillTx/>
                <a:latin typeface="Verdana"/>
                <a:ea typeface="+mn-ea"/>
                <a:cs typeface="+mn-cs"/>
              </a:rPr>
              <a:t>AArch32/Aarch64</a:t>
            </a:r>
            <a:r>
              <a:rPr kumimoji="0" lang="en-US" sz="1600" b="0" i="0" u="none" strike="noStrike" kern="1200" cap="none" spc="-3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in order to provide </a:t>
            </a:r>
            <a:r>
              <a:rPr kumimoji="0" lang="en-US" sz="1600" b="0" i="0" u="none" strike="noStrike" kern="1200" cap="none" spc="-30" normalizeH="0" baseline="0" noProof="0" dirty="0">
                <a:ln>
                  <a:noFill/>
                </a:ln>
                <a:solidFill>
                  <a:srgbClr val="0070C0"/>
                </a:solidFill>
                <a:effectLst/>
                <a:uLnTx/>
                <a:uFillTx/>
                <a:latin typeface="Verdana"/>
                <a:ea typeface="+mn-ea"/>
                <a:cs typeface="+mn-cs"/>
              </a:rPr>
              <a:t>backward compatibility </a:t>
            </a:r>
            <a:r>
              <a:rPr kumimoji="0" lang="en-US" sz="1600" b="0" i="0" u="none" strike="noStrike" kern="1200" cap="none" spc="-30" normalizeH="0" baseline="0" noProof="0" dirty="0">
                <a:ln>
                  <a:noFill/>
                </a:ln>
                <a:solidFill>
                  <a:srgbClr val="000000"/>
                </a:solidFill>
                <a:effectLst/>
                <a:uLnTx/>
                <a:uFillTx/>
                <a:latin typeface="Verdana"/>
                <a:ea typeface="+mn-ea"/>
                <a:cs typeface="+mn-cs"/>
              </a:rPr>
              <a:t>with the 32-bit Armv7 ISA.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In the </a:t>
            </a:r>
            <a:r>
              <a:rPr kumimoji="0" lang="en-US" sz="1600" b="0" i="0" u="none" strike="noStrike" kern="1200" cap="none" spc="-30" normalizeH="0" baseline="0" noProof="0" dirty="0">
                <a:ln>
                  <a:noFill/>
                </a:ln>
                <a:solidFill>
                  <a:srgbClr val="FF0000"/>
                </a:solidFill>
                <a:effectLst/>
                <a:uLnTx/>
                <a:uFillTx/>
                <a:latin typeface="Verdana"/>
                <a:ea typeface="+mn-ea"/>
                <a:cs typeface="+mn-cs"/>
              </a:rPr>
              <a:t>Aarch32 execution mode </a:t>
            </a:r>
            <a:r>
              <a:rPr kumimoji="0" lang="en-US" sz="1600" b="0" i="0" u="none" strike="noStrike" kern="1200" cap="none" spc="-30" normalizeH="0" baseline="0" noProof="0" dirty="0">
                <a:ln>
                  <a:noFill/>
                </a:ln>
                <a:solidFill>
                  <a:srgbClr val="000000"/>
                </a:solidFill>
                <a:effectLst/>
                <a:uLnTx/>
                <a:uFillTx/>
                <a:latin typeface="Verdana"/>
                <a:ea typeface="+mn-ea"/>
                <a:cs typeface="+mn-cs"/>
              </a:rPr>
              <a:t>processors behave </a:t>
            </a:r>
            <a:r>
              <a:rPr kumimoji="0" lang="en-US" sz="1600" b="0" i="0" u="none" strike="noStrike" kern="1200" cap="none" spc="-30" normalizeH="0" baseline="0" noProof="0" dirty="0">
                <a:ln>
                  <a:noFill/>
                </a:ln>
                <a:solidFill>
                  <a:srgbClr val="0070C0"/>
                </a:solidFill>
                <a:effectLst/>
                <a:uLnTx/>
                <a:uFillTx/>
                <a:latin typeface="Verdana"/>
                <a:ea typeface="+mn-ea"/>
                <a:cs typeface="+mn-cs"/>
              </a:rPr>
              <a:t>like Armv7 processors, </a:t>
            </a:r>
            <a:r>
              <a:rPr kumimoji="0" lang="en-US" sz="1600" b="0" i="0" u="none" strike="noStrike" kern="1200" cap="none" spc="-30" normalizeH="0" baseline="0" noProof="0" dirty="0">
                <a:ln>
                  <a:noFill/>
                </a:ln>
                <a:solidFill>
                  <a:srgbClr val="000000"/>
                </a:solidFill>
                <a:effectLst/>
                <a:uLnTx/>
                <a:uFillTx/>
                <a:latin typeface="Verdana"/>
                <a:ea typeface="+mn-ea"/>
                <a:cs typeface="+mn-cs"/>
              </a:rPr>
              <a:t>so they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have the same execution capabilities as provided in the Armv7 ISA, whereas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in the </a:t>
            </a:r>
            <a:r>
              <a:rPr kumimoji="0" lang="en-US" sz="1600" b="0" i="0" u="none" strike="noStrike" kern="1200" cap="none" spc="-30" normalizeH="0" baseline="0" noProof="0" dirty="0">
                <a:ln>
                  <a:noFill/>
                </a:ln>
                <a:solidFill>
                  <a:srgbClr val="FF0000"/>
                </a:solidFill>
                <a:effectLst/>
                <a:uLnTx/>
                <a:uFillTx/>
                <a:latin typeface="Verdana"/>
                <a:ea typeface="+mn-ea"/>
                <a:cs typeface="+mn-cs"/>
              </a:rPr>
              <a:t>Aarch64</a:t>
            </a:r>
            <a:r>
              <a:rPr kumimoji="0" lang="en-US" sz="1600" b="0" i="0" u="none" strike="noStrike" kern="1200" cap="none" spc="-30" normalizeH="0" baseline="0" noProof="0" dirty="0">
                <a:ln>
                  <a:noFill/>
                </a:ln>
                <a:solidFill>
                  <a:srgbClr val="000000"/>
                </a:solidFill>
                <a:effectLst/>
                <a:uLnTx/>
                <a:uFillTx/>
                <a:latin typeface="Verdana"/>
                <a:ea typeface="+mn-ea"/>
                <a:cs typeface="+mn-cs"/>
              </a:rPr>
              <a:t> </a:t>
            </a:r>
            <a:r>
              <a:rPr kumimoji="0" lang="en-US" sz="1600" b="0" i="0" u="none" strike="noStrike" kern="1200" cap="none" spc="-30" normalizeH="0" baseline="0" noProof="0" dirty="0">
                <a:ln>
                  <a:noFill/>
                </a:ln>
                <a:solidFill>
                  <a:srgbClr val="FF0000"/>
                </a:solidFill>
                <a:effectLst/>
                <a:uLnTx/>
                <a:uFillTx/>
                <a:latin typeface="Verdana"/>
                <a:ea typeface="+mn-ea"/>
                <a:cs typeface="+mn-cs"/>
              </a:rPr>
              <a:t>execution mode </a:t>
            </a:r>
            <a:r>
              <a:rPr kumimoji="0" lang="en-US" sz="1600" b="0" i="0" u="none" strike="noStrike" kern="1200" cap="none" spc="-30" normalizeH="0" baseline="0" noProof="0" dirty="0">
                <a:ln>
                  <a:noFill/>
                </a:ln>
                <a:solidFill>
                  <a:srgbClr val="000000"/>
                </a:solidFill>
                <a:effectLst/>
                <a:uLnTx/>
                <a:uFillTx/>
                <a:latin typeface="Verdana"/>
                <a:ea typeface="+mn-ea"/>
                <a:cs typeface="+mn-cs"/>
              </a:rPr>
              <a:t>the processor has a </a:t>
            </a:r>
            <a:r>
              <a:rPr kumimoji="0" lang="en-US" sz="1600" b="0" i="0" u="none" strike="noStrike" kern="1200" cap="none" spc="-30" normalizeH="0" baseline="0" noProof="0" dirty="0">
                <a:ln>
                  <a:noFill/>
                </a:ln>
                <a:solidFill>
                  <a:srgbClr val="0070C0"/>
                </a:solidFill>
                <a:effectLst/>
                <a:uLnTx/>
                <a:uFillTx/>
                <a:latin typeface="Verdana"/>
                <a:ea typeface="+mn-ea"/>
                <a:cs typeface="+mn-cs"/>
              </a:rPr>
              <a:t>largely extended register space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30" normalizeH="0" baseline="0" noProof="0" dirty="0">
                <a:ln>
                  <a:noFill/>
                </a:ln>
                <a:solidFill>
                  <a:srgbClr val="0070C0"/>
                </a:solidFill>
                <a:effectLst/>
                <a:uLnTx/>
                <a:uFillTx/>
                <a:latin typeface="Verdana"/>
                <a:ea typeface="+mn-ea"/>
                <a:cs typeface="+mn-cs"/>
              </a:rPr>
              <a:t>      </a:t>
            </a:r>
            <a:r>
              <a:rPr kumimoji="0" lang="en-US" sz="1600" b="0" i="0" u="none" strike="noStrike" kern="1200" cap="none" spc="-30" normalizeH="0" baseline="0" noProof="0" dirty="0">
                <a:ln>
                  <a:noFill/>
                </a:ln>
                <a:solidFill>
                  <a:srgbClr val="000000"/>
                </a:solidFill>
                <a:effectLst/>
                <a:uLnTx/>
                <a:uFillTx/>
                <a:latin typeface="Verdana"/>
                <a:ea typeface="+mn-ea"/>
                <a:cs typeface="+mn-cs"/>
              </a:rPr>
              <a:t>for executing instructions, compared to the Armv7 ISA, as discussed later.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the same time </a:t>
            </a:r>
            <a:r>
              <a:rPr kumimoji="0" lang="en-GB" sz="1600" b="0" i="0" u="none" strike="noStrike" kern="1200" cap="none" spc="0" normalizeH="0" baseline="0" noProof="0" dirty="0">
                <a:ln>
                  <a:noFill/>
                </a:ln>
                <a:solidFill>
                  <a:srgbClr val="0070C0"/>
                </a:solidFill>
                <a:effectLst/>
                <a:uLnTx/>
                <a:uFillTx/>
                <a:latin typeface="Verdana"/>
                <a:ea typeface="+mn-ea"/>
                <a:cs typeface="+mn-cs"/>
              </a:rPr>
              <a:t>early aspects</a:t>
            </a:r>
            <a:r>
              <a:rPr kumimoji="0" lang="en-GB" sz="1600" b="0" i="0" u="none" strike="noStrike" kern="1200" cap="none" spc="0" normalizeH="0" baseline="0" noProof="0" dirty="0">
                <a:ln>
                  <a:noFill/>
                </a:ln>
                <a:solidFill>
                  <a:srgbClr val="000000"/>
                </a:solidFill>
                <a:effectLst/>
                <a:uLnTx/>
                <a:uFillTx/>
                <a:latin typeface="Verdana"/>
                <a:ea typeface="+mn-ea"/>
                <a:cs typeface="+mn-cs"/>
              </a:rPr>
              <a:t>, like </a:t>
            </a:r>
            <a:r>
              <a:rPr kumimoji="0" lang="en-GB" sz="1600" b="0" i="0" u="none" strike="noStrike" kern="1200" cap="none" spc="0" normalizeH="0" baseline="0" noProof="0" dirty="0">
                <a:ln>
                  <a:noFill/>
                </a:ln>
                <a:solidFill>
                  <a:srgbClr val="0070C0"/>
                </a:solidFill>
                <a:effectLst/>
                <a:uLnTx/>
                <a:uFillTx/>
                <a:latin typeface="Verdana"/>
                <a:ea typeface="+mn-ea"/>
                <a:cs typeface="+mn-cs"/>
              </a:rPr>
              <a:t>reducing code size and speeding up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execution of  bytecodes</a:t>
            </a:r>
            <a:r>
              <a:rPr kumimoji="0" lang="en-GB" sz="1600" b="0" i="0" u="none" strike="noStrike" kern="1200" cap="none" spc="0" normalizeH="0" baseline="0" noProof="0" dirty="0">
                <a:ln>
                  <a:noFill/>
                </a:ln>
                <a:solidFill>
                  <a:srgbClr val="000000"/>
                </a:solidFill>
                <a:effectLst/>
                <a:uLnTx/>
                <a:uFillTx/>
                <a:latin typeface="Verdana"/>
                <a:ea typeface="+mn-ea"/>
                <a:cs typeface="+mn-cs"/>
              </a:rPr>
              <a:t> became pointless and their support was </a:t>
            </a:r>
            <a:r>
              <a:rPr kumimoji="0" lang="en-GB" sz="1600" b="0" i="0" u="none" strike="noStrike" kern="1200" cap="none" spc="0" normalizeH="0" baseline="0" noProof="0" dirty="0">
                <a:ln>
                  <a:noFill/>
                </a:ln>
                <a:solidFill>
                  <a:srgbClr val="0070C0"/>
                </a:solidFill>
                <a:effectLst/>
                <a:uLnTx/>
                <a:uFillTx/>
                <a:latin typeface="Verdana"/>
                <a:ea typeface="+mn-ea"/>
                <a:cs typeface="+mn-cs"/>
              </a:rPr>
              <a:t>dropped,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a:t>
            </a:r>
            <a:r>
              <a:rPr kumimoji="0" lang="en-GB" sz="1600" b="0" i="0" u="none" strike="noStrike" kern="1200" cap="none" spc="0" normalizeH="0" baseline="0" noProof="0" dirty="0">
                <a:ln>
                  <a:noFill/>
                </a:ln>
                <a:solidFill>
                  <a:srgbClr val="000000"/>
                </a:solidFill>
                <a:effectLst/>
                <a:uLnTx/>
                <a:uFillTx/>
                <a:latin typeface="Verdana"/>
                <a:ea typeface="+mn-ea"/>
                <a:cs typeface="+mn-cs"/>
              </a:rPr>
              <a:t>as indicated in the previous Figure.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The subsequent major release, the </a:t>
            </a:r>
            <a:r>
              <a:rPr kumimoji="0" lang="en-GB" sz="1600" b="0" i="0" u="none" strike="noStrike" kern="1200" cap="none" spc="0" normalizeH="0" baseline="0" noProof="0" dirty="0">
                <a:ln>
                  <a:noFill/>
                </a:ln>
                <a:solidFill>
                  <a:srgbClr val="FF0000"/>
                </a:solidFill>
                <a:effectLst/>
                <a:uLnTx/>
                <a:uFillTx/>
                <a:latin typeface="Verdana"/>
                <a:ea typeface="+mn-ea"/>
                <a:cs typeface="+mn-cs"/>
              </a:rPr>
              <a:t>Armv8.2 </a:t>
            </a:r>
            <a:r>
              <a:rPr kumimoji="0" lang="en-GB" sz="1600" b="0" i="0" u="none" strike="noStrike" kern="1200" cap="none" spc="0" normalizeH="0" baseline="0" noProof="0" dirty="0">
                <a:ln>
                  <a:noFill/>
                </a:ln>
                <a:solidFill>
                  <a:srgbClr val="000000"/>
                </a:solidFill>
                <a:effectLst/>
                <a:uLnTx/>
                <a:uFillTx/>
                <a:latin typeface="Verdana"/>
                <a:ea typeface="+mn-ea"/>
                <a:cs typeface="+mn-cs"/>
              </a:rPr>
              <a:t>ISA</a:t>
            </a:r>
            <a:r>
              <a:rPr kumimoji="0" lang="en-GB" sz="1600" b="0" i="0" u="none" strike="noStrike" kern="1200" cap="none" spc="0" normalizeH="0" baseline="0" noProof="0" dirty="0">
                <a:ln>
                  <a:noFill/>
                </a:ln>
                <a:solidFill>
                  <a:srgbClr val="FF0000"/>
                </a:solidFill>
                <a:effectLst/>
                <a:uLnTx/>
                <a:uFillTx/>
                <a:latin typeface="Verdana"/>
                <a:ea typeface="+mn-ea"/>
                <a:cs typeface="+mn-cs"/>
              </a:rPr>
              <a:t> </a:t>
            </a:r>
            <a:r>
              <a:rPr kumimoji="0" lang="en-GB" sz="1600" b="0" i="0" u="none" strike="noStrike" kern="1200" cap="none" spc="0" normalizeH="0" baseline="0" noProof="0" dirty="0">
                <a:ln>
                  <a:noFill/>
                </a:ln>
                <a:solidFill>
                  <a:srgbClr val="000000"/>
                </a:solidFill>
                <a:effectLst/>
                <a:uLnTx/>
                <a:uFillTx/>
                <a:latin typeface="Verdana"/>
                <a:ea typeface="+mn-ea"/>
                <a:cs typeface="+mn-cs"/>
              </a:rPr>
              <a:t>(not indicated in the preceding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Figure due to space limitations) </a:t>
            </a:r>
            <a:r>
              <a:rPr kumimoji="0" lang="en-GB" sz="1600" b="0" i="0" u="none" strike="noStrike" kern="1200" cap="none" spc="0" normalizeH="0" baseline="0" noProof="0" dirty="0">
                <a:ln>
                  <a:noFill/>
                </a:ln>
                <a:solidFill>
                  <a:srgbClr val="0070C0"/>
                </a:solidFill>
                <a:effectLst/>
                <a:uLnTx/>
                <a:uFillTx/>
                <a:latin typeface="Verdana"/>
                <a:ea typeface="+mn-ea"/>
                <a:cs typeface="+mn-cs"/>
              </a:rPr>
              <a:t>optionally</a:t>
            </a:r>
            <a:r>
              <a:rPr kumimoji="0" lang="en-GB" sz="1600" b="0" i="0" u="none" strike="noStrike" kern="1200" cap="none" spc="0" normalizeH="0" baseline="0" noProof="0" dirty="0">
                <a:ln>
                  <a:noFill/>
                </a:ln>
                <a:solidFill>
                  <a:srgbClr val="000000"/>
                </a:solidFill>
                <a:effectLst/>
                <a:uLnTx/>
                <a:uFillTx/>
                <a:latin typeface="Verdana"/>
                <a:ea typeface="+mn-ea"/>
                <a:cs typeface="+mn-cs"/>
              </a:rPr>
              <a:t> introduced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SVE (Scalable Vector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60" normalizeH="0" baseline="0" noProof="0" dirty="0">
                <a:ln>
                  <a:noFill/>
                </a:ln>
                <a:solidFill>
                  <a:srgbClr val="FF0000"/>
                </a:solidFill>
                <a:effectLst/>
                <a:uLnTx/>
                <a:uFillTx/>
                <a:latin typeface="Verdana"/>
                <a:ea typeface="+mn-ea"/>
                <a:cs typeface="+mn-cs"/>
              </a:rPr>
              <a:t>Extension) </a:t>
            </a:r>
            <a:r>
              <a:rPr kumimoji="0" lang="en-US" sz="1600" b="0" i="0" u="none" strike="noStrike" kern="1200" cap="none" spc="-60" normalizeH="0" baseline="0" noProof="0" dirty="0">
                <a:ln>
                  <a:noFill/>
                </a:ln>
                <a:solidFill>
                  <a:srgbClr val="000000"/>
                </a:solidFill>
                <a:effectLst/>
                <a:uLnTx/>
                <a:uFillTx/>
                <a:latin typeface="Verdana"/>
                <a:ea typeface="+mn-ea"/>
                <a:cs typeface="+mn-cs"/>
              </a:rPr>
              <a:t>and </a:t>
            </a:r>
            <a:r>
              <a:rPr kumimoji="0" lang="en-US" sz="1600" b="0" i="0" u="none" strike="noStrike" kern="1200" cap="none" spc="-60" normalizeH="0" baseline="0" noProof="0" dirty="0">
                <a:ln>
                  <a:noFill/>
                </a:ln>
                <a:solidFill>
                  <a:srgbClr val="FF0000"/>
                </a:solidFill>
                <a:effectLst/>
                <a:uLnTx/>
                <a:uFillTx/>
                <a:latin typeface="Verdana"/>
                <a:ea typeface="+mn-ea"/>
                <a:cs typeface="+mn-cs"/>
              </a:rPr>
              <a:t>a number of data formats and instructions to support AI computations</a:t>
            </a:r>
            <a:r>
              <a:rPr kumimoji="0" lang="en-US" sz="1600" b="0" i="0" u="none" strike="noStrike" kern="1200" cap="none" spc="0" normalizeH="0" baseline="0" noProof="0" dirty="0">
                <a:ln>
                  <a:noFill/>
                </a:ln>
                <a:solidFill>
                  <a:srgbClr val="FF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such as Half precision FP or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BFloat</a:t>
            </a:r>
            <a:r>
              <a:rPr kumimoji="0" lang="en-US" sz="1600" b="0" i="0" u="none" strike="noStrike" kern="1200" cap="none" spc="0" normalizeH="0" baseline="0" noProof="0" dirty="0">
                <a:ln>
                  <a:noFill/>
                </a:ln>
                <a:solidFill>
                  <a:srgbClr val="000000"/>
                </a:solidFill>
                <a:effectLst/>
                <a:uLnTx/>
                <a:uFillTx/>
                <a:latin typeface="Verdana"/>
                <a:ea typeface="+mn-ea"/>
                <a:cs typeface="+mn-cs"/>
              </a:rPr>
              <a:t> (to be discussed later.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These extensions </a:t>
            </a:r>
            <a:r>
              <a:rPr kumimoji="0" lang="en-US" sz="1600" b="0" i="0" u="none" strike="noStrike" kern="1200" cap="none" spc="0" normalizeH="0" baseline="0" noProof="0" dirty="0">
                <a:ln>
                  <a:noFill/>
                </a:ln>
                <a:solidFill>
                  <a:srgbClr val="0070C0"/>
                </a:solidFill>
                <a:effectLst/>
                <a:uLnTx/>
                <a:uFillTx/>
                <a:latin typeface="Verdana"/>
                <a:ea typeface="+mn-ea"/>
                <a:cs typeface="+mn-cs"/>
              </a:rPr>
              <a:t>became mandatory </a:t>
            </a:r>
            <a:r>
              <a:rPr kumimoji="0" lang="en-US" sz="1600" b="0" i="0" u="none" strike="noStrike" kern="1200" cap="none" spc="0" normalizeH="0" baseline="0" noProof="0" dirty="0">
                <a:ln>
                  <a:noFill/>
                </a:ln>
                <a:solidFill>
                  <a:srgbClr val="000000"/>
                </a:solidFill>
                <a:effectLst/>
                <a:uLnTx/>
                <a:uFillTx/>
                <a:latin typeface="Verdana"/>
                <a:ea typeface="+mn-ea"/>
                <a:cs typeface="+mn-cs"/>
              </a:rPr>
              <a:t>in subsequent Arm ISA releases.</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30" normalizeH="0" baseline="0" noProof="0" dirty="0">
              <a:ln>
                <a:noFill/>
              </a:ln>
              <a:solidFill>
                <a:srgbClr val="000000"/>
              </a:solidFill>
              <a:effectLst/>
              <a:uLnTx/>
              <a:uFillTx/>
              <a:latin typeface="Verdana"/>
              <a:ea typeface="+mn-ea"/>
              <a:cs typeface="+mn-cs"/>
            </a:endParaRPr>
          </a:p>
        </p:txBody>
      </p:sp>
      <p:sp>
        <p:nvSpPr>
          <p:cNvPr id="4" name="TextBox 3"/>
          <p:cNvSpPr txBox="1"/>
          <p:nvPr/>
        </p:nvSpPr>
        <p:spPr>
          <a:xfrm>
            <a:off x="248166" y="884828"/>
            <a:ext cx="8994770" cy="90794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80" normalizeH="0" baseline="0" noProof="0" dirty="0">
                <a:ln>
                  <a:noFill/>
                </a:ln>
                <a:solidFill>
                  <a:srgbClr val="0070C0"/>
                </a:solidFill>
                <a:effectLst/>
                <a:uLnTx/>
                <a:uFillTx/>
                <a:latin typeface="Verdana"/>
                <a:ea typeface="+mn-ea"/>
                <a:cs typeface="+mn-cs"/>
              </a:rPr>
              <a:t>The </a:t>
            </a:r>
            <a:r>
              <a:rPr kumimoji="0" lang="en-GB" sz="1600" b="0" i="0" u="none" strike="noStrike" kern="1200" cap="none" spc="-80" normalizeH="0" baseline="0" noProof="0" dirty="0">
                <a:ln>
                  <a:noFill/>
                </a:ln>
                <a:solidFill>
                  <a:srgbClr val="FF0000"/>
                </a:solidFill>
                <a:effectLst/>
                <a:uLnTx/>
                <a:uFillTx/>
                <a:latin typeface="Verdana"/>
                <a:ea typeface="+mn-ea"/>
                <a:cs typeface="+mn-cs"/>
              </a:rPr>
              <a:t>Armv7 </a:t>
            </a:r>
            <a:r>
              <a:rPr kumimoji="0" lang="en-GB" sz="1600" b="0" i="0" u="none" strike="noStrike" kern="1200" cap="none" spc="-80" normalizeH="0" baseline="0" noProof="0" dirty="0">
                <a:ln>
                  <a:noFill/>
                </a:ln>
                <a:solidFill>
                  <a:srgbClr val="0070C0"/>
                </a:solidFill>
                <a:effectLst/>
                <a:uLnTx/>
                <a:uFillTx/>
                <a:latin typeface="Verdana"/>
                <a:ea typeface="+mn-ea"/>
                <a:cs typeface="+mn-cs"/>
              </a:rPr>
              <a:t>ISA release, </a:t>
            </a:r>
            <a:r>
              <a:rPr kumimoji="0" lang="en-GB" sz="1600" b="0" i="0" u="none" strike="noStrike" kern="1200" cap="none" spc="-80" normalizeH="0" baseline="0" noProof="0" dirty="0">
                <a:ln>
                  <a:noFill/>
                </a:ln>
                <a:solidFill>
                  <a:srgbClr val="000000"/>
                </a:solidFill>
                <a:effectLst/>
                <a:uLnTx/>
                <a:uFillTx/>
                <a:latin typeface="Verdana"/>
                <a:ea typeface="+mn-ea"/>
                <a:cs typeface="+mn-cs"/>
              </a:rPr>
              <a:t>a</a:t>
            </a:r>
            <a:r>
              <a:rPr kumimoji="0" lang="en-US" sz="1600" b="0" i="0" u="none" strike="noStrike" kern="1200" cap="none" spc="-80" normalizeH="0" baseline="0" noProof="0" dirty="0" err="1">
                <a:ln>
                  <a:noFill/>
                </a:ln>
                <a:solidFill>
                  <a:srgbClr val="000000"/>
                </a:solidFill>
                <a:effectLst/>
                <a:uLnTx/>
                <a:uFillTx/>
                <a:latin typeface="Verdana"/>
                <a:ea typeface="+mn-ea"/>
                <a:cs typeface="+mn-cs"/>
              </a:rPr>
              <a:t>nnounced</a:t>
            </a:r>
            <a:r>
              <a:rPr kumimoji="0" lang="en-US" sz="1600" b="0" i="0" u="none" strike="noStrike" kern="1200" cap="none" spc="-80" normalizeH="0" baseline="0" noProof="0" dirty="0">
                <a:ln>
                  <a:noFill/>
                </a:ln>
                <a:solidFill>
                  <a:srgbClr val="000000"/>
                </a:solidFill>
                <a:effectLst/>
                <a:uLnTx/>
                <a:uFillTx/>
                <a:latin typeface="Verdana"/>
                <a:ea typeface="+mn-ea"/>
                <a:cs typeface="+mn-cs"/>
              </a:rPr>
              <a:t> in </a:t>
            </a:r>
            <a:r>
              <a:rPr kumimoji="0" lang="en-US" sz="1600" b="0" i="0" u="none" strike="noStrike" kern="1200" cap="none" spc="-80" normalizeH="0" baseline="0" noProof="0" dirty="0">
                <a:ln>
                  <a:noFill/>
                </a:ln>
                <a:solidFill>
                  <a:srgbClr val="0070C0"/>
                </a:solidFill>
                <a:effectLst/>
                <a:uLnTx/>
                <a:uFillTx/>
                <a:latin typeface="Verdana"/>
                <a:ea typeface="+mn-ea"/>
                <a:cs typeface="+mn-cs"/>
              </a:rPr>
              <a:t>2004,</a:t>
            </a:r>
            <a:r>
              <a:rPr kumimoji="0" lang="en-US" sz="1600" b="0" i="0" u="none" strike="noStrike" kern="1200" cap="none" spc="-80" normalizeH="0" baseline="0" noProof="0" dirty="0">
                <a:ln>
                  <a:noFill/>
                </a:ln>
                <a:solidFill>
                  <a:srgbClr val="000000"/>
                </a:solidFill>
                <a:effectLst/>
                <a:uLnTx/>
                <a:uFillTx/>
                <a:latin typeface="Verdana"/>
                <a:ea typeface="+mn-ea"/>
                <a:cs typeface="+mn-cs"/>
              </a:rPr>
              <a:t> gave rise to the </a:t>
            </a:r>
            <a:r>
              <a:rPr kumimoji="0" lang="en-US" sz="1600" b="0" i="0" u="none" strike="noStrike" kern="1200" cap="none" spc="-80" normalizeH="0" baseline="0" noProof="0" dirty="0">
                <a:ln>
                  <a:noFill/>
                </a:ln>
                <a:solidFill>
                  <a:srgbClr val="FF0000"/>
                </a:solidFill>
                <a:effectLst/>
                <a:uLnTx/>
                <a:uFillTx/>
                <a:latin typeface="Verdana"/>
                <a:ea typeface="+mn-ea"/>
                <a:cs typeface="+mn-cs"/>
              </a:rPr>
              <a:t>Cortex Family of CPU cores.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These CPU cores became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a:t>
            </a:r>
            <a:r>
              <a:rPr kumimoji="0" lang="en-US" sz="1600" b="0" i="0" u="none" strike="noStrike" kern="1200" cap="none" spc="0" normalizeH="0" baseline="0" noProof="0" dirty="0">
                <a:ln>
                  <a:noFill/>
                </a:ln>
                <a:solidFill>
                  <a:srgbClr val="FF0000"/>
                </a:solidFill>
                <a:effectLst/>
                <a:uLnTx/>
                <a:uFillTx/>
                <a:latin typeface="Verdana"/>
                <a:ea typeface="+mn-ea"/>
                <a:cs typeface="+mn-cs"/>
              </a:rPr>
              <a:t>workhorse </a:t>
            </a:r>
            <a:r>
              <a:rPr kumimoji="0" lang="en-US" sz="1600" b="0" i="0" u="none" strike="noStrike" kern="1200" cap="none" spc="0" normalizeH="0" baseline="0" noProof="0" dirty="0">
                <a:ln>
                  <a:noFill/>
                </a:ln>
                <a:solidFill>
                  <a:srgbClr val="0070C0"/>
                </a:solidFill>
                <a:effectLst/>
                <a:uLnTx/>
                <a:uFillTx/>
                <a:latin typeface="Verdana"/>
                <a:ea typeface="+mn-ea"/>
                <a:cs typeface="+mn-cs"/>
              </a:rPr>
              <a:t>of mobile processors of the first decade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of the 2000’s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9" name="TextBox 8"/>
          <p:cNvSpPr txBox="1"/>
          <p:nvPr/>
        </p:nvSpPr>
        <p:spPr>
          <a:xfrm>
            <a:off x="71438" y="440668"/>
            <a:ext cx="102612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The importance of the Armv7 ISA release and major Armv8.x ISA releases</a:t>
            </a:r>
          </a:p>
        </p:txBody>
      </p:sp>
    </p:spTree>
    <p:extLst>
      <p:ext uri="{BB962C8B-B14F-4D97-AF65-F5344CB8AC3E}">
        <p14:creationId xmlns:p14="http://schemas.microsoft.com/office/powerpoint/2010/main" val="147004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 calcmode="lin" valueType="num">
                                      <p:cBhvr additive="base">
                                        <p:cTn id="3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anim calcmode="lin" valueType="num">
                                      <p:cBhvr additive="base">
                                        <p:cTn id="4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anim calcmode="lin" valueType="num">
                                      <p:cBhvr additive="base">
                                        <p:cTn id="4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anim calcmode="lin" valueType="num">
                                      <p:cBhvr additive="base">
                                        <p:cTn id="4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4" end="4"/>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8">
                                            <p:txEl>
                                              <p:pRg st="5" end="5"/>
                                            </p:txEl>
                                          </p:spTgt>
                                        </p:tgtEl>
                                        <p:attrNameLst>
                                          <p:attrName>style.visibility</p:attrName>
                                        </p:attrNameLst>
                                      </p:cBhvr>
                                      <p:to>
                                        <p:strVal val="visible"/>
                                      </p:to>
                                    </p:set>
                                    <p:anim calcmode="lin" valueType="num">
                                      <p:cBhvr additive="base">
                                        <p:cTn id="5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
                                            <p:txEl>
                                              <p:pRg st="6" end="6"/>
                                            </p:txEl>
                                          </p:spTgt>
                                        </p:tgtEl>
                                        <p:attrNameLst>
                                          <p:attrName>style.visibility</p:attrName>
                                        </p:attrNameLst>
                                      </p:cBhvr>
                                      <p:to>
                                        <p:strVal val="visible"/>
                                      </p:to>
                                    </p:set>
                                    <p:anim calcmode="lin" valueType="num">
                                      <p:cBhvr additive="base">
                                        <p:cTn id="5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8">
                                            <p:txEl>
                                              <p:pRg st="6" end="6"/>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anim calcmode="lin" valueType="num">
                                      <p:cBhvr additive="base">
                                        <p:cTn id="63"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8">
                                            <p:txEl>
                                              <p:pRg st="7" end="7"/>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8">
                                            <p:txEl>
                                              <p:pRg st="8" end="8"/>
                                            </p:txEl>
                                          </p:spTgt>
                                        </p:tgtEl>
                                        <p:attrNameLst>
                                          <p:attrName>style.visibility</p:attrName>
                                        </p:attrNameLst>
                                      </p:cBhvr>
                                      <p:to>
                                        <p:strVal val="visible"/>
                                      </p:to>
                                    </p:set>
                                    <p:anim calcmode="lin" valueType="num">
                                      <p:cBhvr additive="base">
                                        <p:cTn id="67"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8" end="8"/>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8">
                                            <p:txEl>
                                              <p:pRg st="9" end="9"/>
                                            </p:txEl>
                                          </p:spTgt>
                                        </p:tgtEl>
                                        <p:attrNameLst>
                                          <p:attrName>style.visibility</p:attrName>
                                        </p:attrNameLst>
                                      </p:cBhvr>
                                      <p:to>
                                        <p:strVal val="visible"/>
                                      </p:to>
                                    </p:set>
                                    <p:anim calcmode="lin" valueType="num">
                                      <p:cBhvr additive="base">
                                        <p:cTn id="71"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8">
                                            <p:txEl>
                                              <p:pRg st="9" end="9"/>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8">
                                            <p:txEl>
                                              <p:pRg st="10" end="10"/>
                                            </p:txEl>
                                          </p:spTgt>
                                        </p:tgtEl>
                                        <p:attrNameLst>
                                          <p:attrName>style.visibility</p:attrName>
                                        </p:attrNameLst>
                                      </p:cBhvr>
                                      <p:to>
                                        <p:strVal val="visible"/>
                                      </p:to>
                                    </p:set>
                                    <p:anim calcmode="lin" valueType="num">
                                      <p:cBhvr additive="base">
                                        <p:cTn id="75"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8">
                                            <p:txEl>
                                              <p:pRg st="10" end="10"/>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8">
                                            <p:txEl>
                                              <p:pRg st="11" end="11"/>
                                            </p:txEl>
                                          </p:spTgt>
                                        </p:tgtEl>
                                        <p:attrNameLst>
                                          <p:attrName>style.visibility</p:attrName>
                                        </p:attrNameLst>
                                      </p:cBhvr>
                                      <p:to>
                                        <p:strVal val="visible"/>
                                      </p:to>
                                    </p:set>
                                    <p:anim calcmode="lin" valueType="num">
                                      <p:cBhvr additive="base">
                                        <p:cTn id="79"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8">
                                            <p:txEl>
                                              <p:pRg st="11" end="11"/>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8">
                                            <p:txEl>
                                              <p:pRg st="12" end="12"/>
                                            </p:txEl>
                                          </p:spTgt>
                                        </p:tgtEl>
                                        <p:attrNameLst>
                                          <p:attrName>style.visibility</p:attrName>
                                        </p:attrNameLst>
                                      </p:cBhvr>
                                      <p:to>
                                        <p:strVal val="visible"/>
                                      </p:to>
                                    </p:set>
                                    <p:anim calcmode="lin" valueType="num">
                                      <p:cBhvr additive="base">
                                        <p:cTn id="83"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8">
                                            <p:txEl>
                                              <p:pRg st="12" end="12"/>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8">
                                            <p:txEl>
                                              <p:pRg st="13" end="13"/>
                                            </p:txEl>
                                          </p:spTgt>
                                        </p:tgtEl>
                                        <p:attrNameLst>
                                          <p:attrName>style.visibility</p:attrName>
                                        </p:attrNameLst>
                                      </p:cBhvr>
                                      <p:to>
                                        <p:strVal val="visible"/>
                                      </p:to>
                                    </p:set>
                                    <p:anim calcmode="lin" valueType="num">
                                      <p:cBhvr additive="base">
                                        <p:cTn id="87"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8">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6"/>
                                        </p:tgtEl>
                                        <p:attrNameLst>
                                          <p:attrName>style.visibility</p:attrName>
                                        </p:attrNameLst>
                                      </p:cBhvr>
                                      <p:to>
                                        <p:strVal val="visible"/>
                                      </p:to>
                                    </p:set>
                                    <p:anim calcmode="lin" valueType="num">
                                      <p:cBhvr additive="base">
                                        <p:cTn id="93" dur="500" fill="hold"/>
                                        <p:tgtEl>
                                          <p:spTgt spid="6"/>
                                        </p:tgtEl>
                                        <p:attrNameLst>
                                          <p:attrName>ppt_x</p:attrName>
                                        </p:attrNameLst>
                                      </p:cBhvr>
                                      <p:tavLst>
                                        <p:tav tm="0">
                                          <p:val>
                                            <p:strVal val="#ppt_x"/>
                                          </p:val>
                                        </p:tav>
                                        <p:tav tm="100000">
                                          <p:val>
                                            <p:strVal val="#ppt_x"/>
                                          </p:val>
                                        </p:tav>
                                      </p:tavLst>
                                    </p:anim>
                                    <p:anim calcmode="lin" valueType="num">
                                      <p:cBhvr additive="base">
                                        <p:cTn id="9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2.1 Overview of the evolution of the Arm ISA</a:t>
            </a:r>
            <a:r>
              <a:rPr lang="hu-HU" sz="1700" dirty="0">
                <a:solidFill>
                  <a:srgbClr val="FFFFFF"/>
                </a:solidFill>
              </a:rPr>
              <a:t> (</a:t>
            </a:r>
            <a:r>
              <a:rPr lang="en-US" sz="1700" dirty="0">
                <a:solidFill>
                  <a:srgbClr val="FFFFFF"/>
                </a:solidFill>
              </a:rPr>
              <a:t>11</a:t>
            </a:r>
            <a:r>
              <a:rPr lang="hu-HU" sz="1700" dirty="0">
                <a:solidFill>
                  <a:srgbClr val="FFFFFF"/>
                </a:solidFill>
              </a:rPr>
              <a:t>)</a:t>
            </a:r>
            <a:endParaRPr lang="en-GB" sz="1700" dirty="0"/>
          </a:p>
        </p:txBody>
      </p:sp>
      <p:sp>
        <p:nvSpPr>
          <p:cNvPr id="3" name="TextBox 2"/>
          <p:cNvSpPr txBox="1"/>
          <p:nvPr/>
        </p:nvSpPr>
        <p:spPr>
          <a:xfrm>
            <a:off x="71438" y="440668"/>
            <a:ext cx="55669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The importance of the Armv9 release</a:t>
            </a:r>
          </a:p>
        </p:txBody>
      </p:sp>
      <p:sp>
        <p:nvSpPr>
          <p:cNvPr id="6" name="Rounded Rectangle 5"/>
          <p:cNvSpPr/>
          <p:nvPr/>
        </p:nvSpPr>
        <p:spPr bwMode="auto">
          <a:xfrm>
            <a:off x="7245" y="877352"/>
            <a:ext cx="9144000" cy="241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242105" y="930770"/>
            <a:ext cx="8949117" cy="90794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The last phase </a:t>
            </a:r>
            <a:r>
              <a:rPr kumimoji="0" lang="en-GB" sz="1600" b="0" i="0" u="none" strike="noStrike" kern="1200" cap="none" spc="0" normalizeH="0" baseline="0" noProof="0" dirty="0">
                <a:ln>
                  <a:noFill/>
                </a:ln>
                <a:solidFill>
                  <a:srgbClr val="000000"/>
                </a:solidFill>
                <a:effectLst/>
                <a:uLnTx/>
                <a:uFillTx/>
                <a:latin typeface="Verdana"/>
                <a:ea typeface="+mn-ea"/>
                <a:cs typeface="+mn-cs"/>
              </a:rPr>
              <a:t>of the ISA evolution, revealed in </a:t>
            </a:r>
            <a:r>
              <a:rPr kumimoji="0" lang="en-GB" sz="1600" b="0" i="0" u="none" strike="noStrike" kern="1200" cap="none" spc="0" normalizeH="0" baseline="0" noProof="0" dirty="0">
                <a:ln>
                  <a:noFill/>
                </a:ln>
                <a:solidFill>
                  <a:srgbClr val="0070C0"/>
                </a:solidFill>
                <a:effectLst/>
                <a:uLnTx/>
                <a:uFillTx/>
                <a:latin typeface="Verdana"/>
                <a:ea typeface="+mn-ea"/>
                <a:cs typeface="+mn-cs"/>
              </a:rPr>
              <a:t>2021,</a:t>
            </a:r>
            <a:r>
              <a:rPr kumimoji="0" lang="en-GB" sz="1600" b="0" i="0" u="none" strike="noStrike" kern="1200" cap="none" spc="0" normalizeH="0" baseline="0" noProof="0" dirty="0">
                <a:ln>
                  <a:noFill/>
                </a:ln>
                <a:solidFill>
                  <a:srgbClr val="000000"/>
                </a:solidFill>
                <a:effectLst/>
                <a:uLnTx/>
                <a:uFillTx/>
                <a:latin typeface="Verdana"/>
                <a:ea typeface="+mn-ea"/>
                <a:cs typeface="+mn-cs"/>
              </a:rPr>
              <a:t> is mainly connected to the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FF0000"/>
                </a:solidFill>
                <a:effectLst/>
                <a:uLnTx/>
                <a:uFillTx/>
                <a:latin typeface="Verdana"/>
                <a:ea typeface="+mn-ea"/>
                <a:cs typeface="+mn-cs"/>
              </a:rPr>
              <a:t>Armv9 </a:t>
            </a:r>
            <a:r>
              <a:rPr kumimoji="0" lang="en-GB" sz="1600" b="0" i="0" u="none" strike="noStrike" kern="1200" cap="none" spc="0" normalizeH="0" baseline="0" noProof="0" dirty="0">
                <a:ln>
                  <a:noFill/>
                </a:ln>
                <a:solidFill>
                  <a:srgbClr val="000000"/>
                </a:solidFill>
                <a:effectLst/>
                <a:uLnTx/>
                <a:uFillTx/>
                <a:latin typeface="Verdana"/>
                <a:ea typeface="+mn-ea"/>
                <a:cs typeface="+mn-cs"/>
              </a:rPr>
              <a:t>release and provides </a:t>
            </a:r>
            <a:r>
              <a:rPr kumimoji="0" lang="en-GB" sz="1600" b="0" i="0" u="none" strike="noStrike" kern="1200" cap="none" spc="0" normalizeH="0" baseline="0" noProof="0" dirty="0">
                <a:ln>
                  <a:noFill/>
                </a:ln>
                <a:solidFill>
                  <a:srgbClr val="0070C0"/>
                </a:solidFill>
                <a:effectLst/>
                <a:uLnTx/>
                <a:uFillTx/>
                <a:latin typeface="Verdana"/>
                <a:ea typeface="+mn-ea"/>
                <a:cs typeface="+mn-cs"/>
              </a:rPr>
              <a:t>enhanced support for </a:t>
            </a:r>
            <a:r>
              <a:rPr kumimoji="0" lang="en-GB" sz="1600" b="0" i="0" u="none" strike="noStrike" kern="1200" cap="none" spc="0" normalizeH="0" baseline="0" noProof="0" dirty="0">
                <a:ln>
                  <a:noFill/>
                </a:ln>
                <a:solidFill>
                  <a:srgbClr val="FF0000"/>
                </a:solidFill>
                <a:effectLst/>
                <a:uLnTx/>
                <a:uFillTx/>
                <a:latin typeface="Verdana"/>
                <a:ea typeface="+mn-ea"/>
                <a:cs typeface="+mn-cs"/>
              </a:rPr>
              <a:t>AI.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AI support is manifested in further improving </a:t>
            </a:r>
            <a:r>
              <a:rPr kumimoji="0" lang="en-GB" sz="1600" b="0" i="0" u="none" strike="noStrike" kern="1200" cap="none" spc="0" normalizeH="0" baseline="0" noProof="0" dirty="0">
                <a:ln>
                  <a:noFill/>
                </a:ln>
                <a:solidFill>
                  <a:srgbClr val="FF0000"/>
                </a:solidFill>
                <a:effectLst/>
                <a:uLnTx/>
                <a:uFillTx/>
                <a:latin typeface="Verdana"/>
                <a:ea typeface="+mn-ea"/>
                <a:cs typeface="+mn-cs"/>
              </a:rPr>
              <a:t>performance </a:t>
            </a:r>
            <a:r>
              <a:rPr kumimoji="0" lang="en-GB" sz="1600" b="0" i="0" u="none" strike="noStrike" kern="1200" cap="none" spc="0" normalizeH="0" baseline="0" noProof="0" dirty="0">
                <a:ln>
                  <a:noFill/>
                </a:ln>
                <a:solidFill>
                  <a:srgbClr val="000000"/>
                </a:solidFill>
                <a:effectLst/>
                <a:uLnTx/>
                <a:uFillTx/>
                <a:latin typeface="Verdana"/>
                <a:ea typeface="+mn-ea"/>
                <a:cs typeface="+mn-cs"/>
              </a:rPr>
              <a:t>and </a:t>
            </a:r>
            <a:r>
              <a:rPr kumimoji="0" lang="en-GB" sz="1600" b="0" i="0" u="none" strike="noStrike" kern="1200" cap="none" spc="0" normalizeH="0" baseline="0" noProof="0" dirty="0">
                <a:ln>
                  <a:noFill/>
                </a:ln>
                <a:solidFill>
                  <a:srgbClr val="FF0000"/>
                </a:solidFill>
                <a:effectLst/>
                <a:uLnTx/>
                <a:uFillTx/>
                <a:latin typeface="Verdana"/>
                <a:ea typeface="+mn-ea"/>
                <a:cs typeface="+mn-cs"/>
              </a:rPr>
              <a:t>security.</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TextBox 3"/>
          <p:cNvSpPr txBox="1"/>
          <p:nvPr/>
        </p:nvSpPr>
        <p:spPr>
          <a:xfrm>
            <a:off x="647564" y="1814324"/>
            <a:ext cx="8778365" cy="140038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As </a:t>
            </a:r>
            <a:r>
              <a:rPr kumimoji="0" lang="en-GB" sz="1600" b="0" i="0" u="none" strike="noStrike" kern="1200" cap="none" spc="0" normalizeH="0" baseline="0" noProof="0" dirty="0">
                <a:ln>
                  <a:noFill/>
                </a:ln>
                <a:solidFill>
                  <a:srgbClr val="0070C0"/>
                </a:solidFill>
                <a:effectLst/>
                <a:uLnTx/>
                <a:uFillTx/>
                <a:latin typeface="Verdana"/>
                <a:ea typeface="+mn-ea"/>
                <a:cs typeface="+mn-cs"/>
              </a:rPr>
              <a:t>performance</a:t>
            </a:r>
            <a:r>
              <a:rPr kumimoji="0" lang="en-GB" sz="1600" b="0" i="0" u="none" strike="noStrike" kern="1200" cap="none" spc="0" normalizeH="0" baseline="0" noProof="0" dirty="0">
                <a:ln>
                  <a:noFill/>
                </a:ln>
                <a:solidFill>
                  <a:srgbClr val="000000"/>
                </a:solidFill>
                <a:effectLst/>
                <a:uLnTx/>
                <a:uFillTx/>
                <a:latin typeface="Verdana"/>
                <a:ea typeface="+mn-ea"/>
                <a:cs typeface="+mn-cs"/>
              </a:rPr>
              <a:t> is concerned, the Armv9 release made </a:t>
            </a:r>
            <a:r>
              <a:rPr kumimoji="0" lang="en-GB" sz="1600" b="0" i="0" u="none" strike="noStrike" kern="1200" cap="none" spc="0" normalizeH="0" baseline="0" noProof="0" dirty="0">
                <a:ln>
                  <a:noFill/>
                </a:ln>
                <a:solidFill>
                  <a:srgbClr val="FF0000"/>
                </a:solidFill>
                <a:effectLst/>
                <a:uLnTx/>
                <a:uFillTx/>
                <a:latin typeface="Verdana"/>
                <a:ea typeface="+mn-ea"/>
                <a:cs typeface="+mn-cs"/>
              </a:rPr>
              <a:t>SVE</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FF0000"/>
                </a:solidFill>
                <a:effectLst/>
                <a:uLnTx/>
                <a:uFillTx/>
                <a:latin typeface="Verdana"/>
                <a:ea typeface="+mn-ea"/>
                <a:cs typeface="+mn-cs"/>
              </a:rPr>
              <a:t>mandatory</a:t>
            </a:r>
            <a:r>
              <a:rPr kumimoji="0" lang="en-GB" sz="1600" b="0" i="0" u="none" strike="noStrike" kern="1200" cap="none" spc="0" normalizeH="0" baseline="0" noProof="0" dirty="0">
                <a:ln>
                  <a:noFill/>
                </a:ln>
                <a:solidFill>
                  <a:srgbClr val="000000"/>
                </a:solidFill>
                <a:effectLst/>
                <a:uLnTx/>
                <a:uFillTx/>
                <a:latin typeface="Verdana"/>
                <a:ea typeface="+mn-ea"/>
                <a:cs typeface="+mn-cs"/>
              </a:rPr>
              <a:t> (while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it was optional from 2017 on) and introduced </a:t>
            </a:r>
            <a:r>
              <a:rPr kumimoji="0" lang="en-GB" sz="1600" b="0" i="0" u="none" strike="noStrike" kern="1200" cap="none" spc="0" normalizeH="0" baseline="0" noProof="0" dirty="0">
                <a:ln>
                  <a:noFill/>
                </a:ln>
                <a:solidFill>
                  <a:srgbClr val="FF0000"/>
                </a:solidFill>
                <a:effectLst/>
                <a:uLnTx/>
                <a:uFillTx/>
                <a:latin typeface="Verdana"/>
                <a:ea typeface="+mn-ea"/>
                <a:cs typeface="+mn-cs"/>
              </a:rPr>
              <a:t>SVE2 </a:t>
            </a:r>
            <a:r>
              <a:rPr kumimoji="0" lang="en-GB" sz="1600" b="0" i="0" u="none" strike="noStrike" kern="1200" cap="none" spc="0" normalizeH="0" baseline="0" noProof="0" dirty="0">
                <a:ln>
                  <a:noFill/>
                </a:ln>
                <a:solidFill>
                  <a:srgbClr val="000000"/>
                </a:solidFill>
                <a:effectLst/>
                <a:uLnTx/>
                <a:uFillTx/>
                <a:latin typeface="Verdana"/>
                <a:ea typeface="+mn-ea"/>
                <a:cs typeface="+mn-cs"/>
              </a:rPr>
              <a:t>as a</a:t>
            </a:r>
            <a:r>
              <a:rPr kumimoji="0" lang="en-GB" sz="1600" b="0" i="0" u="none" strike="noStrike" kern="1200" cap="none" spc="0" normalizeH="0" baseline="0" noProof="0" dirty="0">
                <a:ln>
                  <a:noFill/>
                </a:ln>
                <a:solidFill>
                  <a:srgbClr val="FF0000"/>
                </a:solidFill>
                <a:effectLst/>
                <a:uLnTx/>
                <a:uFillTx/>
                <a:latin typeface="Verdana"/>
                <a:ea typeface="+mn-ea"/>
                <a:cs typeface="+mn-cs"/>
              </a:rPr>
              <a:t> mandatory feature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     </a:t>
            </a:r>
            <a:r>
              <a:rPr kumimoji="0" lang="en-GB" sz="1600" b="0" i="0" u="none" strike="noStrike" kern="1200" cap="none" spc="0" normalizeH="0" baseline="0" noProof="0" dirty="0">
                <a:ln>
                  <a:noFill/>
                </a:ln>
                <a:solidFill>
                  <a:srgbClr val="000000"/>
                </a:solidFill>
                <a:effectLst/>
                <a:uLnTx/>
                <a:uFillTx/>
                <a:latin typeface="Verdana"/>
                <a:ea typeface="+mn-ea"/>
                <a:cs typeface="+mn-cs"/>
              </a:rPr>
              <a:t> (see Section 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To improve </a:t>
            </a:r>
            <a:r>
              <a:rPr kumimoji="0" lang="en-GB" sz="1600" b="0" i="0" u="none" strike="noStrike" kern="1200" cap="none" spc="0" normalizeH="0" baseline="0" noProof="0" dirty="0">
                <a:ln>
                  <a:noFill/>
                </a:ln>
                <a:solidFill>
                  <a:srgbClr val="0070C0"/>
                </a:solidFill>
                <a:effectLst/>
                <a:uLnTx/>
                <a:uFillTx/>
                <a:latin typeface="Verdana"/>
                <a:ea typeface="+mn-ea"/>
                <a:cs typeface="+mn-cs"/>
              </a:rPr>
              <a:t>security</a:t>
            </a:r>
            <a:r>
              <a:rPr kumimoji="0" lang="en-GB" sz="1600" b="0" i="0" u="none" strike="noStrike" kern="1200" cap="none" spc="0" normalizeH="0" baseline="0" noProof="0" dirty="0">
                <a:ln>
                  <a:noFill/>
                </a:ln>
                <a:solidFill>
                  <a:srgbClr val="000000"/>
                </a:solidFill>
                <a:effectLst/>
                <a:uLnTx/>
                <a:uFillTx/>
                <a:latin typeface="Verdana"/>
                <a:ea typeface="+mn-ea"/>
                <a:cs typeface="+mn-cs"/>
              </a:rPr>
              <a:t>,</a:t>
            </a:r>
            <a:r>
              <a:rPr kumimoji="0" lang="en-GB" sz="1600" b="0" i="0" u="none" strike="noStrike" kern="1200" cap="none" spc="0" normalizeH="0" baseline="0" noProof="0" dirty="0">
                <a:ln>
                  <a:noFill/>
                </a:ln>
                <a:solidFill>
                  <a:srgbClr val="FF0000"/>
                </a:solidFill>
                <a:effectLst/>
                <a:uLnTx/>
                <a:uFillTx/>
                <a:latin typeface="Verdana"/>
                <a:ea typeface="+mn-ea"/>
                <a:cs typeface="+mn-cs"/>
              </a:rPr>
              <a:t> </a:t>
            </a:r>
            <a:r>
              <a:rPr kumimoji="0" lang="en-GB" sz="1600" b="0" i="0" u="none" strike="noStrike" kern="1200" cap="none" spc="0" normalizeH="0" baseline="0" noProof="0" dirty="0">
                <a:ln>
                  <a:noFill/>
                </a:ln>
                <a:solidFill>
                  <a:srgbClr val="000000"/>
                </a:solidFill>
                <a:effectLst/>
                <a:uLnTx/>
                <a:uFillTx/>
                <a:latin typeface="Verdana"/>
                <a:ea typeface="+mn-ea"/>
                <a:cs typeface="+mn-cs"/>
              </a:rPr>
              <a:t>Armv9 introduced the </a:t>
            </a:r>
            <a:r>
              <a:rPr kumimoji="0" lang="en-GB" sz="1600" b="0" i="0" u="none" strike="noStrike" kern="1200" cap="none" spc="0" normalizeH="0" baseline="0" noProof="0" dirty="0">
                <a:ln>
                  <a:noFill/>
                </a:ln>
                <a:solidFill>
                  <a:srgbClr val="FF0000"/>
                </a:solidFill>
                <a:effectLst/>
                <a:uLnTx/>
                <a:uFillTx/>
                <a:latin typeface="Verdana"/>
                <a:ea typeface="+mn-ea"/>
                <a:cs typeface="+mn-cs"/>
              </a:rPr>
              <a:t>Confidential Compute Architecture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and also </a:t>
            </a:r>
            <a:r>
              <a:rPr kumimoji="0" lang="en-GB" sz="1600" b="0" i="0" u="none" strike="noStrike" kern="1200" cap="none" spc="0" normalizeH="0" baseline="0" noProof="0" dirty="0">
                <a:ln>
                  <a:noFill/>
                </a:ln>
                <a:solidFill>
                  <a:srgbClr val="FF0000"/>
                </a:solidFill>
                <a:effectLst/>
                <a:uLnTx/>
                <a:uFillTx/>
                <a:latin typeface="Verdana"/>
                <a:ea typeface="+mn-ea"/>
                <a:cs typeface="+mn-cs"/>
              </a:rPr>
              <a:t>Memory Tagging </a:t>
            </a:r>
            <a:r>
              <a:rPr kumimoji="0" lang="en-GB" sz="1600" b="0" i="0" u="none" strike="noStrike" kern="1200" cap="none" spc="0" normalizeH="0" baseline="0" noProof="0" dirty="0">
                <a:ln>
                  <a:noFill/>
                </a:ln>
                <a:solidFill>
                  <a:srgbClr val="000000"/>
                </a:solidFill>
                <a:effectLst/>
                <a:uLnTx/>
                <a:uFillTx/>
                <a:latin typeface="Verdana"/>
                <a:ea typeface="+mn-ea"/>
                <a:cs typeface="+mn-cs"/>
              </a:rPr>
              <a:t>(only the latter is discussed in Section 3.6c).</a:t>
            </a:r>
          </a:p>
        </p:txBody>
      </p:sp>
    </p:spTree>
    <p:extLst>
      <p:ext uri="{BB962C8B-B14F-4D97-AF65-F5344CB8AC3E}">
        <p14:creationId xmlns:p14="http://schemas.microsoft.com/office/powerpoint/2010/main" val="60692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85280" y="1577052"/>
            <a:ext cx="7949976" cy="504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60" normalizeH="0" baseline="0" noProof="0" dirty="0">
                <a:ln>
                  <a:noFill/>
                </a:ln>
                <a:solidFill>
                  <a:srgbClr val="FFFFFF"/>
                </a:solidFill>
                <a:effectLst/>
                <a:uLnTx/>
                <a:uFillTx/>
                <a:latin typeface="Verdana"/>
                <a:ea typeface="+mn-ea"/>
                <a:cs typeface="+mn-cs"/>
              </a:rPr>
              <a:t>2.2 ISA extensions introduced to enhance compute capabilities </a:t>
            </a:r>
          </a:p>
        </p:txBody>
      </p:sp>
      <p:grpSp>
        <p:nvGrpSpPr>
          <p:cNvPr id="2" name="Group 4">
            <a:extLst>
              <a:ext uri="{FF2B5EF4-FFF2-40B4-BE49-F238E27FC236}">
                <a16:creationId xmlns:a16="http://schemas.microsoft.com/office/drawing/2014/main" id="{594EA8BB-9B91-1FD1-35FD-D03861312869}"/>
              </a:ext>
            </a:extLst>
          </p:cNvPr>
          <p:cNvGrpSpPr>
            <a:grpSpLocks/>
          </p:cNvGrpSpPr>
          <p:nvPr/>
        </p:nvGrpSpPr>
        <p:grpSpPr bwMode="auto">
          <a:xfrm>
            <a:off x="729750" y="2424736"/>
            <a:ext cx="7808052" cy="432182"/>
            <a:chOff x="684" y="1638"/>
            <a:chExt cx="4465" cy="309"/>
          </a:xfrm>
        </p:grpSpPr>
        <p:sp>
          <p:nvSpPr>
            <p:cNvPr id="3" name="AutoShape 5">
              <a:extLst>
                <a:ext uri="{FF2B5EF4-FFF2-40B4-BE49-F238E27FC236}">
                  <a16:creationId xmlns:a16="http://schemas.microsoft.com/office/drawing/2014/main" id="{1E108387-6DB6-E5A2-C29B-A9D541A17DDB}"/>
                </a:ext>
              </a:extLst>
            </p:cNvPr>
            <p:cNvSpPr>
              <a:spLocks noChangeArrowheads="1"/>
            </p:cNvSpPr>
            <p:nvPr/>
          </p:nvSpPr>
          <p:spPr bwMode="auto">
            <a:xfrm>
              <a:off x="953"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2.2.1 Overview</a:t>
              </a:r>
              <a:endPar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endParaRPr>
            </a:p>
          </p:txBody>
        </p:sp>
        <p:sp>
          <p:nvSpPr>
            <p:cNvPr id="4" name="Text Box 6">
              <a:extLst>
                <a:ext uri="{FF2B5EF4-FFF2-40B4-BE49-F238E27FC236}">
                  <a16:creationId xmlns:a16="http://schemas.microsoft.com/office/drawing/2014/main" id="{F97356AC-CE2F-EFBF-6D40-53E4CE8C35DC}"/>
                </a:ext>
              </a:extLst>
            </p:cNvPr>
            <p:cNvSpPr txBox="1">
              <a:spLocks noChangeArrowheads="1"/>
            </p:cNvSpPr>
            <p:nvPr/>
          </p:nvSpPr>
          <p:spPr bwMode="auto">
            <a:xfrm>
              <a:off x="684" y="1642"/>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endParaRPr>
            </a:p>
          </p:txBody>
        </p:sp>
      </p:grpSp>
      <p:grpSp>
        <p:nvGrpSpPr>
          <p:cNvPr id="5" name="Group 7">
            <a:extLst>
              <a:ext uri="{FF2B5EF4-FFF2-40B4-BE49-F238E27FC236}">
                <a16:creationId xmlns:a16="http://schemas.microsoft.com/office/drawing/2014/main" id="{1EDB7B27-C606-BFE2-F0FC-47DFF079DAB2}"/>
              </a:ext>
            </a:extLst>
          </p:cNvPr>
          <p:cNvGrpSpPr>
            <a:grpSpLocks/>
          </p:cNvGrpSpPr>
          <p:nvPr/>
        </p:nvGrpSpPr>
        <p:grpSpPr bwMode="auto">
          <a:xfrm>
            <a:off x="725408" y="2915280"/>
            <a:ext cx="7809848" cy="431800"/>
            <a:chOff x="681" y="1638"/>
            <a:chExt cx="4466" cy="272"/>
          </a:xfrm>
        </p:grpSpPr>
        <p:sp>
          <p:nvSpPr>
            <p:cNvPr id="6" name="AutoShape 8">
              <a:extLst>
                <a:ext uri="{FF2B5EF4-FFF2-40B4-BE49-F238E27FC236}">
                  <a16:creationId xmlns:a16="http://schemas.microsoft.com/office/drawing/2014/main" id="{33976383-F20D-0AE0-907F-BA970FA55C9C}"/>
                </a:ext>
              </a:extLst>
            </p:cNvPr>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2.2.2 </a:t>
              </a:r>
              <a:r>
                <a:rPr kumimoji="0" lang="en-US" sz="1900" b="0" i="0" u="none" strike="noStrike" kern="1200" cap="none" spc="-30" normalizeH="0" baseline="0" noProof="0" dirty="0">
                  <a:ln>
                    <a:noFill/>
                  </a:ln>
                  <a:solidFill>
                    <a:srgbClr val="FFFFFF"/>
                  </a:solidFill>
                  <a:effectLst/>
                  <a:uLnTx/>
                  <a:uFillTx/>
                  <a:latin typeface="Verdana"/>
                  <a:ea typeface="+mn-ea"/>
                  <a:cs typeface="+mn-cs"/>
                </a:rPr>
                <a:t>Which register sets were introduced in the Arm ISA</a:t>
              </a:r>
              <a:r>
                <a:rPr kumimoji="0" lang="en-US" sz="1900" b="0" i="0" u="none" strike="noStrike" kern="1200" cap="none" spc="0" normalizeH="0" baseline="0" noProof="0" dirty="0">
                  <a:ln>
                    <a:noFill/>
                  </a:ln>
                  <a:solidFill>
                    <a:srgbClr val="FFFFFF"/>
                  </a:solidFill>
                  <a:effectLst/>
                  <a:uLnTx/>
                  <a:uFillTx/>
                  <a:latin typeface="Verdana"/>
                  <a:ea typeface="+mn-ea"/>
                  <a:cs typeface="+mn-cs"/>
                </a:rPr>
                <a:t>?</a:t>
              </a:r>
              <a:endPar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endParaRPr>
            </a:p>
          </p:txBody>
        </p:sp>
        <p:sp>
          <p:nvSpPr>
            <p:cNvPr id="7" name="Text Box 9">
              <a:extLst>
                <a:ext uri="{FF2B5EF4-FFF2-40B4-BE49-F238E27FC236}">
                  <a16:creationId xmlns:a16="http://schemas.microsoft.com/office/drawing/2014/main" id="{2FF0B9D0-11C3-7873-FD11-3E5D990EA1F0}"/>
                </a:ext>
              </a:extLst>
            </p:cNvPr>
            <p:cNvSpPr txBox="1">
              <a:spLocks noChangeArrowheads="1"/>
            </p:cNvSpPr>
            <p:nvPr/>
          </p:nvSpPr>
          <p:spPr bwMode="auto">
            <a:xfrm>
              <a:off x="681" y="163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endParaRPr>
            </a:p>
          </p:txBody>
        </p:sp>
      </p:grpSp>
      <p:grpSp>
        <p:nvGrpSpPr>
          <p:cNvPr id="8" name="Group 16">
            <a:extLst>
              <a:ext uri="{FF2B5EF4-FFF2-40B4-BE49-F238E27FC236}">
                <a16:creationId xmlns:a16="http://schemas.microsoft.com/office/drawing/2014/main" id="{6E29245E-D13E-85B4-CDC1-1296918FBEA4}"/>
              </a:ext>
            </a:extLst>
          </p:cNvPr>
          <p:cNvGrpSpPr>
            <a:grpSpLocks/>
          </p:cNvGrpSpPr>
          <p:nvPr/>
        </p:nvGrpSpPr>
        <p:grpSpPr bwMode="auto">
          <a:xfrm>
            <a:off x="728774" y="4102012"/>
            <a:ext cx="7809028" cy="647906"/>
            <a:chOff x="721" y="1621"/>
            <a:chExt cx="4454" cy="531"/>
          </a:xfrm>
        </p:grpSpPr>
        <p:sp>
          <p:nvSpPr>
            <p:cNvPr id="9" name="AutoShape 17">
              <a:extLst>
                <a:ext uri="{FF2B5EF4-FFF2-40B4-BE49-F238E27FC236}">
                  <a16:creationId xmlns:a16="http://schemas.microsoft.com/office/drawing/2014/main" id="{5608446C-E526-D931-2BF5-FF602A41A7BF}"/>
                </a:ext>
              </a:extLst>
            </p:cNvPr>
            <p:cNvSpPr>
              <a:spLocks noChangeArrowheads="1"/>
            </p:cNvSpPr>
            <p:nvPr/>
          </p:nvSpPr>
          <p:spPr bwMode="auto">
            <a:xfrm>
              <a:off x="979" y="1621"/>
              <a:ext cx="4196" cy="531"/>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2.2.4 A closer look at the SVE register set-based</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900" dirty="0">
                  <a:solidFill>
                    <a:srgbClr val="FFFFFF"/>
                  </a:solidFill>
                  <a:latin typeface="Verdana"/>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 ISA extensions ()</a:t>
              </a:r>
              <a:endPar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endParaRPr>
            </a:p>
          </p:txBody>
        </p:sp>
        <p:sp>
          <p:nvSpPr>
            <p:cNvPr id="10" name="Text Box 18">
              <a:extLst>
                <a:ext uri="{FF2B5EF4-FFF2-40B4-BE49-F238E27FC236}">
                  <a16:creationId xmlns:a16="http://schemas.microsoft.com/office/drawing/2014/main" id="{D15F8874-3228-873D-12DB-500B0874F03F}"/>
                </a:ext>
              </a:extLst>
            </p:cNvPr>
            <p:cNvSpPr txBox="1">
              <a:spLocks noChangeArrowheads="1"/>
            </p:cNvSpPr>
            <p:nvPr/>
          </p:nvSpPr>
          <p:spPr bwMode="auto">
            <a:xfrm>
              <a:off x="721" y="1636"/>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endParaRPr>
            </a:p>
          </p:txBody>
        </p:sp>
      </p:grpSp>
      <p:grpSp>
        <p:nvGrpSpPr>
          <p:cNvPr id="11" name="Group 16">
            <a:extLst>
              <a:ext uri="{FF2B5EF4-FFF2-40B4-BE49-F238E27FC236}">
                <a16:creationId xmlns:a16="http://schemas.microsoft.com/office/drawing/2014/main" id="{77D1AD55-FF5B-BD15-87FA-8E84D9B9F28E}"/>
              </a:ext>
            </a:extLst>
          </p:cNvPr>
          <p:cNvGrpSpPr>
            <a:grpSpLocks/>
          </p:cNvGrpSpPr>
          <p:nvPr/>
        </p:nvGrpSpPr>
        <p:grpSpPr bwMode="auto">
          <a:xfrm>
            <a:off x="724743" y="3397130"/>
            <a:ext cx="7810513" cy="648000"/>
            <a:chOff x="687" y="1602"/>
            <a:chExt cx="4614" cy="432"/>
          </a:xfrm>
        </p:grpSpPr>
        <p:sp>
          <p:nvSpPr>
            <p:cNvPr id="12" name="AutoShape 17">
              <a:extLst>
                <a:ext uri="{FF2B5EF4-FFF2-40B4-BE49-F238E27FC236}">
                  <a16:creationId xmlns:a16="http://schemas.microsoft.com/office/drawing/2014/main" id="{D38AFCC8-CB80-512B-7401-23BC095DB7E9}"/>
                </a:ext>
              </a:extLst>
            </p:cNvPr>
            <p:cNvSpPr>
              <a:spLocks noChangeArrowheads="1"/>
            </p:cNvSpPr>
            <p:nvPr/>
          </p:nvSpPr>
          <p:spPr bwMode="auto">
            <a:xfrm>
              <a:off x="951" y="1602"/>
              <a:ext cx="4350" cy="43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2.2.3 Which new instruction types were introduced based</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             on the new register spaces</a:t>
              </a:r>
              <a:r>
                <a:rPr lang="en-US" sz="1900" dirty="0">
                  <a:solidFill>
                    <a:srgbClr val="FFFFFF"/>
                  </a:solidFill>
                  <a:latin typeface="Verdana"/>
                </a:rPr>
                <a:t>?</a:t>
              </a:r>
              <a:endParaRPr kumimoji="0" lang="en-US" sz="19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 name="Text Box 18">
              <a:extLst>
                <a:ext uri="{FF2B5EF4-FFF2-40B4-BE49-F238E27FC236}">
                  <a16:creationId xmlns:a16="http://schemas.microsoft.com/office/drawing/2014/main" id="{A01B65C3-711C-89FE-AEC9-483F56102C86}"/>
                </a:ext>
              </a:extLst>
            </p:cNvPr>
            <p:cNvSpPr txBox="1">
              <a:spLocks noChangeArrowheads="1"/>
            </p:cNvSpPr>
            <p:nvPr/>
          </p:nvSpPr>
          <p:spPr bwMode="auto">
            <a:xfrm>
              <a:off x="687" y="1605"/>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grpSp>
    </p:spTree>
    <p:extLst>
      <p:ext uri="{BB962C8B-B14F-4D97-AF65-F5344CB8AC3E}">
        <p14:creationId xmlns:p14="http://schemas.microsoft.com/office/powerpoint/2010/main" val="3795584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04452" y="1902840"/>
            <a:ext cx="8136000" cy="504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2.2.1 Overview</a:t>
            </a:r>
          </a:p>
        </p:txBody>
      </p:sp>
    </p:spTree>
    <p:extLst>
      <p:ext uri="{BB962C8B-B14F-4D97-AF65-F5344CB8AC3E}">
        <p14:creationId xmlns:p14="http://schemas.microsoft.com/office/powerpoint/2010/main" val="2462421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2.2.1 Overview (1)</a:t>
            </a:r>
          </a:p>
        </p:txBody>
      </p:sp>
      <p:sp>
        <p:nvSpPr>
          <p:cNvPr id="21" name="TextBox 20"/>
          <p:cNvSpPr txBox="1"/>
          <p:nvPr/>
        </p:nvSpPr>
        <p:spPr>
          <a:xfrm>
            <a:off x="72902" y="440668"/>
            <a:ext cx="7897761" cy="6848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2.2.1 Overview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      ISA extensions introduced to enhance compute capabilities -1</a:t>
            </a:r>
          </a:p>
        </p:txBody>
      </p:sp>
      <p:sp>
        <p:nvSpPr>
          <p:cNvPr id="3" name="Text Box 7"/>
          <p:cNvSpPr txBox="1">
            <a:spLocks noChangeArrowheads="1"/>
          </p:cNvSpPr>
          <p:nvPr/>
        </p:nvSpPr>
        <p:spPr bwMode="auto">
          <a:xfrm>
            <a:off x="4530201" y="1969132"/>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ISA extensions</a:t>
            </a:r>
            <a:endPar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to</a:t>
            </a: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enhance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compute capabilities</a:t>
            </a:r>
          </a:p>
        </p:txBody>
      </p:sp>
      <p:sp>
        <p:nvSpPr>
          <p:cNvPr id="4" name="Text Box 16"/>
          <p:cNvSpPr txBox="1">
            <a:spLocks noChangeArrowheads="1"/>
          </p:cNvSpPr>
          <p:nvPr/>
        </p:nvSpPr>
        <p:spPr bwMode="auto">
          <a:xfrm>
            <a:off x="2321750" y="1159042"/>
            <a:ext cx="47195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directions of extending the Arm basic</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ISA  </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Line 17"/>
          <p:cNvSpPr>
            <a:spLocks noChangeShapeType="1"/>
          </p:cNvSpPr>
          <p:nvPr/>
        </p:nvSpPr>
        <p:spPr bwMode="auto">
          <a:xfrm flipV="1">
            <a:off x="1161329" y="1727557"/>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 name="Line 22"/>
          <p:cNvSpPr>
            <a:spLocks noChangeShapeType="1"/>
          </p:cNvSpPr>
          <p:nvPr/>
        </p:nvSpPr>
        <p:spPr bwMode="auto">
          <a:xfrm>
            <a:off x="4481990" y="1456493"/>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7" name="Line 25"/>
          <p:cNvSpPr>
            <a:spLocks noChangeShapeType="1"/>
          </p:cNvSpPr>
          <p:nvPr/>
        </p:nvSpPr>
        <p:spPr bwMode="auto">
          <a:xfrm>
            <a:off x="1152307" y="172755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8" name="Line 29"/>
          <p:cNvSpPr>
            <a:spLocks noChangeShapeType="1"/>
          </p:cNvSpPr>
          <p:nvPr/>
        </p:nvSpPr>
        <p:spPr bwMode="auto">
          <a:xfrm flipH="1">
            <a:off x="7941164" y="172118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0" name="Text Box 7"/>
          <p:cNvSpPr txBox="1">
            <a:spLocks noChangeArrowheads="1"/>
          </p:cNvSpPr>
          <p:nvPr/>
        </p:nvSpPr>
        <p:spPr bwMode="auto">
          <a:xfrm>
            <a:off x="1781690" y="1980418"/>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ISA extensions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to speed up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the </a:t>
            </a:r>
            <a:r>
              <a:rPr kumimoji="0" lang="hu-HU" altLang="en-US" sz="1300" b="1" i="0" u="none" strike="noStrike" kern="1200" cap="none" spc="0" normalizeH="0" baseline="0" noProof="0" err="1">
                <a:ln>
                  <a:noFill/>
                </a:ln>
                <a:solidFill>
                  <a:srgbClr val="000000"/>
                </a:solidFill>
                <a:effectLst/>
                <a:uLnTx/>
                <a:uFillTx/>
                <a:latin typeface="Verdana" pitchFamily="34" charset="0"/>
                <a:ea typeface="+mn-ea"/>
                <a:cs typeface="+mn-cs"/>
              </a:rPr>
              <a:t>execution</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of</a:t>
            </a: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altLang="en-US" sz="1300" b="1" i="0" u="none" strike="noStrike" kern="1200" cap="none" spc="0" normalizeH="0" baseline="0" noProof="0" err="1">
                <a:ln>
                  <a:noFill/>
                </a:ln>
                <a:solidFill>
                  <a:srgbClr val="000000"/>
                </a:solidFill>
                <a:effectLst/>
                <a:uLnTx/>
                <a:uFillTx/>
                <a:latin typeface="Verdana" pitchFamily="34" charset="0"/>
                <a:ea typeface="+mn-ea"/>
                <a:cs typeface="+mn-cs"/>
              </a:rPr>
              <a:t>bytecodes</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Oval 13"/>
          <p:cNvSpPr>
            <a:spLocks noChangeArrowheads="1"/>
          </p:cNvSpPr>
          <p:nvPr/>
        </p:nvSpPr>
        <p:spPr bwMode="auto">
          <a:xfrm>
            <a:off x="5530359" y="19038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Line 25"/>
          <p:cNvSpPr>
            <a:spLocks noChangeShapeType="1"/>
          </p:cNvSpPr>
          <p:nvPr/>
        </p:nvSpPr>
        <p:spPr bwMode="auto">
          <a:xfrm>
            <a:off x="5564967" y="173238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4" name="Text Box 7"/>
          <p:cNvSpPr txBox="1">
            <a:spLocks noChangeArrowheads="1"/>
          </p:cNvSpPr>
          <p:nvPr/>
        </p:nvSpPr>
        <p:spPr bwMode="auto">
          <a:xfrm>
            <a:off x="6735446" y="1969132"/>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ISA extensions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to enhance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security</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Oval 13"/>
          <p:cNvSpPr>
            <a:spLocks noChangeArrowheads="1"/>
          </p:cNvSpPr>
          <p:nvPr/>
        </p:nvSpPr>
        <p:spPr bwMode="auto">
          <a:xfrm>
            <a:off x="1111488" y="187991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Oval 13"/>
          <p:cNvSpPr>
            <a:spLocks noChangeArrowheads="1"/>
          </p:cNvSpPr>
          <p:nvPr/>
        </p:nvSpPr>
        <p:spPr bwMode="auto">
          <a:xfrm>
            <a:off x="7905576" y="187514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Text Box 7"/>
          <p:cNvSpPr txBox="1">
            <a:spLocks noChangeArrowheads="1"/>
          </p:cNvSpPr>
          <p:nvPr/>
        </p:nvSpPr>
        <p:spPr bwMode="auto">
          <a:xfrm>
            <a:off x="206515" y="1969132"/>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ISA extensions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to reduce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 code size</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Oval 13"/>
          <p:cNvSpPr>
            <a:spLocks noChangeArrowheads="1"/>
          </p:cNvSpPr>
          <p:nvPr/>
        </p:nvSpPr>
        <p:spPr bwMode="auto">
          <a:xfrm>
            <a:off x="3197015" y="190359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Line 25"/>
          <p:cNvSpPr>
            <a:spLocks noChangeShapeType="1"/>
          </p:cNvSpPr>
          <p:nvPr/>
        </p:nvSpPr>
        <p:spPr bwMode="auto">
          <a:xfrm>
            <a:off x="3231623" y="172664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5" name="Rounded Rectangle 14"/>
          <p:cNvSpPr/>
          <p:nvPr/>
        </p:nvSpPr>
        <p:spPr bwMode="auto">
          <a:xfrm>
            <a:off x="4481990" y="1905292"/>
            <a:ext cx="2350657" cy="893638"/>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8791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77"/>
            <a:ext cx="9144001" cy="393700"/>
          </a:xfrm>
        </p:spPr>
        <p:txBody>
          <a:bodyPr/>
          <a:lstStyle/>
          <a:p>
            <a:r>
              <a:rPr lang="en-US" sz="1700" dirty="0">
                <a:solidFill>
                  <a:srgbClr val="FFFFFF"/>
                </a:solidFill>
              </a:rPr>
              <a:t>2.2.1 Overview (2)</a:t>
            </a:r>
            <a:endParaRPr lang="en-US" sz="1700" spc="-70" dirty="0">
              <a:solidFill>
                <a:srgbClr val="FFFFFF"/>
              </a:solidFill>
            </a:endParaRPr>
          </a:p>
        </p:txBody>
      </p:sp>
      <p:sp>
        <p:nvSpPr>
          <p:cNvPr id="3" name="TextBox 2"/>
          <p:cNvSpPr txBox="1"/>
          <p:nvPr/>
        </p:nvSpPr>
        <p:spPr>
          <a:xfrm>
            <a:off x="80562" y="449822"/>
            <a:ext cx="76453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The starting point: The Arm basic ISA (Armv3, 1992) </a:t>
            </a:r>
            <a:r>
              <a:rPr kumimoji="0" lang="hu-HU" sz="1800" b="0" i="0" u="none" strike="noStrike" kern="1200" cap="none" spc="0" normalizeH="0" baseline="0" noProof="0" dirty="0">
                <a:ln>
                  <a:noFill/>
                </a:ln>
                <a:solidFill>
                  <a:srgbClr val="2D2D8A"/>
                </a:solidFill>
                <a:effectLst/>
                <a:uLnTx/>
                <a:uFillTx/>
                <a:latin typeface="Verdana"/>
                <a:ea typeface="+mn-ea"/>
                <a:cs typeface="+mn-cs"/>
              </a:rPr>
              <a:t>[63</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2D2D8A"/>
                </a:solidFill>
                <a:effectLst/>
                <a:uLnTx/>
                <a:uFillTx/>
                <a:latin typeface="Verdana"/>
                <a:ea typeface="+mn-ea"/>
                <a:cs typeface="+mn-cs"/>
              </a:rPr>
              <a:t>66</a:t>
            </a:r>
            <a:r>
              <a:rPr kumimoji="0" lang="en-US" sz="1800" b="0" i="0" u="none" strike="noStrike" kern="1200" cap="none" spc="0" normalizeH="0" baseline="0" noProof="0" dirty="0">
                <a:ln>
                  <a:noFill/>
                </a:ln>
                <a:solidFill>
                  <a:srgbClr val="2D2D8A"/>
                </a:solidFill>
                <a:effectLst/>
                <a:uLnTx/>
                <a:uFillTx/>
                <a:latin typeface="Verdana"/>
                <a:ea typeface="+mn-ea"/>
                <a:cs typeface="+mn-cs"/>
              </a:rPr>
              <a:t>]</a:t>
            </a:r>
            <a:endParaRPr kumimoji="0" lang="en-GB"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26" name="Rounded Rectangle 25"/>
          <p:cNvSpPr/>
          <p:nvPr/>
        </p:nvSpPr>
        <p:spPr bwMode="auto">
          <a:xfrm>
            <a:off x="-1" y="885850"/>
            <a:ext cx="9117505" cy="522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Box 4"/>
          <p:cNvSpPr txBox="1"/>
          <p:nvPr/>
        </p:nvSpPr>
        <p:spPr>
          <a:xfrm>
            <a:off x="116505" y="920581"/>
            <a:ext cx="908582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As already discussed and indicated in the Figure below, the Arm </a:t>
            </a:r>
            <a:r>
              <a:rPr kumimoji="0" lang="en-US" sz="1600" b="0" i="0" u="none" strike="noStrike" kern="1200" cap="none" spc="-50" normalizeH="0" baseline="0" noProof="0" dirty="0">
                <a:ln>
                  <a:noFill/>
                </a:ln>
                <a:solidFill>
                  <a:srgbClr val="FF0000"/>
                </a:solidFill>
                <a:effectLst/>
                <a:uLnTx/>
                <a:uFillTx/>
                <a:latin typeface="Verdana"/>
                <a:ea typeface="+mn-ea"/>
                <a:cs typeface="+mn-cs"/>
              </a:rPr>
              <a:t>basic ISA </a:t>
            </a:r>
            <a:r>
              <a:rPr kumimoji="0" lang="en-US" sz="1600" b="0" i="0" u="none" strike="noStrike" kern="1200" cap="none" spc="-50" normalizeH="0" baseline="0" noProof="0" dirty="0">
                <a:ln>
                  <a:noFill/>
                </a:ln>
                <a:solidFill>
                  <a:srgbClr val="0070C0"/>
                </a:solidFill>
                <a:effectLst/>
                <a:uLnTx/>
                <a:uFillTx/>
                <a:latin typeface="Verdana"/>
                <a:ea typeface="+mn-ea"/>
                <a:cs typeface="+mn-cs"/>
              </a:rPr>
              <a:t>only provides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0070C0"/>
                </a:solidFill>
                <a:effectLst/>
                <a:uLnTx/>
                <a:uFillTx/>
                <a:latin typeface="Verdana"/>
                <a:ea typeface="+mn-ea"/>
                <a:cs typeface="+mn-cs"/>
              </a:rPr>
              <a:t>  1</a:t>
            </a:r>
            <a:r>
              <a:rPr kumimoji="0" lang="en-US" sz="1600" b="0" i="0" u="none" strike="noStrike" kern="1200" cap="none" spc="-70" normalizeH="0" baseline="0" noProof="0" dirty="0">
                <a:ln>
                  <a:noFill/>
                </a:ln>
                <a:solidFill>
                  <a:srgbClr val="0070C0"/>
                </a:solidFill>
                <a:effectLst/>
                <a:uLnTx/>
                <a:uFillTx/>
                <a:latin typeface="Verdana"/>
                <a:ea typeface="+mn-ea"/>
                <a:cs typeface="+mn-cs"/>
              </a:rPr>
              <a:t>3 32-bit wide GPR registers and supports scalar computing with FX32 and Boolean data</a:t>
            </a:r>
            <a:r>
              <a:rPr kumimoji="0" lang="en-US" sz="1600" b="0" i="0" u="none" strike="noStrike" kern="1200" cap="none" spc="-7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since it is mainly aimed at </a:t>
            </a:r>
            <a:r>
              <a:rPr kumimoji="0" lang="en-US" sz="1600" b="0" i="0" u="none" strike="noStrike" kern="1200" cap="none" spc="0" normalizeH="0" baseline="0" noProof="0" dirty="0">
                <a:ln>
                  <a:noFill/>
                </a:ln>
                <a:solidFill>
                  <a:srgbClr val="000000"/>
                </a:solidFill>
                <a:effectLst/>
                <a:uLnTx/>
                <a:uFillTx/>
                <a:latin typeface="Verdana"/>
                <a:ea typeface="+mn-ea"/>
                <a:cs typeface="+mn-cs"/>
              </a:rPr>
              <a:t>embedded microcontrollers.</a:t>
            </a:r>
          </a:p>
        </p:txBody>
      </p:sp>
      <p:sp>
        <p:nvSpPr>
          <p:cNvPr id="40" name="Rounded Rectangle 39"/>
          <p:cNvSpPr/>
          <p:nvPr/>
        </p:nvSpPr>
        <p:spPr bwMode="auto">
          <a:xfrm>
            <a:off x="3516868" y="5256870"/>
            <a:ext cx="2340000" cy="703321"/>
          </a:xfrm>
          <a:prstGeom prst="roundRect">
            <a:avLst/>
          </a:prstGeom>
          <a:solidFill>
            <a:srgbClr val="CAE8AA"/>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1" name="TextBox 40"/>
          <p:cNvSpPr txBox="1"/>
          <p:nvPr/>
        </p:nvSpPr>
        <p:spPr>
          <a:xfrm>
            <a:off x="3716905" y="5472100"/>
            <a:ext cx="1999265" cy="2705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1" u="none" strike="noStrike" kern="1200" cap="none" spc="0" normalizeH="0" baseline="0" noProof="0" dirty="0" err="1">
                <a:ln>
                  <a:noFill/>
                </a:ln>
                <a:solidFill>
                  <a:srgbClr val="0070C0"/>
                </a:solidFill>
                <a:effectLst/>
                <a:uLnTx/>
                <a:uFillTx/>
                <a:latin typeface="Verdana"/>
                <a:ea typeface="+mn-ea"/>
                <a:cs typeface="+mn-cs"/>
              </a:rPr>
              <a:t>Scalar</a:t>
            </a:r>
            <a:r>
              <a:rPr kumimoji="0" lang="hu-HU" sz="1200" b="0" i="1" u="none" strike="noStrike" kern="1200" cap="none" spc="0" normalizeH="0" baseline="0" noProof="0" dirty="0">
                <a:ln>
                  <a:noFill/>
                </a:ln>
                <a:solidFill>
                  <a:srgbClr val="0070C0"/>
                </a:solidFill>
                <a:effectLst/>
                <a:uLnTx/>
                <a:uFillTx/>
                <a:latin typeface="Verdana"/>
                <a:ea typeface="+mn-ea"/>
                <a:cs typeface="+mn-cs"/>
              </a:rPr>
              <a:t> </a:t>
            </a:r>
            <a:r>
              <a:rPr kumimoji="0" lang="hu-HU" sz="1200" b="0" i="1" u="none" strike="noStrike" kern="1200" cap="none" spc="0" normalizeH="0" baseline="0" noProof="0" dirty="0" err="1">
                <a:ln>
                  <a:noFill/>
                </a:ln>
                <a:solidFill>
                  <a:srgbClr val="0070C0"/>
                </a:solidFill>
                <a:effectLst/>
                <a:uLnTx/>
                <a:uFillTx/>
                <a:latin typeface="Verdana"/>
                <a:ea typeface="+mn-ea"/>
                <a:cs typeface="+mn-cs"/>
              </a:rPr>
              <a:t>data</a:t>
            </a:r>
            <a:r>
              <a:rPr kumimoji="0" lang="en-GB" sz="1200" b="0" i="1" u="none" strike="noStrike" kern="1200" cap="none" spc="0" normalizeH="0" baseline="0" noProof="0" dirty="0">
                <a:ln>
                  <a:noFill/>
                </a:ln>
                <a:solidFill>
                  <a:srgbClr val="0070C0"/>
                </a:solidFill>
                <a:effectLst/>
                <a:uLnTx/>
                <a:uFillTx/>
                <a:latin typeface="Verdana"/>
                <a:ea typeface="+mn-ea"/>
                <a:cs typeface="+mn-cs"/>
              </a:rPr>
              <a:t> (+Boolean)</a:t>
            </a:r>
            <a:endParaRPr kumimoji="0" lang="en-US" sz="1200" b="0" i="1" u="none" strike="noStrike" kern="1200" cap="none" spc="0" normalizeH="0" baseline="0" noProof="0" dirty="0">
              <a:ln>
                <a:noFill/>
              </a:ln>
              <a:solidFill>
                <a:srgbClr val="0070C0"/>
              </a:solidFill>
              <a:effectLst/>
              <a:uLnTx/>
              <a:uFillTx/>
              <a:latin typeface="Verdana"/>
              <a:ea typeface="+mn-ea"/>
              <a:cs typeface="+mn-cs"/>
            </a:endParaRPr>
          </a:p>
        </p:txBody>
      </p:sp>
      <p:sp>
        <p:nvSpPr>
          <p:cNvPr id="42" name="TextBox 41"/>
          <p:cNvSpPr txBox="1"/>
          <p:nvPr/>
        </p:nvSpPr>
        <p:spPr>
          <a:xfrm>
            <a:off x="4346975" y="5702468"/>
            <a:ext cx="574196" cy="24598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FX32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grpSp>
        <p:nvGrpSpPr>
          <p:cNvPr id="7" name="Group 6"/>
          <p:cNvGrpSpPr/>
          <p:nvPr/>
        </p:nvGrpSpPr>
        <p:grpSpPr>
          <a:xfrm>
            <a:off x="3097344" y="1940758"/>
            <a:ext cx="3566213" cy="3601732"/>
            <a:chOff x="3086835" y="1975675"/>
            <a:chExt cx="3150350" cy="3382521"/>
          </a:xfrm>
        </p:grpSpPr>
        <p:sp>
          <p:nvSpPr>
            <p:cNvPr id="27" name="TextBox 26"/>
            <p:cNvSpPr txBox="1"/>
            <p:nvPr/>
          </p:nvSpPr>
          <p:spPr>
            <a:xfrm>
              <a:off x="5010083" y="3961699"/>
              <a:ext cx="1085554" cy="6388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Stack pointer</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Link register</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PC</a:t>
              </a:r>
            </a:p>
          </p:txBody>
        </p:sp>
        <p:sp>
          <p:nvSpPr>
            <p:cNvPr id="28" name="TextBox 27"/>
            <p:cNvSpPr txBox="1"/>
            <p:nvPr/>
          </p:nvSpPr>
          <p:spPr>
            <a:xfrm>
              <a:off x="4081523" y="1975675"/>
              <a:ext cx="947695" cy="2480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32-bit wide</a:t>
              </a:r>
            </a:p>
          </p:txBody>
        </p:sp>
        <p:sp>
          <p:nvSpPr>
            <p:cNvPr id="29" name="TextBox 28"/>
            <p:cNvSpPr txBox="1"/>
            <p:nvPr/>
          </p:nvSpPr>
          <p:spPr>
            <a:xfrm>
              <a:off x="3086835" y="4795990"/>
              <a:ext cx="3150350" cy="2705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GPRs in the</a:t>
              </a:r>
              <a:r>
                <a:rPr kumimoji="0" lang="hu-HU" sz="1200" b="0" i="0" u="none" strike="noStrike" kern="1200" cap="none" spc="0" normalizeH="0" baseline="0" noProof="0" dirty="0">
                  <a:ln>
                    <a:noFill/>
                  </a:ln>
                  <a:solidFill>
                    <a:srgbClr val="000000"/>
                  </a:solidFill>
                  <a:effectLst/>
                  <a:uLnTx/>
                  <a:uFillTx/>
                  <a:latin typeface="Verdana"/>
                  <a:ea typeface="+mn-ea"/>
                  <a:cs typeface="+mn-cs"/>
                </a:rPr>
                <a:t> </a:t>
              </a:r>
              <a:r>
                <a:rPr kumimoji="0" lang="hu-HU" sz="1200" b="0" i="0" u="none" strike="noStrike" kern="1200" cap="none" spc="0" normalizeH="0" baseline="0" noProof="0" dirty="0">
                  <a:ln>
                    <a:noFill/>
                  </a:ln>
                  <a:solidFill>
                    <a:srgbClr val="0070C0"/>
                  </a:solidFill>
                  <a:effectLst/>
                  <a:uLnTx/>
                  <a:uFillTx/>
                  <a:latin typeface="Verdana"/>
                  <a:ea typeface="+mn-ea"/>
                  <a:cs typeface="+mn-cs"/>
                </a:rPr>
                <a:t>A</a:t>
              </a:r>
              <a:r>
                <a:rPr kumimoji="0" lang="en-GB" sz="1200" b="0" i="0" u="none" strike="noStrike" kern="1200" cap="none" spc="0" normalizeH="0" baseline="0" noProof="0" dirty="0" err="1">
                  <a:ln>
                    <a:noFill/>
                  </a:ln>
                  <a:solidFill>
                    <a:srgbClr val="0070C0"/>
                  </a:solidFill>
                  <a:effectLst/>
                  <a:uLnTx/>
                  <a:uFillTx/>
                  <a:latin typeface="Verdana"/>
                  <a:ea typeface="+mn-ea"/>
                  <a:cs typeface="+mn-cs"/>
                </a:rPr>
                <a:t>rm</a:t>
              </a:r>
              <a:r>
                <a:rPr kumimoji="0" lang="hu-HU" sz="1200" b="0" i="0" u="none" strike="noStrike" kern="1200" cap="none" spc="0" normalizeH="0" baseline="0" noProof="0" dirty="0">
                  <a:ln>
                    <a:noFill/>
                  </a:ln>
                  <a:solidFill>
                    <a:srgbClr val="0070C0"/>
                  </a:solidFill>
                  <a:effectLst/>
                  <a:uLnTx/>
                  <a:uFillTx/>
                  <a:latin typeface="Verdana"/>
                  <a:ea typeface="+mn-ea"/>
                  <a:cs typeface="+mn-cs"/>
                </a:rPr>
                <a:t>v3</a:t>
              </a:r>
              <a:r>
                <a:rPr kumimoji="0" lang="hu-HU" sz="1200" b="0" i="0" u="none" strike="noStrike" kern="1200" cap="none" spc="0" normalizeH="0" baseline="0" noProof="0" dirty="0">
                  <a:ln>
                    <a:noFill/>
                  </a:ln>
                  <a:solidFill>
                    <a:srgbClr val="000000"/>
                  </a:solidFill>
                  <a:effectLst/>
                  <a:uLnTx/>
                  <a:uFillTx/>
                  <a:latin typeface="Verdana"/>
                  <a:ea typeface="+mn-ea"/>
                  <a:cs typeface="+mn-cs"/>
                </a:rPr>
                <a:t>-</a:t>
              </a:r>
              <a:r>
                <a:rPr kumimoji="0" lang="hu-HU" sz="1200" b="0" i="0" u="none" strike="noStrike" kern="1200" cap="none" spc="0" normalizeH="0" baseline="0" noProof="0" dirty="0">
                  <a:ln>
                    <a:noFill/>
                  </a:ln>
                  <a:solidFill>
                    <a:srgbClr val="0070C0"/>
                  </a:solidFill>
                  <a:effectLst/>
                  <a:uLnTx/>
                  <a:uFillTx/>
                  <a:latin typeface="Verdana"/>
                  <a:ea typeface="+mn-ea"/>
                  <a:cs typeface="+mn-cs"/>
                </a:rPr>
                <a:t>A</a:t>
              </a:r>
              <a:r>
                <a:rPr kumimoji="0" lang="en-GB" sz="1200" b="0" i="0" u="none" strike="noStrike" kern="1200" cap="none" spc="0" normalizeH="0" baseline="0" noProof="0" dirty="0" err="1">
                  <a:ln>
                    <a:noFill/>
                  </a:ln>
                  <a:solidFill>
                    <a:srgbClr val="0070C0"/>
                  </a:solidFill>
                  <a:effectLst/>
                  <a:uLnTx/>
                  <a:uFillTx/>
                  <a:latin typeface="Verdana"/>
                  <a:ea typeface="+mn-ea"/>
                  <a:cs typeface="+mn-cs"/>
                </a:rPr>
                <a:t>rm</a:t>
              </a:r>
              <a:r>
                <a:rPr kumimoji="0" lang="hu-HU" sz="1200" b="0" i="0" u="none" strike="noStrike" kern="1200" cap="none" spc="0" normalizeH="0" baseline="0" noProof="0" dirty="0">
                  <a:ln>
                    <a:noFill/>
                  </a:ln>
                  <a:solidFill>
                    <a:srgbClr val="0070C0"/>
                  </a:solidFill>
                  <a:effectLst/>
                  <a:uLnTx/>
                  <a:uFillTx/>
                  <a:latin typeface="Verdana"/>
                  <a:ea typeface="+mn-ea"/>
                  <a:cs typeface="+mn-cs"/>
                </a:rPr>
                <a:t>v7</a:t>
              </a:r>
              <a:r>
                <a:rPr kumimoji="0" lang="en-GB" sz="1200" b="0" i="0" u="none" strike="noStrike" kern="1200" cap="none" spc="0" normalizeH="0" baseline="0" noProof="0" dirty="0">
                  <a:ln>
                    <a:noFill/>
                  </a:ln>
                  <a:solidFill>
                    <a:srgbClr val="0070C0"/>
                  </a:solidFill>
                  <a:effectLst/>
                  <a:uLnTx/>
                  <a:uFillTx/>
                  <a:latin typeface="Verdana"/>
                  <a:ea typeface="+mn-ea"/>
                  <a:cs typeface="+mn-cs"/>
                </a:rPr>
                <a:t> ISA</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0" name="Left Brace 29"/>
            <p:cNvSpPr/>
            <p:nvPr/>
          </p:nvSpPr>
          <p:spPr bwMode="auto">
            <a:xfrm rot="16200000">
              <a:off x="4523511" y="3874813"/>
              <a:ext cx="223304" cy="1616274"/>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grpSp>
          <p:nvGrpSpPr>
            <p:cNvPr id="31" name="Group 30"/>
            <p:cNvGrpSpPr/>
            <p:nvPr/>
          </p:nvGrpSpPr>
          <p:grpSpPr>
            <a:xfrm>
              <a:off x="4204568" y="2275430"/>
              <a:ext cx="720000" cy="2320958"/>
              <a:chOff x="1457419" y="1998728"/>
              <a:chExt cx="649287" cy="2376487"/>
            </a:xfrm>
          </p:grpSpPr>
          <p:sp>
            <p:nvSpPr>
              <p:cNvPr id="32" name="Téglalap 3"/>
              <p:cNvSpPr/>
              <p:nvPr/>
            </p:nvSpPr>
            <p:spPr>
              <a:xfrm>
                <a:off x="1457419" y="19987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R0</a:t>
                </a:r>
              </a:p>
            </p:txBody>
          </p:sp>
          <p:sp>
            <p:nvSpPr>
              <p:cNvPr id="33" name="Téglalap 4"/>
              <p:cNvSpPr/>
              <p:nvPr/>
            </p:nvSpPr>
            <p:spPr>
              <a:xfrm>
                <a:off x="1457419" y="2214628"/>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a:t>
                </a:r>
              </a:p>
            </p:txBody>
          </p:sp>
          <p:sp>
            <p:nvSpPr>
              <p:cNvPr id="34" name="Téglalap 5"/>
              <p:cNvSpPr/>
              <p:nvPr/>
            </p:nvSpPr>
            <p:spPr>
              <a:xfrm>
                <a:off x="1457419" y="24305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R2</a:t>
                </a:r>
              </a:p>
            </p:txBody>
          </p:sp>
          <p:sp>
            <p:nvSpPr>
              <p:cNvPr id="35" name="Téglalap 6"/>
              <p:cNvSpPr/>
              <p:nvPr/>
            </p:nvSpPr>
            <p:spPr>
              <a:xfrm>
                <a:off x="1457419" y="2646428"/>
                <a:ext cx="649287"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36" name="Téglalap 7"/>
              <p:cNvSpPr/>
              <p:nvPr/>
            </p:nvSpPr>
            <p:spPr>
              <a:xfrm>
                <a:off x="1457419" y="35116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R12</a:t>
                </a:r>
              </a:p>
            </p:txBody>
          </p:sp>
          <p:sp>
            <p:nvSpPr>
              <p:cNvPr id="37" name="Téglalap 8"/>
              <p:cNvSpPr/>
              <p:nvPr/>
            </p:nvSpPr>
            <p:spPr>
              <a:xfrm>
                <a:off x="1457419" y="3737946"/>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3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R13(SP)</a:t>
                </a:r>
              </a:p>
            </p:txBody>
          </p:sp>
          <p:sp>
            <p:nvSpPr>
              <p:cNvPr id="38" name="Téglalap 9"/>
              <p:cNvSpPr/>
              <p:nvPr/>
            </p:nvSpPr>
            <p:spPr>
              <a:xfrm>
                <a:off x="1457419" y="39434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3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R14(LR</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39" name="Téglalap 10"/>
              <p:cNvSpPr/>
              <p:nvPr/>
            </p:nvSpPr>
            <p:spPr>
              <a:xfrm>
                <a:off x="1457419" y="4159315"/>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3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R15(PC)</a:t>
                </a:r>
              </a:p>
            </p:txBody>
          </p:sp>
        </p:grpSp>
        <p:sp>
          <p:nvSpPr>
            <p:cNvPr id="43" name="TextBox 42"/>
            <p:cNvSpPr txBox="1"/>
            <p:nvPr/>
          </p:nvSpPr>
          <p:spPr>
            <a:xfrm>
              <a:off x="4002961" y="5072581"/>
              <a:ext cx="1074332" cy="28561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FF0000"/>
                  </a:solidFill>
                  <a:effectLst/>
                  <a:uLnTx/>
                  <a:uFillTx/>
                  <a:latin typeface="Verdana"/>
                  <a:ea typeface="+mn-ea"/>
                  <a:cs typeface="+mn-cs"/>
                </a:rPr>
                <a:t>Basic ISA</a:t>
              </a:r>
              <a:endParaRPr kumimoji="0" lang="en-US" sz="1300" b="1" i="0" u="none" strike="noStrike" kern="1200" cap="none" spc="0" normalizeH="0" baseline="0" noProof="0" dirty="0">
                <a:ln>
                  <a:noFill/>
                </a:ln>
                <a:solidFill>
                  <a:srgbClr val="FF0000"/>
                </a:solidFill>
                <a:effectLst/>
                <a:uLnTx/>
                <a:uFillTx/>
                <a:latin typeface="Verdana"/>
                <a:ea typeface="+mn-ea"/>
                <a:cs typeface="+mn-cs"/>
              </a:endParaRPr>
            </a:p>
          </p:txBody>
        </p:sp>
      </p:grpSp>
      <p:sp>
        <p:nvSpPr>
          <p:cNvPr id="44" name="TextBox 43"/>
          <p:cNvSpPr txBox="1"/>
          <p:nvPr/>
        </p:nvSpPr>
        <p:spPr>
          <a:xfrm>
            <a:off x="2439923" y="2205002"/>
            <a:ext cx="1709121" cy="48103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FF0000"/>
                </a:solidFill>
                <a:effectLst/>
                <a:uLnTx/>
                <a:uFillTx/>
                <a:latin typeface="Verdana"/>
                <a:ea typeface="+mn-ea"/>
                <a:cs typeface="+mn-cs"/>
              </a:rPr>
              <a:t>GPR register set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FF0000"/>
                </a:solidFill>
                <a:effectLst/>
                <a:uLnTx/>
                <a:uFillTx/>
                <a:latin typeface="Verdana"/>
                <a:ea typeface="+mn-ea"/>
                <a:cs typeface="+mn-cs"/>
              </a:rPr>
              <a:t>(Basic ISA)</a:t>
            </a:r>
          </a:p>
        </p:txBody>
      </p:sp>
      <p:sp>
        <p:nvSpPr>
          <p:cNvPr id="6" name="TextBox 5"/>
          <p:cNvSpPr txBox="1"/>
          <p:nvPr/>
        </p:nvSpPr>
        <p:spPr>
          <a:xfrm>
            <a:off x="431540" y="5566222"/>
            <a:ext cx="271003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ARM’s basic ISA</a:t>
            </a:r>
          </a:p>
        </p:txBody>
      </p:sp>
    </p:spTree>
    <p:extLst>
      <p:ext uri="{BB962C8B-B14F-4D97-AF65-F5344CB8AC3E}">
        <p14:creationId xmlns:p14="http://schemas.microsoft.com/office/powerpoint/2010/main" val="244879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11F244-766D-FDCD-576A-1AED63010966}"/>
              </a:ext>
            </a:extLst>
          </p:cNvPr>
          <p:cNvPicPr>
            <a:picLocks noChangeAspect="1"/>
          </p:cNvPicPr>
          <p:nvPr/>
        </p:nvPicPr>
        <p:blipFill rotWithShape="1">
          <a:blip r:embed="rId2"/>
          <a:srcRect l="9770" t="19012" r="10920" b="7315"/>
          <a:stretch/>
        </p:blipFill>
        <p:spPr>
          <a:xfrm>
            <a:off x="0" y="1273754"/>
            <a:ext cx="9144000" cy="4777893"/>
          </a:xfrm>
          <a:prstGeom prst="rect">
            <a:avLst/>
          </a:prstGeom>
        </p:spPr>
      </p:pic>
      <p:sp>
        <p:nvSpPr>
          <p:cNvPr id="6" name="TextBox 5">
            <a:extLst>
              <a:ext uri="{FF2B5EF4-FFF2-40B4-BE49-F238E27FC236}">
                <a16:creationId xmlns:a16="http://schemas.microsoft.com/office/drawing/2014/main" id="{E131BEC4-287B-AB12-165A-A4A26A36587F}"/>
              </a:ext>
            </a:extLst>
          </p:cNvPr>
          <p:cNvSpPr txBox="1"/>
          <p:nvPr/>
        </p:nvSpPr>
        <p:spPr>
          <a:xfrm>
            <a:off x="73210" y="444961"/>
            <a:ext cx="58125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33399"/>
                </a:solidFill>
                <a:latin typeface="Verdana"/>
              </a:rPr>
              <a:t>Apple M3 (shipped on 07.10. 2023)</a:t>
            </a:r>
            <a:endParaRPr kumimoji="0" lang="en-US" sz="1800" b="0" i="0" u="none" strike="noStrike" kern="1200" cap="none" spc="0" normalizeH="0" baseline="0" noProof="0" dirty="0">
              <a:ln>
                <a:noFill/>
              </a:ln>
              <a:solidFill>
                <a:srgbClr val="333399"/>
              </a:solidFill>
              <a:effectLst/>
              <a:uLnTx/>
              <a:uFillTx/>
              <a:latin typeface="Verdana"/>
              <a:ea typeface="+mn-ea"/>
              <a:cs typeface="+mn-cs"/>
            </a:endParaRPr>
          </a:p>
        </p:txBody>
      </p:sp>
      <p:sp>
        <p:nvSpPr>
          <p:cNvPr id="7" name="Title 1">
            <a:extLst>
              <a:ext uri="{FF2B5EF4-FFF2-40B4-BE49-F238E27FC236}">
                <a16:creationId xmlns:a16="http://schemas.microsoft.com/office/drawing/2014/main" id="{04B28C37-F3D3-C40B-3C8F-CF7E86B08AA1}"/>
              </a:ext>
            </a:extLst>
          </p:cNvPr>
          <p:cNvSpPr txBox="1">
            <a:spLocks/>
          </p:cNvSpPr>
          <p:nvPr/>
        </p:nvSpPr>
        <p:spPr>
          <a:xfrm>
            <a:off x="0" y="8620"/>
            <a:ext cx="9144000" cy="393192"/>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Garamond" pitchFamily="18" charset="0"/>
              </a:defRPr>
            </a:lvl2pPr>
            <a:lvl3pPr algn="l" rtl="0" fontAlgn="base">
              <a:spcBef>
                <a:spcPct val="0"/>
              </a:spcBef>
              <a:spcAft>
                <a:spcPct val="0"/>
              </a:spcAft>
              <a:defRPr sz="4400">
                <a:solidFill>
                  <a:schemeClr val="bg1"/>
                </a:solidFill>
                <a:latin typeface="Garamond" pitchFamily="18" charset="0"/>
              </a:defRPr>
            </a:lvl3pPr>
            <a:lvl4pPr algn="l" rtl="0" fontAlgn="base">
              <a:spcBef>
                <a:spcPct val="0"/>
              </a:spcBef>
              <a:spcAft>
                <a:spcPct val="0"/>
              </a:spcAft>
              <a:defRPr sz="4400">
                <a:solidFill>
                  <a:schemeClr val="bg1"/>
                </a:solidFill>
                <a:latin typeface="Garamond" pitchFamily="18" charset="0"/>
              </a:defRPr>
            </a:lvl4pPr>
            <a:lvl5pPr algn="l" rtl="0" fontAlgn="base">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a:lstStyle>
          <a:p>
            <a:endParaRPr lang="en-US" sz="1700" kern="0" dirty="0">
              <a:solidFill>
                <a:srgbClr val="FFFFFF"/>
              </a:solidFill>
            </a:endParaRPr>
          </a:p>
        </p:txBody>
      </p:sp>
      <p:sp>
        <p:nvSpPr>
          <p:cNvPr id="8" name="TextBox 7">
            <a:extLst>
              <a:ext uri="{FF2B5EF4-FFF2-40B4-BE49-F238E27FC236}">
                <a16:creationId xmlns:a16="http://schemas.microsoft.com/office/drawing/2014/main" id="{E750DBC3-59C1-B18C-AF74-13BC716F8D13}"/>
              </a:ext>
            </a:extLst>
          </p:cNvPr>
          <p:cNvSpPr txBox="1"/>
          <p:nvPr/>
        </p:nvSpPr>
        <p:spPr>
          <a:xfrm>
            <a:off x="1271747" y="5076501"/>
            <a:ext cx="506870" cy="276999"/>
          </a:xfrm>
          <a:prstGeom prst="rect">
            <a:avLst/>
          </a:prstGeom>
          <a:noFill/>
        </p:spPr>
        <p:txBody>
          <a:bodyPr wrap="none" rtlCol="0">
            <a:spAutoFit/>
          </a:bodyPr>
          <a:lstStyle/>
          <a:p>
            <a:r>
              <a:rPr lang="en-US" sz="1200" dirty="0">
                <a:solidFill>
                  <a:schemeClr val="bg1"/>
                </a:solidFill>
              </a:rPr>
              <a:t>4+4</a:t>
            </a:r>
            <a:endParaRPr lang="hu-HU" sz="1200" dirty="0">
              <a:solidFill>
                <a:schemeClr val="bg1"/>
              </a:solidFill>
            </a:endParaRPr>
          </a:p>
        </p:txBody>
      </p:sp>
      <p:sp>
        <p:nvSpPr>
          <p:cNvPr id="9" name="TextBox 8">
            <a:extLst>
              <a:ext uri="{FF2B5EF4-FFF2-40B4-BE49-F238E27FC236}">
                <a16:creationId xmlns:a16="http://schemas.microsoft.com/office/drawing/2014/main" id="{FB865868-073D-23B6-38D1-C842148657F7}"/>
              </a:ext>
            </a:extLst>
          </p:cNvPr>
          <p:cNvSpPr txBox="1"/>
          <p:nvPr/>
        </p:nvSpPr>
        <p:spPr>
          <a:xfrm>
            <a:off x="3662847" y="5092268"/>
            <a:ext cx="506870" cy="276999"/>
          </a:xfrm>
          <a:prstGeom prst="rect">
            <a:avLst/>
          </a:prstGeom>
          <a:noFill/>
        </p:spPr>
        <p:txBody>
          <a:bodyPr wrap="none" rtlCol="0">
            <a:spAutoFit/>
          </a:bodyPr>
          <a:lstStyle/>
          <a:p>
            <a:r>
              <a:rPr lang="en-US" sz="1200" dirty="0">
                <a:solidFill>
                  <a:schemeClr val="bg1"/>
                </a:solidFill>
              </a:rPr>
              <a:t>6+6</a:t>
            </a:r>
            <a:endParaRPr lang="hu-HU" sz="1200" dirty="0">
              <a:solidFill>
                <a:schemeClr val="bg1"/>
              </a:solidFill>
            </a:endParaRPr>
          </a:p>
        </p:txBody>
      </p:sp>
      <p:sp>
        <p:nvSpPr>
          <p:cNvPr id="10" name="TextBox 9">
            <a:extLst>
              <a:ext uri="{FF2B5EF4-FFF2-40B4-BE49-F238E27FC236}">
                <a16:creationId xmlns:a16="http://schemas.microsoft.com/office/drawing/2014/main" id="{13537E70-E5FE-8C59-E5EA-66BD78FD20D6}"/>
              </a:ext>
            </a:extLst>
          </p:cNvPr>
          <p:cNvSpPr txBox="1"/>
          <p:nvPr/>
        </p:nvSpPr>
        <p:spPr>
          <a:xfrm>
            <a:off x="6689819" y="5060736"/>
            <a:ext cx="604653" cy="276999"/>
          </a:xfrm>
          <a:prstGeom prst="rect">
            <a:avLst/>
          </a:prstGeom>
          <a:noFill/>
        </p:spPr>
        <p:txBody>
          <a:bodyPr wrap="none" rtlCol="0">
            <a:spAutoFit/>
          </a:bodyPr>
          <a:lstStyle/>
          <a:p>
            <a:r>
              <a:rPr lang="en-US" sz="1200" dirty="0">
                <a:solidFill>
                  <a:schemeClr val="bg1"/>
                </a:solidFill>
              </a:rPr>
              <a:t>12+4</a:t>
            </a:r>
            <a:endParaRPr lang="hu-HU" sz="1200" dirty="0">
              <a:solidFill>
                <a:schemeClr val="bg1"/>
              </a:solidFill>
            </a:endParaRPr>
          </a:p>
        </p:txBody>
      </p:sp>
    </p:spTree>
    <p:extLst>
      <p:ext uri="{BB962C8B-B14F-4D97-AF65-F5344CB8AC3E}">
        <p14:creationId xmlns:p14="http://schemas.microsoft.com/office/powerpoint/2010/main" val="35046885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1700" dirty="0">
                <a:solidFill>
                  <a:srgbClr val="FFFFFF"/>
                </a:solidFill>
              </a:rPr>
              <a:t>2.2.1 Overview (3)</a:t>
            </a:r>
          </a:p>
        </p:txBody>
      </p:sp>
      <p:sp>
        <p:nvSpPr>
          <p:cNvPr id="10" name="TextBox 9"/>
          <p:cNvSpPr txBox="1"/>
          <p:nvPr/>
        </p:nvSpPr>
        <p:spPr>
          <a:xfrm>
            <a:off x="71500" y="451950"/>
            <a:ext cx="73847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ISA extensions introduced to enhance compute capabilities -2</a:t>
            </a:r>
          </a:p>
        </p:txBody>
      </p:sp>
      <p:sp>
        <p:nvSpPr>
          <p:cNvPr id="14" name="Rounded Rectangle 13"/>
          <p:cNvSpPr/>
          <p:nvPr/>
        </p:nvSpPr>
        <p:spPr bwMode="auto">
          <a:xfrm>
            <a:off x="21024" y="844315"/>
            <a:ext cx="9144000" cy="97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 name="TextBox 14"/>
          <p:cNvSpPr txBox="1"/>
          <p:nvPr/>
        </p:nvSpPr>
        <p:spPr>
          <a:xfrm>
            <a:off x="71500" y="865336"/>
            <a:ext cx="9240666" cy="9079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ARM’s major </a:t>
            </a:r>
            <a:r>
              <a:rPr kumimoji="0" lang="en-US" sz="1600" b="0" i="0" u="none" strike="noStrike" kern="1200" cap="none" spc="-40" normalizeH="0" baseline="0" noProof="0" dirty="0">
                <a:ln>
                  <a:noFill/>
                </a:ln>
                <a:solidFill>
                  <a:srgbClr val="FF0000"/>
                </a:solidFill>
                <a:effectLst/>
                <a:uLnTx/>
                <a:uFillTx/>
                <a:latin typeface="Verdana"/>
                <a:ea typeface="+mn-ea"/>
                <a:cs typeface="+mn-cs"/>
              </a:rPr>
              <a:t>ISA extensions </a:t>
            </a:r>
            <a:r>
              <a:rPr kumimoji="0" lang="en-US" sz="1600" b="0" i="0" u="none" strike="noStrike" kern="1200" cap="none" spc="-40" normalizeH="0" baseline="0" noProof="0" dirty="0">
                <a:ln>
                  <a:noFill/>
                </a:ln>
                <a:effectLst/>
                <a:uLnTx/>
                <a:uFillTx/>
                <a:latin typeface="Verdana"/>
                <a:ea typeface="+mn-ea"/>
                <a:cs typeface="+mn-cs"/>
              </a:rPr>
              <a:t>are </a:t>
            </a:r>
            <a:r>
              <a:rPr kumimoji="0" lang="en-US" sz="1600" b="0" i="0" u="none" strike="noStrike" kern="1200" cap="none" spc="-40" normalizeH="0" baseline="0" noProof="0" dirty="0">
                <a:ln>
                  <a:noFill/>
                </a:ln>
                <a:solidFill>
                  <a:srgbClr val="0070C0"/>
                </a:solidFill>
                <a:effectLst/>
                <a:uLnTx/>
                <a:uFillTx/>
                <a:latin typeface="Verdana"/>
                <a:ea typeface="+mn-ea"/>
                <a:cs typeface="+mn-cs"/>
              </a:rPr>
              <a:t>based on introduced or extended </a:t>
            </a:r>
            <a:r>
              <a:rPr kumimoji="0" lang="en-US" sz="1600" b="0" i="0" u="none" strike="noStrike" kern="1200" cap="none" spc="-40" normalizeH="0" baseline="0" noProof="0" dirty="0">
                <a:ln>
                  <a:noFill/>
                </a:ln>
                <a:solidFill>
                  <a:srgbClr val="FF0000"/>
                </a:solidFill>
                <a:effectLst/>
                <a:uLnTx/>
                <a:uFillTx/>
                <a:latin typeface="Verdana"/>
                <a:ea typeface="+mn-ea"/>
                <a:cs typeface="+mn-cs"/>
              </a:rPr>
              <a:t>register sets</a:t>
            </a:r>
            <a:r>
              <a:rPr kumimoji="0" lang="en-US" sz="1600" b="0" i="0" u="none" strike="noStrike" kern="1200" cap="none" spc="-40" normalizeH="0" baseline="0" noProof="0" dirty="0">
                <a:ln>
                  <a:noFill/>
                </a:ln>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a:ln>
                  <a:noFill/>
                </a:ln>
                <a:effectLst/>
                <a:uLnTx/>
                <a:uFillTx/>
                <a:latin typeface="Verdana"/>
                <a:ea typeface="+mn-ea"/>
                <a:cs typeface="+mn-cs"/>
              </a:rPr>
              <a:t>The new register spaces allow </a:t>
            </a:r>
            <a:r>
              <a:rPr kumimoji="0" lang="en-US" sz="1600" b="0" i="0" u="none" strike="noStrike" kern="1200" cap="none" spc="-40" normalizeH="0" baseline="0" noProof="0" dirty="0">
                <a:ln>
                  <a:noFill/>
                </a:ln>
                <a:solidFill>
                  <a:srgbClr val="0070C0"/>
                </a:solidFill>
                <a:effectLst/>
                <a:uLnTx/>
                <a:uFillTx/>
                <a:latin typeface="Verdana"/>
                <a:ea typeface="+mn-ea"/>
                <a:cs typeface="+mn-cs"/>
              </a:rPr>
              <a:t>to define </a:t>
            </a:r>
            <a:r>
              <a:rPr kumimoji="0" lang="en-US" sz="1600" b="0" i="0" u="none" strike="noStrike" kern="1200" cap="none" spc="-40" normalizeH="0" baseline="0" noProof="0" dirty="0">
                <a:ln>
                  <a:noFill/>
                </a:ln>
                <a:solidFill>
                  <a:srgbClr val="FF0000"/>
                </a:solidFill>
                <a:effectLst/>
                <a:uLnTx/>
                <a:uFillTx/>
                <a:latin typeface="Verdana"/>
                <a:ea typeface="+mn-ea"/>
                <a:cs typeface="+mn-cs"/>
              </a:rPr>
              <a:t>new instructions </a:t>
            </a:r>
            <a:r>
              <a:rPr kumimoji="0" lang="en-US" sz="1600" b="0" i="0" u="none" strike="noStrike" kern="1200" cap="none" spc="-40" normalizeH="0" baseline="0" noProof="0" dirty="0">
                <a:ln>
                  <a:noFill/>
                </a:ln>
                <a:solidFill>
                  <a:srgbClr val="000000"/>
                </a:solidFill>
                <a:effectLst/>
                <a:uLnTx/>
                <a:uFillTx/>
                <a:latin typeface="Verdana"/>
                <a:ea typeface="+mn-ea"/>
                <a:cs typeface="+mn-cs"/>
              </a:rPr>
              <a:t>for manipulating data within </a:t>
            </a:r>
          </a:p>
          <a:p>
            <a:pPr marR="0" lvl="0" algn="l" defTabSz="914400" rtl="0" eaLnBrk="1" fontAlgn="auto" latinLnBrk="0" hangingPunct="1">
              <a:lnSpc>
                <a:spcPct val="100000"/>
              </a:lnSpc>
              <a:spcBef>
                <a:spcPts val="0"/>
              </a:spcBef>
              <a:spcAft>
                <a:spcPts val="0"/>
              </a:spcAft>
              <a:buClrTx/>
              <a:buSzTx/>
              <a:tabLst/>
              <a:defRPr/>
            </a:pPr>
            <a:r>
              <a:rPr lang="en-US" sz="1600" spc="-40" dirty="0">
                <a:solidFill>
                  <a:srgbClr val="000000"/>
                </a:solidFill>
                <a:latin typeface="Verdana"/>
              </a:rPr>
              <a:t>      </a:t>
            </a:r>
            <a:r>
              <a:rPr kumimoji="0" lang="en-US" sz="1600" b="0" i="0" u="none" strike="noStrike" kern="1200" cap="none" spc="-40" normalizeH="0" baseline="0" noProof="0" dirty="0">
                <a:ln>
                  <a:noFill/>
                </a:ln>
                <a:solidFill>
                  <a:srgbClr val="000000"/>
                </a:solidFill>
                <a:effectLst/>
                <a:uLnTx/>
                <a:uFillTx/>
                <a:latin typeface="Verdana"/>
                <a:ea typeface="+mn-ea"/>
                <a:cs typeface="+mn-cs"/>
              </a:rPr>
              <a:t>t</a:t>
            </a:r>
            <a:r>
              <a:rPr lang="en-US" sz="1600" spc="-40" dirty="0" err="1">
                <a:solidFill>
                  <a:srgbClr val="000000"/>
                </a:solidFill>
                <a:latin typeface="Verdana"/>
              </a:rPr>
              <a:t>hese</a:t>
            </a:r>
            <a:r>
              <a:rPr lang="en-US" sz="1600" spc="-40" dirty="0">
                <a:solidFill>
                  <a:srgbClr val="000000"/>
                </a:solidFill>
                <a:latin typeface="Verdana"/>
              </a:rPr>
              <a:t> </a:t>
            </a:r>
            <a:r>
              <a:rPr kumimoji="0" lang="en-US" sz="1600" b="0" i="0" u="none" strike="noStrike" kern="1200" cap="none" spc="-40" normalizeH="0" baseline="0" noProof="0" dirty="0">
                <a:ln>
                  <a:noFill/>
                </a:ln>
                <a:solidFill>
                  <a:srgbClr val="000000"/>
                </a:solidFill>
                <a:effectLst/>
                <a:uLnTx/>
                <a:uFillTx/>
                <a:latin typeface="Verdana"/>
                <a:ea typeface="+mn-ea"/>
                <a:cs typeface="+mn-cs"/>
              </a:rPr>
              <a:t>register spaces.</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spTree>
    <p:extLst>
      <p:ext uri="{BB962C8B-B14F-4D97-AF65-F5344CB8AC3E}">
        <p14:creationId xmlns:p14="http://schemas.microsoft.com/office/powerpoint/2010/main" val="173091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04452" y="1902840"/>
            <a:ext cx="8136000" cy="504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2.2.2 Which register sets were introduced in the Arm ISA?</a:t>
            </a:r>
          </a:p>
        </p:txBody>
      </p:sp>
    </p:spTree>
    <p:extLst>
      <p:ext uri="{BB962C8B-B14F-4D97-AF65-F5344CB8AC3E}">
        <p14:creationId xmlns:p14="http://schemas.microsoft.com/office/powerpoint/2010/main" val="2072749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2.2.2 Which register sets were introduced in the Arm ISA? (1)</a:t>
            </a:r>
            <a:endParaRPr lang="en-US" sz="1700" dirty="0"/>
          </a:p>
        </p:txBody>
      </p:sp>
      <p:sp>
        <p:nvSpPr>
          <p:cNvPr id="3" name="Rounded Rectangle 2"/>
          <p:cNvSpPr/>
          <p:nvPr/>
        </p:nvSpPr>
        <p:spPr bwMode="auto">
          <a:xfrm>
            <a:off x="9001" y="1528489"/>
            <a:ext cx="9144000" cy="140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879322" y="3174689"/>
            <a:ext cx="136768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Armv3 (1992)</a:t>
            </a:r>
          </a:p>
        </p:txBody>
      </p:sp>
      <p:sp>
        <p:nvSpPr>
          <p:cNvPr id="8" name="TextBox 7"/>
          <p:cNvSpPr txBox="1"/>
          <p:nvPr/>
        </p:nvSpPr>
        <p:spPr>
          <a:xfrm>
            <a:off x="2553222" y="3175297"/>
            <a:ext cx="3663312"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Armv5 (2000)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(implemented in the FP coprocessor yet) </a:t>
            </a:r>
          </a:p>
        </p:txBody>
      </p:sp>
      <p:sp>
        <p:nvSpPr>
          <p:cNvPr id="9" name="TextBox 8"/>
          <p:cNvSpPr txBox="1"/>
          <p:nvPr/>
        </p:nvSpPr>
        <p:spPr>
          <a:xfrm>
            <a:off x="6463876" y="3164179"/>
            <a:ext cx="2501005" cy="7181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 (2016), optional</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(in the AArch64 mode)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Armv9.0 (2021) mandatory</a:t>
            </a:r>
          </a:p>
        </p:txBody>
      </p:sp>
      <p:sp>
        <p:nvSpPr>
          <p:cNvPr id="10" name="Line 17"/>
          <p:cNvSpPr>
            <a:spLocks noChangeShapeType="1"/>
          </p:cNvSpPr>
          <p:nvPr/>
        </p:nvSpPr>
        <p:spPr bwMode="auto">
          <a:xfrm flipV="1">
            <a:off x="1503908" y="2123850"/>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1" name="Line 25"/>
          <p:cNvSpPr>
            <a:spLocks noChangeShapeType="1"/>
          </p:cNvSpPr>
          <p:nvPr/>
        </p:nvSpPr>
        <p:spPr bwMode="auto">
          <a:xfrm>
            <a:off x="1501958" y="2138231"/>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2" name="Line 29"/>
          <p:cNvSpPr>
            <a:spLocks noChangeShapeType="1"/>
          </p:cNvSpPr>
          <p:nvPr/>
        </p:nvSpPr>
        <p:spPr bwMode="auto">
          <a:xfrm flipH="1">
            <a:off x="7659437" y="2131859"/>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3" name="Oval 13"/>
          <p:cNvSpPr>
            <a:spLocks noChangeArrowheads="1"/>
          </p:cNvSpPr>
          <p:nvPr/>
        </p:nvSpPr>
        <p:spPr bwMode="auto">
          <a:xfrm>
            <a:off x="4341384" y="229230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Line 25"/>
          <p:cNvSpPr>
            <a:spLocks noChangeShapeType="1"/>
          </p:cNvSpPr>
          <p:nvPr/>
        </p:nvSpPr>
        <p:spPr bwMode="auto">
          <a:xfrm>
            <a:off x="4374889" y="1964069"/>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5" name="Oval 13"/>
          <p:cNvSpPr>
            <a:spLocks noChangeArrowheads="1"/>
          </p:cNvSpPr>
          <p:nvPr/>
        </p:nvSpPr>
        <p:spPr bwMode="auto">
          <a:xfrm>
            <a:off x="1467350" y="229058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Oval 13"/>
          <p:cNvSpPr>
            <a:spLocks noChangeArrowheads="1"/>
          </p:cNvSpPr>
          <p:nvPr/>
        </p:nvSpPr>
        <p:spPr bwMode="auto">
          <a:xfrm>
            <a:off x="7628172" y="2285822"/>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Text Box 6"/>
          <p:cNvSpPr txBox="1">
            <a:spLocks noChangeArrowheads="1"/>
          </p:cNvSpPr>
          <p:nvPr/>
        </p:nvSpPr>
        <p:spPr bwMode="auto">
          <a:xfrm>
            <a:off x="595643" y="2346899"/>
            <a:ext cx="185820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177800" algn="l"/>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GPR </a:t>
            </a:r>
            <a:r>
              <a:rPr kumimoji="0" lang="hu-HU" sz="1300" b="1" i="0" u="none" strike="noStrike" kern="1200" cap="none" spc="0" normalizeH="0" baseline="0" noProof="0" dirty="0" err="1">
                <a:ln>
                  <a:noFill/>
                </a:ln>
                <a:solidFill>
                  <a:srgbClr val="000000"/>
                </a:solidFill>
                <a:effectLst/>
                <a:uLnTx/>
                <a:uFillTx/>
                <a:latin typeface="Verdana" pitchFamily="34" charset="0"/>
                <a:ea typeface="+mn-ea"/>
                <a:cs typeface="+mn-cs"/>
              </a:rPr>
              <a:t>register</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00" b="1" i="0" u="none" strike="noStrike" kern="1200" cap="none" spc="0" normalizeH="0" baseline="0" noProof="0" dirty="0" err="1">
                <a:ln>
                  <a:noFill/>
                </a:ln>
                <a:solidFill>
                  <a:srgbClr val="000000"/>
                </a:solidFill>
                <a:effectLst/>
                <a:uLnTx/>
                <a:uFillTx/>
                <a:latin typeface="Verdana" pitchFamily="34" charset="0"/>
                <a:ea typeface="+mn-ea"/>
                <a:cs typeface="+mn-cs"/>
              </a:rPr>
              <a:t>set</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tab pos="177800" algn="l"/>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of the basic ISA)</a:t>
            </a:r>
          </a:p>
        </p:txBody>
      </p:sp>
      <p:sp>
        <p:nvSpPr>
          <p:cNvPr id="18" name="Text Box 5"/>
          <p:cNvSpPr txBox="1">
            <a:spLocks noChangeArrowheads="1"/>
          </p:cNvSpPr>
          <p:nvPr/>
        </p:nvSpPr>
        <p:spPr bwMode="auto">
          <a:xfrm>
            <a:off x="3159474" y="2346756"/>
            <a:ext cx="235994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Sec</a:t>
            </a:r>
            <a:r>
              <a:rPr kumimoji="0" lang="hu-HU" sz="1300" b="1" i="0" u="none" strike="noStrike" kern="1200" cap="none" spc="0" normalizeH="0" baseline="0" noProof="0" dirty="0" err="1">
                <a:ln>
                  <a:noFill/>
                </a:ln>
                <a:solidFill>
                  <a:srgbClr val="000000"/>
                </a:solidFill>
                <a:effectLst/>
                <a:uLnTx/>
                <a:uFillTx/>
                <a:latin typeface="Verdana" pitchFamily="34" charset="0"/>
                <a:ea typeface="+mn-ea"/>
                <a:cs typeface="+mn-cs"/>
              </a:rPr>
              <a:t>ondary</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00" b="1" i="0" u="none" strike="noStrike" kern="1200" cap="none" spc="0" normalizeH="0" baseline="0" noProof="0" dirty="0" err="1">
                <a:ln>
                  <a:noFill/>
                </a:ln>
                <a:solidFill>
                  <a:srgbClr val="000000"/>
                </a:solidFill>
                <a:effectLst/>
                <a:uLnTx/>
                <a:uFillTx/>
                <a:latin typeface="Verdana" pitchFamily="34" charset="0"/>
                <a:ea typeface="+mn-ea"/>
                <a:cs typeface="+mn-cs"/>
              </a:rPr>
              <a:t>register</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00" b="1" i="0" u="none" strike="noStrike" kern="1200" cap="none" spc="0" normalizeH="0" baseline="0" noProof="0" dirty="0" err="1">
                <a:ln>
                  <a:noFill/>
                </a:ln>
                <a:solidFill>
                  <a:srgbClr val="000000"/>
                </a:solidFill>
                <a:effectLst/>
                <a:uLnTx/>
                <a:uFillTx/>
                <a:latin typeface="Verdana" pitchFamily="34" charset="0"/>
                <a:ea typeface="+mn-ea"/>
                <a:cs typeface="+mn-cs"/>
              </a:rPr>
              <a:t>set</a:t>
            </a:r>
            <a:endPar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9" name="TextBox 18"/>
          <p:cNvSpPr txBox="1"/>
          <p:nvPr/>
        </p:nvSpPr>
        <p:spPr>
          <a:xfrm>
            <a:off x="6847350" y="2376941"/>
            <a:ext cx="1739579"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SVE register set</a:t>
            </a:r>
            <a:endParaRPr kumimoji="0" lang="hu-HU" sz="1300" b="1" i="0" u="none" strike="noStrike" kern="1200" cap="none" spc="0" normalizeH="0" baseline="0" noProof="0" dirty="0">
              <a:ln>
                <a:noFill/>
              </a:ln>
              <a:solidFill>
                <a:srgbClr val="000000"/>
              </a:solidFill>
              <a:effectLst/>
              <a:uLnTx/>
              <a:uFillTx/>
              <a:latin typeface="Verdana"/>
              <a:ea typeface="+mn-ea"/>
              <a:cs typeface="+mn-cs"/>
            </a:endParaRPr>
          </a:p>
        </p:txBody>
      </p:sp>
      <p:sp>
        <p:nvSpPr>
          <p:cNvPr id="20" name="Text Box 16"/>
          <p:cNvSpPr txBox="1">
            <a:spLocks noChangeArrowheads="1"/>
          </p:cNvSpPr>
          <p:nvPr/>
        </p:nvSpPr>
        <p:spPr bwMode="auto">
          <a:xfrm>
            <a:off x="2524044" y="1626676"/>
            <a:ext cx="391966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Register sets introduced in the Arm </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ISA</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1" name="TextBox 20"/>
          <p:cNvSpPr txBox="1"/>
          <p:nvPr/>
        </p:nvSpPr>
        <p:spPr>
          <a:xfrm>
            <a:off x="94182" y="2933987"/>
            <a:ext cx="1309974"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1" u="none" strike="noStrike" kern="1200" cap="none" spc="0" normalizeH="0" baseline="0" noProof="0">
                <a:ln>
                  <a:noFill/>
                </a:ln>
                <a:solidFill>
                  <a:srgbClr val="000000"/>
                </a:solidFill>
                <a:effectLst/>
                <a:uLnTx/>
                <a:uFillTx/>
                <a:latin typeface="Verdana"/>
                <a:ea typeface="+mn-ea"/>
                <a:cs typeface="+mn-cs"/>
              </a:rPr>
              <a:t>Introduced in</a:t>
            </a:r>
          </a:p>
        </p:txBody>
      </p:sp>
      <p:sp>
        <p:nvSpPr>
          <p:cNvPr id="22" name="TextBox 21"/>
          <p:cNvSpPr txBox="1"/>
          <p:nvPr/>
        </p:nvSpPr>
        <p:spPr>
          <a:xfrm>
            <a:off x="53944" y="3478313"/>
            <a:ext cx="118013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Extended in</a:t>
            </a:r>
          </a:p>
        </p:txBody>
      </p:sp>
      <p:sp>
        <p:nvSpPr>
          <p:cNvPr id="23" name="TextBox 22"/>
          <p:cNvSpPr txBox="1"/>
          <p:nvPr/>
        </p:nvSpPr>
        <p:spPr>
          <a:xfrm>
            <a:off x="611534" y="3732021"/>
            <a:ext cx="1426993"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 (2012) </a:t>
            </a:r>
          </a:p>
        </p:txBody>
      </p:sp>
      <p:sp>
        <p:nvSpPr>
          <p:cNvPr id="24" name="TextBox 23"/>
          <p:cNvSpPr txBox="1"/>
          <p:nvPr/>
        </p:nvSpPr>
        <p:spPr>
          <a:xfrm>
            <a:off x="2637050" y="3742531"/>
            <a:ext cx="3312382" cy="9310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 (2004)</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(moved into the 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 (2012)</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(available only in the AArch64 mode)</a:t>
            </a:r>
          </a:p>
        </p:txBody>
      </p:sp>
      <p:sp>
        <p:nvSpPr>
          <p:cNvPr id="25" name="TextBox 24"/>
          <p:cNvSpPr txBox="1"/>
          <p:nvPr/>
        </p:nvSpPr>
        <p:spPr>
          <a:xfrm>
            <a:off x="71437" y="451178"/>
            <a:ext cx="74539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2.2.2 Which register sets were introduced in the Arm ISA? </a:t>
            </a:r>
          </a:p>
        </p:txBody>
      </p:sp>
      <p:sp>
        <p:nvSpPr>
          <p:cNvPr id="28" name="Rounded Rectangle 27"/>
          <p:cNvSpPr/>
          <p:nvPr/>
        </p:nvSpPr>
        <p:spPr bwMode="auto">
          <a:xfrm>
            <a:off x="9001" y="880419"/>
            <a:ext cx="9134999" cy="584775"/>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TextBox 28"/>
          <p:cNvSpPr txBox="1"/>
          <p:nvPr/>
        </p:nvSpPr>
        <p:spPr>
          <a:xfrm>
            <a:off x="71438" y="880419"/>
            <a:ext cx="88308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the long history of the Arm ISA, the firm </a:t>
            </a:r>
            <a:r>
              <a:rPr kumimoji="0" lang="en-US" sz="1600" b="0" i="0" u="none" strike="noStrike" kern="1200" cap="none" spc="0" normalizeH="0" baseline="0" noProof="0" dirty="0">
                <a:ln>
                  <a:noFill/>
                </a:ln>
                <a:solidFill>
                  <a:srgbClr val="FF0000"/>
                </a:solidFill>
                <a:effectLst/>
                <a:uLnTx/>
                <a:uFillTx/>
                <a:latin typeface="Verdana"/>
                <a:ea typeface="+mn-ea"/>
                <a:cs typeface="+mn-cs"/>
              </a:rPr>
              <a:t>introduced three different register sets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and typically extended them subsequently, as shown below.</a:t>
            </a:r>
          </a:p>
        </p:txBody>
      </p:sp>
    </p:spTree>
    <p:extLst>
      <p:ext uri="{BB962C8B-B14F-4D97-AF65-F5344CB8AC3E}">
        <p14:creationId xmlns:p14="http://schemas.microsoft.com/office/powerpoint/2010/main" val="32769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ppt_x"/>
                                          </p:val>
                                        </p:tav>
                                        <p:tav tm="100000">
                                          <p:val>
                                            <p:strVal val="#ppt_x"/>
                                          </p:val>
                                        </p:tav>
                                      </p:tavLst>
                                    </p:anim>
                                    <p:anim calcmode="lin" valueType="num">
                                      <p:cBhvr additive="base">
                                        <p:cTn id="70" dur="500" fill="hold"/>
                                        <p:tgtEl>
                                          <p:spTgt spid="8"/>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additive="base">
                                        <p:cTn id="85" dur="500" fill="hold"/>
                                        <p:tgtEl>
                                          <p:spTgt spid="9"/>
                                        </p:tgtEl>
                                        <p:attrNameLst>
                                          <p:attrName>ppt_x</p:attrName>
                                        </p:attrNameLst>
                                      </p:cBhvr>
                                      <p:tavLst>
                                        <p:tav tm="0">
                                          <p:val>
                                            <p:strVal val="#ppt_x"/>
                                          </p:val>
                                        </p:tav>
                                        <p:tav tm="100000">
                                          <p:val>
                                            <p:strVal val="#ppt_x"/>
                                          </p:val>
                                        </p:tav>
                                      </p:tavLst>
                                    </p:anim>
                                    <p:anim calcmode="lin" valueType="num">
                                      <p:cBhvr additive="base">
                                        <p:cTn id="8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
                                        </p:tgtEl>
                                        <p:attrNameLst>
                                          <p:attrName>style.visibility</p:attrName>
                                        </p:attrNameLst>
                                      </p:cBhvr>
                                      <p:to>
                                        <p:strVal val="visible"/>
                                      </p:to>
                                    </p:set>
                                    <p:anim calcmode="lin" valueType="num">
                                      <p:cBhvr additive="base">
                                        <p:cTn id="91" dur="500" fill="hold"/>
                                        <p:tgtEl>
                                          <p:spTgt spid="3"/>
                                        </p:tgtEl>
                                        <p:attrNameLst>
                                          <p:attrName>ppt_x</p:attrName>
                                        </p:attrNameLst>
                                      </p:cBhvr>
                                      <p:tavLst>
                                        <p:tav tm="0">
                                          <p:val>
                                            <p:strVal val="#ppt_x"/>
                                          </p:val>
                                        </p:tav>
                                        <p:tav tm="100000">
                                          <p:val>
                                            <p:strVal val="#ppt_x"/>
                                          </p:val>
                                        </p:tav>
                                      </p:tavLst>
                                    </p:anim>
                                    <p:anim calcmode="lin" valueType="num">
                                      <p:cBhvr additive="base">
                                        <p:cTn id="92" dur="500" fill="hold"/>
                                        <p:tgtEl>
                                          <p:spTgt spid="3"/>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ppt_x"/>
                                          </p:val>
                                        </p:tav>
                                        <p:tav tm="100000">
                                          <p:val>
                                            <p:strVal val="#ppt_x"/>
                                          </p:val>
                                        </p:tav>
                                      </p:tavLst>
                                    </p:anim>
                                    <p:anim calcmode="lin" valueType="num">
                                      <p:cBhvr additive="base">
                                        <p:cTn id="9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2.2.2 Which register sets were introduced in the Arm ISA? (2)</a:t>
            </a:r>
            <a:endParaRPr lang="en-US" sz="1700" dirty="0"/>
          </a:p>
        </p:txBody>
      </p:sp>
      <p:sp>
        <p:nvSpPr>
          <p:cNvPr id="3" name="TextBox 2"/>
          <p:cNvSpPr txBox="1"/>
          <p:nvPr/>
        </p:nvSpPr>
        <p:spPr>
          <a:xfrm>
            <a:off x="71438" y="448419"/>
            <a:ext cx="56541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Extending the GPR and secondary register sets</a:t>
            </a:r>
          </a:p>
        </p:txBody>
      </p:sp>
      <p:sp>
        <p:nvSpPr>
          <p:cNvPr id="5" name="Rounded Rectangle 4"/>
          <p:cNvSpPr/>
          <p:nvPr/>
        </p:nvSpPr>
        <p:spPr bwMode="auto">
          <a:xfrm>
            <a:off x="31528" y="893099"/>
            <a:ext cx="9144000" cy="587108"/>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TextBox 5"/>
          <p:cNvSpPr txBox="1"/>
          <p:nvPr/>
        </p:nvSpPr>
        <p:spPr>
          <a:xfrm>
            <a:off x="71438" y="881119"/>
            <a:ext cx="914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previous Figure indicates, during the course of the evolution of the ARM ISA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both the GPR and the secondary register space became extended, </a:t>
            </a:r>
            <a:r>
              <a:rPr kumimoji="0" lang="en-US" sz="1600" b="0" i="0" u="none" strike="noStrike" kern="1200" cap="none" spc="0" normalizeH="0" baseline="0" noProof="0" dirty="0">
                <a:ln>
                  <a:noFill/>
                </a:ln>
                <a:solidFill>
                  <a:srgbClr val="000000"/>
                </a:solidFill>
                <a:effectLst/>
                <a:uLnTx/>
                <a:uFillTx/>
                <a:latin typeface="Verdana"/>
                <a:ea typeface="+mn-ea"/>
                <a:cs typeface="+mn-cs"/>
              </a:rPr>
              <a:t>as discussed next.</a:t>
            </a:r>
          </a:p>
        </p:txBody>
      </p:sp>
    </p:spTree>
    <p:extLst>
      <p:ext uri="{BB962C8B-B14F-4D97-AF65-F5344CB8AC3E}">
        <p14:creationId xmlns:p14="http://schemas.microsoft.com/office/powerpoint/2010/main" val="139578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2.2.2 Which register sets were introduced in the Arm ISA? (3)</a:t>
            </a:r>
            <a:endParaRPr lang="en-US" dirty="0"/>
          </a:p>
        </p:txBody>
      </p:sp>
      <p:sp>
        <p:nvSpPr>
          <p:cNvPr id="3" name="TextBox 2"/>
          <p:cNvSpPr txBox="1"/>
          <p:nvPr/>
        </p:nvSpPr>
        <p:spPr>
          <a:xfrm>
            <a:off x="74359" y="440668"/>
            <a:ext cx="91948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 Extending the </a:t>
            </a:r>
            <a:r>
              <a:rPr kumimoji="0" lang="hu-HU" sz="1800" b="0" i="0" u="none" strike="noStrike" kern="1200" cap="none" spc="0" normalizeH="0" baseline="0" noProof="0" dirty="0">
                <a:ln>
                  <a:noFill/>
                </a:ln>
                <a:solidFill>
                  <a:srgbClr val="2D2D8A"/>
                </a:solidFill>
                <a:effectLst/>
                <a:uLnTx/>
                <a:uFillTx/>
                <a:latin typeface="Verdana"/>
                <a:ea typeface="+mn-ea"/>
                <a:cs typeface="+mn-cs"/>
              </a:rPr>
              <a:t>GPR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register</a:t>
            </a:r>
            <a:r>
              <a:rPr kumimoji="0" lang="en-US" sz="1800" b="0" i="0" u="none" strike="noStrike" kern="1200" cap="none" spc="0" normalizeH="0" baseline="0" noProof="0" dirty="0">
                <a:ln>
                  <a:noFill/>
                </a:ln>
                <a:solidFill>
                  <a:srgbClr val="2D2D8A"/>
                </a:solidFill>
                <a:effectLst/>
                <a:uLnTx/>
                <a:uFillTx/>
                <a:latin typeface="Verdana"/>
                <a:ea typeface="+mn-ea"/>
                <a:cs typeface="+mn-cs"/>
              </a:rPr>
              <a:t> set in the Armv8 ISA (2012) </a:t>
            </a:r>
            <a:r>
              <a:rPr kumimoji="0" lang="hu-HU" sz="1800" b="0" i="0" u="none" strike="noStrike" kern="1200" cap="none" spc="0" normalizeH="0" baseline="0" noProof="0" dirty="0">
                <a:ln>
                  <a:noFill/>
                </a:ln>
                <a:solidFill>
                  <a:srgbClr val="000000"/>
                </a:solidFill>
                <a:effectLst/>
                <a:uLnTx/>
                <a:uFillTx/>
                <a:latin typeface="Verdana"/>
                <a:ea typeface="+mn-ea"/>
                <a:cs typeface="+mn-cs"/>
              </a:rPr>
              <a:t>[63</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66</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6" name="Rounded Rectangle 5"/>
          <p:cNvSpPr/>
          <p:nvPr/>
        </p:nvSpPr>
        <p:spPr bwMode="auto">
          <a:xfrm>
            <a:off x="6357" y="901175"/>
            <a:ext cx="9110940" cy="590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0" name="TextBox 109"/>
          <p:cNvSpPr txBox="1"/>
          <p:nvPr/>
        </p:nvSpPr>
        <p:spPr>
          <a:xfrm>
            <a:off x="1107881" y="1440886"/>
            <a:ext cx="98616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32-bit wide</a:t>
            </a:r>
          </a:p>
        </p:txBody>
      </p:sp>
      <p:sp>
        <p:nvSpPr>
          <p:cNvPr id="111" name="TextBox 110"/>
          <p:cNvSpPr txBox="1"/>
          <p:nvPr/>
        </p:nvSpPr>
        <p:spPr>
          <a:xfrm>
            <a:off x="4211612" y="1431610"/>
            <a:ext cx="98616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32-bit wide</a:t>
            </a:r>
          </a:p>
        </p:txBody>
      </p:sp>
      <p:sp>
        <p:nvSpPr>
          <p:cNvPr id="112" name="TextBox 111"/>
          <p:cNvSpPr txBox="1"/>
          <p:nvPr/>
        </p:nvSpPr>
        <p:spPr>
          <a:xfrm>
            <a:off x="6682264" y="1448525"/>
            <a:ext cx="98616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64-bit wide</a:t>
            </a:r>
          </a:p>
        </p:txBody>
      </p:sp>
      <p:sp>
        <p:nvSpPr>
          <p:cNvPr id="113" name="TextBox 112"/>
          <p:cNvSpPr txBox="1"/>
          <p:nvPr/>
        </p:nvSpPr>
        <p:spPr>
          <a:xfrm>
            <a:off x="4116156" y="5532711"/>
            <a:ext cx="1254337" cy="2894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32-bit access</a:t>
            </a:r>
          </a:p>
        </p:txBody>
      </p:sp>
      <p:sp>
        <p:nvSpPr>
          <p:cNvPr id="114" name="TextBox 113"/>
          <p:cNvSpPr txBox="1"/>
          <p:nvPr/>
        </p:nvSpPr>
        <p:spPr>
          <a:xfrm>
            <a:off x="6544205" y="5521789"/>
            <a:ext cx="1254337" cy="2894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64-bit access</a:t>
            </a:r>
          </a:p>
        </p:txBody>
      </p:sp>
      <p:sp>
        <p:nvSpPr>
          <p:cNvPr id="115" name="Left Brace 114"/>
          <p:cNvSpPr/>
          <p:nvPr/>
        </p:nvSpPr>
        <p:spPr bwMode="auto">
          <a:xfrm rot="16200000">
            <a:off x="5977124" y="3830624"/>
            <a:ext cx="238860" cy="4151612"/>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16" name="TextBox 115"/>
          <p:cNvSpPr txBox="1"/>
          <p:nvPr/>
        </p:nvSpPr>
        <p:spPr>
          <a:xfrm>
            <a:off x="4207521" y="6069096"/>
            <a:ext cx="3875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a:ea typeface="+mn-ea"/>
                <a:cs typeface="+mn-cs"/>
              </a:rPr>
              <a:t>GPRs</a:t>
            </a:r>
            <a:r>
              <a:rPr kumimoji="0" lang="en-US" sz="1200" b="0" i="0" u="none" strike="noStrike" kern="1200" cap="none" spc="0" normalizeH="0" baseline="0" noProof="0" dirty="0">
                <a:ln>
                  <a:noFill/>
                </a:ln>
                <a:solidFill>
                  <a:srgbClr val="000000"/>
                </a:solidFill>
                <a:effectLst/>
                <a:uLnTx/>
                <a:uFillTx/>
                <a:latin typeface="Verdana"/>
                <a:ea typeface="+mn-ea"/>
                <a:cs typeface="+mn-cs"/>
              </a:rPr>
              <a:t> in the </a:t>
            </a:r>
            <a:r>
              <a:rPr kumimoji="0" lang="hu-HU" sz="1200" b="0" i="0" u="none" strike="noStrike" kern="1200" cap="none" spc="0" normalizeH="0" baseline="0" noProof="0" dirty="0">
                <a:ln>
                  <a:noFill/>
                </a:ln>
                <a:solidFill>
                  <a:srgbClr val="0070C0"/>
                </a:solidFill>
                <a:effectLst/>
                <a:uLnTx/>
                <a:uFillTx/>
                <a:latin typeface="Verdana"/>
                <a:ea typeface="+mn-ea"/>
                <a:cs typeface="+mn-cs"/>
              </a:rPr>
              <a:t>Armv8 </a:t>
            </a:r>
            <a:r>
              <a:rPr kumimoji="0" lang="en-US" sz="1200" b="0" i="0" u="none" strike="noStrike" kern="1200" cap="none" spc="0" normalizeH="0" baseline="0" noProof="0" dirty="0">
                <a:ln>
                  <a:noFill/>
                </a:ln>
                <a:solidFill>
                  <a:srgbClr val="0070C0"/>
                </a:solidFill>
                <a:effectLst/>
                <a:uLnTx/>
                <a:uFillTx/>
                <a:latin typeface="Verdana"/>
                <a:ea typeface="+mn-ea"/>
                <a:cs typeface="+mn-cs"/>
              </a:rPr>
              <a:t>ISA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Verdana"/>
                <a:ea typeface="+mn-ea"/>
                <a:cs typeface="+mn-cs"/>
              </a:rPr>
              <a:t>in the </a:t>
            </a:r>
            <a:r>
              <a:rPr kumimoji="0" lang="hu-HU" sz="1200" b="0" i="0" u="none" strike="noStrike" kern="1200" cap="none" spc="0" normalizeH="0" baseline="0" noProof="0" dirty="0">
                <a:ln>
                  <a:noFill/>
                </a:ln>
                <a:solidFill>
                  <a:srgbClr val="0070C0"/>
                </a:solidFill>
                <a:effectLst/>
                <a:uLnTx/>
                <a:uFillTx/>
                <a:latin typeface="Verdana"/>
                <a:ea typeface="+mn-ea"/>
                <a:cs typeface="+mn-cs"/>
              </a:rPr>
              <a:t>AArch64 </a:t>
            </a:r>
            <a:r>
              <a:rPr kumimoji="0" lang="hu-HU" sz="1200" b="0" i="0" u="none" strike="noStrike" kern="1200" cap="none" spc="0" normalizeH="0" baseline="0" noProof="0" dirty="0" err="1">
                <a:ln>
                  <a:noFill/>
                </a:ln>
                <a:solidFill>
                  <a:srgbClr val="000000"/>
                </a:solidFill>
                <a:effectLst/>
                <a:uLnTx/>
                <a:uFillTx/>
                <a:latin typeface="Verdana"/>
                <a:ea typeface="+mn-ea"/>
                <a:cs typeface="+mn-cs"/>
              </a:rPr>
              <a:t>execution</a:t>
            </a:r>
            <a:r>
              <a:rPr kumimoji="0" lang="hu-HU" sz="1200" b="0" i="0" u="none" strike="noStrike" kern="1200" cap="none" spc="0" normalizeH="0" baseline="0" noProof="0" dirty="0">
                <a:ln>
                  <a:noFill/>
                </a:ln>
                <a:solidFill>
                  <a:srgbClr val="000000"/>
                </a:solidFill>
                <a:effectLst/>
                <a:uLnTx/>
                <a:uFillTx/>
                <a:latin typeface="Verdana"/>
                <a:ea typeface="+mn-ea"/>
                <a:cs typeface="+mn-cs"/>
              </a:rPr>
              <a:t> </a:t>
            </a:r>
            <a:r>
              <a:rPr kumimoji="0" lang="hu-HU" sz="1200" b="0" i="0" u="none" strike="noStrike" kern="1200" cap="none" spc="0" normalizeH="0" baseline="0" noProof="0" dirty="0" err="1">
                <a:ln>
                  <a:noFill/>
                </a:ln>
                <a:solidFill>
                  <a:srgbClr val="000000"/>
                </a:solidFill>
                <a:effectLst/>
                <a:uLnTx/>
                <a:uFillTx/>
                <a:latin typeface="Verdana"/>
                <a:ea typeface="+mn-ea"/>
                <a:cs typeface="+mn-cs"/>
              </a:rPr>
              <a:t>mode</a:t>
            </a:r>
            <a:r>
              <a:rPr kumimoji="0" lang="en-US" sz="1200" b="0" i="0" u="none" strike="noStrike" kern="1200" cap="none" spc="0" normalizeH="0" baseline="0" noProof="0" dirty="0">
                <a:ln>
                  <a:noFill/>
                </a:ln>
                <a:solidFill>
                  <a:srgbClr val="000000"/>
                </a:solidFill>
                <a:effectLst/>
                <a:uLnTx/>
                <a:uFillTx/>
                <a:latin typeface="Verdana"/>
                <a:ea typeface="+mn-ea"/>
                <a:cs typeface="+mn-cs"/>
              </a:rPr>
              <a:t> (2012)</a:t>
            </a:r>
            <a:r>
              <a:rPr kumimoji="0" lang="hu-HU" sz="12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7" name="TextBox 116"/>
          <p:cNvSpPr txBox="1"/>
          <p:nvPr/>
        </p:nvSpPr>
        <p:spPr>
          <a:xfrm>
            <a:off x="26495" y="6069097"/>
            <a:ext cx="32409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0000"/>
                </a:solidFill>
                <a:effectLst/>
                <a:uLnTx/>
                <a:uFillTx/>
                <a:latin typeface="Verdana"/>
                <a:ea typeface="+mn-ea"/>
                <a:cs typeface="+mn-cs"/>
              </a:rPr>
              <a:t>GPRs</a:t>
            </a:r>
            <a:r>
              <a:rPr kumimoji="0" lang="en-US" sz="1200" b="0" i="0" u="none" strike="noStrike" kern="1200" cap="none" spc="0" normalizeH="0" baseline="0" noProof="0">
                <a:ln>
                  <a:noFill/>
                </a:ln>
                <a:solidFill>
                  <a:srgbClr val="000000"/>
                </a:solidFill>
                <a:effectLst/>
                <a:uLnTx/>
                <a:uFillTx/>
                <a:latin typeface="Verdana"/>
                <a:ea typeface="+mn-ea"/>
                <a:cs typeface="+mn-cs"/>
              </a:rPr>
              <a:t> in the</a:t>
            </a:r>
            <a:r>
              <a:rPr kumimoji="0" lang="hu-HU" sz="1200" b="0" i="0" u="none" strike="noStrike" kern="1200" cap="none" spc="0" normalizeH="0" baseline="0" noProof="0">
                <a:ln>
                  <a:noFill/>
                </a:ln>
                <a:solidFill>
                  <a:srgbClr val="000000"/>
                </a:solidFill>
                <a:effectLst/>
                <a:uLnTx/>
                <a:uFillTx/>
                <a:latin typeface="Verdana"/>
                <a:ea typeface="+mn-ea"/>
                <a:cs typeface="+mn-cs"/>
              </a:rPr>
              <a:t> </a:t>
            </a:r>
            <a:r>
              <a:rPr kumimoji="0" lang="hu-HU" sz="1200" b="0" i="0" u="none" strike="noStrike" kern="1200" cap="none" spc="0" normalizeH="0" baseline="0" noProof="0">
                <a:ln>
                  <a:noFill/>
                </a:ln>
                <a:solidFill>
                  <a:srgbClr val="0070C0"/>
                </a:solidFill>
                <a:effectLst/>
                <a:uLnTx/>
                <a:uFillTx/>
                <a:latin typeface="Verdana"/>
                <a:ea typeface="+mn-ea"/>
                <a:cs typeface="+mn-cs"/>
              </a:rPr>
              <a:t>Armv3</a:t>
            </a:r>
            <a:r>
              <a:rPr kumimoji="0" lang="hu-HU"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70C0"/>
                </a:solidFill>
                <a:effectLst/>
                <a:uLnTx/>
                <a:uFillTx/>
                <a:latin typeface="Verdana"/>
                <a:ea typeface="+mn-ea"/>
                <a:cs typeface="+mn-cs"/>
              </a:rPr>
              <a:t>Armv7</a:t>
            </a:r>
            <a:r>
              <a:rPr kumimoji="0" lang="en-US" sz="1200" b="0" i="0" u="none" strike="noStrike" kern="1200" cap="none" spc="0" normalizeH="0" baseline="0" noProof="0">
                <a:ln>
                  <a:noFill/>
                </a:ln>
                <a:solidFill>
                  <a:srgbClr val="0070C0"/>
                </a:solidFill>
                <a:effectLst/>
                <a:uLnTx/>
                <a:uFillTx/>
                <a:latin typeface="Verdana"/>
                <a:ea typeface="+mn-ea"/>
                <a:cs typeface="+mn-cs"/>
              </a:rPr>
              <a:t> ISA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and in the</a:t>
            </a:r>
            <a:r>
              <a:rPr kumimoji="0" lang="hu-HU" sz="1200" b="0" i="0" u="none" strike="noStrike" kern="1200" cap="none" spc="0" normalizeH="0" baseline="0" noProof="0">
                <a:ln>
                  <a:noFill/>
                </a:ln>
                <a:solidFill>
                  <a:srgbClr val="000000"/>
                </a:solidFill>
                <a:effectLst/>
                <a:uLnTx/>
                <a:uFillTx/>
                <a:latin typeface="Verdana"/>
                <a:ea typeface="+mn-ea"/>
                <a:cs typeface="+mn-cs"/>
              </a:rPr>
              <a:t> </a:t>
            </a:r>
            <a:r>
              <a:rPr kumimoji="0" lang="hu-HU" sz="1200" b="0" i="0" u="none" strike="noStrike" kern="1200" cap="none" spc="0" normalizeH="0" baseline="0" noProof="0">
                <a:ln>
                  <a:noFill/>
                </a:ln>
                <a:solidFill>
                  <a:srgbClr val="0070C0"/>
                </a:solidFill>
                <a:effectLst/>
                <a:uLnTx/>
                <a:uFillTx/>
                <a:latin typeface="Verdana"/>
                <a:ea typeface="+mn-ea"/>
                <a:cs typeface="+mn-cs"/>
              </a:rPr>
              <a:t>Armv8</a:t>
            </a:r>
            <a:r>
              <a:rPr kumimoji="0" lang="en-US" sz="1200" b="0" i="0" u="none" strike="noStrike" kern="1200" cap="none" spc="0" normalizeH="0" baseline="0" noProof="0">
                <a:ln>
                  <a:noFill/>
                </a:ln>
                <a:solidFill>
                  <a:srgbClr val="0070C0"/>
                </a:solidFill>
                <a:effectLst/>
                <a:uLnTx/>
                <a:uFillTx/>
                <a:latin typeface="Verdana"/>
                <a:ea typeface="+mn-ea"/>
                <a:cs typeface="+mn-cs"/>
              </a:rPr>
              <a:t> ISA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Verdana"/>
                <a:ea typeface="+mn-ea"/>
                <a:cs typeface="+mn-cs"/>
              </a:rPr>
              <a:t>in the</a:t>
            </a:r>
            <a:r>
              <a:rPr kumimoji="0" lang="hu-HU" sz="1200" b="0" i="0" u="none" strike="noStrike" kern="1200" cap="none" spc="0" normalizeH="0" baseline="0" noProof="0">
                <a:ln>
                  <a:noFill/>
                </a:ln>
                <a:solidFill>
                  <a:srgbClr val="0070C0"/>
                </a:solidFill>
                <a:effectLst/>
                <a:uLnTx/>
                <a:uFillTx/>
                <a:latin typeface="Verdana"/>
                <a:ea typeface="+mn-ea"/>
                <a:cs typeface="+mn-cs"/>
              </a:rPr>
              <a:t> </a:t>
            </a:r>
            <a:r>
              <a:rPr kumimoji="0" lang="en-US" sz="1200" b="0" i="0" u="none" strike="noStrike" kern="1200" cap="none" spc="0" normalizeH="0" baseline="0" noProof="0">
                <a:ln>
                  <a:noFill/>
                </a:ln>
                <a:solidFill>
                  <a:srgbClr val="0070C0"/>
                </a:solidFill>
                <a:effectLst/>
                <a:uLnTx/>
                <a:uFillTx/>
                <a:latin typeface="Verdana"/>
                <a:ea typeface="+mn-ea"/>
                <a:cs typeface="+mn-cs"/>
              </a:rPr>
              <a:t>AArch32 </a:t>
            </a:r>
            <a:r>
              <a:rPr kumimoji="0" lang="hu-HU" sz="1200" b="0" i="0" u="none" strike="noStrike" kern="1200" cap="none" spc="0" normalizeH="0" baseline="0" noProof="0" err="1">
                <a:ln>
                  <a:noFill/>
                </a:ln>
                <a:solidFill>
                  <a:srgbClr val="000000"/>
                </a:solidFill>
                <a:effectLst/>
                <a:uLnTx/>
                <a:uFillTx/>
                <a:latin typeface="Verdana"/>
                <a:ea typeface="+mn-ea"/>
                <a:cs typeface="+mn-cs"/>
              </a:rPr>
              <a:t>execution</a:t>
            </a:r>
            <a:r>
              <a:rPr kumimoji="0" lang="hu-HU" sz="1200" b="0" i="0" u="none" strike="noStrike" kern="1200" cap="none" spc="0" normalizeH="0" baseline="0" noProof="0">
                <a:ln>
                  <a:noFill/>
                </a:ln>
                <a:solidFill>
                  <a:srgbClr val="000000"/>
                </a:solidFill>
                <a:effectLst/>
                <a:uLnTx/>
                <a:uFillTx/>
                <a:latin typeface="Verdana"/>
                <a:ea typeface="+mn-ea"/>
                <a:cs typeface="+mn-cs"/>
              </a:rPr>
              <a:t> </a:t>
            </a:r>
            <a:r>
              <a:rPr kumimoji="0" lang="hu-HU" sz="1200" b="0" i="0" u="none" strike="noStrike" kern="1200" cap="none" spc="0" normalizeH="0" baseline="0" noProof="0" err="1">
                <a:ln>
                  <a:noFill/>
                </a:ln>
                <a:solidFill>
                  <a:srgbClr val="000000"/>
                </a:solidFill>
                <a:effectLst/>
                <a:uLnTx/>
                <a:uFillTx/>
                <a:latin typeface="Verdana"/>
                <a:ea typeface="+mn-ea"/>
                <a:cs typeface="+mn-cs"/>
              </a:rPr>
              <a:t>mode</a:t>
            </a:r>
            <a:r>
              <a:rPr kumimoji="0" lang="en-US" sz="1200" b="0" i="0" u="none" strike="noStrike" kern="1200" cap="none" spc="0" normalizeH="0" baseline="0" noProof="0">
                <a:ln>
                  <a:noFill/>
                </a:ln>
                <a:solidFill>
                  <a:srgbClr val="000000"/>
                </a:solidFill>
                <a:effectLst/>
                <a:uLnTx/>
                <a:uFillTx/>
                <a:latin typeface="Verdana"/>
                <a:ea typeface="+mn-ea"/>
                <a:cs typeface="+mn-cs"/>
              </a:rPr>
              <a:t> (2012)</a:t>
            </a:r>
          </a:p>
        </p:txBody>
      </p:sp>
      <p:sp>
        <p:nvSpPr>
          <p:cNvPr id="118" name="Left Brace 117"/>
          <p:cNvSpPr/>
          <p:nvPr/>
        </p:nvSpPr>
        <p:spPr bwMode="auto">
          <a:xfrm rot="16200000">
            <a:off x="1366717" y="5071472"/>
            <a:ext cx="238860" cy="1676905"/>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grpSp>
        <p:nvGrpSpPr>
          <p:cNvPr id="119" name="Group 118"/>
          <p:cNvGrpSpPr/>
          <p:nvPr/>
        </p:nvGrpSpPr>
        <p:grpSpPr>
          <a:xfrm>
            <a:off x="1225916" y="1776828"/>
            <a:ext cx="7885024" cy="3671341"/>
            <a:chOff x="1225916" y="1397068"/>
            <a:chExt cx="7885024" cy="3896931"/>
          </a:xfrm>
        </p:grpSpPr>
        <p:sp>
          <p:nvSpPr>
            <p:cNvPr id="120" name="TextBox 119"/>
            <p:cNvSpPr txBox="1"/>
            <p:nvPr/>
          </p:nvSpPr>
          <p:spPr>
            <a:xfrm>
              <a:off x="5094693" y="5032389"/>
              <a:ext cx="118654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Dedicated use</a:t>
              </a:r>
            </a:p>
          </p:txBody>
        </p:sp>
        <p:sp>
          <p:nvSpPr>
            <p:cNvPr id="121" name="TextBox 120"/>
            <p:cNvSpPr txBox="1"/>
            <p:nvPr/>
          </p:nvSpPr>
          <p:spPr>
            <a:xfrm>
              <a:off x="7924397" y="5003697"/>
              <a:ext cx="118654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Dedicated use</a:t>
              </a:r>
            </a:p>
          </p:txBody>
        </p:sp>
        <p:sp>
          <p:nvSpPr>
            <p:cNvPr id="122" name="TextBox 121"/>
            <p:cNvSpPr txBox="1"/>
            <p:nvPr/>
          </p:nvSpPr>
          <p:spPr>
            <a:xfrm>
              <a:off x="2061649" y="3238808"/>
              <a:ext cx="1130438" cy="6899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Stack pointer</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Link register</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PC</a:t>
              </a:r>
            </a:p>
          </p:txBody>
        </p:sp>
        <p:grpSp>
          <p:nvGrpSpPr>
            <p:cNvPr id="123" name="Group 122"/>
            <p:cNvGrpSpPr/>
            <p:nvPr/>
          </p:nvGrpSpPr>
          <p:grpSpPr>
            <a:xfrm>
              <a:off x="1225916" y="1435070"/>
              <a:ext cx="747010" cy="2482641"/>
              <a:chOff x="1457419" y="1998728"/>
              <a:chExt cx="649288" cy="2376487"/>
            </a:xfrm>
          </p:grpSpPr>
          <p:sp>
            <p:nvSpPr>
              <p:cNvPr id="153" name="Téglalap 3"/>
              <p:cNvSpPr/>
              <p:nvPr/>
            </p:nvSpPr>
            <p:spPr>
              <a:xfrm>
                <a:off x="1457419" y="19987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R0</a:t>
                </a:r>
              </a:p>
            </p:txBody>
          </p:sp>
          <p:sp>
            <p:nvSpPr>
              <p:cNvPr id="154" name="Téglalap 4"/>
              <p:cNvSpPr/>
              <p:nvPr/>
            </p:nvSpPr>
            <p:spPr>
              <a:xfrm>
                <a:off x="1457419" y="2214628"/>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a:t>
                </a:r>
              </a:p>
            </p:txBody>
          </p:sp>
          <p:sp>
            <p:nvSpPr>
              <p:cNvPr id="155" name="Téglalap 5"/>
              <p:cNvSpPr/>
              <p:nvPr/>
            </p:nvSpPr>
            <p:spPr>
              <a:xfrm>
                <a:off x="1457419" y="24305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R2</a:t>
                </a:r>
              </a:p>
            </p:txBody>
          </p:sp>
          <p:sp>
            <p:nvSpPr>
              <p:cNvPr id="156" name="Téglalap 6"/>
              <p:cNvSpPr/>
              <p:nvPr/>
            </p:nvSpPr>
            <p:spPr>
              <a:xfrm>
                <a:off x="1457419" y="2646428"/>
                <a:ext cx="649287"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57" name="Téglalap 7"/>
              <p:cNvSpPr/>
              <p:nvPr/>
            </p:nvSpPr>
            <p:spPr>
              <a:xfrm>
                <a:off x="1457419" y="35116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R12</a:t>
                </a:r>
              </a:p>
            </p:txBody>
          </p:sp>
          <p:sp>
            <p:nvSpPr>
              <p:cNvPr id="158" name="Téglalap 8"/>
              <p:cNvSpPr/>
              <p:nvPr/>
            </p:nvSpPr>
            <p:spPr>
              <a:xfrm>
                <a:off x="1457420" y="3737946"/>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R13(SP)</a:t>
                </a:r>
              </a:p>
            </p:txBody>
          </p:sp>
          <p:sp>
            <p:nvSpPr>
              <p:cNvPr id="159" name="Téglalap 9"/>
              <p:cNvSpPr/>
              <p:nvPr/>
            </p:nvSpPr>
            <p:spPr>
              <a:xfrm>
                <a:off x="1457419" y="39434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R14(LR)</a:t>
                </a:r>
              </a:p>
            </p:txBody>
          </p:sp>
          <p:sp>
            <p:nvSpPr>
              <p:cNvPr id="160" name="Téglalap 10"/>
              <p:cNvSpPr/>
              <p:nvPr/>
            </p:nvSpPr>
            <p:spPr>
              <a:xfrm>
                <a:off x="1457419" y="4159315"/>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R15(PC)</a:t>
                </a:r>
              </a:p>
            </p:txBody>
          </p:sp>
        </p:grpSp>
        <p:grpSp>
          <p:nvGrpSpPr>
            <p:cNvPr id="124" name="Group 123"/>
            <p:cNvGrpSpPr/>
            <p:nvPr/>
          </p:nvGrpSpPr>
          <p:grpSpPr>
            <a:xfrm>
              <a:off x="4327662" y="1424767"/>
              <a:ext cx="747009" cy="3836809"/>
              <a:chOff x="4012722" y="1988868"/>
              <a:chExt cx="649288" cy="3671887"/>
            </a:xfrm>
          </p:grpSpPr>
          <p:sp>
            <p:nvSpPr>
              <p:cNvPr id="140" name="Téglalap 11"/>
              <p:cNvSpPr/>
              <p:nvPr/>
            </p:nvSpPr>
            <p:spPr>
              <a:xfrm>
                <a:off x="4012722" y="19888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X</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0</a:t>
                </a:r>
              </a:p>
            </p:txBody>
          </p:sp>
          <p:sp>
            <p:nvSpPr>
              <p:cNvPr id="141" name="Téglalap 12"/>
              <p:cNvSpPr/>
              <p:nvPr/>
            </p:nvSpPr>
            <p:spPr>
              <a:xfrm>
                <a:off x="4012722" y="2204768"/>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X</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a:t>
                </a:r>
              </a:p>
            </p:txBody>
          </p:sp>
          <p:sp>
            <p:nvSpPr>
              <p:cNvPr id="142" name="Téglalap 13"/>
              <p:cNvSpPr/>
              <p:nvPr/>
            </p:nvSpPr>
            <p:spPr>
              <a:xfrm>
                <a:off x="4012722" y="24206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X</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43" name="Téglalap 14"/>
              <p:cNvSpPr/>
              <p:nvPr/>
            </p:nvSpPr>
            <p:spPr>
              <a:xfrm>
                <a:off x="4012722" y="2636568"/>
                <a:ext cx="649288"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44" name="Téglalap 15"/>
              <p:cNvSpPr/>
              <p:nvPr/>
            </p:nvSpPr>
            <p:spPr>
              <a:xfrm>
                <a:off x="4012722" y="35017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X</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12</a:t>
                </a:r>
              </a:p>
            </p:txBody>
          </p:sp>
          <p:sp>
            <p:nvSpPr>
              <p:cNvPr id="145" name="Téglalap 16"/>
              <p:cNvSpPr/>
              <p:nvPr/>
            </p:nvSpPr>
            <p:spPr>
              <a:xfrm>
                <a:off x="4012722" y="37176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X</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13</a:t>
                </a:r>
              </a:p>
            </p:txBody>
          </p:sp>
          <p:sp>
            <p:nvSpPr>
              <p:cNvPr id="146" name="Téglalap 17"/>
              <p:cNvSpPr/>
              <p:nvPr/>
            </p:nvSpPr>
            <p:spPr>
              <a:xfrm>
                <a:off x="4012722" y="39335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X</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14</a:t>
                </a:r>
              </a:p>
            </p:txBody>
          </p:sp>
          <p:sp>
            <p:nvSpPr>
              <p:cNvPr id="147" name="Téglalap 19"/>
              <p:cNvSpPr/>
              <p:nvPr/>
            </p:nvSpPr>
            <p:spPr>
              <a:xfrm>
                <a:off x="4012722" y="4149455"/>
                <a:ext cx="6492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48" name="Téglalap 20"/>
              <p:cNvSpPr/>
              <p:nvPr/>
            </p:nvSpPr>
            <p:spPr>
              <a:xfrm>
                <a:off x="4012722" y="50130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49" name="Téglalap 21"/>
              <p:cNvSpPr/>
              <p:nvPr/>
            </p:nvSpPr>
            <p:spPr>
              <a:xfrm>
                <a:off x="4012722" y="52289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X30</a:t>
                </a:r>
              </a:p>
            </p:txBody>
          </p:sp>
          <p:sp>
            <p:nvSpPr>
              <p:cNvPr id="150" name="Téglalap 22"/>
              <p:cNvSpPr/>
              <p:nvPr/>
            </p:nvSpPr>
            <p:spPr>
              <a:xfrm>
                <a:off x="4012722" y="54448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X31</a:t>
                </a:r>
              </a:p>
            </p:txBody>
          </p:sp>
          <p:cxnSp>
            <p:nvCxnSpPr>
              <p:cNvPr id="151" name="Egyenes összekötő nyíllal 2"/>
              <p:cNvCxnSpPr/>
              <p:nvPr/>
            </p:nvCxnSpPr>
            <p:spPr>
              <a:xfrm>
                <a:off x="4012722" y="2852468"/>
                <a:ext cx="6492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2" name="Szövegdoboz 35"/>
              <p:cNvSpPr txBox="1">
                <a:spLocks noChangeArrowheads="1"/>
              </p:cNvSpPr>
              <p:nvPr/>
            </p:nvSpPr>
            <p:spPr bwMode="auto">
              <a:xfrm>
                <a:off x="4176235" y="2636549"/>
                <a:ext cx="315166" cy="24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Verdana" pitchFamily="34" charset="0"/>
                    <a:ea typeface="Verdana" pitchFamily="34" charset="0"/>
                    <a:cs typeface="Verdana" pitchFamily="34" charset="0"/>
                  </a:rPr>
                  <a:t>X3</a:t>
                </a:r>
                <a:endParaRPr kumimoji="0" lang="hu-HU" altLang="en-US" sz="1050" b="0" i="0" u="none" strike="noStrike" kern="1200" cap="none" spc="0" normalizeH="0" baseline="0" noProof="0">
                  <a:ln>
                    <a:noFill/>
                  </a:ln>
                  <a:solidFill>
                    <a:srgbClr val="000000"/>
                  </a:solidFill>
                  <a:effectLst/>
                  <a:uLnTx/>
                  <a:uFillTx/>
                  <a:latin typeface="Verdana" pitchFamily="34" charset="0"/>
                  <a:ea typeface="Verdana" pitchFamily="34" charset="0"/>
                  <a:cs typeface="Verdana" pitchFamily="34" charset="0"/>
                </a:endParaRPr>
              </a:p>
            </p:txBody>
          </p:sp>
        </p:grpSp>
        <p:grpSp>
          <p:nvGrpSpPr>
            <p:cNvPr id="125" name="Group 124"/>
            <p:cNvGrpSpPr/>
            <p:nvPr/>
          </p:nvGrpSpPr>
          <p:grpSpPr>
            <a:xfrm>
              <a:off x="6410568" y="1397068"/>
              <a:ext cx="1494018" cy="3836691"/>
              <a:chOff x="6020317" y="1962358"/>
              <a:chExt cx="1296988" cy="3671887"/>
            </a:xfrm>
          </p:grpSpPr>
          <p:sp>
            <p:nvSpPr>
              <p:cNvPr id="127" name="Téglalap 23"/>
              <p:cNvSpPr/>
              <p:nvPr/>
            </p:nvSpPr>
            <p:spPr>
              <a:xfrm>
                <a:off x="6020317" y="19623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W</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0</a:t>
                </a:r>
              </a:p>
            </p:txBody>
          </p:sp>
          <p:sp>
            <p:nvSpPr>
              <p:cNvPr id="128" name="Téglalap 24"/>
              <p:cNvSpPr/>
              <p:nvPr/>
            </p:nvSpPr>
            <p:spPr>
              <a:xfrm>
                <a:off x="6020317" y="2178258"/>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W</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a:t>
                </a:r>
              </a:p>
            </p:txBody>
          </p:sp>
          <p:sp>
            <p:nvSpPr>
              <p:cNvPr id="129" name="Téglalap 25"/>
              <p:cNvSpPr/>
              <p:nvPr/>
            </p:nvSpPr>
            <p:spPr>
              <a:xfrm>
                <a:off x="6020317" y="23941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W</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30" name="Téglalap 26"/>
              <p:cNvSpPr/>
              <p:nvPr/>
            </p:nvSpPr>
            <p:spPr>
              <a:xfrm>
                <a:off x="6020317" y="2624264"/>
                <a:ext cx="1296988" cy="85098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31" name="Téglalap 27"/>
              <p:cNvSpPr/>
              <p:nvPr/>
            </p:nvSpPr>
            <p:spPr>
              <a:xfrm>
                <a:off x="6020317" y="34752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W</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12</a:t>
                </a:r>
              </a:p>
            </p:txBody>
          </p:sp>
          <p:sp>
            <p:nvSpPr>
              <p:cNvPr id="132" name="Téglalap 28"/>
              <p:cNvSpPr/>
              <p:nvPr/>
            </p:nvSpPr>
            <p:spPr>
              <a:xfrm>
                <a:off x="6020317" y="36911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W</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13</a:t>
                </a:r>
              </a:p>
            </p:txBody>
          </p:sp>
          <p:sp>
            <p:nvSpPr>
              <p:cNvPr id="133" name="Téglalap 29"/>
              <p:cNvSpPr/>
              <p:nvPr/>
            </p:nvSpPr>
            <p:spPr>
              <a:xfrm>
                <a:off x="6020317" y="39070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W</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14</a:t>
                </a:r>
              </a:p>
            </p:txBody>
          </p:sp>
          <p:sp>
            <p:nvSpPr>
              <p:cNvPr id="134" name="Téglalap 30"/>
              <p:cNvSpPr/>
              <p:nvPr/>
            </p:nvSpPr>
            <p:spPr>
              <a:xfrm>
                <a:off x="6020317" y="4122945"/>
                <a:ext cx="12969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35" name="Téglalap 31"/>
              <p:cNvSpPr/>
              <p:nvPr/>
            </p:nvSpPr>
            <p:spPr>
              <a:xfrm>
                <a:off x="6020317" y="49865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36" name="Téglalap 32"/>
              <p:cNvSpPr/>
              <p:nvPr/>
            </p:nvSpPr>
            <p:spPr>
              <a:xfrm>
                <a:off x="6020317" y="52024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W30</a:t>
                </a:r>
              </a:p>
            </p:txBody>
          </p:sp>
          <p:sp>
            <p:nvSpPr>
              <p:cNvPr id="137" name="Téglalap 33"/>
              <p:cNvSpPr/>
              <p:nvPr/>
            </p:nvSpPr>
            <p:spPr>
              <a:xfrm>
                <a:off x="6020317" y="54183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W31</a:t>
                </a:r>
              </a:p>
            </p:txBody>
          </p:sp>
          <p:cxnSp>
            <p:nvCxnSpPr>
              <p:cNvPr id="138" name="Egyenes összekötő nyíllal 34"/>
              <p:cNvCxnSpPr/>
              <p:nvPr/>
            </p:nvCxnSpPr>
            <p:spPr>
              <a:xfrm>
                <a:off x="6020317" y="2825958"/>
                <a:ext cx="12969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9" name="Szövegdoboz 36"/>
              <p:cNvSpPr txBox="1">
                <a:spLocks noChangeArrowheads="1"/>
              </p:cNvSpPr>
              <p:nvPr/>
            </p:nvSpPr>
            <p:spPr bwMode="auto">
              <a:xfrm>
                <a:off x="6491805" y="2588440"/>
                <a:ext cx="349570" cy="24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Verdana" pitchFamily="34" charset="0"/>
                    <a:ea typeface="Verdana" pitchFamily="34" charset="0"/>
                    <a:cs typeface="Verdana" pitchFamily="34" charset="0"/>
                  </a:rPr>
                  <a:t>W3</a:t>
                </a:r>
                <a:endParaRPr kumimoji="0" lang="hu-HU" altLang="en-US" sz="1050" b="0" i="0" u="none" strike="noStrike" kern="1200" cap="none" spc="0" normalizeH="0" baseline="0" noProof="0">
                  <a:ln>
                    <a:noFill/>
                  </a:ln>
                  <a:solidFill>
                    <a:srgbClr val="000000"/>
                  </a:solidFill>
                  <a:effectLst/>
                  <a:uLnTx/>
                  <a:uFillTx/>
                  <a:latin typeface="Verdana" pitchFamily="34" charset="0"/>
                  <a:ea typeface="Verdana" pitchFamily="34" charset="0"/>
                  <a:cs typeface="Verdana" pitchFamily="34" charset="0"/>
                </a:endParaRPr>
              </a:p>
            </p:txBody>
          </p:sp>
        </p:grpSp>
        <p:sp>
          <p:nvSpPr>
            <p:cNvPr id="126" name="Right Arrow 125"/>
            <p:cNvSpPr/>
            <p:nvPr/>
          </p:nvSpPr>
          <p:spPr bwMode="auto">
            <a:xfrm>
              <a:off x="2866013" y="2409804"/>
              <a:ext cx="656416" cy="236441"/>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162" name="TextBox 161"/>
          <p:cNvSpPr txBox="1"/>
          <p:nvPr/>
        </p:nvSpPr>
        <p:spPr>
          <a:xfrm>
            <a:off x="73730" y="946180"/>
            <a:ext cx="88421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90" normalizeH="0" baseline="0" noProof="0" dirty="0">
                <a:ln>
                  <a:noFill/>
                </a:ln>
                <a:solidFill>
                  <a:srgbClr val="000000"/>
                </a:solidFill>
                <a:effectLst/>
                <a:uLnTx/>
                <a:uFillTx/>
                <a:latin typeface="Verdana"/>
                <a:ea typeface="+mn-ea"/>
                <a:cs typeface="+mn-cs"/>
              </a:rPr>
              <a:t>The GPR register set was </a:t>
            </a:r>
            <a:r>
              <a:rPr kumimoji="0" lang="en-US" sz="1600" b="0" i="0" u="none" strike="noStrike" kern="1200" cap="none" spc="-90" normalizeH="0" baseline="0" noProof="0" dirty="0">
                <a:ln>
                  <a:noFill/>
                </a:ln>
                <a:solidFill>
                  <a:srgbClr val="0070C0"/>
                </a:solidFill>
                <a:effectLst/>
                <a:uLnTx/>
                <a:uFillTx/>
                <a:latin typeface="Verdana"/>
                <a:ea typeface="+mn-ea"/>
                <a:cs typeface="+mn-cs"/>
              </a:rPr>
              <a:t>vastly enlarged </a:t>
            </a:r>
            <a:r>
              <a:rPr kumimoji="0" lang="en-US" sz="1600" b="0" i="0" u="none" strike="noStrike" kern="1200" cap="none" spc="-90" normalizeH="0" baseline="0" noProof="0" dirty="0">
                <a:ln>
                  <a:noFill/>
                </a:ln>
                <a:solidFill>
                  <a:srgbClr val="000000"/>
                </a:solidFill>
                <a:effectLst/>
                <a:uLnTx/>
                <a:uFillTx/>
                <a:latin typeface="Verdana"/>
                <a:ea typeface="+mn-ea"/>
                <a:cs typeface="+mn-cs"/>
              </a:rPr>
              <a:t>in the </a:t>
            </a:r>
            <a:r>
              <a:rPr kumimoji="0" lang="en-US" sz="1600" b="0" i="0" u="none" strike="noStrike" kern="1200" cap="none" spc="-90" normalizeH="0" baseline="0" noProof="0" dirty="0">
                <a:ln>
                  <a:noFill/>
                </a:ln>
                <a:solidFill>
                  <a:srgbClr val="0070C0"/>
                </a:solidFill>
                <a:effectLst/>
                <a:uLnTx/>
                <a:uFillTx/>
                <a:latin typeface="Verdana"/>
                <a:ea typeface="+mn-ea"/>
                <a:cs typeface="+mn-cs"/>
              </a:rPr>
              <a:t>Armv8</a:t>
            </a:r>
            <a:r>
              <a:rPr kumimoji="0" lang="en-US" sz="1600" b="0" i="0" u="none" strike="noStrike" kern="1200" cap="none" spc="-90" normalizeH="0" baseline="0" noProof="0" dirty="0">
                <a:ln>
                  <a:noFill/>
                </a:ln>
                <a:solidFill>
                  <a:srgbClr val="000000"/>
                </a:solidFill>
                <a:effectLst/>
                <a:uLnTx/>
                <a:uFillTx/>
                <a:latin typeface="Verdana"/>
                <a:ea typeface="+mn-ea"/>
                <a:cs typeface="+mn-cs"/>
              </a:rPr>
              <a:t> ISA in the </a:t>
            </a:r>
            <a:r>
              <a:rPr kumimoji="0" lang="en-US" sz="1600" b="0" i="0" u="none" strike="noStrike" kern="1200" cap="none" spc="-90" normalizeH="0" baseline="0" noProof="0" dirty="0">
                <a:ln>
                  <a:noFill/>
                </a:ln>
                <a:solidFill>
                  <a:srgbClr val="0070C0"/>
                </a:solidFill>
                <a:effectLst/>
                <a:uLnTx/>
                <a:uFillTx/>
                <a:latin typeface="Verdana"/>
                <a:ea typeface="+mn-ea"/>
                <a:cs typeface="+mn-cs"/>
              </a:rPr>
              <a:t>AArch64 mode </a:t>
            </a:r>
            <a:r>
              <a:rPr kumimoji="0" lang="en-US" sz="1600" b="0" i="0" u="none" strike="noStrike" kern="1200" cap="none" spc="-90" normalizeH="0" baseline="0" noProof="0" dirty="0">
                <a:ln>
                  <a:noFill/>
                </a:ln>
                <a:solidFill>
                  <a:srgbClr val="000000"/>
                </a:solidFill>
                <a:effectLst/>
                <a:uLnTx/>
                <a:uFillTx/>
                <a:latin typeface="Verdana"/>
                <a:ea typeface="+mn-ea"/>
                <a:cs typeface="+mn-cs"/>
              </a:rPr>
              <a:t>(see below).</a:t>
            </a:r>
          </a:p>
        </p:txBody>
      </p:sp>
    </p:spTree>
    <p:extLst>
      <p:ext uri="{BB962C8B-B14F-4D97-AF65-F5344CB8AC3E}">
        <p14:creationId xmlns:p14="http://schemas.microsoft.com/office/powerpoint/2010/main" val="230883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500" fill="hold"/>
                                        <p:tgtEl>
                                          <p:spTgt spid="110"/>
                                        </p:tgtEl>
                                        <p:attrNameLst>
                                          <p:attrName>ppt_x</p:attrName>
                                        </p:attrNameLst>
                                      </p:cBhvr>
                                      <p:tavLst>
                                        <p:tav tm="0">
                                          <p:val>
                                            <p:strVal val="#ppt_x"/>
                                          </p:val>
                                        </p:tav>
                                        <p:tav tm="100000">
                                          <p:val>
                                            <p:strVal val="#ppt_x"/>
                                          </p:val>
                                        </p:tav>
                                      </p:tavLst>
                                    </p:anim>
                                    <p:anim calcmode="lin" valueType="num">
                                      <p:cBhvr additive="base">
                                        <p:cTn id="8" dur="500" fill="hold"/>
                                        <p:tgtEl>
                                          <p:spTgt spid="1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1"/>
                                        </p:tgtEl>
                                        <p:attrNameLst>
                                          <p:attrName>style.visibility</p:attrName>
                                        </p:attrNameLst>
                                      </p:cBhvr>
                                      <p:to>
                                        <p:strVal val="visible"/>
                                      </p:to>
                                    </p:set>
                                    <p:anim calcmode="lin" valueType="num">
                                      <p:cBhvr additive="base">
                                        <p:cTn id="11" dur="500" fill="hold"/>
                                        <p:tgtEl>
                                          <p:spTgt spid="111"/>
                                        </p:tgtEl>
                                        <p:attrNameLst>
                                          <p:attrName>ppt_x</p:attrName>
                                        </p:attrNameLst>
                                      </p:cBhvr>
                                      <p:tavLst>
                                        <p:tav tm="0">
                                          <p:val>
                                            <p:strVal val="#ppt_x"/>
                                          </p:val>
                                        </p:tav>
                                        <p:tav tm="100000">
                                          <p:val>
                                            <p:strVal val="#ppt_x"/>
                                          </p:val>
                                        </p:tav>
                                      </p:tavLst>
                                    </p:anim>
                                    <p:anim calcmode="lin" valueType="num">
                                      <p:cBhvr additive="base">
                                        <p:cTn id="12" dur="500" fill="hold"/>
                                        <p:tgtEl>
                                          <p:spTgt spid="1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2"/>
                                        </p:tgtEl>
                                        <p:attrNameLst>
                                          <p:attrName>style.visibility</p:attrName>
                                        </p:attrNameLst>
                                      </p:cBhvr>
                                      <p:to>
                                        <p:strVal val="visible"/>
                                      </p:to>
                                    </p:set>
                                    <p:anim calcmode="lin" valueType="num">
                                      <p:cBhvr additive="base">
                                        <p:cTn id="15" dur="500" fill="hold"/>
                                        <p:tgtEl>
                                          <p:spTgt spid="112"/>
                                        </p:tgtEl>
                                        <p:attrNameLst>
                                          <p:attrName>ppt_x</p:attrName>
                                        </p:attrNameLst>
                                      </p:cBhvr>
                                      <p:tavLst>
                                        <p:tav tm="0">
                                          <p:val>
                                            <p:strVal val="#ppt_x"/>
                                          </p:val>
                                        </p:tav>
                                        <p:tav tm="100000">
                                          <p:val>
                                            <p:strVal val="#ppt_x"/>
                                          </p:val>
                                        </p:tav>
                                      </p:tavLst>
                                    </p:anim>
                                    <p:anim calcmode="lin" valueType="num">
                                      <p:cBhvr additive="base">
                                        <p:cTn id="16" dur="500" fill="hold"/>
                                        <p:tgtEl>
                                          <p:spTgt spid="1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3"/>
                                        </p:tgtEl>
                                        <p:attrNameLst>
                                          <p:attrName>style.visibility</p:attrName>
                                        </p:attrNameLst>
                                      </p:cBhvr>
                                      <p:to>
                                        <p:strVal val="visible"/>
                                      </p:to>
                                    </p:set>
                                    <p:anim calcmode="lin" valueType="num">
                                      <p:cBhvr additive="base">
                                        <p:cTn id="19" dur="500" fill="hold"/>
                                        <p:tgtEl>
                                          <p:spTgt spid="113"/>
                                        </p:tgtEl>
                                        <p:attrNameLst>
                                          <p:attrName>ppt_x</p:attrName>
                                        </p:attrNameLst>
                                      </p:cBhvr>
                                      <p:tavLst>
                                        <p:tav tm="0">
                                          <p:val>
                                            <p:strVal val="#ppt_x"/>
                                          </p:val>
                                        </p:tav>
                                        <p:tav tm="100000">
                                          <p:val>
                                            <p:strVal val="#ppt_x"/>
                                          </p:val>
                                        </p:tav>
                                      </p:tavLst>
                                    </p:anim>
                                    <p:anim calcmode="lin" valueType="num">
                                      <p:cBhvr additive="base">
                                        <p:cTn id="20" dur="500" fill="hold"/>
                                        <p:tgtEl>
                                          <p:spTgt spid="1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4"/>
                                        </p:tgtEl>
                                        <p:attrNameLst>
                                          <p:attrName>style.visibility</p:attrName>
                                        </p:attrNameLst>
                                      </p:cBhvr>
                                      <p:to>
                                        <p:strVal val="visible"/>
                                      </p:to>
                                    </p:set>
                                    <p:anim calcmode="lin" valueType="num">
                                      <p:cBhvr additive="base">
                                        <p:cTn id="23" dur="500" fill="hold"/>
                                        <p:tgtEl>
                                          <p:spTgt spid="114"/>
                                        </p:tgtEl>
                                        <p:attrNameLst>
                                          <p:attrName>ppt_x</p:attrName>
                                        </p:attrNameLst>
                                      </p:cBhvr>
                                      <p:tavLst>
                                        <p:tav tm="0">
                                          <p:val>
                                            <p:strVal val="#ppt_x"/>
                                          </p:val>
                                        </p:tav>
                                        <p:tav tm="100000">
                                          <p:val>
                                            <p:strVal val="#ppt_x"/>
                                          </p:val>
                                        </p:tav>
                                      </p:tavLst>
                                    </p:anim>
                                    <p:anim calcmode="lin" valueType="num">
                                      <p:cBhvr additive="base">
                                        <p:cTn id="24" dur="500" fill="hold"/>
                                        <p:tgtEl>
                                          <p:spTgt spid="1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5"/>
                                        </p:tgtEl>
                                        <p:attrNameLst>
                                          <p:attrName>style.visibility</p:attrName>
                                        </p:attrNameLst>
                                      </p:cBhvr>
                                      <p:to>
                                        <p:strVal val="visible"/>
                                      </p:to>
                                    </p:set>
                                    <p:anim calcmode="lin" valueType="num">
                                      <p:cBhvr additive="base">
                                        <p:cTn id="27" dur="500" fill="hold"/>
                                        <p:tgtEl>
                                          <p:spTgt spid="115"/>
                                        </p:tgtEl>
                                        <p:attrNameLst>
                                          <p:attrName>ppt_x</p:attrName>
                                        </p:attrNameLst>
                                      </p:cBhvr>
                                      <p:tavLst>
                                        <p:tav tm="0">
                                          <p:val>
                                            <p:strVal val="#ppt_x"/>
                                          </p:val>
                                        </p:tav>
                                        <p:tav tm="100000">
                                          <p:val>
                                            <p:strVal val="#ppt_x"/>
                                          </p:val>
                                        </p:tav>
                                      </p:tavLst>
                                    </p:anim>
                                    <p:anim calcmode="lin" valueType="num">
                                      <p:cBhvr additive="base">
                                        <p:cTn id="28" dur="500" fill="hold"/>
                                        <p:tgtEl>
                                          <p:spTgt spid="1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6"/>
                                        </p:tgtEl>
                                        <p:attrNameLst>
                                          <p:attrName>style.visibility</p:attrName>
                                        </p:attrNameLst>
                                      </p:cBhvr>
                                      <p:to>
                                        <p:strVal val="visible"/>
                                      </p:to>
                                    </p:set>
                                    <p:anim calcmode="lin" valueType="num">
                                      <p:cBhvr additive="base">
                                        <p:cTn id="31" dur="500" fill="hold"/>
                                        <p:tgtEl>
                                          <p:spTgt spid="116"/>
                                        </p:tgtEl>
                                        <p:attrNameLst>
                                          <p:attrName>ppt_x</p:attrName>
                                        </p:attrNameLst>
                                      </p:cBhvr>
                                      <p:tavLst>
                                        <p:tav tm="0">
                                          <p:val>
                                            <p:strVal val="#ppt_x"/>
                                          </p:val>
                                        </p:tav>
                                        <p:tav tm="100000">
                                          <p:val>
                                            <p:strVal val="#ppt_x"/>
                                          </p:val>
                                        </p:tav>
                                      </p:tavLst>
                                    </p:anim>
                                    <p:anim calcmode="lin" valueType="num">
                                      <p:cBhvr additive="base">
                                        <p:cTn id="32" dur="500" fill="hold"/>
                                        <p:tgtEl>
                                          <p:spTgt spid="1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7"/>
                                        </p:tgtEl>
                                        <p:attrNameLst>
                                          <p:attrName>style.visibility</p:attrName>
                                        </p:attrNameLst>
                                      </p:cBhvr>
                                      <p:to>
                                        <p:strVal val="visible"/>
                                      </p:to>
                                    </p:set>
                                    <p:anim calcmode="lin" valueType="num">
                                      <p:cBhvr additive="base">
                                        <p:cTn id="35" dur="500" fill="hold"/>
                                        <p:tgtEl>
                                          <p:spTgt spid="117"/>
                                        </p:tgtEl>
                                        <p:attrNameLst>
                                          <p:attrName>ppt_x</p:attrName>
                                        </p:attrNameLst>
                                      </p:cBhvr>
                                      <p:tavLst>
                                        <p:tav tm="0">
                                          <p:val>
                                            <p:strVal val="#ppt_x"/>
                                          </p:val>
                                        </p:tav>
                                        <p:tav tm="100000">
                                          <p:val>
                                            <p:strVal val="#ppt_x"/>
                                          </p:val>
                                        </p:tav>
                                      </p:tavLst>
                                    </p:anim>
                                    <p:anim calcmode="lin" valueType="num">
                                      <p:cBhvr additive="base">
                                        <p:cTn id="36" dur="500" fill="hold"/>
                                        <p:tgtEl>
                                          <p:spTgt spid="1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8"/>
                                        </p:tgtEl>
                                        <p:attrNameLst>
                                          <p:attrName>style.visibility</p:attrName>
                                        </p:attrNameLst>
                                      </p:cBhvr>
                                      <p:to>
                                        <p:strVal val="visible"/>
                                      </p:to>
                                    </p:set>
                                    <p:anim calcmode="lin" valueType="num">
                                      <p:cBhvr additive="base">
                                        <p:cTn id="39" dur="500" fill="hold"/>
                                        <p:tgtEl>
                                          <p:spTgt spid="118"/>
                                        </p:tgtEl>
                                        <p:attrNameLst>
                                          <p:attrName>ppt_x</p:attrName>
                                        </p:attrNameLst>
                                      </p:cBhvr>
                                      <p:tavLst>
                                        <p:tav tm="0">
                                          <p:val>
                                            <p:strVal val="#ppt_x"/>
                                          </p:val>
                                        </p:tav>
                                        <p:tav tm="100000">
                                          <p:val>
                                            <p:strVal val="#ppt_x"/>
                                          </p:val>
                                        </p:tav>
                                      </p:tavLst>
                                    </p:anim>
                                    <p:anim calcmode="lin" valueType="num">
                                      <p:cBhvr additive="base">
                                        <p:cTn id="40" dur="500" fill="hold"/>
                                        <p:tgtEl>
                                          <p:spTgt spid="1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9"/>
                                        </p:tgtEl>
                                        <p:attrNameLst>
                                          <p:attrName>style.visibility</p:attrName>
                                        </p:attrNameLst>
                                      </p:cBhvr>
                                      <p:to>
                                        <p:strVal val="visible"/>
                                      </p:to>
                                    </p:set>
                                    <p:anim calcmode="lin" valueType="num">
                                      <p:cBhvr additive="base">
                                        <p:cTn id="43" dur="500" fill="hold"/>
                                        <p:tgtEl>
                                          <p:spTgt spid="119"/>
                                        </p:tgtEl>
                                        <p:attrNameLst>
                                          <p:attrName>ppt_x</p:attrName>
                                        </p:attrNameLst>
                                      </p:cBhvr>
                                      <p:tavLst>
                                        <p:tav tm="0">
                                          <p:val>
                                            <p:strVal val="#ppt_x"/>
                                          </p:val>
                                        </p:tav>
                                        <p:tav tm="100000">
                                          <p:val>
                                            <p:strVal val="#ppt_x"/>
                                          </p:val>
                                        </p:tav>
                                      </p:tavLst>
                                    </p:anim>
                                    <p:anim calcmode="lin" valueType="num">
                                      <p:cBhvr additive="base">
                                        <p:cTn id="44" dur="500" fill="hold"/>
                                        <p:tgtEl>
                                          <p:spTgt spid="1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2"/>
                                        </p:tgtEl>
                                        <p:attrNameLst>
                                          <p:attrName>style.visibility</p:attrName>
                                        </p:attrNameLst>
                                      </p:cBhvr>
                                      <p:to>
                                        <p:strVal val="visible"/>
                                      </p:to>
                                    </p:set>
                                    <p:anim calcmode="lin" valueType="num">
                                      <p:cBhvr additive="base">
                                        <p:cTn id="47" dur="500" fill="hold"/>
                                        <p:tgtEl>
                                          <p:spTgt spid="162"/>
                                        </p:tgtEl>
                                        <p:attrNameLst>
                                          <p:attrName>ppt_x</p:attrName>
                                        </p:attrNameLst>
                                      </p:cBhvr>
                                      <p:tavLst>
                                        <p:tav tm="0">
                                          <p:val>
                                            <p:strVal val="#ppt_x"/>
                                          </p:val>
                                        </p:tav>
                                        <p:tav tm="100000">
                                          <p:val>
                                            <p:strVal val="#ppt_x"/>
                                          </p:val>
                                        </p:tav>
                                      </p:tavLst>
                                    </p:anim>
                                    <p:anim calcmode="lin" valueType="num">
                                      <p:cBhvr additive="base">
                                        <p:cTn id="48" dur="500" fill="hold"/>
                                        <p:tgtEl>
                                          <p:spTgt spid="16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0" grpId="0"/>
      <p:bldP spid="111" grpId="0"/>
      <p:bldP spid="112" grpId="0"/>
      <p:bldP spid="113" grpId="0"/>
      <p:bldP spid="114" grpId="0"/>
      <p:bldP spid="115" grpId="0" animBg="1"/>
      <p:bldP spid="116" grpId="0"/>
      <p:bldP spid="117" grpId="0"/>
      <p:bldP spid="118" grpId="0" animBg="1"/>
      <p:bldP spid="16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2.2.2 Which register sets were introduced in the Arm ISA? (4)</a:t>
            </a:r>
            <a:endParaRPr lang="en-US" dirty="0"/>
          </a:p>
        </p:txBody>
      </p:sp>
      <p:sp>
        <p:nvSpPr>
          <p:cNvPr id="3" name="TextBox 2"/>
          <p:cNvSpPr txBox="1"/>
          <p:nvPr/>
        </p:nvSpPr>
        <p:spPr>
          <a:xfrm>
            <a:off x="73732" y="440668"/>
            <a:ext cx="93275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b) Introducing a secondary register set into the Arm ISA and its extension      </a:t>
            </a:r>
            <a:endParaRPr kumimoji="0" lang="en-US" sz="1800" b="0" i="0" u="none" strike="noStrike" kern="1200" cap="none" spc="-40" normalizeH="0" baseline="0" noProof="0" dirty="0">
              <a:ln>
                <a:noFill/>
              </a:ln>
              <a:solidFill>
                <a:srgbClr val="2D2D8A"/>
              </a:solidFill>
              <a:effectLst/>
              <a:uLnTx/>
              <a:uFillTx/>
              <a:latin typeface="Verdana"/>
              <a:ea typeface="+mn-ea"/>
              <a:cs typeface="+mn-cs"/>
            </a:endParaRPr>
          </a:p>
        </p:txBody>
      </p:sp>
      <p:sp>
        <p:nvSpPr>
          <p:cNvPr id="6" name="Rounded Rectangle 5"/>
          <p:cNvSpPr/>
          <p:nvPr/>
        </p:nvSpPr>
        <p:spPr bwMode="auto">
          <a:xfrm>
            <a:off x="10251" y="1068513"/>
            <a:ext cx="9117012" cy="1943873"/>
          </a:xfrm>
          <a:prstGeom prst="round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For </a:t>
            </a:r>
            <a:r>
              <a:rPr kumimoji="0" lang="en-US" sz="1600" b="0" i="0" u="none" strike="noStrike" kern="1200" cap="none" spc="-40" normalizeH="0" baseline="0" noProof="0" dirty="0">
                <a:ln>
                  <a:noFill/>
                </a:ln>
                <a:solidFill>
                  <a:srgbClr val="0070C0"/>
                </a:solidFill>
                <a:effectLst/>
                <a:uLnTx/>
                <a:uFillTx/>
                <a:latin typeface="Verdana"/>
                <a:ea typeface="+mn-ea"/>
                <a:cs typeface="+mn-cs"/>
              </a:rPr>
              <a:t>efficient implementation of FP calculations, </a:t>
            </a:r>
            <a:r>
              <a:rPr kumimoji="0" lang="en-US" sz="1600" b="0" i="0" u="none" strike="noStrike" kern="1200" cap="none" spc="-40" normalizeH="0" baseline="0" noProof="0" dirty="0">
                <a:ln>
                  <a:noFill/>
                </a:ln>
                <a:solidFill>
                  <a:srgbClr val="000000"/>
                </a:solidFill>
                <a:effectLst/>
                <a:uLnTx/>
                <a:uFillTx/>
                <a:latin typeface="Verdana"/>
                <a:ea typeface="+mn-ea"/>
                <a:cs typeface="+mn-cs"/>
              </a:rPr>
              <a:t>e.g., in 3D applications, ARM introduced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      a </a:t>
            </a:r>
            <a:r>
              <a:rPr kumimoji="0" lang="en-US" sz="1600" b="0" i="0" u="none" strike="noStrike" kern="1200" cap="none" spc="-40" normalizeH="0" baseline="0" noProof="0" dirty="0">
                <a:ln>
                  <a:noFill/>
                </a:ln>
                <a:solidFill>
                  <a:srgbClr val="FF0000"/>
                </a:solidFill>
                <a:effectLst/>
                <a:uLnTx/>
                <a:uFillTx/>
                <a:latin typeface="Verdana"/>
                <a:ea typeface="+mn-ea"/>
                <a:cs typeface="+mn-cs"/>
              </a:rPr>
              <a:t>secondary register space of 32 x 32-bit </a:t>
            </a:r>
            <a:r>
              <a:rPr kumimoji="0" lang="en-US" sz="1600" b="0" i="0" u="none" strike="noStrike" kern="1200" cap="none" spc="-40" normalizeH="0" baseline="0" noProof="0" dirty="0">
                <a:ln>
                  <a:noFill/>
                </a:ln>
                <a:solidFill>
                  <a:srgbClr val="0070C0"/>
                </a:solidFill>
                <a:effectLst/>
                <a:uLnTx/>
                <a:uFillTx/>
                <a:latin typeface="Verdana"/>
                <a:ea typeface="+mn-ea"/>
                <a:cs typeface="+mn-cs"/>
              </a:rPr>
              <a:t>in the Armv5 ISA, in 2000, but still</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40" normalizeH="0" baseline="0" noProof="0" dirty="0">
                <a:ln>
                  <a:noFill/>
                </a:ln>
                <a:solidFill>
                  <a:srgbClr val="0070C0"/>
                </a:solidFill>
                <a:effectLst/>
                <a:uLnTx/>
                <a:uFillTx/>
                <a:latin typeface="Verdana"/>
                <a:ea typeface="+mn-ea"/>
                <a:cs typeface="+mn-cs"/>
              </a:rPr>
              <a:t>      implemented it in the FP coprocessor, </a:t>
            </a:r>
            <a:r>
              <a:rPr kumimoji="0" lang="en-US" sz="1600" b="0" i="0" u="none" strike="noStrike" kern="1200" cap="none" spc="-40" normalizeH="0" baseline="0" noProof="0" dirty="0">
                <a:ln>
                  <a:noFill/>
                </a:ln>
                <a:solidFill>
                  <a:srgbClr val="000000"/>
                </a:solidFill>
                <a:effectLst/>
                <a:uLnTx/>
                <a:uFillTx/>
                <a:latin typeface="Verdana"/>
                <a:ea typeface="+mn-ea"/>
                <a:cs typeface="+mn-cs"/>
              </a:rPr>
              <a:t>as indicated in the Figure below.</a:t>
            </a:r>
            <a:endParaRPr kumimoji="0" lang="en-US" sz="1600" b="0" i="0" u="none" strike="noStrike" kern="1200" cap="none" spc="-9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90" normalizeH="0" baseline="0" noProof="0" dirty="0">
                <a:ln>
                  <a:noFill/>
                </a:ln>
                <a:solidFill>
                  <a:srgbClr val="000000"/>
                </a:solidFill>
                <a:effectLst/>
                <a:uLnTx/>
                <a:uFillTx/>
                <a:latin typeface="Verdana"/>
                <a:ea typeface="+mn-ea"/>
                <a:cs typeface="+mn-cs"/>
              </a:rPr>
              <a:t>Following the widespread use of ARM-based mobile devices, the company introduced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90" normalizeH="0" baseline="0" noProof="0" dirty="0">
                <a:ln>
                  <a:noFill/>
                </a:ln>
                <a:solidFill>
                  <a:srgbClr val="000000"/>
                </a:solidFill>
                <a:effectLst/>
                <a:uLnTx/>
                <a:uFillTx/>
                <a:latin typeface="Verdana"/>
                <a:ea typeface="+mn-ea"/>
                <a:cs typeface="+mn-cs"/>
              </a:rPr>
              <a:t>       the </a:t>
            </a:r>
            <a:r>
              <a:rPr kumimoji="0" lang="en-US" sz="1600" b="0" i="0" u="none" strike="noStrike" kern="1200" cap="none" spc="-90" normalizeH="0" baseline="0" noProof="0" dirty="0">
                <a:ln>
                  <a:noFill/>
                </a:ln>
                <a:solidFill>
                  <a:srgbClr val="0070C0"/>
                </a:solidFill>
                <a:effectLst/>
                <a:uLnTx/>
                <a:uFillTx/>
                <a:latin typeface="Verdana"/>
                <a:ea typeface="+mn-ea"/>
                <a:cs typeface="+mn-cs"/>
              </a:rPr>
              <a:t>Armv7 ISA in 2004 with an extended register space of </a:t>
            </a:r>
            <a:r>
              <a:rPr kumimoji="0" lang="en-US" sz="1600" b="0" i="0" u="none" strike="noStrike" kern="1200" cap="none" spc="-90" normalizeH="0" baseline="0" noProof="0" dirty="0">
                <a:ln>
                  <a:noFill/>
                </a:ln>
                <a:solidFill>
                  <a:srgbClr val="FF0000"/>
                </a:solidFill>
                <a:effectLst/>
                <a:uLnTx/>
                <a:uFillTx/>
                <a:latin typeface="Verdana"/>
                <a:ea typeface="+mn-ea"/>
                <a:cs typeface="+mn-cs"/>
              </a:rPr>
              <a:t>32x 64 bit</a:t>
            </a:r>
            <a:r>
              <a:rPr kumimoji="0" lang="en-US" sz="1600" b="0" i="0" u="none" strike="noStrike" kern="1200" cap="none" spc="-90" normalizeH="0" baseline="0" noProof="0" dirty="0">
                <a:ln>
                  <a:noFill/>
                </a:ln>
                <a:solidFill>
                  <a:srgbClr val="0070C0"/>
                </a:solidFill>
                <a:effectLst/>
                <a:uLnTx/>
                <a:uFillTx/>
                <a:latin typeface="Verdana"/>
                <a:ea typeface="+mn-ea"/>
                <a:cs typeface="+mn-cs"/>
              </a:rPr>
              <a:t>.</a:t>
            </a:r>
            <a:r>
              <a:rPr kumimoji="0" lang="en-US" sz="1600" b="0" i="0" u="none" strike="noStrike" kern="1200" cap="none" spc="-8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80" normalizeH="0" baseline="0" noProof="0" dirty="0">
                <a:ln>
                  <a:noFill/>
                </a:ln>
                <a:solidFill>
                  <a:srgbClr val="000000"/>
                </a:solidFill>
                <a:effectLst/>
                <a:uLnTx/>
                <a:uFillTx/>
                <a:latin typeface="Verdana"/>
                <a:ea typeface="+mn-ea"/>
                <a:cs typeface="+mn-cs"/>
              </a:rPr>
              <a:t>     At the same time, AMD </a:t>
            </a:r>
            <a:r>
              <a:rPr kumimoji="0" lang="en-US" sz="1600" b="0" i="0" u="none" strike="noStrike" kern="1200" cap="none" spc="-80" normalizeH="0" baseline="0" noProof="0" dirty="0">
                <a:ln>
                  <a:noFill/>
                </a:ln>
                <a:solidFill>
                  <a:srgbClr val="0070C0"/>
                </a:solidFill>
                <a:effectLst/>
                <a:uLnTx/>
                <a:uFillTx/>
                <a:latin typeface="Verdana"/>
                <a:ea typeface="+mn-ea"/>
                <a:cs typeface="+mn-cs"/>
              </a:rPr>
              <a:t>relocated the register space into the CPU </a:t>
            </a:r>
            <a:r>
              <a:rPr kumimoji="0" lang="en-US" sz="1600" b="0" i="0" u="none" strike="noStrike" kern="1200" cap="none" spc="-80" normalizeH="0" baseline="0" noProof="0" dirty="0">
                <a:ln>
                  <a:noFill/>
                </a:ln>
                <a:solidFill>
                  <a:srgbClr val="000000"/>
                </a:solidFill>
                <a:effectLst/>
                <a:uLnTx/>
                <a:uFillTx/>
                <a:latin typeface="Verdana"/>
                <a:ea typeface="+mn-ea"/>
                <a:cs typeface="+mn-cs"/>
              </a:rPr>
              <a:t>core and introduced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80" normalizeH="0" baseline="0" noProof="0" dirty="0">
                <a:ln>
                  <a:noFill/>
                </a:ln>
                <a:solidFill>
                  <a:srgbClr val="000000"/>
                </a:solidFill>
                <a:effectLst/>
                <a:uLnTx/>
                <a:uFillTx/>
                <a:latin typeface="Verdana"/>
                <a:ea typeface="+mn-ea"/>
                <a:cs typeface="+mn-cs"/>
              </a:rPr>
              <a:t>       </a:t>
            </a:r>
            <a:r>
              <a:rPr kumimoji="0" lang="en-US" sz="1600" b="0" i="0" u="none" strike="noStrike" kern="1200" cap="none" spc="-80" normalizeH="0" baseline="0" noProof="0" dirty="0">
                <a:ln>
                  <a:noFill/>
                </a:ln>
                <a:solidFill>
                  <a:srgbClr val="0070C0"/>
                </a:solidFill>
                <a:effectLst/>
                <a:uLnTx/>
                <a:uFillTx/>
                <a:latin typeface="Verdana"/>
                <a:ea typeface="+mn-ea"/>
                <a:cs typeface="+mn-cs"/>
              </a:rPr>
              <a:t>64/128-bit SIMD calculations </a:t>
            </a:r>
            <a:r>
              <a:rPr kumimoji="0" lang="en-US" sz="1600" b="0" i="0" u="none" strike="noStrike" kern="1200" cap="none" spc="-80" normalizeH="0" baseline="0" noProof="0" dirty="0">
                <a:ln>
                  <a:noFill/>
                </a:ln>
                <a:solidFill>
                  <a:srgbClr val="000000"/>
                </a:solidFill>
                <a:effectLst/>
                <a:uLnTx/>
                <a:uFillTx/>
                <a:latin typeface="Verdana"/>
                <a:ea typeface="+mn-ea"/>
                <a:cs typeface="+mn-cs"/>
              </a:rPr>
              <a:t>as well to improve processing efficiency.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80" normalizeH="0" baseline="0" noProof="0" dirty="0">
                <a:ln>
                  <a:noFill/>
                </a:ln>
                <a:solidFill>
                  <a:srgbClr val="0070C0"/>
                </a:solidFill>
                <a:effectLst/>
                <a:uLnTx/>
                <a:uFillTx/>
                <a:latin typeface="Verdana"/>
                <a:ea typeface="+mn-ea"/>
                <a:cs typeface="+mn-cs"/>
              </a:rPr>
              <a:t>Finally,</a:t>
            </a:r>
            <a:r>
              <a:rPr kumimoji="0" lang="en-US" sz="1600" b="0" i="0" u="none" strike="noStrike" kern="1200" cap="none" spc="-80" normalizeH="0" baseline="0" noProof="0" dirty="0">
                <a:ln>
                  <a:noFill/>
                </a:ln>
                <a:solidFill>
                  <a:srgbClr val="000000"/>
                </a:solidFill>
                <a:effectLst/>
                <a:uLnTx/>
                <a:uFillTx/>
                <a:latin typeface="Verdana"/>
                <a:ea typeface="+mn-ea"/>
                <a:cs typeface="+mn-cs"/>
              </a:rPr>
              <a:t> in the </a:t>
            </a:r>
            <a:r>
              <a:rPr kumimoji="0" lang="en-US" sz="1600" b="0" i="0" u="none" strike="noStrike" kern="1200" cap="none" spc="-80" normalizeH="0" baseline="0" noProof="0" dirty="0">
                <a:ln>
                  <a:noFill/>
                </a:ln>
                <a:solidFill>
                  <a:srgbClr val="0070C0"/>
                </a:solidFill>
                <a:effectLst/>
                <a:uLnTx/>
                <a:uFillTx/>
                <a:latin typeface="Verdana"/>
                <a:ea typeface="+mn-ea"/>
                <a:cs typeface="+mn-cs"/>
              </a:rPr>
              <a:t>Armv8 Aarch64 execution mode, ARM </a:t>
            </a:r>
            <a:r>
              <a:rPr kumimoji="0" lang="en-US" sz="1600" b="0" i="0" u="none" strike="noStrike" kern="1200" cap="none" spc="-80" normalizeH="0" baseline="0" noProof="0" dirty="0">
                <a:ln>
                  <a:noFill/>
                </a:ln>
                <a:solidFill>
                  <a:srgbClr val="000000"/>
                </a:solidFill>
                <a:effectLst/>
                <a:uLnTx/>
                <a:uFillTx/>
                <a:latin typeface="Verdana"/>
                <a:ea typeface="+mn-ea"/>
                <a:cs typeface="+mn-cs"/>
              </a:rPr>
              <a:t>widened the secondary register set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80" normalizeH="0" baseline="0" noProof="0" dirty="0">
                <a:ln>
                  <a:noFill/>
                </a:ln>
                <a:solidFill>
                  <a:srgbClr val="000000"/>
                </a:solidFill>
                <a:effectLst/>
                <a:uLnTx/>
                <a:uFillTx/>
                <a:latin typeface="Verdana"/>
                <a:ea typeface="+mn-ea"/>
                <a:cs typeface="+mn-cs"/>
              </a:rPr>
              <a:t>       </a:t>
            </a:r>
            <a:r>
              <a:rPr kumimoji="0" lang="en-US" sz="1600" b="0" i="0" u="none" strike="noStrike" kern="1200" cap="none" spc="-80" normalizeH="0" baseline="0" noProof="0" dirty="0">
                <a:ln>
                  <a:noFill/>
                </a:ln>
                <a:solidFill>
                  <a:srgbClr val="FF0000"/>
                </a:solidFill>
                <a:effectLst/>
                <a:uLnTx/>
                <a:uFillTx/>
                <a:latin typeface="Verdana"/>
                <a:ea typeface="+mn-ea"/>
                <a:cs typeface="+mn-cs"/>
              </a:rPr>
              <a:t>32 x 128-bit </a:t>
            </a:r>
            <a:r>
              <a:rPr kumimoji="0" lang="en-US" sz="1600" b="0" i="0" u="none" strike="noStrike" kern="1200" cap="none" spc="-80" normalizeH="0" baseline="0" noProof="0" dirty="0">
                <a:ln>
                  <a:noFill/>
                </a:ln>
                <a:solidFill>
                  <a:srgbClr val="0070C0"/>
                </a:solidFill>
                <a:effectLst/>
                <a:uLnTx/>
                <a:uFillTx/>
                <a:latin typeface="Verdana"/>
                <a:ea typeface="+mn-ea"/>
                <a:cs typeface="+mn-cs"/>
              </a:rPr>
              <a:t>in 2012, </a:t>
            </a:r>
            <a:r>
              <a:rPr kumimoji="0" lang="en-US" sz="1600" b="0" i="0" u="none" strike="noStrike" kern="1200" cap="none" spc="-80" normalizeH="0" baseline="0" noProof="0" dirty="0">
                <a:ln>
                  <a:noFill/>
                </a:ln>
                <a:solidFill>
                  <a:srgbClr val="000000"/>
                </a:solidFill>
                <a:effectLst/>
                <a:uLnTx/>
                <a:uFillTx/>
                <a:latin typeface="Verdana"/>
                <a:ea typeface="+mn-ea"/>
                <a:cs typeface="+mn-cs"/>
              </a:rPr>
              <a:t>as illustrated below</a:t>
            </a:r>
            <a:r>
              <a:rPr kumimoji="0" lang="en-US" sz="1600" b="0" i="0" u="none" strike="noStrike" kern="1200" cap="none" spc="-80" normalizeH="0" baseline="0" noProof="0" dirty="0">
                <a:ln>
                  <a:noFill/>
                </a:ln>
                <a:solidFill>
                  <a:srgbClr val="0070C0"/>
                </a:solidFill>
                <a:effectLst/>
                <a:uLnTx/>
                <a:uFillTx/>
                <a:latin typeface="Verdana"/>
                <a:ea typeface="+mn-ea"/>
                <a:cs typeface="+mn-cs"/>
              </a:rPr>
              <a:t>, </a:t>
            </a:r>
            <a:r>
              <a:rPr kumimoji="0" lang="en-US" sz="1600" b="0" i="0" u="none" strike="noStrike" kern="1200" cap="none" spc="-80" normalizeH="0" baseline="0" noProof="0" dirty="0">
                <a:ln>
                  <a:noFill/>
                </a:ln>
                <a:solidFill>
                  <a:srgbClr val="000000"/>
                </a:solidFill>
                <a:effectLst/>
                <a:uLnTx/>
                <a:uFillTx/>
                <a:latin typeface="Verdana"/>
                <a:ea typeface="+mn-ea"/>
                <a:cs typeface="+mn-cs"/>
              </a:rPr>
              <a:t>to provide better </a:t>
            </a:r>
            <a:r>
              <a:rPr kumimoji="0" lang="en-US" sz="1600" b="0" i="0" u="none" strike="noStrike" kern="1200" cap="none" spc="-80" normalizeH="0" baseline="0" noProof="0" dirty="0">
                <a:ln>
                  <a:noFill/>
                </a:ln>
                <a:solidFill>
                  <a:srgbClr val="0070C0"/>
                </a:solidFill>
                <a:effectLst/>
                <a:uLnTx/>
                <a:uFillTx/>
                <a:latin typeface="Verdana"/>
                <a:ea typeface="+mn-ea"/>
                <a:cs typeface="+mn-cs"/>
              </a:rPr>
              <a:t>support for 128-bit processing.</a:t>
            </a:r>
            <a:endParaRPr kumimoji="0" lang="en-US" sz="1600" b="0" i="0" u="none" strike="noStrike" kern="1200" cap="none" spc="-40" normalizeH="0" baseline="0" noProof="0" dirty="0">
              <a:ln>
                <a:noFill/>
              </a:ln>
              <a:solidFill>
                <a:srgbClr val="000000"/>
              </a:solidFill>
              <a:effectLst/>
              <a:uLnTx/>
              <a:uFillTx/>
              <a:latin typeface="Verdana"/>
              <a:ea typeface="+mn-ea"/>
              <a:cs typeface="+mn-cs"/>
            </a:endParaRPr>
          </a:p>
        </p:txBody>
      </p:sp>
      <p:sp>
        <p:nvSpPr>
          <p:cNvPr id="7" name="Rounded Rectangle 6"/>
          <p:cNvSpPr/>
          <p:nvPr/>
        </p:nvSpPr>
        <p:spPr bwMode="auto">
          <a:xfrm>
            <a:off x="-31531" y="3550480"/>
            <a:ext cx="9144000" cy="3153104"/>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TextBox 34"/>
          <p:cNvSpPr txBox="1"/>
          <p:nvPr/>
        </p:nvSpPr>
        <p:spPr>
          <a:xfrm flipH="1">
            <a:off x="465005" y="6290878"/>
            <a:ext cx="84996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Introducing a secondary register set into the Arm ISA and its evolution</a:t>
            </a:r>
          </a:p>
        </p:txBody>
      </p:sp>
      <p:sp>
        <p:nvSpPr>
          <p:cNvPr id="36" name="Rectangle 35"/>
          <p:cNvSpPr/>
          <p:nvPr/>
        </p:nvSpPr>
        <p:spPr bwMode="auto">
          <a:xfrm>
            <a:off x="5463923" y="4449421"/>
            <a:ext cx="3316176" cy="1192081"/>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Rectangle 36"/>
          <p:cNvSpPr/>
          <p:nvPr/>
        </p:nvSpPr>
        <p:spPr bwMode="auto">
          <a:xfrm>
            <a:off x="2822001" y="4432136"/>
            <a:ext cx="1637618" cy="1192081"/>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Rectangle 37"/>
          <p:cNvSpPr/>
          <p:nvPr/>
        </p:nvSpPr>
        <p:spPr bwMode="auto">
          <a:xfrm>
            <a:off x="715485" y="4428050"/>
            <a:ext cx="818809" cy="1190074"/>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TextBox 38"/>
          <p:cNvSpPr txBox="1"/>
          <p:nvPr/>
        </p:nvSpPr>
        <p:spPr>
          <a:xfrm>
            <a:off x="921861" y="4148685"/>
            <a:ext cx="432413" cy="4069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a:t>
            </a:r>
          </a:p>
        </p:txBody>
      </p:sp>
      <p:sp>
        <p:nvSpPr>
          <p:cNvPr id="40" name="TextBox 39"/>
          <p:cNvSpPr txBox="1"/>
          <p:nvPr/>
        </p:nvSpPr>
        <p:spPr>
          <a:xfrm>
            <a:off x="3419507" y="4164215"/>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64</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41" name="TextBox 40"/>
          <p:cNvSpPr txBox="1"/>
          <p:nvPr/>
        </p:nvSpPr>
        <p:spPr>
          <a:xfrm>
            <a:off x="6815248" y="4148218"/>
            <a:ext cx="543616"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128</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42" name="TextBox 41"/>
          <p:cNvSpPr txBox="1"/>
          <p:nvPr/>
        </p:nvSpPr>
        <p:spPr>
          <a:xfrm>
            <a:off x="2407026" y="4860753"/>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43" name="TextBox 42"/>
          <p:cNvSpPr txBox="1"/>
          <p:nvPr/>
        </p:nvSpPr>
        <p:spPr>
          <a:xfrm>
            <a:off x="5089689" y="4883617"/>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32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4" name="TextBox 43"/>
          <p:cNvSpPr txBox="1"/>
          <p:nvPr/>
        </p:nvSpPr>
        <p:spPr>
          <a:xfrm>
            <a:off x="266610" y="4853784"/>
            <a:ext cx="4276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a:t>
            </a:r>
          </a:p>
        </p:txBody>
      </p:sp>
      <p:sp>
        <p:nvSpPr>
          <p:cNvPr id="45" name="Right Arrow 44"/>
          <p:cNvSpPr/>
          <p:nvPr/>
        </p:nvSpPr>
        <p:spPr bwMode="auto">
          <a:xfrm>
            <a:off x="4677601" y="4860753"/>
            <a:ext cx="409125" cy="243570"/>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6" name="Right Arrow 45"/>
          <p:cNvSpPr/>
          <p:nvPr/>
        </p:nvSpPr>
        <p:spPr bwMode="auto">
          <a:xfrm>
            <a:off x="1909248" y="4838843"/>
            <a:ext cx="435136" cy="284322"/>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7" name="TextBox 46"/>
          <p:cNvSpPr txBox="1"/>
          <p:nvPr/>
        </p:nvSpPr>
        <p:spPr>
          <a:xfrm>
            <a:off x="616251" y="5784372"/>
            <a:ext cx="7537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a:ln>
                  <a:noFill/>
                </a:ln>
                <a:solidFill>
                  <a:srgbClr val="000000"/>
                </a:solidFill>
                <a:effectLst/>
                <a:uLnTx/>
                <a:uFillTx/>
                <a:latin typeface="Verdana"/>
                <a:ea typeface="+mn-ea"/>
                <a:cs typeface="+mn-cs"/>
              </a:rPr>
              <a:t>Armv5</a:t>
            </a:r>
            <a:endParaRPr kumimoji="0" lang="en-US"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48" name="TextBox 47"/>
          <p:cNvSpPr txBox="1"/>
          <p:nvPr/>
        </p:nvSpPr>
        <p:spPr>
          <a:xfrm>
            <a:off x="1992803" y="5784372"/>
            <a:ext cx="312589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a:ln>
                  <a:noFill/>
                </a:ln>
                <a:solidFill>
                  <a:srgbClr val="000000"/>
                </a:solidFill>
                <a:effectLst/>
                <a:uLnTx/>
                <a:uFillTx/>
                <a:latin typeface="Verdana"/>
                <a:ea typeface="+mn-ea"/>
                <a:cs typeface="+mn-cs"/>
              </a:rPr>
              <a:t>Armv7</a:t>
            </a:r>
            <a:r>
              <a:rPr kumimoji="0" lang="en-US" sz="1200" b="1" i="0" u="none" strike="noStrike" kern="1200" cap="none" spc="0" normalizeH="0" baseline="0" noProof="0" dirty="0">
                <a:ln>
                  <a:noFill/>
                </a:ln>
                <a:solidFill>
                  <a:srgbClr val="000000"/>
                </a:solidFill>
                <a:effectLst/>
                <a:uLnTx/>
                <a:uFillTx/>
                <a:latin typeface="Verdana"/>
                <a:ea typeface="+mn-ea"/>
                <a:cs typeface="+mn-cs"/>
              </a:rPr>
              <a:t> </a:t>
            </a:r>
            <a:r>
              <a:rPr kumimoji="0" lang="hu-HU" sz="1200" b="1" i="0" u="none" strike="noStrike" kern="1200" cap="none" spc="0" normalizeH="0" baseline="0" noProof="0" dirty="0">
                <a:ln>
                  <a:noFill/>
                </a:ln>
                <a:solidFill>
                  <a:srgbClr val="000000"/>
                </a:solidFill>
                <a:effectLst/>
                <a:uLnTx/>
                <a:uFillTx/>
                <a:latin typeface="Verdana"/>
                <a:ea typeface="+mn-ea"/>
                <a:cs typeface="+mn-cs"/>
              </a:rPr>
              <a:t>(</a:t>
            </a:r>
            <a:r>
              <a:rPr kumimoji="0" lang="hu-HU" sz="1200" b="1" i="0" u="none" strike="noStrike" kern="1200" cap="none" spc="0" normalizeH="0" baseline="0" noProof="0" dirty="0" err="1">
                <a:ln>
                  <a:noFill/>
                </a:ln>
                <a:solidFill>
                  <a:srgbClr val="000000"/>
                </a:solidFill>
                <a:effectLst/>
                <a:uLnTx/>
                <a:uFillTx/>
                <a:latin typeface="Verdana"/>
                <a:ea typeface="+mn-ea"/>
                <a:cs typeface="+mn-cs"/>
              </a:rPr>
              <a:t>or</a:t>
            </a:r>
            <a:r>
              <a:rPr kumimoji="0" lang="hu-HU" sz="1200" b="1" i="0" u="none" strike="noStrike" kern="1200" cap="none" spc="0" normalizeH="0" baseline="0" noProof="0" dirty="0">
                <a:ln>
                  <a:noFill/>
                </a:ln>
                <a:solidFill>
                  <a:srgbClr val="000000"/>
                </a:solidFill>
                <a:effectLst/>
                <a:uLnTx/>
                <a:uFillTx/>
                <a:latin typeface="Verdana"/>
                <a:ea typeface="+mn-ea"/>
                <a:cs typeface="+mn-cs"/>
              </a:rPr>
              <a:t> Armv8 AArch32 </a:t>
            </a:r>
            <a:r>
              <a:rPr kumimoji="0" lang="hu-HU" sz="1200" b="1" i="0" u="none" strike="noStrike" kern="1200" cap="none" spc="0" normalizeH="0" baseline="0" noProof="0" dirty="0" err="1">
                <a:ln>
                  <a:noFill/>
                </a:ln>
                <a:solidFill>
                  <a:srgbClr val="000000"/>
                </a:solidFill>
                <a:effectLst/>
                <a:uLnTx/>
                <a:uFillTx/>
                <a:latin typeface="Verdana"/>
                <a:ea typeface="+mn-ea"/>
                <a:cs typeface="+mn-cs"/>
              </a:rPr>
              <a:t>mode</a:t>
            </a:r>
            <a:r>
              <a:rPr kumimoji="0" lang="hu-HU" sz="1200" b="1" i="0" u="none" strike="noStrike" kern="1200" cap="none" spc="0" normalizeH="0" baseline="0" noProof="0" dirty="0">
                <a:ln>
                  <a:noFill/>
                </a:ln>
                <a:solidFill>
                  <a:srgbClr val="000000"/>
                </a:solidFill>
                <a:effectLst/>
                <a:uLnTx/>
                <a:uFillTx/>
                <a:latin typeface="Verdana"/>
                <a:ea typeface="+mn-ea"/>
                <a:cs typeface="+mn-cs"/>
              </a:rPr>
              <a:t>) </a:t>
            </a:r>
            <a:endParaRPr kumimoji="0" lang="en-US"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49" name="TextBox 48"/>
          <p:cNvSpPr txBox="1"/>
          <p:nvPr/>
        </p:nvSpPr>
        <p:spPr>
          <a:xfrm>
            <a:off x="5697740" y="5784660"/>
            <a:ext cx="2893519" cy="406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Armv8</a:t>
            </a:r>
            <a:r>
              <a:rPr kumimoji="0" lang="en-US" sz="1200" b="1" i="0" u="none" strike="noStrike" kern="1200" cap="none" spc="0" normalizeH="0" baseline="0" noProof="0">
                <a:ln>
                  <a:noFill/>
                </a:ln>
                <a:solidFill>
                  <a:srgbClr val="000000"/>
                </a:solidFill>
                <a:effectLst/>
                <a:uLnTx/>
                <a:uFillTx/>
                <a:latin typeface="Verdana"/>
                <a:ea typeface="+mn-ea"/>
                <a:cs typeface="+mn-cs"/>
              </a:rPr>
              <a:t> </a:t>
            </a:r>
            <a:r>
              <a:rPr kumimoji="0" lang="hu-HU" sz="1200" b="1" i="0" u="none" strike="noStrike" kern="1200" cap="none" spc="0" normalizeH="0" baseline="0" noProof="0">
                <a:ln>
                  <a:noFill/>
                </a:ln>
                <a:solidFill>
                  <a:srgbClr val="000000"/>
                </a:solidFill>
                <a:effectLst/>
                <a:uLnTx/>
                <a:uFillTx/>
                <a:latin typeface="Verdana"/>
                <a:ea typeface="+mn-ea"/>
                <a:cs typeface="+mn-cs"/>
              </a:rPr>
              <a:t>AArch64 </a:t>
            </a:r>
            <a:r>
              <a:rPr kumimoji="0" lang="hu-HU" sz="1200" b="1" i="0" u="none" strike="noStrike" kern="1200" cap="none" spc="0" normalizeH="0" baseline="0" noProof="0" err="1">
                <a:ln>
                  <a:noFill/>
                </a:ln>
                <a:solidFill>
                  <a:srgbClr val="000000"/>
                </a:solidFill>
                <a:effectLst/>
                <a:uLnTx/>
                <a:uFillTx/>
                <a:latin typeface="Verdana"/>
                <a:ea typeface="+mn-ea"/>
                <a:cs typeface="+mn-cs"/>
              </a:rPr>
              <a:t>mode</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
        <p:nvSpPr>
          <p:cNvPr id="50" name="TextBox 49"/>
          <p:cNvSpPr txBox="1"/>
          <p:nvPr/>
        </p:nvSpPr>
        <p:spPr>
          <a:xfrm>
            <a:off x="656729" y="6024206"/>
            <a:ext cx="7168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(2000)</a:t>
            </a:r>
          </a:p>
        </p:txBody>
      </p:sp>
      <p:sp>
        <p:nvSpPr>
          <p:cNvPr id="51" name="TextBox 50"/>
          <p:cNvSpPr txBox="1"/>
          <p:nvPr/>
        </p:nvSpPr>
        <p:spPr>
          <a:xfrm>
            <a:off x="3211211" y="6032870"/>
            <a:ext cx="8567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(2004)</a:t>
            </a:r>
          </a:p>
        </p:txBody>
      </p:sp>
      <p:sp>
        <p:nvSpPr>
          <p:cNvPr id="52" name="TextBox 51"/>
          <p:cNvSpPr txBox="1"/>
          <p:nvPr/>
        </p:nvSpPr>
        <p:spPr>
          <a:xfrm>
            <a:off x="6781095" y="5964833"/>
            <a:ext cx="815241" cy="4069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53" name="TextBox 52"/>
          <p:cNvSpPr txBox="1"/>
          <p:nvPr/>
        </p:nvSpPr>
        <p:spPr>
          <a:xfrm>
            <a:off x="311987" y="3664022"/>
            <a:ext cx="1649811"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(Implemented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coprocessor)</a:t>
            </a:r>
          </a:p>
        </p:txBody>
      </p:sp>
      <p:sp>
        <p:nvSpPr>
          <p:cNvPr id="54" name="TextBox 53"/>
          <p:cNvSpPr txBox="1"/>
          <p:nvPr/>
        </p:nvSpPr>
        <p:spPr>
          <a:xfrm>
            <a:off x="2786894" y="3643002"/>
            <a:ext cx="1713098"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(Implemented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CPU core)</a:t>
            </a:r>
          </a:p>
        </p:txBody>
      </p:sp>
      <p:sp>
        <p:nvSpPr>
          <p:cNvPr id="55" name="TextBox 54"/>
          <p:cNvSpPr txBox="1"/>
          <p:nvPr/>
        </p:nvSpPr>
        <p:spPr>
          <a:xfrm>
            <a:off x="6192180" y="3664022"/>
            <a:ext cx="1713098"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(Implemented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CPU core)</a:t>
            </a:r>
          </a:p>
        </p:txBody>
      </p:sp>
    </p:spTree>
    <p:extLst>
      <p:ext uri="{BB962C8B-B14F-4D97-AF65-F5344CB8AC3E}">
        <p14:creationId xmlns:p14="http://schemas.microsoft.com/office/powerpoint/2010/main" val="147171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500" fill="hold"/>
                                        <p:tgtEl>
                                          <p:spTgt spid="50"/>
                                        </p:tgtEl>
                                        <p:attrNameLst>
                                          <p:attrName>ppt_x</p:attrName>
                                        </p:attrNameLst>
                                      </p:cBhvr>
                                      <p:tavLst>
                                        <p:tav tm="0">
                                          <p:val>
                                            <p:strVal val="#ppt_x"/>
                                          </p:val>
                                        </p:tav>
                                        <p:tav tm="100000">
                                          <p:val>
                                            <p:strVal val="#ppt_x"/>
                                          </p:val>
                                        </p:tav>
                                      </p:tavLst>
                                    </p:anim>
                                    <p:anim calcmode="lin" valueType="num">
                                      <p:cBhvr additive="base">
                                        <p:cTn id="36" dur="500" fill="hold"/>
                                        <p:tgtEl>
                                          <p:spTgt spid="5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additive="base">
                                        <p:cTn id="39" dur="500" fill="hold"/>
                                        <p:tgtEl>
                                          <p:spTgt spid="53"/>
                                        </p:tgtEl>
                                        <p:attrNameLst>
                                          <p:attrName>ppt_x</p:attrName>
                                        </p:attrNameLst>
                                      </p:cBhvr>
                                      <p:tavLst>
                                        <p:tav tm="0">
                                          <p:val>
                                            <p:strVal val="#ppt_x"/>
                                          </p:val>
                                        </p:tav>
                                        <p:tav tm="100000">
                                          <p:val>
                                            <p:strVal val="#ppt_x"/>
                                          </p:val>
                                        </p:tav>
                                      </p:tavLst>
                                    </p:anim>
                                    <p:anim calcmode="lin" valueType="num">
                                      <p:cBhvr additive="base">
                                        <p:cTn id="4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anim calcmode="lin" valueType="num">
                                      <p:cBhvr additive="base">
                                        <p:cTn id="4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anim calcmode="lin" valueType="num">
                                      <p:cBhvr additive="base">
                                        <p:cTn id="4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additive="base">
                                        <p:cTn id="53" dur="500" fill="hold"/>
                                        <p:tgtEl>
                                          <p:spTgt spid="37"/>
                                        </p:tgtEl>
                                        <p:attrNameLst>
                                          <p:attrName>ppt_x</p:attrName>
                                        </p:attrNameLst>
                                      </p:cBhvr>
                                      <p:tavLst>
                                        <p:tav tm="0">
                                          <p:val>
                                            <p:strVal val="#ppt_x"/>
                                          </p:val>
                                        </p:tav>
                                        <p:tav tm="100000">
                                          <p:val>
                                            <p:strVal val="#ppt_x"/>
                                          </p:val>
                                        </p:tav>
                                      </p:tavLst>
                                    </p:anim>
                                    <p:anim calcmode="lin" valueType="num">
                                      <p:cBhvr additive="base">
                                        <p:cTn id="54" dur="500" fill="hold"/>
                                        <p:tgtEl>
                                          <p:spTgt spid="3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additive="base">
                                        <p:cTn id="57" dur="500" fill="hold"/>
                                        <p:tgtEl>
                                          <p:spTgt spid="40"/>
                                        </p:tgtEl>
                                        <p:attrNameLst>
                                          <p:attrName>ppt_x</p:attrName>
                                        </p:attrNameLst>
                                      </p:cBhvr>
                                      <p:tavLst>
                                        <p:tav tm="0">
                                          <p:val>
                                            <p:strVal val="#ppt_x"/>
                                          </p:val>
                                        </p:tav>
                                        <p:tav tm="100000">
                                          <p:val>
                                            <p:strVal val="#ppt_x"/>
                                          </p:val>
                                        </p:tav>
                                      </p:tavLst>
                                    </p:anim>
                                    <p:anim calcmode="lin" valueType="num">
                                      <p:cBhvr additive="base">
                                        <p:cTn id="58" dur="500" fill="hold"/>
                                        <p:tgtEl>
                                          <p:spTgt spid="4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500" fill="hold"/>
                                        <p:tgtEl>
                                          <p:spTgt spid="42"/>
                                        </p:tgtEl>
                                        <p:attrNameLst>
                                          <p:attrName>ppt_x</p:attrName>
                                        </p:attrNameLst>
                                      </p:cBhvr>
                                      <p:tavLst>
                                        <p:tav tm="0">
                                          <p:val>
                                            <p:strVal val="#ppt_x"/>
                                          </p:val>
                                        </p:tav>
                                        <p:tav tm="100000">
                                          <p:val>
                                            <p:strVal val="#ppt_x"/>
                                          </p:val>
                                        </p:tav>
                                      </p:tavLst>
                                    </p:anim>
                                    <p:anim calcmode="lin" valueType="num">
                                      <p:cBhvr additive="base">
                                        <p:cTn id="62" dur="500" fill="hold"/>
                                        <p:tgtEl>
                                          <p:spTgt spid="4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anim calcmode="lin" valueType="num">
                                      <p:cBhvr additive="base">
                                        <p:cTn id="65" dur="500" fill="hold"/>
                                        <p:tgtEl>
                                          <p:spTgt spid="46"/>
                                        </p:tgtEl>
                                        <p:attrNameLst>
                                          <p:attrName>ppt_x</p:attrName>
                                        </p:attrNameLst>
                                      </p:cBhvr>
                                      <p:tavLst>
                                        <p:tav tm="0">
                                          <p:val>
                                            <p:strVal val="#ppt_x"/>
                                          </p:val>
                                        </p:tav>
                                        <p:tav tm="100000">
                                          <p:val>
                                            <p:strVal val="#ppt_x"/>
                                          </p:val>
                                        </p:tav>
                                      </p:tavLst>
                                    </p:anim>
                                    <p:anim calcmode="lin" valueType="num">
                                      <p:cBhvr additive="base">
                                        <p:cTn id="66" dur="500" fill="hold"/>
                                        <p:tgtEl>
                                          <p:spTgt spid="4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anim calcmode="lin" valueType="num">
                                      <p:cBhvr additive="base">
                                        <p:cTn id="69" dur="500" fill="hold"/>
                                        <p:tgtEl>
                                          <p:spTgt spid="51"/>
                                        </p:tgtEl>
                                        <p:attrNameLst>
                                          <p:attrName>ppt_x</p:attrName>
                                        </p:attrNameLst>
                                      </p:cBhvr>
                                      <p:tavLst>
                                        <p:tav tm="0">
                                          <p:val>
                                            <p:strVal val="#ppt_x"/>
                                          </p:val>
                                        </p:tav>
                                        <p:tav tm="100000">
                                          <p:val>
                                            <p:strVal val="#ppt_x"/>
                                          </p:val>
                                        </p:tav>
                                      </p:tavLst>
                                    </p:anim>
                                    <p:anim calcmode="lin" valueType="num">
                                      <p:cBhvr additive="base">
                                        <p:cTn id="70" dur="500" fill="hold"/>
                                        <p:tgtEl>
                                          <p:spTgt spid="5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additive="base">
                                        <p:cTn id="73" dur="500" fill="hold"/>
                                        <p:tgtEl>
                                          <p:spTgt spid="54"/>
                                        </p:tgtEl>
                                        <p:attrNameLst>
                                          <p:attrName>ppt_x</p:attrName>
                                        </p:attrNameLst>
                                      </p:cBhvr>
                                      <p:tavLst>
                                        <p:tav tm="0">
                                          <p:val>
                                            <p:strVal val="#ppt_x"/>
                                          </p:val>
                                        </p:tav>
                                        <p:tav tm="100000">
                                          <p:val>
                                            <p:strVal val="#ppt_x"/>
                                          </p:val>
                                        </p:tav>
                                      </p:tavLst>
                                    </p:anim>
                                    <p:anim calcmode="lin" valueType="num">
                                      <p:cBhvr additive="base">
                                        <p:cTn id="74" dur="500" fill="hold"/>
                                        <p:tgtEl>
                                          <p:spTgt spid="5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anim calcmode="lin" valueType="num">
                                      <p:cBhvr additive="base">
                                        <p:cTn id="77" dur="500" fill="hold"/>
                                        <p:tgtEl>
                                          <p:spTgt spid="48"/>
                                        </p:tgtEl>
                                        <p:attrNameLst>
                                          <p:attrName>ppt_x</p:attrName>
                                        </p:attrNameLst>
                                      </p:cBhvr>
                                      <p:tavLst>
                                        <p:tav tm="0">
                                          <p:val>
                                            <p:strVal val="#ppt_x"/>
                                          </p:val>
                                        </p:tav>
                                        <p:tav tm="100000">
                                          <p:val>
                                            <p:strVal val="#ppt_x"/>
                                          </p:val>
                                        </p:tav>
                                      </p:tavLst>
                                    </p:anim>
                                    <p:anim calcmode="lin" valueType="num">
                                      <p:cBhvr additive="base">
                                        <p:cTn id="7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6">
                                            <p:txEl>
                                              <p:pRg st="5" end="5"/>
                                            </p:txEl>
                                          </p:spTgt>
                                        </p:tgtEl>
                                        <p:attrNameLst>
                                          <p:attrName>style.visibility</p:attrName>
                                        </p:attrNameLst>
                                      </p:cBhvr>
                                      <p:to>
                                        <p:strVal val="visible"/>
                                      </p:to>
                                    </p:set>
                                    <p:anim calcmode="lin" valueType="num">
                                      <p:cBhvr additive="base">
                                        <p:cTn id="8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6">
                                            <p:txEl>
                                              <p:pRg st="5" end="5"/>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6">
                                            <p:txEl>
                                              <p:pRg st="6" end="6"/>
                                            </p:txEl>
                                          </p:spTgt>
                                        </p:tgtEl>
                                        <p:attrNameLst>
                                          <p:attrName>style.visibility</p:attrName>
                                        </p:attrNameLst>
                                      </p:cBhvr>
                                      <p:to>
                                        <p:strVal val="visible"/>
                                      </p:to>
                                    </p:set>
                                    <p:anim calcmode="lin" valueType="num">
                                      <p:cBhvr additive="base">
                                        <p:cTn id="8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6">
                                            <p:txEl>
                                              <p:pRg st="7" end="7"/>
                                            </p:txEl>
                                          </p:spTgt>
                                        </p:tgtEl>
                                        <p:attrNameLst>
                                          <p:attrName>style.visibility</p:attrName>
                                        </p:attrNameLst>
                                      </p:cBhvr>
                                      <p:to>
                                        <p:strVal val="visible"/>
                                      </p:to>
                                    </p:set>
                                    <p:anim calcmode="lin" valueType="num">
                                      <p:cBhvr additive="base">
                                        <p:cTn id="9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6">
                                            <p:txEl>
                                              <p:pRg st="7" end="7"/>
                                            </p:txEl>
                                          </p:spTgt>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6">
                                            <p:txEl>
                                              <p:pRg st="8" end="8"/>
                                            </p:txEl>
                                          </p:spTgt>
                                        </p:tgtEl>
                                        <p:attrNameLst>
                                          <p:attrName>style.visibility</p:attrName>
                                        </p:attrNameLst>
                                      </p:cBhvr>
                                      <p:to>
                                        <p:strVal val="visible"/>
                                      </p:to>
                                    </p:set>
                                    <p:anim calcmode="lin" valueType="num">
                                      <p:cBhvr additive="base">
                                        <p:cTn id="9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6">
                                            <p:txEl>
                                              <p:pRg st="8" end="8"/>
                                            </p:txEl>
                                          </p:spTgt>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36"/>
                                        </p:tgtEl>
                                        <p:attrNameLst>
                                          <p:attrName>style.visibility</p:attrName>
                                        </p:attrNameLst>
                                      </p:cBhvr>
                                      <p:to>
                                        <p:strVal val="visible"/>
                                      </p:to>
                                    </p:set>
                                    <p:anim calcmode="lin" valueType="num">
                                      <p:cBhvr additive="base">
                                        <p:cTn id="101" dur="500" fill="hold"/>
                                        <p:tgtEl>
                                          <p:spTgt spid="36"/>
                                        </p:tgtEl>
                                        <p:attrNameLst>
                                          <p:attrName>ppt_x</p:attrName>
                                        </p:attrNameLst>
                                      </p:cBhvr>
                                      <p:tavLst>
                                        <p:tav tm="0">
                                          <p:val>
                                            <p:strVal val="#ppt_x"/>
                                          </p:val>
                                        </p:tav>
                                        <p:tav tm="100000">
                                          <p:val>
                                            <p:strVal val="#ppt_x"/>
                                          </p:val>
                                        </p:tav>
                                      </p:tavLst>
                                    </p:anim>
                                    <p:anim calcmode="lin" valueType="num">
                                      <p:cBhvr additive="base">
                                        <p:cTn id="102" dur="500" fill="hold"/>
                                        <p:tgtEl>
                                          <p:spTgt spid="36"/>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41"/>
                                        </p:tgtEl>
                                        <p:attrNameLst>
                                          <p:attrName>style.visibility</p:attrName>
                                        </p:attrNameLst>
                                      </p:cBhvr>
                                      <p:to>
                                        <p:strVal val="visible"/>
                                      </p:to>
                                    </p:set>
                                    <p:anim calcmode="lin" valueType="num">
                                      <p:cBhvr additive="base">
                                        <p:cTn id="105" dur="500" fill="hold"/>
                                        <p:tgtEl>
                                          <p:spTgt spid="41"/>
                                        </p:tgtEl>
                                        <p:attrNameLst>
                                          <p:attrName>ppt_x</p:attrName>
                                        </p:attrNameLst>
                                      </p:cBhvr>
                                      <p:tavLst>
                                        <p:tav tm="0">
                                          <p:val>
                                            <p:strVal val="#ppt_x"/>
                                          </p:val>
                                        </p:tav>
                                        <p:tav tm="100000">
                                          <p:val>
                                            <p:strVal val="#ppt_x"/>
                                          </p:val>
                                        </p:tav>
                                      </p:tavLst>
                                    </p:anim>
                                    <p:anim calcmode="lin" valueType="num">
                                      <p:cBhvr additive="base">
                                        <p:cTn id="106" dur="500" fill="hold"/>
                                        <p:tgtEl>
                                          <p:spTgt spid="41"/>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43"/>
                                        </p:tgtEl>
                                        <p:attrNameLst>
                                          <p:attrName>style.visibility</p:attrName>
                                        </p:attrNameLst>
                                      </p:cBhvr>
                                      <p:to>
                                        <p:strVal val="visible"/>
                                      </p:to>
                                    </p:set>
                                    <p:anim calcmode="lin" valueType="num">
                                      <p:cBhvr additive="base">
                                        <p:cTn id="109" dur="500" fill="hold"/>
                                        <p:tgtEl>
                                          <p:spTgt spid="43"/>
                                        </p:tgtEl>
                                        <p:attrNameLst>
                                          <p:attrName>ppt_x</p:attrName>
                                        </p:attrNameLst>
                                      </p:cBhvr>
                                      <p:tavLst>
                                        <p:tav tm="0">
                                          <p:val>
                                            <p:strVal val="#ppt_x"/>
                                          </p:val>
                                        </p:tav>
                                        <p:tav tm="100000">
                                          <p:val>
                                            <p:strVal val="#ppt_x"/>
                                          </p:val>
                                        </p:tav>
                                      </p:tavLst>
                                    </p:anim>
                                    <p:anim calcmode="lin" valueType="num">
                                      <p:cBhvr additive="base">
                                        <p:cTn id="110" dur="500" fill="hold"/>
                                        <p:tgtEl>
                                          <p:spTgt spid="43"/>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45"/>
                                        </p:tgtEl>
                                        <p:attrNameLst>
                                          <p:attrName>style.visibility</p:attrName>
                                        </p:attrNameLst>
                                      </p:cBhvr>
                                      <p:to>
                                        <p:strVal val="visible"/>
                                      </p:to>
                                    </p:set>
                                    <p:anim calcmode="lin" valueType="num">
                                      <p:cBhvr additive="base">
                                        <p:cTn id="113" dur="500" fill="hold"/>
                                        <p:tgtEl>
                                          <p:spTgt spid="45"/>
                                        </p:tgtEl>
                                        <p:attrNameLst>
                                          <p:attrName>ppt_x</p:attrName>
                                        </p:attrNameLst>
                                      </p:cBhvr>
                                      <p:tavLst>
                                        <p:tav tm="0">
                                          <p:val>
                                            <p:strVal val="#ppt_x"/>
                                          </p:val>
                                        </p:tav>
                                        <p:tav tm="100000">
                                          <p:val>
                                            <p:strVal val="#ppt_x"/>
                                          </p:val>
                                        </p:tav>
                                      </p:tavLst>
                                    </p:anim>
                                    <p:anim calcmode="lin" valueType="num">
                                      <p:cBhvr additive="base">
                                        <p:cTn id="114" dur="500" fill="hold"/>
                                        <p:tgtEl>
                                          <p:spTgt spid="45"/>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49"/>
                                        </p:tgtEl>
                                        <p:attrNameLst>
                                          <p:attrName>style.visibility</p:attrName>
                                        </p:attrNameLst>
                                      </p:cBhvr>
                                      <p:to>
                                        <p:strVal val="visible"/>
                                      </p:to>
                                    </p:set>
                                    <p:anim calcmode="lin" valueType="num">
                                      <p:cBhvr additive="base">
                                        <p:cTn id="117" dur="500" fill="hold"/>
                                        <p:tgtEl>
                                          <p:spTgt spid="49"/>
                                        </p:tgtEl>
                                        <p:attrNameLst>
                                          <p:attrName>ppt_x</p:attrName>
                                        </p:attrNameLst>
                                      </p:cBhvr>
                                      <p:tavLst>
                                        <p:tav tm="0">
                                          <p:val>
                                            <p:strVal val="#ppt_x"/>
                                          </p:val>
                                        </p:tav>
                                        <p:tav tm="100000">
                                          <p:val>
                                            <p:strVal val="#ppt_x"/>
                                          </p:val>
                                        </p:tav>
                                      </p:tavLst>
                                    </p:anim>
                                    <p:anim calcmode="lin" valueType="num">
                                      <p:cBhvr additive="base">
                                        <p:cTn id="118" dur="500" fill="hold"/>
                                        <p:tgtEl>
                                          <p:spTgt spid="49"/>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52"/>
                                        </p:tgtEl>
                                        <p:attrNameLst>
                                          <p:attrName>style.visibility</p:attrName>
                                        </p:attrNameLst>
                                      </p:cBhvr>
                                      <p:to>
                                        <p:strVal val="visible"/>
                                      </p:to>
                                    </p:set>
                                    <p:anim calcmode="lin" valueType="num">
                                      <p:cBhvr additive="base">
                                        <p:cTn id="121" dur="500" fill="hold"/>
                                        <p:tgtEl>
                                          <p:spTgt spid="52"/>
                                        </p:tgtEl>
                                        <p:attrNameLst>
                                          <p:attrName>ppt_x</p:attrName>
                                        </p:attrNameLst>
                                      </p:cBhvr>
                                      <p:tavLst>
                                        <p:tav tm="0">
                                          <p:val>
                                            <p:strVal val="#ppt_x"/>
                                          </p:val>
                                        </p:tav>
                                        <p:tav tm="100000">
                                          <p:val>
                                            <p:strVal val="#ppt_x"/>
                                          </p:val>
                                        </p:tav>
                                      </p:tavLst>
                                    </p:anim>
                                    <p:anim calcmode="lin" valueType="num">
                                      <p:cBhvr additive="base">
                                        <p:cTn id="122" dur="500" fill="hold"/>
                                        <p:tgtEl>
                                          <p:spTgt spid="52"/>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55"/>
                                        </p:tgtEl>
                                        <p:attrNameLst>
                                          <p:attrName>style.visibility</p:attrName>
                                        </p:attrNameLst>
                                      </p:cBhvr>
                                      <p:to>
                                        <p:strVal val="visible"/>
                                      </p:to>
                                    </p:set>
                                    <p:anim calcmode="lin" valueType="num">
                                      <p:cBhvr additive="base">
                                        <p:cTn id="125" dur="500" fill="hold"/>
                                        <p:tgtEl>
                                          <p:spTgt spid="55"/>
                                        </p:tgtEl>
                                        <p:attrNameLst>
                                          <p:attrName>ppt_x</p:attrName>
                                        </p:attrNameLst>
                                      </p:cBhvr>
                                      <p:tavLst>
                                        <p:tav tm="0">
                                          <p:val>
                                            <p:strVal val="#ppt_x"/>
                                          </p:val>
                                        </p:tav>
                                        <p:tav tm="100000">
                                          <p:val>
                                            <p:strVal val="#ppt_x"/>
                                          </p:val>
                                        </p:tav>
                                      </p:tavLst>
                                    </p:anim>
                                    <p:anim calcmode="lin" valueType="num">
                                      <p:cBhvr additive="base">
                                        <p:cTn id="12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35"/>
                                        </p:tgtEl>
                                        <p:attrNameLst>
                                          <p:attrName>style.visibility</p:attrName>
                                        </p:attrNameLst>
                                      </p:cBhvr>
                                      <p:to>
                                        <p:strVal val="visible"/>
                                      </p:to>
                                    </p:set>
                                    <p:anim calcmode="lin" valueType="num">
                                      <p:cBhvr additive="base">
                                        <p:cTn id="131" dur="500" fill="hold"/>
                                        <p:tgtEl>
                                          <p:spTgt spid="35"/>
                                        </p:tgtEl>
                                        <p:attrNameLst>
                                          <p:attrName>ppt_x</p:attrName>
                                        </p:attrNameLst>
                                      </p:cBhvr>
                                      <p:tavLst>
                                        <p:tav tm="0">
                                          <p:val>
                                            <p:strVal val="#ppt_x"/>
                                          </p:val>
                                        </p:tav>
                                        <p:tav tm="100000">
                                          <p:val>
                                            <p:strVal val="#ppt_x"/>
                                          </p:val>
                                        </p:tav>
                                      </p:tavLst>
                                    </p:anim>
                                    <p:anim calcmode="lin" valueType="num">
                                      <p:cBhvr additive="base">
                                        <p:cTn id="132" dur="500" fill="hold"/>
                                        <p:tgtEl>
                                          <p:spTgt spid="35"/>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7"/>
                                        </p:tgtEl>
                                        <p:attrNameLst>
                                          <p:attrName>style.visibility</p:attrName>
                                        </p:attrNameLst>
                                      </p:cBhvr>
                                      <p:to>
                                        <p:strVal val="visible"/>
                                      </p:to>
                                    </p:set>
                                    <p:anim calcmode="lin" valueType="num">
                                      <p:cBhvr additive="base">
                                        <p:cTn id="135" dur="500" fill="hold"/>
                                        <p:tgtEl>
                                          <p:spTgt spid="7"/>
                                        </p:tgtEl>
                                        <p:attrNameLst>
                                          <p:attrName>ppt_x</p:attrName>
                                        </p:attrNameLst>
                                      </p:cBhvr>
                                      <p:tavLst>
                                        <p:tav tm="0">
                                          <p:val>
                                            <p:strVal val="#ppt_x"/>
                                          </p:val>
                                        </p:tav>
                                        <p:tav tm="100000">
                                          <p:val>
                                            <p:strVal val="#ppt_x"/>
                                          </p:val>
                                        </p:tav>
                                      </p:tavLst>
                                    </p:anim>
                                    <p:anim calcmode="lin" valueType="num">
                                      <p:cBhvr additive="base">
                                        <p:cTn id="1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p:bldP spid="36" grpId="0" animBg="1"/>
      <p:bldP spid="37" grpId="0" animBg="1"/>
      <p:bldP spid="38" grpId="0" animBg="1"/>
      <p:bldP spid="39" grpId="0"/>
      <p:bldP spid="40" grpId="0"/>
      <p:bldP spid="41" grpId="0"/>
      <p:bldP spid="42" grpId="0"/>
      <p:bldP spid="43" grpId="0"/>
      <p:bldP spid="44" grpId="0"/>
      <p:bldP spid="45" grpId="0" animBg="1"/>
      <p:bldP spid="46" grpId="0" animBg="1"/>
      <p:bldP spid="47" grpId="0"/>
      <p:bldP spid="48" grpId="0"/>
      <p:bldP spid="49" grpId="0"/>
      <p:bldP spid="50" grpId="0"/>
      <p:bldP spid="51" grpId="0"/>
      <p:bldP spid="52" grpId="0"/>
      <p:bldP spid="53" grpId="0"/>
      <p:bldP spid="54" grpId="0"/>
      <p:bldP spid="5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74569" y="440668"/>
            <a:ext cx="66362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ARM’s names of the introduced secondary register set</a:t>
            </a:r>
          </a:p>
        </p:txBody>
      </p:sp>
      <p:sp>
        <p:nvSpPr>
          <p:cNvPr id="29" name="TextBox 28"/>
          <p:cNvSpPr txBox="1"/>
          <p:nvPr/>
        </p:nvSpPr>
        <p:spPr>
          <a:xfrm>
            <a:off x="264268" y="813243"/>
            <a:ext cx="9316652"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90" normalizeH="0" baseline="0" noProof="0" dirty="0">
                <a:ln>
                  <a:noFill/>
                </a:ln>
                <a:solidFill>
                  <a:srgbClr val="FF0000"/>
                </a:solidFill>
                <a:effectLst/>
                <a:uLnTx/>
                <a:uFillTx/>
                <a:latin typeface="Verdana"/>
                <a:ea typeface="+mn-ea"/>
                <a:cs typeface="+mn-cs"/>
              </a:rPr>
              <a:t>ARM named</a:t>
            </a:r>
            <a:r>
              <a:rPr kumimoji="0" lang="en-US" sz="1600" b="0" i="0" u="none" strike="noStrike" kern="1200" cap="none" spc="-90" normalizeH="0" baseline="0" noProof="0" dirty="0">
                <a:ln>
                  <a:noFill/>
                </a:ln>
                <a:solidFill>
                  <a:srgbClr val="000000"/>
                </a:solidFill>
                <a:effectLst/>
                <a:uLnTx/>
                <a:uFillTx/>
                <a:latin typeface="Verdana"/>
                <a:ea typeface="+mn-ea"/>
                <a:cs typeface="+mn-cs"/>
              </a:rPr>
              <a:t> the discussed </a:t>
            </a:r>
            <a:r>
              <a:rPr kumimoji="0" lang="en-US" sz="1600" b="0" i="0" u="none" strike="noStrike" kern="1200" cap="none" spc="-90" normalizeH="0" baseline="0" noProof="0" dirty="0">
                <a:ln>
                  <a:noFill/>
                </a:ln>
                <a:solidFill>
                  <a:srgbClr val="0070C0"/>
                </a:solidFill>
                <a:effectLst/>
                <a:uLnTx/>
                <a:uFillTx/>
                <a:latin typeface="Verdana"/>
                <a:ea typeface="+mn-ea"/>
                <a:cs typeface="+mn-cs"/>
              </a:rPr>
              <a:t>additional register sets </a:t>
            </a:r>
            <a:r>
              <a:rPr kumimoji="0" lang="en-US" sz="1600" b="0" i="0" u="none" strike="noStrike" kern="1200" cap="none" spc="-90" normalizeH="0" baseline="0" noProof="0" dirty="0">
                <a:ln>
                  <a:noFill/>
                </a:ln>
                <a:solidFill>
                  <a:srgbClr val="000000"/>
                </a:solidFill>
                <a:effectLst/>
                <a:uLnTx/>
                <a:uFillTx/>
                <a:latin typeface="Verdana"/>
                <a:ea typeface="+mn-ea"/>
                <a:cs typeface="+mn-cs"/>
              </a:rPr>
              <a:t>in a confusing manner, as indicated below.</a:t>
            </a:r>
          </a:p>
        </p:txBody>
      </p:sp>
      <p:sp>
        <p:nvSpPr>
          <p:cNvPr id="55" name="TextBox 54"/>
          <p:cNvSpPr txBox="1"/>
          <p:nvPr/>
        </p:nvSpPr>
        <p:spPr>
          <a:xfrm flipH="1">
            <a:off x="706704" y="3982181"/>
            <a:ext cx="84996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Evolution and naming of the secondary register set in the Arm ISA</a:t>
            </a:r>
          </a:p>
        </p:txBody>
      </p:sp>
      <p:sp>
        <p:nvSpPr>
          <p:cNvPr id="56" name="Rectangle 55"/>
          <p:cNvSpPr/>
          <p:nvPr/>
        </p:nvSpPr>
        <p:spPr bwMode="auto">
          <a:xfrm>
            <a:off x="5463923" y="2048402"/>
            <a:ext cx="3316176" cy="1192081"/>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bg2"/>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7" name="Rectangle 56"/>
          <p:cNvSpPr/>
          <p:nvPr/>
        </p:nvSpPr>
        <p:spPr bwMode="auto">
          <a:xfrm>
            <a:off x="2822001" y="2031117"/>
            <a:ext cx="1637618" cy="1192081"/>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bg2"/>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8" name="Rectangle 57"/>
          <p:cNvSpPr/>
          <p:nvPr/>
        </p:nvSpPr>
        <p:spPr bwMode="auto">
          <a:xfrm>
            <a:off x="715485" y="2027031"/>
            <a:ext cx="818809" cy="1190074"/>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3175" cap="flat" cmpd="sng" algn="ctr">
            <a:solidFill>
              <a:schemeClr val="bg2"/>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9" name="TextBox 58"/>
          <p:cNvSpPr txBox="1"/>
          <p:nvPr/>
        </p:nvSpPr>
        <p:spPr>
          <a:xfrm>
            <a:off x="921861" y="1695116"/>
            <a:ext cx="432413" cy="4069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a:t>
            </a:r>
          </a:p>
        </p:txBody>
      </p:sp>
      <p:sp>
        <p:nvSpPr>
          <p:cNvPr id="60" name="TextBox 59"/>
          <p:cNvSpPr txBox="1"/>
          <p:nvPr/>
        </p:nvSpPr>
        <p:spPr>
          <a:xfrm>
            <a:off x="3352131" y="1710646"/>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64</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61" name="TextBox 60"/>
          <p:cNvSpPr txBox="1"/>
          <p:nvPr/>
        </p:nvSpPr>
        <p:spPr>
          <a:xfrm>
            <a:off x="6815248" y="1694649"/>
            <a:ext cx="543616"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128</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62" name="TextBox 61"/>
          <p:cNvSpPr txBox="1"/>
          <p:nvPr/>
        </p:nvSpPr>
        <p:spPr>
          <a:xfrm>
            <a:off x="2407026" y="2459734"/>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63" name="TextBox 62"/>
          <p:cNvSpPr txBox="1"/>
          <p:nvPr/>
        </p:nvSpPr>
        <p:spPr>
          <a:xfrm>
            <a:off x="5089689" y="2482598"/>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64" name="TextBox 63"/>
          <p:cNvSpPr txBox="1"/>
          <p:nvPr/>
        </p:nvSpPr>
        <p:spPr>
          <a:xfrm>
            <a:off x="161510" y="2452765"/>
            <a:ext cx="4276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a:t>
            </a:r>
          </a:p>
        </p:txBody>
      </p:sp>
      <p:sp>
        <p:nvSpPr>
          <p:cNvPr id="65" name="Right Arrow 64"/>
          <p:cNvSpPr/>
          <p:nvPr/>
        </p:nvSpPr>
        <p:spPr bwMode="auto">
          <a:xfrm>
            <a:off x="4635559" y="2459734"/>
            <a:ext cx="409125" cy="243570"/>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6" name="Right Arrow 65"/>
          <p:cNvSpPr/>
          <p:nvPr/>
        </p:nvSpPr>
        <p:spPr bwMode="auto">
          <a:xfrm>
            <a:off x="1909248" y="2437824"/>
            <a:ext cx="435136" cy="284322"/>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7" name="TextBox 66"/>
          <p:cNvSpPr txBox="1"/>
          <p:nvPr/>
        </p:nvSpPr>
        <p:spPr>
          <a:xfrm>
            <a:off x="695861" y="3383353"/>
            <a:ext cx="7537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a:ln>
                  <a:noFill/>
                </a:ln>
                <a:solidFill>
                  <a:srgbClr val="000000"/>
                </a:solidFill>
                <a:effectLst/>
                <a:uLnTx/>
                <a:uFillTx/>
                <a:latin typeface="Verdana"/>
                <a:ea typeface="+mn-ea"/>
                <a:cs typeface="+mn-cs"/>
              </a:rPr>
              <a:t>Armv5</a:t>
            </a:r>
            <a:endParaRPr kumimoji="0" lang="en-US"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68" name="TextBox 67"/>
          <p:cNvSpPr txBox="1"/>
          <p:nvPr/>
        </p:nvSpPr>
        <p:spPr>
          <a:xfrm>
            <a:off x="1710351" y="3393879"/>
            <a:ext cx="3874393" cy="406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Armv7</a:t>
            </a:r>
            <a:r>
              <a:rPr kumimoji="0" lang="en-US" sz="1200" b="1" i="0" u="none" strike="noStrike" kern="1200" cap="none" spc="0" normalizeH="0" baseline="0" noProof="0">
                <a:ln>
                  <a:noFill/>
                </a:ln>
                <a:solidFill>
                  <a:srgbClr val="000000"/>
                </a:solidFill>
                <a:effectLst/>
                <a:uLnTx/>
                <a:uFillTx/>
                <a:latin typeface="Verdana"/>
                <a:ea typeface="+mn-ea"/>
                <a:cs typeface="+mn-cs"/>
              </a:rPr>
              <a:t> </a:t>
            </a:r>
            <a:r>
              <a:rPr kumimoji="0" lang="hu-HU" sz="1200" b="1" i="0" u="none" strike="noStrike" kern="1200" cap="none" spc="0" normalizeH="0" baseline="0" noProof="0">
                <a:ln>
                  <a:noFill/>
                </a:ln>
                <a:solidFill>
                  <a:srgbClr val="000000"/>
                </a:solidFill>
                <a:effectLst/>
                <a:uLnTx/>
                <a:uFillTx/>
                <a:latin typeface="Verdana"/>
                <a:ea typeface="+mn-ea"/>
                <a:cs typeface="+mn-cs"/>
              </a:rPr>
              <a:t>(</a:t>
            </a:r>
            <a:r>
              <a:rPr kumimoji="0" lang="hu-HU" sz="1200" b="1" i="0" u="none" strike="noStrike" kern="1200" cap="none" spc="0" normalizeH="0" baseline="0" noProof="0" err="1">
                <a:ln>
                  <a:noFill/>
                </a:ln>
                <a:solidFill>
                  <a:srgbClr val="000000"/>
                </a:solidFill>
                <a:effectLst/>
                <a:uLnTx/>
                <a:uFillTx/>
                <a:latin typeface="Verdana"/>
                <a:ea typeface="+mn-ea"/>
                <a:cs typeface="+mn-cs"/>
              </a:rPr>
              <a:t>or</a:t>
            </a:r>
            <a:r>
              <a:rPr kumimoji="0" lang="hu-HU" sz="1200" b="1" i="0" u="none" strike="noStrike" kern="1200" cap="none" spc="0" normalizeH="0" baseline="0" noProof="0">
                <a:ln>
                  <a:noFill/>
                </a:ln>
                <a:solidFill>
                  <a:srgbClr val="000000"/>
                </a:solidFill>
                <a:effectLst/>
                <a:uLnTx/>
                <a:uFillTx/>
                <a:latin typeface="Verdana"/>
                <a:ea typeface="+mn-ea"/>
                <a:cs typeface="+mn-cs"/>
              </a:rPr>
              <a:t> Armv8 AArch32 mode) </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
        <p:nvSpPr>
          <p:cNvPr id="69" name="TextBox 68"/>
          <p:cNvSpPr txBox="1"/>
          <p:nvPr/>
        </p:nvSpPr>
        <p:spPr>
          <a:xfrm>
            <a:off x="5697740" y="3383641"/>
            <a:ext cx="2893519" cy="406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Armv8</a:t>
            </a:r>
            <a:r>
              <a:rPr kumimoji="0" lang="en-US" sz="1200" b="1" i="0" u="none" strike="noStrike" kern="1200" cap="none" spc="0" normalizeH="0" baseline="0" noProof="0">
                <a:ln>
                  <a:noFill/>
                </a:ln>
                <a:solidFill>
                  <a:srgbClr val="000000"/>
                </a:solidFill>
                <a:effectLst/>
                <a:uLnTx/>
                <a:uFillTx/>
                <a:latin typeface="Verdana"/>
                <a:ea typeface="+mn-ea"/>
                <a:cs typeface="+mn-cs"/>
              </a:rPr>
              <a:t> </a:t>
            </a:r>
            <a:r>
              <a:rPr kumimoji="0" lang="hu-HU" sz="1200" b="1" i="0" u="none" strike="noStrike" kern="1200" cap="none" spc="0" normalizeH="0" baseline="0" noProof="0">
                <a:ln>
                  <a:noFill/>
                </a:ln>
                <a:solidFill>
                  <a:srgbClr val="000000"/>
                </a:solidFill>
                <a:effectLst/>
                <a:uLnTx/>
                <a:uFillTx/>
                <a:latin typeface="Verdana"/>
                <a:ea typeface="+mn-ea"/>
                <a:cs typeface="+mn-cs"/>
              </a:rPr>
              <a:t>AArch64 </a:t>
            </a:r>
            <a:r>
              <a:rPr kumimoji="0" lang="hu-HU" sz="1200" b="1" i="0" u="none" strike="noStrike" kern="1200" cap="none" spc="0" normalizeH="0" baseline="0" noProof="0" err="1">
                <a:ln>
                  <a:noFill/>
                </a:ln>
                <a:solidFill>
                  <a:srgbClr val="000000"/>
                </a:solidFill>
                <a:effectLst/>
                <a:uLnTx/>
                <a:uFillTx/>
                <a:latin typeface="Verdana"/>
                <a:ea typeface="+mn-ea"/>
                <a:cs typeface="+mn-cs"/>
              </a:rPr>
              <a:t>mode</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
        <p:nvSpPr>
          <p:cNvPr id="70" name="TextBox 69"/>
          <p:cNvSpPr txBox="1"/>
          <p:nvPr/>
        </p:nvSpPr>
        <p:spPr>
          <a:xfrm>
            <a:off x="767869" y="3667146"/>
            <a:ext cx="7168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(2000)</a:t>
            </a:r>
          </a:p>
        </p:txBody>
      </p:sp>
      <p:sp>
        <p:nvSpPr>
          <p:cNvPr id="71" name="TextBox 70"/>
          <p:cNvSpPr txBox="1"/>
          <p:nvPr/>
        </p:nvSpPr>
        <p:spPr>
          <a:xfrm>
            <a:off x="3216699" y="3675810"/>
            <a:ext cx="7168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(2004)</a:t>
            </a:r>
          </a:p>
        </p:txBody>
      </p:sp>
      <p:sp>
        <p:nvSpPr>
          <p:cNvPr id="72" name="TextBox 71"/>
          <p:cNvSpPr txBox="1"/>
          <p:nvPr/>
        </p:nvSpPr>
        <p:spPr>
          <a:xfrm>
            <a:off x="6749723" y="3670833"/>
            <a:ext cx="815241" cy="4069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3" name="Title 2"/>
          <p:cNvSpPr>
            <a:spLocks noGrp="1"/>
          </p:cNvSpPr>
          <p:nvPr>
            <p:ph type="title"/>
          </p:nvPr>
        </p:nvSpPr>
        <p:spPr/>
        <p:txBody>
          <a:bodyPr/>
          <a:lstStyle/>
          <a:p>
            <a:r>
              <a:rPr lang="en-US" sz="1700" dirty="0">
                <a:solidFill>
                  <a:srgbClr val="FFFFFF"/>
                </a:solidFill>
              </a:rPr>
              <a:t>2.2.2 Which register sets were introduced in the Arm ISA? (5)</a:t>
            </a:r>
            <a:endParaRPr lang="en-US" dirty="0"/>
          </a:p>
        </p:txBody>
      </p:sp>
      <p:sp>
        <p:nvSpPr>
          <p:cNvPr id="5" name="TextBox 4"/>
          <p:cNvSpPr txBox="1"/>
          <p:nvPr/>
        </p:nvSpPr>
        <p:spPr>
          <a:xfrm>
            <a:off x="145015" y="4384742"/>
            <a:ext cx="8560998"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This is the reason why we do not use ARM’s register designations but refer to them</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collectively as the </a:t>
            </a:r>
            <a:r>
              <a:rPr kumimoji="0" lang="en-US" sz="1600" b="0" i="0" u="none" strike="noStrike" kern="1200" cap="none" spc="-30" normalizeH="0" baseline="0" noProof="0" dirty="0">
                <a:ln>
                  <a:noFill/>
                </a:ln>
                <a:solidFill>
                  <a:srgbClr val="FF0000"/>
                </a:solidFill>
                <a:effectLst/>
                <a:uLnTx/>
                <a:uFillTx/>
                <a:latin typeface="Verdana"/>
                <a:ea typeface="+mn-ea"/>
                <a:cs typeface="+mn-cs"/>
              </a:rPr>
              <a:t>secondary register set </a:t>
            </a:r>
            <a:r>
              <a:rPr kumimoji="0" lang="en-US" sz="1600" b="0" i="0" u="none" strike="noStrike" kern="1200" cap="none" spc="-30" normalizeH="0" baseline="0" noProof="0" dirty="0">
                <a:ln>
                  <a:noFill/>
                </a:ln>
                <a:solidFill>
                  <a:srgbClr val="000000"/>
                </a:solidFill>
                <a:effectLst/>
                <a:uLnTx/>
                <a:uFillTx/>
                <a:latin typeface="Verdana"/>
                <a:ea typeface="+mn-ea"/>
                <a:cs typeface="+mn-cs"/>
              </a:rPr>
              <a:t>in this Section.</a:t>
            </a:r>
          </a:p>
        </p:txBody>
      </p:sp>
      <p:sp>
        <p:nvSpPr>
          <p:cNvPr id="27" name="TextBox 26"/>
          <p:cNvSpPr txBox="1"/>
          <p:nvPr/>
        </p:nvSpPr>
        <p:spPr>
          <a:xfrm>
            <a:off x="274154" y="1229692"/>
            <a:ext cx="1611339"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a:ln>
                  <a:noFill/>
                </a:ln>
                <a:solidFill>
                  <a:srgbClr val="0070C0"/>
                </a:solidFill>
                <a:effectLst/>
                <a:uLnTx/>
                <a:uFillTx/>
                <a:latin typeface="Verdana"/>
                <a:ea typeface="+mn-ea"/>
                <a:cs typeface="+mn-cs"/>
              </a:rPr>
              <a:t>FP </a:t>
            </a:r>
            <a:r>
              <a:rPr kumimoji="0" lang="hu-HU" sz="1300" b="1" i="0" u="none" strike="noStrike" kern="1200" cap="none" spc="0" normalizeH="0" baseline="0" noProof="0" err="1">
                <a:ln>
                  <a:noFill/>
                </a:ln>
                <a:solidFill>
                  <a:srgbClr val="0070C0"/>
                </a:solidFill>
                <a:effectLst/>
                <a:uLnTx/>
                <a:uFillTx/>
                <a:latin typeface="Verdana"/>
                <a:ea typeface="+mn-ea"/>
                <a:cs typeface="+mn-cs"/>
              </a:rPr>
              <a:t>register</a:t>
            </a:r>
            <a:r>
              <a:rPr kumimoji="0" lang="hu-HU" sz="1300" b="1" i="0" u="none" strike="noStrike" kern="1200" cap="none" spc="0" normalizeH="0" baseline="0" noProof="0">
                <a:ln>
                  <a:noFill/>
                </a:ln>
                <a:solidFill>
                  <a:srgbClr val="0070C0"/>
                </a:solidFill>
                <a:effectLst/>
                <a:uLnTx/>
                <a:uFillTx/>
                <a:latin typeface="Verdana"/>
                <a:ea typeface="+mn-ea"/>
                <a:cs typeface="+mn-cs"/>
              </a:rPr>
              <a:t> </a:t>
            </a:r>
            <a:r>
              <a:rPr kumimoji="0" lang="hu-HU" sz="1300" b="1" i="0" u="none" strike="noStrike" kern="1200" cap="none" spc="0" normalizeH="0" baseline="0" noProof="0" err="1">
                <a:ln>
                  <a:noFill/>
                </a:ln>
                <a:solidFill>
                  <a:srgbClr val="0070C0"/>
                </a:solidFill>
                <a:effectLst/>
                <a:uLnTx/>
                <a:uFillTx/>
                <a:latin typeface="Verdana"/>
                <a:ea typeface="+mn-ea"/>
                <a:cs typeface="+mn-cs"/>
              </a:rPr>
              <a:t>set</a:t>
            </a:r>
            <a:r>
              <a:rPr kumimoji="0" lang="hu-HU" sz="1300" b="1" i="0" u="none" strike="noStrike" kern="1200" cap="none" spc="0" normalizeH="0" baseline="0" noProof="0">
                <a:ln>
                  <a:noFill/>
                </a:ln>
                <a:solidFill>
                  <a:srgbClr val="0070C0"/>
                </a:solidFill>
                <a:effectLst/>
                <a:uLnTx/>
                <a:uFillTx/>
                <a:latin typeface="Verdana"/>
                <a:ea typeface="+mn-ea"/>
                <a:cs typeface="+mn-cs"/>
              </a:rPr>
              <a:t> </a:t>
            </a:r>
            <a:endParaRPr kumimoji="0" lang="en-US" sz="1300" b="1" i="0" u="none" strike="noStrike" kern="1200" cap="none" spc="0" normalizeH="0" baseline="0" noProof="0">
              <a:ln>
                <a:noFill/>
              </a:ln>
              <a:solidFill>
                <a:srgbClr val="0070C0"/>
              </a:solidFill>
              <a:effectLst/>
              <a:uLnTx/>
              <a:uFillTx/>
              <a:latin typeface="Verdana"/>
              <a:ea typeface="+mn-ea"/>
              <a:cs typeface="+mn-cs"/>
            </a:endParaRPr>
          </a:p>
        </p:txBody>
      </p:sp>
      <p:sp>
        <p:nvSpPr>
          <p:cNvPr id="28" name="TextBox 27"/>
          <p:cNvSpPr txBox="1"/>
          <p:nvPr/>
        </p:nvSpPr>
        <p:spPr>
          <a:xfrm>
            <a:off x="1871700" y="1226517"/>
            <a:ext cx="378964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0070C0"/>
                </a:solidFill>
                <a:effectLst/>
                <a:uLnTx/>
                <a:uFillTx/>
                <a:latin typeface="Verdana"/>
                <a:ea typeface="+mn-ea"/>
                <a:cs typeface="+mn-cs"/>
              </a:rPr>
              <a:t>Advanced SIMD and FP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register</a:t>
            </a:r>
            <a:r>
              <a:rPr kumimoji="0" lang="hu-HU" sz="1300" b="1" i="0" u="none" strike="noStrike" kern="1200" cap="none" spc="0" normalizeH="0" baseline="0" noProof="0" dirty="0">
                <a:ln>
                  <a:noFill/>
                </a:ln>
                <a:solidFill>
                  <a:srgbClr val="0070C0"/>
                </a:solidFill>
                <a:effectLst/>
                <a:uLnTx/>
                <a:uFillTx/>
                <a:latin typeface="Verdana"/>
                <a:ea typeface="+mn-ea"/>
                <a:cs typeface="+mn-cs"/>
              </a:rPr>
              <a:t>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set</a:t>
            </a:r>
            <a:endParaRPr kumimoji="0" lang="en-US" sz="1400" b="0" i="0" u="none" strike="noStrike" kern="1200" cap="none" spc="0" normalizeH="0" baseline="3000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0C0"/>
                </a:solidFill>
                <a:effectLst/>
                <a:uLnTx/>
                <a:uFillTx/>
                <a:latin typeface="Verdana"/>
                <a:ea typeface="+mn-ea"/>
                <a:cs typeface="+mn-cs"/>
              </a:rPr>
              <a:t>(Extension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register</a:t>
            </a:r>
            <a:r>
              <a:rPr kumimoji="0" lang="hu-HU" sz="1300" b="1" i="0" u="none" strike="noStrike" kern="1200" cap="none" spc="0" normalizeH="0" baseline="0" noProof="0" dirty="0">
                <a:ln>
                  <a:noFill/>
                </a:ln>
                <a:solidFill>
                  <a:srgbClr val="0070C0"/>
                </a:solidFill>
                <a:effectLst/>
                <a:uLnTx/>
                <a:uFillTx/>
                <a:latin typeface="Verdana"/>
                <a:ea typeface="+mn-ea"/>
                <a:cs typeface="+mn-cs"/>
              </a:rPr>
              <a:t>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set</a:t>
            </a:r>
            <a:r>
              <a:rPr kumimoji="0" lang="en-US" sz="1300" b="1" i="0" u="none" strike="noStrike" kern="1200" cap="none" spc="0" normalizeH="0" baseline="0" noProof="0" dirty="0">
                <a:ln>
                  <a:noFill/>
                </a:ln>
                <a:solidFill>
                  <a:srgbClr val="0070C0"/>
                </a:solidFill>
                <a:effectLst/>
                <a:uLnTx/>
                <a:uFillTx/>
                <a:latin typeface="Verdana"/>
                <a:ea typeface="+mn-ea"/>
                <a:cs typeface="+mn-cs"/>
              </a:rPr>
              <a:t>)</a:t>
            </a:r>
            <a:endParaRPr kumimoji="0" lang="en-US" sz="1800" b="0" i="0" u="none" strike="noStrike" kern="1200" cap="none" spc="0" normalizeH="0" baseline="30000" noProof="0" dirty="0">
              <a:ln>
                <a:noFill/>
              </a:ln>
              <a:solidFill>
                <a:srgbClr val="000000"/>
              </a:solidFill>
              <a:effectLst/>
              <a:uLnTx/>
              <a:uFillTx/>
              <a:latin typeface="Verdana"/>
              <a:ea typeface="+mn-ea"/>
              <a:cs typeface="+mn-cs"/>
            </a:endParaRPr>
          </a:p>
        </p:txBody>
      </p:sp>
      <p:sp>
        <p:nvSpPr>
          <p:cNvPr id="30" name="TextBox 29"/>
          <p:cNvSpPr txBox="1"/>
          <p:nvPr/>
        </p:nvSpPr>
        <p:spPr>
          <a:xfrm>
            <a:off x="5820337" y="1226517"/>
            <a:ext cx="2579552"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0070C0"/>
                </a:solidFill>
                <a:effectLst/>
                <a:uLnTx/>
                <a:uFillTx/>
                <a:latin typeface="Verdana"/>
                <a:ea typeface="+mn-ea"/>
                <a:cs typeface="+mn-cs"/>
              </a:rPr>
              <a:t>SIMD</a:t>
            </a:r>
            <a:r>
              <a:rPr kumimoji="0" lang="en-US" sz="1300" b="1" i="0" u="none" strike="noStrike" kern="1200" cap="none" spc="0" normalizeH="0" baseline="0" noProof="0" dirty="0">
                <a:ln>
                  <a:noFill/>
                </a:ln>
                <a:solidFill>
                  <a:srgbClr val="0070C0"/>
                </a:solidFill>
                <a:effectLst/>
                <a:uLnTx/>
                <a:uFillTx/>
                <a:latin typeface="Verdana"/>
                <a:ea typeface="+mn-ea"/>
                <a:cs typeface="+mn-cs"/>
              </a:rPr>
              <a:t> </a:t>
            </a:r>
            <a:r>
              <a:rPr kumimoji="0" lang="hu-HU" sz="1300" b="1" i="0" u="none" strike="noStrike" kern="1200" cap="none" spc="0" normalizeH="0" baseline="0" noProof="0" dirty="0">
                <a:ln>
                  <a:noFill/>
                </a:ln>
                <a:solidFill>
                  <a:srgbClr val="0070C0"/>
                </a:solidFill>
                <a:effectLst/>
                <a:uLnTx/>
                <a:uFillTx/>
                <a:latin typeface="Verdana"/>
                <a:ea typeface="+mn-ea"/>
                <a:cs typeface="+mn-cs"/>
              </a:rPr>
              <a:t>and FP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register</a:t>
            </a:r>
            <a:r>
              <a:rPr kumimoji="0" lang="hu-HU" sz="1300" b="1" i="0" u="none" strike="noStrike" kern="1200" cap="none" spc="0" normalizeH="0" baseline="0" noProof="0" dirty="0">
                <a:ln>
                  <a:noFill/>
                </a:ln>
                <a:solidFill>
                  <a:srgbClr val="0070C0"/>
                </a:solidFill>
                <a:effectLst/>
                <a:uLnTx/>
                <a:uFillTx/>
                <a:latin typeface="Verdana"/>
                <a:ea typeface="+mn-ea"/>
                <a:cs typeface="+mn-cs"/>
              </a:rPr>
              <a:t>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set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813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ppt_x"/>
                                          </p:val>
                                        </p:tav>
                                        <p:tav tm="100000">
                                          <p:val>
                                            <p:strVal val="#ppt_x"/>
                                          </p:val>
                                        </p:tav>
                                      </p:tavLst>
                                    </p:anim>
                                    <p:anim calcmode="lin" valueType="num">
                                      <p:cBhvr additive="base">
                                        <p:cTn id="12" dur="500" fill="hold"/>
                                        <p:tgtEl>
                                          <p:spTgt spid="5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500" fill="hold"/>
                                        <p:tgtEl>
                                          <p:spTgt spid="56"/>
                                        </p:tgtEl>
                                        <p:attrNameLst>
                                          <p:attrName>ppt_x</p:attrName>
                                        </p:attrNameLst>
                                      </p:cBhvr>
                                      <p:tavLst>
                                        <p:tav tm="0">
                                          <p:val>
                                            <p:strVal val="#ppt_x"/>
                                          </p:val>
                                        </p:tav>
                                        <p:tav tm="100000">
                                          <p:val>
                                            <p:strVal val="#ppt_x"/>
                                          </p:val>
                                        </p:tav>
                                      </p:tavLst>
                                    </p:anim>
                                    <p:anim calcmode="lin" valueType="num">
                                      <p:cBhvr additive="base">
                                        <p:cTn id="16" dur="500" fill="hold"/>
                                        <p:tgtEl>
                                          <p:spTgt spid="5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500" fill="hold"/>
                                        <p:tgtEl>
                                          <p:spTgt spid="57"/>
                                        </p:tgtEl>
                                        <p:attrNameLst>
                                          <p:attrName>ppt_x</p:attrName>
                                        </p:attrNameLst>
                                      </p:cBhvr>
                                      <p:tavLst>
                                        <p:tav tm="0">
                                          <p:val>
                                            <p:strVal val="#ppt_x"/>
                                          </p:val>
                                        </p:tav>
                                        <p:tav tm="100000">
                                          <p:val>
                                            <p:strVal val="#ppt_x"/>
                                          </p:val>
                                        </p:tav>
                                      </p:tavLst>
                                    </p:anim>
                                    <p:anim calcmode="lin" valueType="num">
                                      <p:cBhvr additive="base">
                                        <p:cTn id="20" dur="500" fill="hold"/>
                                        <p:tgtEl>
                                          <p:spTgt spid="5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500" fill="hold"/>
                                        <p:tgtEl>
                                          <p:spTgt spid="58"/>
                                        </p:tgtEl>
                                        <p:attrNameLst>
                                          <p:attrName>ppt_x</p:attrName>
                                        </p:attrNameLst>
                                      </p:cBhvr>
                                      <p:tavLst>
                                        <p:tav tm="0">
                                          <p:val>
                                            <p:strVal val="#ppt_x"/>
                                          </p:val>
                                        </p:tav>
                                        <p:tav tm="100000">
                                          <p:val>
                                            <p:strVal val="#ppt_x"/>
                                          </p:val>
                                        </p:tav>
                                      </p:tavLst>
                                    </p:anim>
                                    <p:anim calcmode="lin" valueType="num">
                                      <p:cBhvr additive="base">
                                        <p:cTn id="24" dur="500" fill="hold"/>
                                        <p:tgtEl>
                                          <p:spTgt spid="5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additive="base">
                                        <p:cTn id="27" dur="500" fill="hold"/>
                                        <p:tgtEl>
                                          <p:spTgt spid="59"/>
                                        </p:tgtEl>
                                        <p:attrNameLst>
                                          <p:attrName>ppt_x</p:attrName>
                                        </p:attrNameLst>
                                      </p:cBhvr>
                                      <p:tavLst>
                                        <p:tav tm="0">
                                          <p:val>
                                            <p:strVal val="#ppt_x"/>
                                          </p:val>
                                        </p:tav>
                                        <p:tav tm="100000">
                                          <p:val>
                                            <p:strVal val="#ppt_x"/>
                                          </p:val>
                                        </p:tav>
                                      </p:tavLst>
                                    </p:anim>
                                    <p:anim calcmode="lin" valueType="num">
                                      <p:cBhvr additive="base">
                                        <p:cTn id="28" dur="500" fill="hold"/>
                                        <p:tgtEl>
                                          <p:spTgt spid="5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ppt_x"/>
                                          </p:val>
                                        </p:tav>
                                        <p:tav tm="100000">
                                          <p:val>
                                            <p:strVal val="#ppt_x"/>
                                          </p:val>
                                        </p:tav>
                                      </p:tavLst>
                                    </p:anim>
                                    <p:anim calcmode="lin" valueType="num">
                                      <p:cBhvr additive="base">
                                        <p:cTn id="32" dur="500" fill="hold"/>
                                        <p:tgtEl>
                                          <p:spTgt spid="6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500" fill="hold"/>
                                        <p:tgtEl>
                                          <p:spTgt spid="61"/>
                                        </p:tgtEl>
                                        <p:attrNameLst>
                                          <p:attrName>ppt_x</p:attrName>
                                        </p:attrNameLst>
                                      </p:cBhvr>
                                      <p:tavLst>
                                        <p:tav tm="0">
                                          <p:val>
                                            <p:strVal val="#ppt_x"/>
                                          </p:val>
                                        </p:tav>
                                        <p:tav tm="100000">
                                          <p:val>
                                            <p:strVal val="#ppt_x"/>
                                          </p:val>
                                        </p:tav>
                                      </p:tavLst>
                                    </p:anim>
                                    <p:anim calcmode="lin" valueType="num">
                                      <p:cBhvr additive="base">
                                        <p:cTn id="36" dur="500" fill="hold"/>
                                        <p:tgtEl>
                                          <p:spTgt spid="6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 calcmode="lin" valueType="num">
                                      <p:cBhvr additive="base">
                                        <p:cTn id="39" dur="500" fill="hold"/>
                                        <p:tgtEl>
                                          <p:spTgt spid="62"/>
                                        </p:tgtEl>
                                        <p:attrNameLst>
                                          <p:attrName>ppt_x</p:attrName>
                                        </p:attrNameLst>
                                      </p:cBhvr>
                                      <p:tavLst>
                                        <p:tav tm="0">
                                          <p:val>
                                            <p:strVal val="#ppt_x"/>
                                          </p:val>
                                        </p:tav>
                                        <p:tav tm="100000">
                                          <p:val>
                                            <p:strVal val="#ppt_x"/>
                                          </p:val>
                                        </p:tav>
                                      </p:tavLst>
                                    </p:anim>
                                    <p:anim calcmode="lin" valueType="num">
                                      <p:cBhvr additive="base">
                                        <p:cTn id="40" dur="500" fill="hold"/>
                                        <p:tgtEl>
                                          <p:spTgt spid="6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additive="base">
                                        <p:cTn id="43" dur="500" fill="hold"/>
                                        <p:tgtEl>
                                          <p:spTgt spid="63"/>
                                        </p:tgtEl>
                                        <p:attrNameLst>
                                          <p:attrName>ppt_x</p:attrName>
                                        </p:attrNameLst>
                                      </p:cBhvr>
                                      <p:tavLst>
                                        <p:tav tm="0">
                                          <p:val>
                                            <p:strVal val="#ppt_x"/>
                                          </p:val>
                                        </p:tav>
                                        <p:tav tm="100000">
                                          <p:val>
                                            <p:strVal val="#ppt_x"/>
                                          </p:val>
                                        </p:tav>
                                      </p:tavLst>
                                    </p:anim>
                                    <p:anim calcmode="lin" valueType="num">
                                      <p:cBhvr additive="base">
                                        <p:cTn id="44" dur="500" fill="hold"/>
                                        <p:tgtEl>
                                          <p:spTgt spid="6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anim calcmode="lin" valueType="num">
                                      <p:cBhvr additive="base">
                                        <p:cTn id="47" dur="500" fill="hold"/>
                                        <p:tgtEl>
                                          <p:spTgt spid="64"/>
                                        </p:tgtEl>
                                        <p:attrNameLst>
                                          <p:attrName>ppt_x</p:attrName>
                                        </p:attrNameLst>
                                      </p:cBhvr>
                                      <p:tavLst>
                                        <p:tav tm="0">
                                          <p:val>
                                            <p:strVal val="#ppt_x"/>
                                          </p:val>
                                        </p:tav>
                                        <p:tav tm="100000">
                                          <p:val>
                                            <p:strVal val="#ppt_x"/>
                                          </p:val>
                                        </p:tav>
                                      </p:tavLst>
                                    </p:anim>
                                    <p:anim calcmode="lin" valueType="num">
                                      <p:cBhvr additive="base">
                                        <p:cTn id="48" dur="500" fill="hold"/>
                                        <p:tgtEl>
                                          <p:spTgt spid="6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anim calcmode="lin" valueType="num">
                                      <p:cBhvr additive="base">
                                        <p:cTn id="51" dur="500" fill="hold"/>
                                        <p:tgtEl>
                                          <p:spTgt spid="65"/>
                                        </p:tgtEl>
                                        <p:attrNameLst>
                                          <p:attrName>ppt_x</p:attrName>
                                        </p:attrNameLst>
                                      </p:cBhvr>
                                      <p:tavLst>
                                        <p:tav tm="0">
                                          <p:val>
                                            <p:strVal val="#ppt_x"/>
                                          </p:val>
                                        </p:tav>
                                        <p:tav tm="100000">
                                          <p:val>
                                            <p:strVal val="#ppt_x"/>
                                          </p:val>
                                        </p:tav>
                                      </p:tavLst>
                                    </p:anim>
                                    <p:anim calcmode="lin" valueType="num">
                                      <p:cBhvr additive="base">
                                        <p:cTn id="52" dur="500" fill="hold"/>
                                        <p:tgtEl>
                                          <p:spTgt spid="6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anim calcmode="lin" valueType="num">
                                      <p:cBhvr additive="base">
                                        <p:cTn id="55" dur="500" fill="hold"/>
                                        <p:tgtEl>
                                          <p:spTgt spid="66"/>
                                        </p:tgtEl>
                                        <p:attrNameLst>
                                          <p:attrName>ppt_x</p:attrName>
                                        </p:attrNameLst>
                                      </p:cBhvr>
                                      <p:tavLst>
                                        <p:tav tm="0">
                                          <p:val>
                                            <p:strVal val="#ppt_x"/>
                                          </p:val>
                                        </p:tav>
                                        <p:tav tm="100000">
                                          <p:val>
                                            <p:strVal val="#ppt_x"/>
                                          </p:val>
                                        </p:tav>
                                      </p:tavLst>
                                    </p:anim>
                                    <p:anim calcmode="lin" valueType="num">
                                      <p:cBhvr additive="base">
                                        <p:cTn id="56" dur="500" fill="hold"/>
                                        <p:tgtEl>
                                          <p:spTgt spid="6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anim calcmode="lin" valueType="num">
                                      <p:cBhvr additive="base">
                                        <p:cTn id="59" dur="500" fill="hold"/>
                                        <p:tgtEl>
                                          <p:spTgt spid="67"/>
                                        </p:tgtEl>
                                        <p:attrNameLst>
                                          <p:attrName>ppt_x</p:attrName>
                                        </p:attrNameLst>
                                      </p:cBhvr>
                                      <p:tavLst>
                                        <p:tav tm="0">
                                          <p:val>
                                            <p:strVal val="#ppt_x"/>
                                          </p:val>
                                        </p:tav>
                                        <p:tav tm="100000">
                                          <p:val>
                                            <p:strVal val="#ppt_x"/>
                                          </p:val>
                                        </p:tav>
                                      </p:tavLst>
                                    </p:anim>
                                    <p:anim calcmode="lin" valueType="num">
                                      <p:cBhvr additive="base">
                                        <p:cTn id="60" dur="500" fill="hold"/>
                                        <p:tgtEl>
                                          <p:spTgt spid="6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8"/>
                                        </p:tgtEl>
                                        <p:attrNameLst>
                                          <p:attrName>style.visibility</p:attrName>
                                        </p:attrNameLst>
                                      </p:cBhvr>
                                      <p:to>
                                        <p:strVal val="visible"/>
                                      </p:to>
                                    </p:set>
                                    <p:anim calcmode="lin" valueType="num">
                                      <p:cBhvr additive="base">
                                        <p:cTn id="63" dur="500" fill="hold"/>
                                        <p:tgtEl>
                                          <p:spTgt spid="68"/>
                                        </p:tgtEl>
                                        <p:attrNameLst>
                                          <p:attrName>ppt_x</p:attrName>
                                        </p:attrNameLst>
                                      </p:cBhvr>
                                      <p:tavLst>
                                        <p:tav tm="0">
                                          <p:val>
                                            <p:strVal val="#ppt_x"/>
                                          </p:val>
                                        </p:tav>
                                        <p:tav tm="100000">
                                          <p:val>
                                            <p:strVal val="#ppt_x"/>
                                          </p:val>
                                        </p:tav>
                                      </p:tavLst>
                                    </p:anim>
                                    <p:anim calcmode="lin" valueType="num">
                                      <p:cBhvr additive="base">
                                        <p:cTn id="64" dur="500" fill="hold"/>
                                        <p:tgtEl>
                                          <p:spTgt spid="6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additive="base">
                                        <p:cTn id="67" dur="500" fill="hold"/>
                                        <p:tgtEl>
                                          <p:spTgt spid="69"/>
                                        </p:tgtEl>
                                        <p:attrNameLst>
                                          <p:attrName>ppt_x</p:attrName>
                                        </p:attrNameLst>
                                      </p:cBhvr>
                                      <p:tavLst>
                                        <p:tav tm="0">
                                          <p:val>
                                            <p:strVal val="#ppt_x"/>
                                          </p:val>
                                        </p:tav>
                                        <p:tav tm="100000">
                                          <p:val>
                                            <p:strVal val="#ppt_x"/>
                                          </p:val>
                                        </p:tav>
                                      </p:tavLst>
                                    </p:anim>
                                    <p:anim calcmode="lin" valueType="num">
                                      <p:cBhvr additive="base">
                                        <p:cTn id="68" dur="500" fill="hold"/>
                                        <p:tgtEl>
                                          <p:spTgt spid="6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70"/>
                                        </p:tgtEl>
                                        <p:attrNameLst>
                                          <p:attrName>style.visibility</p:attrName>
                                        </p:attrNameLst>
                                      </p:cBhvr>
                                      <p:to>
                                        <p:strVal val="visible"/>
                                      </p:to>
                                    </p:set>
                                    <p:anim calcmode="lin" valueType="num">
                                      <p:cBhvr additive="base">
                                        <p:cTn id="71" dur="500" fill="hold"/>
                                        <p:tgtEl>
                                          <p:spTgt spid="70"/>
                                        </p:tgtEl>
                                        <p:attrNameLst>
                                          <p:attrName>ppt_x</p:attrName>
                                        </p:attrNameLst>
                                      </p:cBhvr>
                                      <p:tavLst>
                                        <p:tav tm="0">
                                          <p:val>
                                            <p:strVal val="#ppt_x"/>
                                          </p:val>
                                        </p:tav>
                                        <p:tav tm="100000">
                                          <p:val>
                                            <p:strVal val="#ppt_x"/>
                                          </p:val>
                                        </p:tav>
                                      </p:tavLst>
                                    </p:anim>
                                    <p:anim calcmode="lin" valueType="num">
                                      <p:cBhvr additive="base">
                                        <p:cTn id="72" dur="500" fill="hold"/>
                                        <p:tgtEl>
                                          <p:spTgt spid="7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anim calcmode="lin" valueType="num">
                                      <p:cBhvr additive="base">
                                        <p:cTn id="75" dur="500" fill="hold"/>
                                        <p:tgtEl>
                                          <p:spTgt spid="71"/>
                                        </p:tgtEl>
                                        <p:attrNameLst>
                                          <p:attrName>ppt_x</p:attrName>
                                        </p:attrNameLst>
                                      </p:cBhvr>
                                      <p:tavLst>
                                        <p:tav tm="0">
                                          <p:val>
                                            <p:strVal val="#ppt_x"/>
                                          </p:val>
                                        </p:tav>
                                        <p:tav tm="100000">
                                          <p:val>
                                            <p:strVal val="#ppt_x"/>
                                          </p:val>
                                        </p:tav>
                                      </p:tavLst>
                                    </p:anim>
                                    <p:anim calcmode="lin" valueType="num">
                                      <p:cBhvr additive="base">
                                        <p:cTn id="76" dur="500" fill="hold"/>
                                        <p:tgtEl>
                                          <p:spTgt spid="7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72"/>
                                        </p:tgtEl>
                                        <p:attrNameLst>
                                          <p:attrName>style.visibility</p:attrName>
                                        </p:attrNameLst>
                                      </p:cBhvr>
                                      <p:to>
                                        <p:strVal val="visible"/>
                                      </p:to>
                                    </p:set>
                                    <p:anim calcmode="lin" valueType="num">
                                      <p:cBhvr additive="base">
                                        <p:cTn id="79" dur="500" fill="hold"/>
                                        <p:tgtEl>
                                          <p:spTgt spid="72"/>
                                        </p:tgtEl>
                                        <p:attrNameLst>
                                          <p:attrName>ppt_x</p:attrName>
                                        </p:attrNameLst>
                                      </p:cBhvr>
                                      <p:tavLst>
                                        <p:tav tm="0">
                                          <p:val>
                                            <p:strVal val="#ppt_x"/>
                                          </p:val>
                                        </p:tav>
                                        <p:tav tm="100000">
                                          <p:val>
                                            <p:strVal val="#ppt_x"/>
                                          </p:val>
                                        </p:tav>
                                      </p:tavLst>
                                    </p:anim>
                                    <p:anim calcmode="lin" valueType="num">
                                      <p:cBhvr additive="base">
                                        <p:cTn id="80" dur="500" fill="hold"/>
                                        <p:tgtEl>
                                          <p:spTgt spid="7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additive="base">
                                        <p:cTn id="83" dur="500" fill="hold"/>
                                        <p:tgtEl>
                                          <p:spTgt spid="27"/>
                                        </p:tgtEl>
                                        <p:attrNameLst>
                                          <p:attrName>ppt_x</p:attrName>
                                        </p:attrNameLst>
                                      </p:cBhvr>
                                      <p:tavLst>
                                        <p:tav tm="0">
                                          <p:val>
                                            <p:strVal val="#ppt_x"/>
                                          </p:val>
                                        </p:tav>
                                        <p:tav tm="100000">
                                          <p:val>
                                            <p:strVal val="#ppt_x"/>
                                          </p:val>
                                        </p:tav>
                                      </p:tavLst>
                                    </p:anim>
                                    <p:anim calcmode="lin" valueType="num">
                                      <p:cBhvr additive="base">
                                        <p:cTn id="84" dur="500" fill="hold"/>
                                        <p:tgtEl>
                                          <p:spTgt spid="2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additive="base">
                                        <p:cTn id="87" dur="500" fill="hold"/>
                                        <p:tgtEl>
                                          <p:spTgt spid="28"/>
                                        </p:tgtEl>
                                        <p:attrNameLst>
                                          <p:attrName>ppt_x</p:attrName>
                                        </p:attrNameLst>
                                      </p:cBhvr>
                                      <p:tavLst>
                                        <p:tav tm="0">
                                          <p:val>
                                            <p:strVal val="#ppt_x"/>
                                          </p:val>
                                        </p:tav>
                                        <p:tav tm="100000">
                                          <p:val>
                                            <p:strVal val="#ppt_x"/>
                                          </p:val>
                                        </p:tav>
                                      </p:tavLst>
                                    </p:anim>
                                    <p:anim calcmode="lin" valueType="num">
                                      <p:cBhvr additive="base">
                                        <p:cTn id="88" dur="500" fill="hold"/>
                                        <p:tgtEl>
                                          <p:spTgt spid="28"/>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additive="base">
                                        <p:cTn id="91" dur="500" fill="hold"/>
                                        <p:tgtEl>
                                          <p:spTgt spid="30"/>
                                        </p:tgtEl>
                                        <p:attrNameLst>
                                          <p:attrName>ppt_x</p:attrName>
                                        </p:attrNameLst>
                                      </p:cBhvr>
                                      <p:tavLst>
                                        <p:tav tm="0">
                                          <p:val>
                                            <p:strVal val="#ppt_x"/>
                                          </p:val>
                                        </p:tav>
                                        <p:tav tm="100000">
                                          <p:val>
                                            <p:strVal val="#ppt_x"/>
                                          </p:val>
                                        </p:tav>
                                      </p:tavLst>
                                    </p:anim>
                                    <p:anim calcmode="lin" valueType="num">
                                      <p:cBhvr additive="base">
                                        <p:cTn id="9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additive="base">
                                        <p:cTn id="97" dur="500" fill="hold"/>
                                        <p:tgtEl>
                                          <p:spTgt spid="5"/>
                                        </p:tgtEl>
                                        <p:attrNameLst>
                                          <p:attrName>ppt_x</p:attrName>
                                        </p:attrNameLst>
                                      </p:cBhvr>
                                      <p:tavLst>
                                        <p:tav tm="0">
                                          <p:val>
                                            <p:strVal val="#ppt_x"/>
                                          </p:val>
                                        </p:tav>
                                        <p:tav tm="100000">
                                          <p:val>
                                            <p:strVal val="#ppt_x"/>
                                          </p:val>
                                        </p:tav>
                                      </p:tavLst>
                                    </p:anim>
                                    <p:anim calcmode="lin" valueType="num">
                                      <p:cBhvr additive="base">
                                        <p:cTn id="9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5" grpId="0"/>
      <p:bldP spid="56" grpId="0" animBg="1"/>
      <p:bldP spid="57" grpId="0" animBg="1"/>
      <p:bldP spid="58" grpId="0" animBg="1"/>
      <p:bldP spid="59" grpId="0"/>
      <p:bldP spid="60" grpId="0"/>
      <p:bldP spid="61" grpId="0"/>
      <p:bldP spid="62" grpId="0"/>
      <p:bldP spid="63" grpId="0"/>
      <p:bldP spid="64" grpId="0"/>
      <p:bldP spid="65" grpId="0" animBg="1"/>
      <p:bldP spid="66" grpId="0" animBg="1"/>
      <p:bldP spid="67" grpId="0"/>
      <p:bldP spid="68" grpId="0"/>
      <p:bldP spid="69" grpId="0"/>
      <p:bldP spid="70" grpId="0"/>
      <p:bldP spid="71" grpId="0"/>
      <p:bldP spid="72" grpId="0"/>
      <p:bldP spid="5" grpId="0"/>
      <p:bldP spid="27" grpId="0"/>
      <p:bldP spid="28" grpId="0"/>
      <p:bldP spid="3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2.2.2 Which register sets were introduced in the Arm ISA? (6)</a:t>
            </a:r>
          </a:p>
        </p:txBody>
      </p:sp>
      <p:sp>
        <p:nvSpPr>
          <p:cNvPr id="3" name="TextBox 2"/>
          <p:cNvSpPr txBox="1"/>
          <p:nvPr/>
        </p:nvSpPr>
        <p:spPr>
          <a:xfrm>
            <a:off x="73907" y="440668"/>
            <a:ext cx="69935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c) Introducing the SVE register set into the Arm ISA </a:t>
            </a:r>
            <a:r>
              <a:rPr kumimoji="0" lang="en-GB" sz="1800" b="0" i="0" u="none" strike="noStrike" kern="1200" cap="none" spc="0" normalizeH="0" baseline="0" noProof="0" dirty="0">
                <a:ln>
                  <a:noFill/>
                </a:ln>
                <a:solidFill>
                  <a:srgbClr val="000000"/>
                </a:solidFill>
                <a:effectLst/>
                <a:uLnTx/>
                <a:uFillTx/>
                <a:latin typeface="Verdana"/>
                <a:ea typeface="+mn-ea"/>
                <a:cs typeface="+mn-cs"/>
              </a:rPr>
              <a:t>[96]</a:t>
            </a:r>
          </a:p>
        </p:txBody>
      </p:sp>
      <p:sp>
        <p:nvSpPr>
          <p:cNvPr id="24" name="Rectangle 23"/>
          <p:cNvSpPr/>
          <p:nvPr/>
        </p:nvSpPr>
        <p:spPr bwMode="auto">
          <a:xfrm>
            <a:off x="6270301" y="3668567"/>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TextBox 24"/>
          <p:cNvSpPr txBox="1"/>
          <p:nvPr/>
        </p:nvSpPr>
        <p:spPr>
          <a:xfrm>
            <a:off x="7167808" y="3382934"/>
            <a:ext cx="478016" cy="2601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128</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26" name="TextBox 25"/>
          <p:cNvSpPr txBox="1"/>
          <p:nvPr/>
        </p:nvSpPr>
        <p:spPr>
          <a:xfrm>
            <a:off x="8647263" y="3845049"/>
            <a:ext cx="380232" cy="2601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27" name="TextBox 26"/>
          <p:cNvSpPr txBox="1"/>
          <p:nvPr/>
        </p:nvSpPr>
        <p:spPr>
          <a:xfrm>
            <a:off x="3716905" y="3162539"/>
            <a:ext cx="168187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err="1">
                <a:ln>
                  <a:noFill/>
                </a:ln>
                <a:solidFill>
                  <a:srgbClr val="0070C0"/>
                </a:solidFill>
                <a:effectLst/>
                <a:uLnTx/>
                <a:uFillTx/>
                <a:latin typeface="Verdana"/>
                <a:ea typeface="+mn-ea"/>
                <a:cs typeface="+mn-cs"/>
              </a:rPr>
              <a:t>SVE</a:t>
            </a:r>
            <a:r>
              <a:rPr kumimoji="0" lang="hu-HU" sz="1300" b="1" i="0" u="none" strike="noStrike" kern="1200" cap="none" spc="0" normalizeH="0" baseline="0" noProof="0">
                <a:ln>
                  <a:noFill/>
                </a:ln>
                <a:solidFill>
                  <a:srgbClr val="0070C0"/>
                </a:solidFill>
                <a:effectLst/>
                <a:uLnTx/>
                <a:uFillTx/>
                <a:latin typeface="Verdana"/>
                <a:ea typeface="+mn-ea"/>
                <a:cs typeface="+mn-cs"/>
              </a:rPr>
              <a:t> register set</a:t>
            </a: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8" name="Rectangle 27"/>
          <p:cNvSpPr/>
          <p:nvPr/>
        </p:nvSpPr>
        <p:spPr bwMode="auto">
          <a:xfrm>
            <a:off x="3877349" y="3666729"/>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p:cNvSpPr/>
          <p:nvPr/>
        </p:nvSpPr>
        <p:spPr bwMode="auto">
          <a:xfrm>
            <a:off x="277278" y="3653282"/>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TextBox 29"/>
          <p:cNvSpPr txBox="1"/>
          <p:nvPr/>
        </p:nvSpPr>
        <p:spPr>
          <a:xfrm>
            <a:off x="3031366" y="3718257"/>
            <a:ext cx="6030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a:ea typeface="+mn-ea"/>
                <a:cs typeface="+mn-cs"/>
              </a:rPr>
              <a:t>---</a:t>
            </a:r>
          </a:p>
        </p:txBody>
      </p:sp>
      <p:sp>
        <p:nvSpPr>
          <p:cNvPr id="31" name="Left Brace 30"/>
          <p:cNvSpPr/>
          <p:nvPr/>
        </p:nvSpPr>
        <p:spPr bwMode="auto">
          <a:xfrm rot="16200000">
            <a:off x="4333774" y="267199"/>
            <a:ext cx="253770" cy="836676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2" name="Rectangle 31"/>
          <p:cNvSpPr/>
          <p:nvPr/>
        </p:nvSpPr>
        <p:spPr>
          <a:xfrm>
            <a:off x="3944177" y="4634095"/>
            <a:ext cx="147989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(1...16)x</a:t>
            </a:r>
            <a:r>
              <a:rPr kumimoji="0" lang="en-GB" sz="1200" b="0" i="0" u="none" strike="noStrike" kern="1200" cap="none" spc="0" normalizeH="0" baseline="0" noProof="0">
                <a:ln>
                  <a:noFill/>
                </a:ln>
                <a:solidFill>
                  <a:srgbClr val="000000"/>
                </a:solidFill>
                <a:effectLst/>
                <a:uLnTx/>
                <a:uFillTx/>
                <a:latin typeface="Verdana"/>
                <a:ea typeface="+mn-ea"/>
                <a:cs typeface="+mn-cs"/>
              </a:rPr>
              <a:t> </a:t>
            </a:r>
            <a:r>
              <a:rPr kumimoji="0" lang="hu-HU" sz="1200" b="0" i="0" u="none" strike="noStrike" kern="1200" cap="none" spc="0" normalizeH="0" baseline="0" noProof="0">
                <a:ln>
                  <a:noFill/>
                </a:ln>
                <a:solidFill>
                  <a:srgbClr val="000000"/>
                </a:solidFill>
                <a:effectLst/>
                <a:uLnTx/>
                <a:uFillTx/>
                <a:latin typeface="Verdana"/>
                <a:ea typeface="+mn-ea"/>
                <a:cs typeface="+mn-cs"/>
              </a:rPr>
              <a:t>128</a:t>
            </a:r>
            <a:r>
              <a:rPr kumimoji="0" lang="en-GB" sz="1200" b="0" i="0" u="none" strike="noStrike" kern="1200" cap="none" spc="0" normalizeH="0" baseline="0" noProof="0">
                <a:ln>
                  <a:noFill/>
                </a:ln>
                <a:solidFill>
                  <a:srgbClr val="000000"/>
                </a:solidFill>
                <a:effectLst/>
                <a:uLnTx/>
                <a:uFillTx/>
                <a:latin typeface="Verdana"/>
                <a:ea typeface="+mn-ea"/>
                <a:cs typeface="+mn-cs"/>
              </a:rPr>
              <a:t> bit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33" name="TextBox 32"/>
          <p:cNvSpPr txBox="1"/>
          <p:nvPr/>
        </p:nvSpPr>
        <p:spPr>
          <a:xfrm>
            <a:off x="2951820" y="5215780"/>
            <a:ext cx="3240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The SVE register set</a:t>
            </a:r>
          </a:p>
        </p:txBody>
      </p:sp>
      <p:sp>
        <p:nvSpPr>
          <p:cNvPr id="34" name="TextBox 33"/>
          <p:cNvSpPr txBox="1"/>
          <p:nvPr/>
        </p:nvSpPr>
        <p:spPr>
          <a:xfrm>
            <a:off x="3221850" y="4917604"/>
            <a:ext cx="26978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Armv8</a:t>
            </a:r>
            <a:r>
              <a:rPr kumimoji="0" lang="en-US" sz="1200" b="1" i="0" u="none" strike="noStrike" kern="1200" cap="none" spc="0" normalizeH="0" baseline="0" noProof="0">
                <a:ln>
                  <a:noFill/>
                </a:ln>
                <a:solidFill>
                  <a:srgbClr val="000000"/>
                </a:solidFill>
                <a:effectLst/>
                <a:uLnTx/>
                <a:uFillTx/>
                <a:latin typeface="Verdana"/>
                <a:ea typeface="+mn-ea"/>
                <a:cs typeface="+mn-cs"/>
              </a:rPr>
              <a:t>.2 </a:t>
            </a:r>
            <a:r>
              <a:rPr kumimoji="0" lang="hu-HU" sz="1200" b="1" i="0" u="none" strike="noStrike" kern="1200" cap="none" spc="0" normalizeH="0" baseline="0" noProof="0">
                <a:ln>
                  <a:noFill/>
                </a:ln>
                <a:solidFill>
                  <a:srgbClr val="000000"/>
                </a:solidFill>
                <a:effectLst/>
                <a:uLnTx/>
                <a:uFillTx/>
                <a:latin typeface="Verdana"/>
                <a:ea typeface="+mn-ea"/>
                <a:cs typeface="+mn-cs"/>
              </a:rPr>
              <a:t>(AArch64 mode)</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
        <p:nvSpPr>
          <p:cNvPr id="4" name="Rounded Rectangle 3"/>
          <p:cNvSpPr/>
          <p:nvPr/>
        </p:nvSpPr>
        <p:spPr bwMode="auto">
          <a:xfrm>
            <a:off x="0" y="1739588"/>
            <a:ext cx="9144000" cy="129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TextBox 16"/>
          <p:cNvSpPr txBox="1"/>
          <p:nvPr/>
        </p:nvSpPr>
        <p:spPr>
          <a:xfrm>
            <a:off x="206515" y="815015"/>
            <a:ext cx="8985217" cy="220060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333399"/>
                </a:solidFill>
                <a:effectLst/>
                <a:uLnTx/>
                <a:uFillTx/>
                <a:latin typeface="Verdana"/>
                <a:ea typeface="+mn-ea"/>
                <a:cs typeface="+mn-cs"/>
              </a:rPr>
              <a:t>The </a:t>
            </a:r>
            <a:r>
              <a:rPr kumimoji="0" lang="hu-HU" sz="1600" b="0" i="0" u="none" strike="noStrike" kern="1200" cap="none" spc="0" normalizeH="0" baseline="0" noProof="0" dirty="0">
                <a:ln>
                  <a:noFill/>
                </a:ln>
                <a:solidFill>
                  <a:srgbClr val="FF0000"/>
                </a:solidFill>
                <a:effectLst/>
                <a:uLnTx/>
                <a:uFillTx/>
                <a:latin typeface="Verdana"/>
                <a:ea typeface="+mn-ea"/>
                <a:cs typeface="+mn-cs"/>
              </a:rPr>
              <a:t>SVE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Scalable</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Vector</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Extension</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50" normalizeH="0" baseline="0" noProof="0" dirty="0">
                <a:ln>
                  <a:noFill/>
                </a:ln>
                <a:solidFill>
                  <a:srgbClr val="000000"/>
                </a:solidFill>
                <a:effectLst/>
                <a:uLnTx/>
                <a:uFillTx/>
                <a:latin typeface="Verdana"/>
                <a:ea typeface="+mn-ea"/>
                <a:cs typeface="+mn-cs"/>
              </a:rPr>
              <a:t>and </a:t>
            </a:r>
            <a:r>
              <a:rPr kumimoji="0" lang="hu-HU" sz="1600" b="0" i="0" u="none" strike="noStrike" kern="1200" cap="none" spc="-50" normalizeH="0" baseline="0" noProof="0" dirty="0" err="1">
                <a:ln>
                  <a:noFill/>
                </a:ln>
                <a:solidFill>
                  <a:srgbClr val="0070C0"/>
                </a:solidFill>
                <a:effectLst/>
                <a:uLnTx/>
                <a:uFillTx/>
                <a:latin typeface="Verdana"/>
                <a:ea typeface="+mn-ea"/>
                <a:cs typeface="+mn-cs"/>
              </a:rPr>
              <a:t>introduced</a:t>
            </a:r>
            <a:r>
              <a:rPr kumimoji="0" lang="en-GB" sz="1600" b="0" i="0" u="none" strike="noStrike" kern="1200" cap="none" spc="-50" normalizeH="0" baseline="0" noProof="0" dirty="0">
                <a:ln>
                  <a:noFill/>
                </a:ln>
                <a:solidFill>
                  <a:srgbClr val="0070C0"/>
                </a:solidFill>
                <a:effectLst/>
                <a:uLnTx/>
                <a:uFillTx/>
                <a:latin typeface="Verdana"/>
                <a:ea typeface="+mn-ea"/>
                <a:cs typeface="+mn-cs"/>
              </a:rPr>
              <a:t> in</a:t>
            </a:r>
            <a:r>
              <a:rPr kumimoji="0" lang="hu-HU" sz="1600" b="0" i="0" u="none" strike="noStrike" kern="1200" cap="none" spc="-50" normalizeH="0" baseline="0" noProof="0" dirty="0">
                <a:ln>
                  <a:noFill/>
                </a:ln>
                <a:solidFill>
                  <a:srgbClr val="0070C0"/>
                </a:solidFill>
                <a:effectLst/>
                <a:uLnTx/>
                <a:uFillTx/>
                <a:latin typeface="Verdana"/>
                <a:ea typeface="+mn-ea"/>
                <a:cs typeface="+mn-cs"/>
              </a:rPr>
              <a:t> </a:t>
            </a:r>
            <a:r>
              <a:rPr kumimoji="0" lang="hu-HU" sz="1600" b="0" i="0" u="none" strike="noStrike" kern="1200" cap="none" spc="-5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50" normalizeH="0" baseline="0" noProof="0" dirty="0">
                <a:ln>
                  <a:noFill/>
                </a:ln>
                <a:solidFill>
                  <a:srgbClr val="0070C0"/>
                </a:solidFill>
                <a:effectLst/>
                <a:uLnTx/>
                <a:uFillTx/>
                <a:latin typeface="Verdana"/>
                <a:ea typeface="+mn-ea"/>
                <a:cs typeface="+mn-cs"/>
              </a:rPr>
              <a:t> </a:t>
            </a:r>
            <a:r>
              <a:rPr kumimoji="0" lang="en-US" sz="1600" b="0" i="0" u="none" strike="noStrike" kern="1200" cap="none" spc="-50" normalizeH="0" baseline="0" noProof="0" dirty="0">
                <a:ln>
                  <a:noFill/>
                </a:ln>
                <a:solidFill>
                  <a:srgbClr val="FF0000"/>
                </a:solidFill>
                <a:effectLst/>
                <a:uLnTx/>
                <a:uFillTx/>
                <a:latin typeface="Verdana"/>
                <a:ea typeface="+mn-ea"/>
                <a:cs typeface="+mn-cs"/>
              </a:rPr>
              <a:t>Armv8.2</a:t>
            </a:r>
            <a:r>
              <a:rPr kumimoji="0" lang="en-US" sz="1600" b="0" i="0" u="none" strike="noStrike" kern="1200" cap="none" spc="-50" normalizeH="0" baseline="0" noProof="0" dirty="0">
                <a:ln>
                  <a:noFill/>
                </a:ln>
                <a:solidFill>
                  <a:srgbClr val="0070C0"/>
                </a:solidFill>
                <a:effectLst/>
                <a:uLnTx/>
                <a:uFillTx/>
                <a:latin typeface="Verdana"/>
                <a:ea typeface="+mn-ea"/>
                <a:cs typeface="+mn-cs"/>
              </a:rPr>
              <a:t> ISA in 2017</a:t>
            </a:r>
          </a:p>
          <a:p>
            <a:pPr marR="0" lvl="0" algn="l" defTabSz="914400" rtl="0" eaLnBrk="1" fontAlgn="auto" latinLnBrk="0" hangingPunct="1">
              <a:lnSpc>
                <a:spcPct val="100000"/>
              </a:lnSpc>
              <a:spcBef>
                <a:spcPts val="0"/>
              </a:spcBef>
              <a:spcAft>
                <a:spcPts val="600"/>
              </a:spcAft>
              <a:buClrTx/>
              <a:buSzTx/>
              <a:tabLst/>
              <a:defRPr/>
            </a:pPr>
            <a:r>
              <a:rPr lang="en-US" sz="1600" spc="-50" dirty="0">
                <a:solidFill>
                  <a:srgbClr val="0070C0"/>
                </a:solidFill>
                <a:latin typeface="Verdana"/>
              </a:rPr>
              <a:t>      </a:t>
            </a:r>
            <a:r>
              <a:rPr kumimoji="0" lang="en-US" sz="1600" b="0" i="0" u="none" strike="noStrike" kern="1200" cap="none" spc="-50" normalizeH="0" baseline="0" noProof="0" dirty="0">
                <a:ln>
                  <a:noFill/>
                </a:ln>
                <a:solidFill>
                  <a:srgbClr val="333399"/>
                </a:solidFill>
                <a:effectLst/>
                <a:uLnTx/>
                <a:uFillTx/>
                <a:latin typeface="Verdana"/>
                <a:ea typeface="+mn-ea"/>
                <a:cs typeface="+mn-cs"/>
              </a:rPr>
              <a:t> </a:t>
            </a:r>
            <a:r>
              <a:rPr kumimoji="0" lang="en-US" sz="1600" b="0" i="0" u="none" strike="noStrike" kern="1200" cap="none" spc="-50" normalizeH="0" baseline="0" noProof="0" dirty="0">
                <a:ln>
                  <a:noFill/>
                </a:ln>
                <a:solidFill>
                  <a:srgbClr val="0070C0"/>
                </a:solidFill>
                <a:effectLst/>
                <a:uLnTx/>
                <a:uFillTx/>
                <a:latin typeface="Verdana"/>
                <a:ea typeface="+mn-ea"/>
                <a:cs typeface="+mn-cs"/>
              </a:rPr>
              <a:t>as an optional feature.</a:t>
            </a:r>
            <a:endParaRPr kumimoji="0" lang="hu-HU" sz="1600" b="0" i="0" u="none" strike="noStrike" kern="1200" cap="none" spc="-50" normalizeH="0" baseline="0" noProof="0" dirty="0">
              <a:ln>
                <a:noFill/>
              </a:ln>
              <a:solidFill>
                <a:srgbClr val="0070C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SVE is </a:t>
            </a:r>
            <a:r>
              <a:rPr kumimoji="0" lang="en-US" sz="1600" b="0" i="0" u="none" strike="noStrike" kern="1200" cap="none" spc="0" normalizeH="0" baseline="0" noProof="0" dirty="0">
                <a:ln>
                  <a:noFill/>
                </a:ln>
                <a:solidFill>
                  <a:srgbClr val="0070C0"/>
                </a:solidFill>
                <a:effectLst/>
                <a:uLnTx/>
                <a:uFillTx/>
                <a:latin typeface="Verdana"/>
                <a:ea typeface="+mn-ea"/>
                <a:cs typeface="+mn-cs"/>
              </a:rPr>
              <a:t>only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implemented</a:t>
            </a:r>
            <a:r>
              <a:rPr kumimoji="0" lang="hu-HU" sz="1600" b="0" i="0" u="none" strike="noStrike" kern="1200" cap="none" spc="0" normalizeH="0" baseline="0" noProof="0" dirty="0">
                <a:ln>
                  <a:noFill/>
                </a:ln>
                <a:solidFill>
                  <a:srgbClr val="0070C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0" normalizeH="0" baseline="0" noProof="0" dirty="0">
                <a:ln>
                  <a:noFill/>
                </a:ln>
                <a:solidFill>
                  <a:srgbClr val="0070C0"/>
                </a:solidFill>
                <a:effectLst/>
                <a:uLnTx/>
                <a:uFillTx/>
                <a:latin typeface="Verdana"/>
                <a:ea typeface="+mn-ea"/>
                <a:cs typeface="+mn-cs"/>
              </a:rPr>
              <a:t> AArch64 </a:t>
            </a:r>
            <a:r>
              <a:rPr kumimoji="0" lang="en-US" sz="1600" b="0" i="0" u="none" strike="noStrike" kern="1200" cap="none" spc="0" normalizeH="0" baseline="0" noProof="0" dirty="0">
                <a:ln>
                  <a:noFill/>
                </a:ln>
                <a:solidFill>
                  <a:srgbClr val="0070C0"/>
                </a:solidFill>
                <a:effectLst/>
                <a:uLnTx/>
                <a:uFillTx/>
                <a:latin typeface="Verdana"/>
                <a:ea typeface="+mn-ea"/>
                <a:cs typeface="+mn-cs"/>
              </a:rPr>
              <a:t>mode</a:t>
            </a:r>
            <a:r>
              <a:rPr kumimoji="0" lang="hu-HU" sz="1600" b="0" i="0" u="none" strike="noStrike" kern="1200" cap="none" spc="0" normalizeH="0" baseline="0" noProof="0" dirty="0">
                <a:ln>
                  <a:noFill/>
                </a:ln>
                <a:solidFill>
                  <a:srgbClr val="000000"/>
                </a:solidFill>
                <a:effectLst/>
                <a:uLnTx/>
                <a:uFillTx/>
                <a:latin typeface="Verdana"/>
                <a:ea typeface="+mn-ea"/>
                <a:cs typeface="+mn-cs"/>
              </a:rPr>
              <a:t> of Armv8</a:t>
            </a:r>
            <a:r>
              <a:rPr kumimoji="0" lang="en-US" sz="1600" b="0" i="0" u="none" strike="noStrike" kern="1200" cap="none" spc="0" normalizeH="0" baseline="0" noProof="0" dirty="0">
                <a:ln>
                  <a:noFill/>
                </a:ln>
                <a:solidFill>
                  <a:srgbClr val="000000"/>
                </a:solidFill>
                <a:effectLst/>
                <a:uLnTx/>
                <a:uFillTx/>
                <a:latin typeface="Verdana"/>
                <a:ea typeface="+mn-ea"/>
                <a:cs typeface="+mn-cs"/>
              </a:rPr>
              <a:t>.2</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SVE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aims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at</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HPC</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scientific</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workloads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rather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than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media</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or</a:t>
            </a:r>
            <a:r>
              <a:rPr kumimoji="0" lang="hu-HU" sz="1600" b="0" i="0" u="none" strike="noStrike" kern="1200" cap="none" spc="0" normalizeH="0" baseline="0" noProof="0" dirty="0">
                <a:ln>
                  <a:noFill/>
                </a:ln>
                <a:solidFill>
                  <a:srgbClr val="000000"/>
                </a:solidFill>
                <a:effectLst/>
                <a:uLnTx/>
                <a:uFillTx/>
                <a:latin typeface="Verdana"/>
                <a:ea typeface="+mn-ea"/>
                <a:cs typeface="+mn-cs"/>
              </a:rPr>
              <a:t> image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processing</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It </a:t>
            </a:r>
            <a:r>
              <a:rPr kumimoji="0" lang="en-US" sz="1600" b="0" i="0" u="none" strike="noStrike" kern="1200" cap="none" spc="0" normalizeH="0" baseline="0" noProof="0" dirty="0">
                <a:ln>
                  <a:noFill/>
                </a:ln>
                <a:solidFill>
                  <a:srgbClr val="000000"/>
                </a:solidFill>
                <a:effectLst/>
                <a:uLnTx/>
                <a:uFillTx/>
                <a:latin typeface="Verdana"/>
                <a:ea typeface="+mn-ea"/>
                <a:cs typeface="+mn-cs"/>
              </a:rPr>
              <a:t>provides </a:t>
            </a:r>
            <a:r>
              <a:rPr kumimoji="0" lang="en-US" sz="1600" b="0" i="0" u="none" strike="noStrike" kern="1200" cap="none" spc="0" normalizeH="0" baseline="0" noProof="0" dirty="0">
                <a:ln>
                  <a:noFill/>
                </a:ln>
                <a:solidFill>
                  <a:srgbClr val="0070C0"/>
                </a:solidFill>
                <a:effectLst/>
                <a:uLnTx/>
                <a:uFillTx/>
                <a:latin typeface="Verdana"/>
                <a:ea typeface="+mn-ea"/>
                <a:cs typeface="+mn-cs"/>
              </a:rPr>
              <a:t>32 registers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(called Z0 – Z31), </a:t>
            </a:r>
            <a:r>
              <a:rPr kumimoji="0" lang="en-US" sz="1600" b="0" i="0" u="none" strike="noStrike" kern="1200" cap="none" spc="0" normalizeH="0" baseline="0" noProof="0" dirty="0">
                <a:ln>
                  <a:noFill/>
                </a:ln>
                <a:solidFill>
                  <a:srgbClr val="0070C0"/>
                </a:solidFill>
                <a:effectLst/>
                <a:uLnTx/>
                <a:uFillTx/>
                <a:latin typeface="Verdana"/>
                <a:ea typeface="+mn-ea"/>
                <a:cs typeface="+mn-cs"/>
              </a:rPr>
              <a:t>each</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up to 16 x 128 bit long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(implementation dependent) to hold</a:t>
            </a:r>
            <a:r>
              <a:rPr kumimoji="0" lang="en-US" sz="1600" b="0" i="0" u="none" strike="noStrike" kern="1200" cap="none" spc="-60" normalizeH="0" baseline="0" noProof="0" dirty="0">
                <a:ln>
                  <a:noFill/>
                </a:ln>
                <a:solidFill>
                  <a:srgbClr val="000000"/>
                </a:solidFill>
                <a:effectLst/>
                <a:uLnTx/>
                <a:uFillTx/>
                <a:latin typeface="Verdana"/>
                <a:ea typeface="+mn-ea"/>
                <a:cs typeface="+mn-cs"/>
              </a:rPr>
              <a:t> </a:t>
            </a:r>
            <a:r>
              <a:rPr kumimoji="0" lang="en-US" sz="1600" b="0" i="0" u="none" strike="noStrike" kern="1200" cap="none" spc="-60" normalizeH="0" baseline="0" noProof="0" dirty="0">
                <a:ln>
                  <a:noFill/>
                </a:ln>
                <a:solidFill>
                  <a:srgbClr val="FF0000"/>
                </a:solidFill>
                <a:effectLst/>
                <a:uLnTx/>
                <a:uFillTx/>
                <a:latin typeface="Verdana"/>
                <a:ea typeface="+mn-ea"/>
                <a:cs typeface="+mn-cs"/>
              </a:rPr>
              <a:t>data elements</a:t>
            </a:r>
            <a:r>
              <a:rPr kumimoji="0" lang="en-US" sz="1600" b="0" i="0" u="none" strike="noStrike" kern="1200" cap="none" spc="-60" normalizeH="0" baseline="0" noProof="0" dirty="0">
                <a:ln>
                  <a:noFill/>
                </a:ln>
                <a:solidFill>
                  <a:srgbClr val="000000"/>
                </a:solidFill>
                <a:effectLst/>
                <a:uLnTx/>
                <a:uFillTx/>
                <a:latin typeface="Verdana"/>
                <a:ea typeface="+mn-ea"/>
                <a:cs typeface="+mn-cs"/>
              </a:rPr>
              <a:t>,</a:t>
            </a:r>
            <a:r>
              <a:rPr kumimoji="0" lang="en-US" sz="1600" b="0" i="0" u="none" strike="noStrike" kern="1200" cap="none" spc="-60" normalizeH="0" baseline="0" noProof="0" dirty="0">
                <a:ln>
                  <a:noFill/>
                </a:ln>
                <a:solidFill>
                  <a:srgbClr val="0070C0"/>
                </a:solidFill>
                <a:effectLst/>
                <a:uLnTx/>
                <a:uFillTx/>
                <a:latin typeface="Verdana"/>
                <a:ea typeface="+mn-ea"/>
                <a:cs typeface="+mn-cs"/>
              </a:rPr>
              <a:t> </a:t>
            </a:r>
            <a:r>
              <a:rPr kumimoji="0" lang="en-US" sz="1600" b="0" i="0" u="none" strike="noStrike" kern="1200" cap="none" spc="-60" normalizeH="0" baseline="0" noProof="0" dirty="0">
                <a:ln>
                  <a:noFill/>
                </a:ln>
                <a:solidFill>
                  <a:srgbClr val="000000"/>
                </a:solidFill>
                <a:effectLst/>
                <a:uLnTx/>
                <a:uFillTx/>
                <a:latin typeface="Verdana"/>
                <a:ea typeface="+mn-ea"/>
                <a:cs typeface="+mn-cs"/>
              </a:rPr>
              <a:t>as seen below.</a:t>
            </a:r>
            <a:r>
              <a:rPr kumimoji="0" lang="hu-HU" sz="1600" b="0" i="0" u="none" strike="noStrike" kern="1200" cap="none" spc="-60" normalizeH="0" baseline="0" noProof="0" dirty="0">
                <a:ln>
                  <a:noFill/>
                </a:ln>
                <a:solidFill>
                  <a:srgbClr val="000000"/>
                </a:solidFill>
                <a:effectLst/>
                <a:uLnTx/>
                <a:uFillTx/>
                <a:latin typeface="Verdana"/>
                <a:ea typeface="+mn-ea"/>
                <a:cs typeface="+mn-cs"/>
              </a:rPr>
              <a:t> </a:t>
            </a:r>
            <a:endParaRPr kumimoji="0" lang="en-US" sz="1600" b="0" i="0" u="none" strike="noStrike" kern="1200" cap="none" spc="-6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60" normalizeH="0" baseline="0" noProof="0" dirty="0">
                <a:ln>
                  <a:noFill/>
                </a:ln>
                <a:solidFill>
                  <a:srgbClr val="000000"/>
                </a:solidFill>
                <a:effectLst/>
                <a:uLnTx/>
                <a:uFillTx/>
                <a:latin typeface="Verdana"/>
                <a:ea typeface="+mn-ea"/>
                <a:cs typeface="+mn-cs"/>
              </a:rPr>
              <a:t>SVE </a:t>
            </a:r>
            <a:r>
              <a:rPr kumimoji="0" lang="hu-HU" sz="1600" b="0" i="0" u="none" strike="noStrike" kern="1200" cap="none" spc="-60" normalizeH="0" baseline="0" noProof="0" dirty="0" err="1">
                <a:ln>
                  <a:noFill/>
                </a:ln>
                <a:solidFill>
                  <a:srgbClr val="000000"/>
                </a:solidFill>
                <a:effectLst/>
                <a:uLnTx/>
                <a:uFillTx/>
                <a:latin typeface="Verdana"/>
                <a:ea typeface="+mn-ea"/>
                <a:cs typeface="+mn-cs"/>
              </a:rPr>
              <a:t>supports</a:t>
            </a:r>
            <a:r>
              <a:rPr kumimoji="0" lang="hu-HU" sz="1600" b="0" i="0" u="none" strike="noStrike" kern="1200" cap="none" spc="-60" normalizeH="0" baseline="0" noProof="0" dirty="0">
                <a:ln>
                  <a:noFill/>
                </a:ln>
                <a:solidFill>
                  <a:srgbClr val="000000"/>
                </a:solidFill>
                <a:effectLst/>
                <a:uLnTx/>
                <a:uFillTx/>
                <a:latin typeface="Verdana"/>
                <a:ea typeface="+mn-ea"/>
                <a:cs typeface="+mn-cs"/>
              </a:rPr>
              <a:t> </a:t>
            </a:r>
            <a:r>
              <a:rPr kumimoji="0" lang="hu-HU" sz="1600" b="0" i="0" u="none" strike="noStrike" kern="1200" cap="none" spc="-60" normalizeH="0" baseline="0" noProof="0" dirty="0" err="1">
                <a:ln>
                  <a:noFill/>
                </a:ln>
                <a:solidFill>
                  <a:srgbClr val="0070C0"/>
                </a:solidFill>
                <a:effectLst/>
                <a:uLnTx/>
                <a:uFillTx/>
                <a:latin typeface="Verdana"/>
                <a:ea typeface="+mn-ea"/>
                <a:cs typeface="+mn-cs"/>
              </a:rPr>
              <a:t>both</a:t>
            </a:r>
            <a:r>
              <a:rPr kumimoji="0" lang="hu-HU" sz="1600" b="0" i="0" u="none" strike="noStrike" kern="1200" cap="none" spc="-60" normalizeH="0" baseline="0" noProof="0" dirty="0">
                <a:ln>
                  <a:noFill/>
                </a:ln>
                <a:solidFill>
                  <a:srgbClr val="0070C0"/>
                </a:solidFill>
                <a:effectLst/>
                <a:uLnTx/>
                <a:uFillTx/>
                <a:latin typeface="Verdana"/>
                <a:ea typeface="+mn-ea"/>
                <a:cs typeface="+mn-cs"/>
              </a:rPr>
              <a:t> FX</a:t>
            </a:r>
            <a:r>
              <a:rPr kumimoji="0" lang="en-US" sz="1600" b="0" i="0" u="none" strike="noStrike" kern="1200" cap="none" spc="-60" normalizeH="0" baseline="0" noProof="0" dirty="0">
                <a:ln>
                  <a:noFill/>
                </a:ln>
                <a:solidFill>
                  <a:srgbClr val="0070C0"/>
                </a:solidFill>
                <a:effectLst/>
                <a:uLnTx/>
                <a:uFillTx/>
                <a:latin typeface="Verdana"/>
                <a:ea typeface="+mn-ea"/>
                <a:cs typeface="+mn-cs"/>
              </a:rPr>
              <a:t>-</a:t>
            </a:r>
            <a:r>
              <a:rPr kumimoji="0" lang="hu-HU" sz="1600" b="0" i="0" u="none" strike="noStrike" kern="1200" cap="none" spc="-60" normalizeH="0" baseline="0" noProof="0" dirty="0">
                <a:ln>
                  <a:noFill/>
                </a:ln>
                <a:solidFill>
                  <a:srgbClr val="0070C0"/>
                </a:solidFill>
                <a:effectLst/>
                <a:uLnTx/>
                <a:uFillTx/>
                <a:latin typeface="Verdana"/>
                <a:ea typeface="+mn-ea"/>
                <a:cs typeface="+mn-cs"/>
              </a:rPr>
              <a:t> and FP</a:t>
            </a:r>
            <a:r>
              <a:rPr kumimoji="0" lang="en-GB" sz="1600" b="0" i="0" u="none" strike="noStrike" kern="1200" cap="none" spc="-60" normalizeH="0" baseline="0" noProof="0" dirty="0">
                <a:ln>
                  <a:noFill/>
                </a:ln>
                <a:solidFill>
                  <a:srgbClr val="0070C0"/>
                </a:solidFill>
                <a:effectLst/>
                <a:uLnTx/>
                <a:uFillTx/>
                <a:latin typeface="Verdana"/>
                <a:ea typeface="+mn-ea"/>
                <a:cs typeface="+mn-cs"/>
              </a:rPr>
              <a:t> SIMD</a:t>
            </a:r>
            <a:r>
              <a:rPr kumimoji="0" lang="hu-HU" sz="1600" b="0" i="0" u="none" strike="noStrike" kern="1200" cap="none" spc="-60" normalizeH="0" baseline="0" noProof="0" dirty="0">
                <a:ln>
                  <a:noFill/>
                </a:ln>
                <a:solidFill>
                  <a:srgbClr val="0070C0"/>
                </a:solidFill>
                <a:effectLst/>
                <a:uLnTx/>
                <a:uFillTx/>
                <a:latin typeface="Verdana"/>
                <a:ea typeface="+mn-ea"/>
                <a:cs typeface="+mn-cs"/>
              </a:rPr>
              <a:t> </a:t>
            </a:r>
            <a:r>
              <a:rPr kumimoji="0" lang="hu-HU" sz="1600" b="0" i="0" u="none" strike="noStrike" kern="1200" cap="none" spc="-60" normalizeH="0" baseline="0" noProof="0" dirty="0" err="1">
                <a:ln>
                  <a:noFill/>
                </a:ln>
                <a:solidFill>
                  <a:srgbClr val="0070C0"/>
                </a:solidFill>
                <a:effectLst/>
                <a:uLnTx/>
                <a:uFillTx/>
                <a:latin typeface="Verdana"/>
                <a:ea typeface="+mn-ea"/>
                <a:cs typeface="+mn-cs"/>
              </a:rPr>
              <a:t>processing</a:t>
            </a:r>
            <a:r>
              <a:rPr kumimoji="0" lang="en-US" sz="1600" b="0" i="0" u="none" strike="noStrike" kern="1200" cap="none" spc="-60" normalizeH="0" baseline="0" noProof="0" dirty="0">
                <a:ln>
                  <a:noFill/>
                </a:ln>
                <a:solidFill>
                  <a:srgbClr val="0070C0"/>
                </a:solidFill>
                <a:effectLst/>
                <a:uLnTx/>
                <a:uFillTx/>
                <a:latin typeface="Verdana"/>
                <a:ea typeface="+mn-ea"/>
                <a:cs typeface="+mn-cs"/>
              </a:rPr>
              <a:t>.</a:t>
            </a:r>
            <a:endParaRPr kumimoji="0" lang="hu-HU" sz="1600" b="0" i="0" u="none" strike="noStrike" kern="1200" cap="none" spc="-6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89379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 calcmode="lin" valueType="num">
                                      <p:cBhvr additive="base">
                                        <p:cTn id="15"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anim calcmode="lin" valueType="num">
                                      <p:cBhvr additive="base">
                                        <p:cTn id="21"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 calcmode="lin" valueType="num">
                                      <p:cBhvr additive="base">
                                        <p:cTn id="25"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
                                            <p:txEl>
                                              <p:pRg st="5" end="5"/>
                                            </p:txEl>
                                          </p:spTgt>
                                        </p:tgtEl>
                                        <p:attrNameLst>
                                          <p:attrName>style.visibility</p:attrName>
                                        </p:attrNameLst>
                                      </p:cBhvr>
                                      <p:to>
                                        <p:strVal val="visible"/>
                                      </p:to>
                                    </p:set>
                                    <p:anim calcmode="lin" valueType="num">
                                      <p:cBhvr additive="base">
                                        <p:cTn id="29" dur="500" fill="hold"/>
                                        <p:tgtEl>
                                          <p:spTgt spid="17">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ppt_x"/>
                                          </p:val>
                                        </p:tav>
                                        <p:tav tm="100000">
                                          <p:val>
                                            <p:strVal val="#ppt_x"/>
                                          </p:val>
                                        </p:tav>
                                      </p:tavLst>
                                    </p:anim>
                                    <p:anim calcmode="lin" valueType="num">
                                      <p:cBhvr additive="base">
                                        <p:cTn id="54" dur="500" fill="hold"/>
                                        <p:tgtEl>
                                          <p:spTgt spid="2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ppt_x"/>
                                          </p:val>
                                        </p:tav>
                                        <p:tav tm="100000">
                                          <p:val>
                                            <p:strVal val="#ppt_x"/>
                                          </p:val>
                                        </p:tav>
                                      </p:tavLst>
                                    </p:anim>
                                    <p:anim calcmode="lin" valueType="num">
                                      <p:cBhvr additive="base">
                                        <p:cTn id="58" dur="500" fill="hold"/>
                                        <p:tgtEl>
                                          <p:spTgt spid="3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ppt_x"/>
                                          </p:val>
                                        </p:tav>
                                        <p:tav tm="100000">
                                          <p:val>
                                            <p:strVal val="#ppt_x"/>
                                          </p:val>
                                        </p:tav>
                                      </p:tavLst>
                                    </p:anim>
                                    <p:anim calcmode="lin" valueType="num">
                                      <p:cBhvr additive="base">
                                        <p:cTn id="62" dur="500" fill="hold"/>
                                        <p:tgtEl>
                                          <p:spTgt spid="3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ppt_x"/>
                                          </p:val>
                                        </p:tav>
                                        <p:tav tm="100000">
                                          <p:val>
                                            <p:strVal val="#ppt_x"/>
                                          </p:val>
                                        </p:tav>
                                      </p:tavLst>
                                    </p:anim>
                                    <p:anim calcmode="lin" valueType="num">
                                      <p:cBhvr additive="base">
                                        <p:cTn id="66" dur="500" fill="hold"/>
                                        <p:tgtEl>
                                          <p:spTgt spid="3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additive="base">
                                        <p:cTn id="69" dur="500" fill="hold"/>
                                        <p:tgtEl>
                                          <p:spTgt spid="33"/>
                                        </p:tgtEl>
                                        <p:attrNameLst>
                                          <p:attrName>ppt_x</p:attrName>
                                        </p:attrNameLst>
                                      </p:cBhvr>
                                      <p:tavLst>
                                        <p:tav tm="0">
                                          <p:val>
                                            <p:strVal val="#ppt_x"/>
                                          </p:val>
                                        </p:tav>
                                        <p:tav tm="100000">
                                          <p:val>
                                            <p:strVal val="#ppt_x"/>
                                          </p:val>
                                        </p:tav>
                                      </p:tavLst>
                                    </p:anim>
                                    <p:anim calcmode="lin" valueType="num">
                                      <p:cBhvr additive="base">
                                        <p:cTn id="70" dur="500" fill="hold"/>
                                        <p:tgtEl>
                                          <p:spTgt spid="33"/>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additive="base">
                                        <p:cTn id="73" dur="500" fill="hold"/>
                                        <p:tgtEl>
                                          <p:spTgt spid="34"/>
                                        </p:tgtEl>
                                        <p:attrNameLst>
                                          <p:attrName>ppt_x</p:attrName>
                                        </p:attrNameLst>
                                      </p:cBhvr>
                                      <p:tavLst>
                                        <p:tav tm="0">
                                          <p:val>
                                            <p:strVal val="#ppt_x"/>
                                          </p:val>
                                        </p:tav>
                                        <p:tav tm="100000">
                                          <p:val>
                                            <p:strVal val="#ppt_x"/>
                                          </p:val>
                                        </p:tav>
                                      </p:tavLst>
                                    </p:anim>
                                    <p:anim calcmode="lin" valueType="num">
                                      <p:cBhvr additive="base">
                                        <p:cTn id="7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7">
                                            <p:txEl>
                                              <p:pRg st="6" end="6"/>
                                            </p:txEl>
                                          </p:spTgt>
                                        </p:tgtEl>
                                        <p:attrNameLst>
                                          <p:attrName>style.visibility</p:attrName>
                                        </p:attrNameLst>
                                      </p:cBhvr>
                                      <p:to>
                                        <p:strVal val="visible"/>
                                      </p:to>
                                    </p:set>
                                    <p:anim calcmode="lin" valueType="num">
                                      <p:cBhvr additive="base">
                                        <p:cTn id="79" dur="500" fill="hold"/>
                                        <p:tgtEl>
                                          <p:spTgt spid="17">
                                            <p:txEl>
                                              <p:pRg st="6" end="6"/>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 calcmode="lin" valueType="num">
                                      <p:cBhvr additive="base">
                                        <p:cTn id="85" dur="500" fill="hold"/>
                                        <p:tgtEl>
                                          <p:spTgt spid="4"/>
                                        </p:tgtEl>
                                        <p:attrNameLst>
                                          <p:attrName>ppt_x</p:attrName>
                                        </p:attrNameLst>
                                      </p:cBhvr>
                                      <p:tavLst>
                                        <p:tav tm="0">
                                          <p:val>
                                            <p:strVal val="#ppt_x"/>
                                          </p:val>
                                        </p:tav>
                                        <p:tav tm="100000">
                                          <p:val>
                                            <p:strVal val="#ppt_x"/>
                                          </p:val>
                                        </p:tav>
                                      </p:tavLst>
                                    </p:anim>
                                    <p:anim calcmode="lin" valueType="num">
                                      <p:cBhvr additive="base">
                                        <p:cTn id="8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P spid="27" grpId="0"/>
      <p:bldP spid="28" grpId="0" animBg="1"/>
      <p:bldP spid="29" grpId="0" animBg="1"/>
      <p:bldP spid="30" grpId="0"/>
      <p:bldP spid="31" grpId="0" animBg="1"/>
      <p:bldP spid="32" grpId="0"/>
      <p:bldP spid="33" grpId="0"/>
      <p:bldP spid="34" grpId="0"/>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04452" y="1902840"/>
            <a:ext cx="8136000" cy="720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2.2.3 Which new instruction types were introduced based on the new register spaces</a:t>
            </a:r>
            <a:r>
              <a:rPr lang="en-US" sz="1900" dirty="0">
                <a:solidFill>
                  <a:srgbClr val="FFFFFF"/>
                </a:solidFill>
                <a:latin typeface="Verdana"/>
              </a:rPr>
              <a:t>?</a:t>
            </a:r>
            <a:endParaRPr kumimoji="0" lang="en-US"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1404758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467CA-E2DB-F179-2DDC-C814642DD43F}"/>
              </a:ext>
            </a:extLst>
          </p:cNvPr>
          <p:cNvSpPr>
            <a:spLocks noGrp="1"/>
          </p:cNvSpPr>
          <p:nvPr>
            <p:ph type="title"/>
          </p:nvPr>
        </p:nvSpPr>
        <p:spPr/>
        <p:txBody>
          <a:bodyPr/>
          <a:lstStyle/>
          <a:p>
            <a:endParaRPr lang="hu-HU"/>
          </a:p>
        </p:txBody>
      </p:sp>
      <p:sp>
        <p:nvSpPr>
          <p:cNvPr id="43" name="Title 1">
            <a:extLst>
              <a:ext uri="{FF2B5EF4-FFF2-40B4-BE49-F238E27FC236}">
                <a16:creationId xmlns:a16="http://schemas.microsoft.com/office/drawing/2014/main" id="{A62287EA-158F-2105-6490-87752D8F7014}"/>
              </a:ext>
            </a:extLst>
          </p:cNvPr>
          <p:cNvSpPr txBox="1">
            <a:spLocks/>
          </p:cNvSpPr>
          <p:nvPr/>
        </p:nvSpPr>
        <p:spPr bwMode="auto">
          <a:xfrm>
            <a:off x="0" y="0"/>
            <a:ext cx="9144000" cy="393700"/>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8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(1)</a:t>
            </a:r>
            <a:endParaRPr kumimoji="0" lang="en-US" sz="1680" b="0" i="0" u="none" strike="noStrike" kern="0" cap="none" spc="0" normalizeH="0" baseline="0" noProof="0" dirty="0">
              <a:ln>
                <a:noFill/>
              </a:ln>
              <a:solidFill>
                <a:srgbClr val="FFFFFF"/>
              </a:solidFill>
              <a:effectLst/>
              <a:uLnTx/>
              <a:uFillTx/>
              <a:latin typeface="Verdana"/>
              <a:ea typeface="+mj-ea"/>
              <a:cs typeface="+mj-cs"/>
            </a:endParaRPr>
          </a:p>
        </p:txBody>
      </p:sp>
      <p:sp>
        <p:nvSpPr>
          <p:cNvPr id="47" name="Rounded Rectangle 21">
            <a:extLst>
              <a:ext uri="{FF2B5EF4-FFF2-40B4-BE49-F238E27FC236}">
                <a16:creationId xmlns:a16="http://schemas.microsoft.com/office/drawing/2014/main" id="{3538D11A-9398-6667-F3FA-2F9F9C106984}"/>
              </a:ext>
            </a:extLst>
          </p:cNvPr>
          <p:cNvSpPr/>
          <p:nvPr/>
        </p:nvSpPr>
        <p:spPr bwMode="auto">
          <a:xfrm>
            <a:off x="-36568" y="1335709"/>
            <a:ext cx="9144000" cy="2952000"/>
          </a:xfrm>
          <a:prstGeom prst="roundRect">
            <a:avLst/>
          </a:prstGeom>
          <a:solidFill>
            <a:schemeClr val="bg1">
              <a:lumMod val="95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 name="Text Box 16">
            <a:extLst>
              <a:ext uri="{FF2B5EF4-FFF2-40B4-BE49-F238E27FC236}">
                <a16:creationId xmlns:a16="http://schemas.microsoft.com/office/drawing/2014/main" id="{AFBE3712-C271-A813-B2AC-04FEBD0A6925}"/>
              </a:ext>
            </a:extLst>
          </p:cNvPr>
          <p:cNvSpPr txBox="1">
            <a:spLocks noChangeArrowheads="1"/>
          </p:cNvSpPr>
          <p:nvPr/>
        </p:nvSpPr>
        <p:spPr bwMode="auto">
          <a:xfrm>
            <a:off x="759834" y="1459929"/>
            <a:ext cx="641072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Arm</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ISA </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extensions</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introduced to enhance compute capabilities</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9" name="Line 17">
            <a:extLst>
              <a:ext uri="{FF2B5EF4-FFF2-40B4-BE49-F238E27FC236}">
                <a16:creationId xmlns:a16="http://schemas.microsoft.com/office/drawing/2014/main" id="{92C0B371-6425-4E60-DDDE-873EDE553AA4}"/>
              </a:ext>
            </a:extLst>
          </p:cNvPr>
          <p:cNvSpPr>
            <a:spLocks noChangeShapeType="1"/>
          </p:cNvSpPr>
          <p:nvPr/>
        </p:nvSpPr>
        <p:spPr bwMode="auto">
          <a:xfrm flipV="1">
            <a:off x="698605" y="2028444"/>
            <a:ext cx="327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0" name="Line 22">
            <a:extLst>
              <a:ext uri="{FF2B5EF4-FFF2-40B4-BE49-F238E27FC236}">
                <a16:creationId xmlns:a16="http://schemas.microsoft.com/office/drawing/2014/main" id="{C4AE0A0A-BEDF-F693-438F-598917ED685C}"/>
              </a:ext>
            </a:extLst>
          </p:cNvPr>
          <p:cNvSpPr>
            <a:spLocks noChangeShapeType="1"/>
          </p:cNvSpPr>
          <p:nvPr/>
        </p:nvSpPr>
        <p:spPr bwMode="auto">
          <a:xfrm>
            <a:off x="3962456" y="1839585"/>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1" name="Line 25">
            <a:extLst>
              <a:ext uri="{FF2B5EF4-FFF2-40B4-BE49-F238E27FC236}">
                <a16:creationId xmlns:a16="http://schemas.microsoft.com/office/drawing/2014/main" id="{D54F5F84-395F-076E-C335-40D907649BCD}"/>
              </a:ext>
            </a:extLst>
          </p:cNvPr>
          <p:cNvSpPr>
            <a:spLocks noChangeShapeType="1"/>
          </p:cNvSpPr>
          <p:nvPr/>
        </p:nvSpPr>
        <p:spPr bwMode="auto">
          <a:xfrm>
            <a:off x="694419" y="202844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2" name="Line 29">
            <a:extLst>
              <a:ext uri="{FF2B5EF4-FFF2-40B4-BE49-F238E27FC236}">
                <a16:creationId xmlns:a16="http://schemas.microsoft.com/office/drawing/2014/main" id="{3100C6B6-D134-0A05-F2FA-7A804992842B}"/>
              </a:ext>
            </a:extLst>
          </p:cNvPr>
          <p:cNvSpPr>
            <a:spLocks noChangeShapeType="1"/>
          </p:cNvSpPr>
          <p:nvPr/>
        </p:nvSpPr>
        <p:spPr bwMode="auto">
          <a:xfrm flipH="1">
            <a:off x="3960495" y="2022072"/>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3" name="Oval 13">
            <a:extLst>
              <a:ext uri="{FF2B5EF4-FFF2-40B4-BE49-F238E27FC236}">
                <a16:creationId xmlns:a16="http://schemas.microsoft.com/office/drawing/2014/main" id="{6F9A4C14-DC10-2261-4575-F32375442D7E}"/>
              </a:ext>
            </a:extLst>
          </p:cNvPr>
          <p:cNvSpPr>
            <a:spLocks noChangeArrowheads="1"/>
          </p:cNvSpPr>
          <p:nvPr/>
        </p:nvSpPr>
        <p:spPr bwMode="auto">
          <a:xfrm>
            <a:off x="653600" y="218079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54" name="Oval 53">
            <a:extLst>
              <a:ext uri="{FF2B5EF4-FFF2-40B4-BE49-F238E27FC236}">
                <a16:creationId xmlns:a16="http://schemas.microsoft.com/office/drawing/2014/main" id="{2A7E9A48-BD0D-13E6-95C8-055F03575A4D}"/>
              </a:ext>
            </a:extLst>
          </p:cNvPr>
          <p:cNvSpPr>
            <a:spLocks noChangeArrowheads="1"/>
          </p:cNvSpPr>
          <p:nvPr/>
        </p:nvSpPr>
        <p:spPr bwMode="auto">
          <a:xfrm>
            <a:off x="3924907" y="2176035"/>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55" name="Line 29">
            <a:extLst>
              <a:ext uri="{FF2B5EF4-FFF2-40B4-BE49-F238E27FC236}">
                <a16:creationId xmlns:a16="http://schemas.microsoft.com/office/drawing/2014/main" id="{6382C38F-23F1-959C-F5E9-C00A0E3BC94A}"/>
              </a:ext>
            </a:extLst>
          </p:cNvPr>
          <p:cNvSpPr>
            <a:spLocks noChangeShapeType="1"/>
          </p:cNvSpPr>
          <p:nvPr/>
        </p:nvSpPr>
        <p:spPr bwMode="auto">
          <a:xfrm flipH="1">
            <a:off x="7979998" y="2027326"/>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6" name="Oval 55">
            <a:extLst>
              <a:ext uri="{FF2B5EF4-FFF2-40B4-BE49-F238E27FC236}">
                <a16:creationId xmlns:a16="http://schemas.microsoft.com/office/drawing/2014/main" id="{674A5C60-1998-358A-BEA0-D6F986C27A4A}"/>
              </a:ext>
            </a:extLst>
          </p:cNvPr>
          <p:cNvSpPr>
            <a:spLocks noChangeArrowheads="1"/>
          </p:cNvSpPr>
          <p:nvPr/>
        </p:nvSpPr>
        <p:spPr bwMode="auto">
          <a:xfrm>
            <a:off x="7944410" y="2181289"/>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57" name="TextBox 56">
            <a:extLst>
              <a:ext uri="{FF2B5EF4-FFF2-40B4-BE49-F238E27FC236}">
                <a16:creationId xmlns:a16="http://schemas.microsoft.com/office/drawing/2014/main" id="{91D81E96-6F70-0988-1CC9-780FEA17FD2F}"/>
              </a:ext>
            </a:extLst>
          </p:cNvPr>
          <p:cNvSpPr txBox="1"/>
          <p:nvPr/>
        </p:nvSpPr>
        <p:spPr>
          <a:xfrm>
            <a:off x="135768" y="2249435"/>
            <a:ext cx="1343638"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GPR reg. set</a:t>
            </a:r>
          </a:p>
        </p:txBody>
      </p:sp>
      <p:sp>
        <p:nvSpPr>
          <p:cNvPr id="58" name="TextBox 57">
            <a:extLst>
              <a:ext uri="{FF2B5EF4-FFF2-40B4-BE49-F238E27FC236}">
                <a16:creationId xmlns:a16="http://schemas.microsoft.com/office/drawing/2014/main" id="{A8205451-968A-1BE8-DB67-157FB518FABD}"/>
              </a:ext>
            </a:extLst>
          </p:cNvPr>
          <p:cNvSpPr txBox="1"/>
          <p:nvPr/>
        </p:nvSpPr>
        <p:spPr>
          <a:xfrm>
            <a:off x="2820719" y="2259945"/>
            <a:ext cx="2302232"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Secondary register set</a:t>
            </a:r>
          </a:p>
        </p:txBody>
      </p:sp>
      <p:sp>
        <p:nvSpPr>
          <p:cNvPr id="59" name="TextBox 58">
            <a:extLst>
              <a:ext uri="{FF2B5EF4-FFF2-40B4-BE49-F238E27FC236}">
                <a16:creationId xmlns:a16="http://schemas.microsoft.com/office/drawing/2014/main" id="{E976EF86-AEC0-F4F3-98A9-F4EBC347EECF}"/>
              </a:ext>
            </a:extLst>
          </p:cNvPr>
          <p:cNvSpPr txBox="1"/>
          <p:nvPr/>
        </p:nvSpPr>
        <p:spPr>
          <a:xfrm>
            <a:off x="7143887" y="2249435"/>
            <a:ext cx="168187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SVE register set</a:t>
            </a:r>
          </a:p>
        </p:txBody>
      </p:sp>
      <p:sp>
        <p:nvSpPr>
          <p:cNvPr id="60" name="Text Box 7">
            <a:extLst>
              <a:ext uri="{FF2B5EF4-FFF2-40B4-BE49-F238E27FC236}">
                <a16:creationId xmlns:a16="http://schemas.microsoft.com/office/drawing/2014/main" id="{90640DC7-3FE8-AEF0-0CB7-0F0D40CD741D}"/>
              </a:ext>
            </a:extLst>
          </p:cNvPr>
          <p:cNvSpPr txBox="1">
            <a:spLocks noChangeArrowheads="1"/>
          </p:cNvSpPr>
          <p:nvPr/>
        </p:nvSpPr>
        <p:spPr bwMode="auto">
          <a:xfrm>
            <a:off x="-114447" y="2997097"/>
            <a:ext cx="15401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rPr>
              <a:t>FX SIMD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rPr>
              <a:t>extensions</a:t>
            </a:r>
          </a:p>
        </p:txBody>
      </p:sp>
      <p:sp>
        <p:nvSpPr>
          <p:cNvPr id="61" name="Line 17">
            <a:extLst>
              <a:ext uri="{FF2B5EF4-FFF2-40B4-BE49-F238E27FC236}">
                <a16:creationId xmlns:a16="http://schemas.microsoft.com/office/drawing/2014/main" id="{B19DAD8D-1F47-6C5C-FD75-065154454E99}"/>
              </a:ext>
            </a:extLst>
          </p:cNvPr>
          <p:cNvSpPr>
            <a:spLocks noChangeShapeType="1"/>
          </p:cNvSpPr>
          <p:nvPr/>
        </p:nvSpPr>
        <p:spPr bwMode="auto">
          <a:xfrm flipV="1">
            <a:off x="2117492" y="2764168"/>
            <a:ext cx="183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2" name="Line 22">
            <a:extLst>
              <a:ext uri="{FF2B5EF4-FFF2-40B4-BE49-F238E27FC236}">
                <a16:creationId xmlns:a16="http://schemas.microsoft.com/office/drawing/2014/main" id="{FFC0105C-A95B-06DF-32DB-D0F680824A01}"/>
              </a:ext>
            </a:extLst>
          </p:cNvPr>
          <p:cNvSpPr>
            <a:spLocks noChangeShapeType="1"/>
          </p:cNvSpPr>
          <p:nvPr/>
        </p:nvSpPr>
        <p:spPr bwMode="auto">
          <a:xfrm>
            <a:off x="3967596" y="2579542"/>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3" name="Line 25">
            <a:extLst>
              <a:ext uri="{FF2B5EF4-FFF2-40B4-BE49-F238E27FC236}">
                <a16:creationId xmlns:a16="http://schemas.microsoft.com/office/drawing/2014/main" id="{9E1B1881-BD35-660A-3F74-2D96183F32E8}"/>
              </a:ext>
            </a:extLst>
          </p:cNvPr>
          <p:cNvSpPr>
            <a:spLocks noChangeShapeType="1"/>
          </p:cNvSpPr>
          <p:nvPr/>
        </p:nvSpPr>
        <p:spPr bwMode="auto">
          <a:xfrm>
            <a:off x="655731" y="2596005"/>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4" name="Line 29">
            <a:extLst>
              <a:ext uri="{FF2B5EF4-FFF2-40B4-BE49-F238E27FC236}">
                <a16:creationId xmlns:a16="http://schemas.microsoft.com/office/drawing/2014/main" id="{61F83B5B-2A4D-49B8-EB08-6386EEFBE804}"/>
              </a:ext>
            </a:extLst>
          </p:cNvPr>
          <p:cNvSpPr>
            <a:spLocks noChangeShapeType="1"/>
          </p:cNvSpPr>
          <p:nvPr/>
        </p:nvSpPr>
        <p:spPr bwMode="auto">
          <a:xfrm flipH="1">
            <a:off x="5837080" y="2757796"/>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5" name="Text Box 7">
            <a:extLst>
              <a:ext uri="{FF2B5EF4-FFF2-40B4-BE49-F238E27FC236}">
                <a16:creationId xmlns:a16="http://schemas.microsoft.com/office/drawing/2014/main" id="{9EBA73BA-DD6D-ED3E-360E-5DC01F83A434}"/>
              </a:ext>
            </a:extLst>
          </p:cNvPr>
          <p:cNvSpPr txBox="1">
            <a:spLocks noChangeArrowheads="1"/>
          </p:cNvSpPr>
          <p:nvPr/>
        </p:nvSpPr>
        <p:spPr bwMode="auto">
          <a:xfrm>
            <a:off x="3258707" y="2998819"/>
            <a:ext cx="13783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a:ln>
                  <a:noFill/>
                </a:ln>
                <a:solidFill>
                  <a:srgbClr val="000000"/>
                </a:solidFill>
                <a:effectLst/>
                <a:uLnTx/>
                <a:uFillTx/>
                <a:latin typeface="Verdana" pitchFamily="34" charset="0"/>
                <a:ea typeface="+mn-ea"/>
                <a:cs typeface="+mn-cs"/>
              </a:rPr>
              <a:t>Vector FP</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a:ln>
                  <a:noFill/>
                </a:ln>
                <a:solidFill>
                  <a:srgbClr val="000000"/>
                </a:solidFill>
                <a:effectLst/>
                <a:uLnTx/>
                <a:uFillTx/>
                <a:latin typeface="Verdana" pitchFamily="34" charset="0"/>
                <a:ea typeface="+mn-ea"/>
                <a:cs typeface="+mn-cs"/>
              </a:rPr>
              <a:t> extension</a:t>
            </a:r>
          </a:p>
        </p:txBody>
      </p:sp>
      <p:sp>
        <p:nvSpPr>
          <p:cNvPr id="66" name="Oval 13">
            <a:extLst>
              <a:ext uri="{FF2B5EF4-FFF2-40B4-BE49-F238E27FC236}">
                <a16:creationId xmlns:a16="http://schemas.microsoft.com/office/drawing/2014/main" id="{FA337ECB-8F87-304F-36EB-9F0C454952C0}"/>
              </a:ext>
            </a:extLst>
          </p:cNvPr>
          <p:cNvSpPr>
            <a:spLocks noChangeArrowheads="1"/>
          </p:cNvSpPr>
          <p:nvPr/>
        </p:nvSpPr>
        <p:spPr bwMode="auto">
          <a:xfrm>
            <a:off x="3930439" y="2940412"/>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67" name="Line 25">
            <a:extLst>
              <a:ext uri="{FF2B5EF4-FFF2-40B4-BE49-F238E27FC236}">
                <a16:creationId xmlns:a16="http://schemas.microsoft.com/office/drawing/2014/main" id="{6B2543D5-C415-63D8-77E3-2B06CD2440BE}"/>
              </a:ext>
            </a:extLst>
          </p:cNvPr>
          <p:cNvSpPr>
            <a:spLocks noChangeShapeType="1"/>
          </p:cNvSpPr>
          <p:nvPr/>
        </p:nvSpPr>
        <p:spPr bwMode="auto">
          <a:xfrm>
            <a:off x="3965047" y="2768998"/>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8" name="Text Box 7">
            <a:extLst>
              <a:ext uri="{FF2B5EF4-FFF2-40B4-BE49-F238E27FC236}">
                <a16:creationId xmlns:a16="http://schemas.microsoft.com/office/drawing/2014/main" id="{4E634FE9-34DB-A10E-2929-10E1AF404057}"/>
              </a:ext>
            </a:extLst>
          </p:cNvPr>
          <p:cNvSpPr txBox="1">
            <a:spLocks noChangeArrowheads="1"/>
          </p:cNvSpPr>
          <p:nvPr/>
        </p:nvSpPr>
        <p:spPr bwMode="auto">
          <a:xfrm>
            <a:off x="4973440" y="3027929"/>
            <a:ext cx="17302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70" normalizeH="0" baseline="0" noProof="0" dirty="0">
                <a:ln>
                  <a:noFill/>
                </a:ln>
                <a:solidFill>
                  <a:srgbClr val="000000"/>
                </a:solidFill>
                <a:effectLst/>
                <a:uLnTx/>
                <a:uFillTx/>
                <a:latin typeface="Verdana" pitchFamily="34" charset="0"/>
                <a:ea typeface="+mn-ea"/>
                <a:cs typeface="+mn-cs"/>
              </a:rPr>
              <a:t> FX/FP SIMD</a:t>
            </a:r>
            <a:endPar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70" normalizeH="0" baseline="0" noProof="0" dirty="0">
                <a:ln>
                  <a:noFill/>
                </a:ln>
                <a:solidFill>
                  <a:srgbClr val="000000"/>
                </a:solidFill>
                <a:effectLst/>
                <a:uLnTx/>
                <a:uFillTx/>
                <a:latin typeface="Verdana" pitchFamily="34" charset="0"/>
                <a:ea typeface="+mn-ea"/>
                <a:cs typeface="+mn-cs"/>
              </a:rPr>
              <a:t> </a:t>
            </a:r>
            <a:r>
              <a:rPr kumimoji="0" lang="hu-HU" altLang="en-US" sz="1300" b="1" i="0" u="none" strike="noStrike" kern="1200" cap="none" spc="-70" normalizeH="0" baseline="0" noProof="0" dirty="0" err="1">
                <a:ln>
                  <a:noFill/>
                </a:ln>
                <a:solidFill>
                  <a:srgbClr val="000000"/>
                </a:solidFill>
                <a:effectLst/>
                <a:uLnTx/>
                <a:uFillTx/>
                <a:latin typeface="Verdana" pitchFamily="34" charset="0"/>
                <a:ea typeface="+mn-ea"/>
                <a:cs typeface="+mn-cs"/>
              </a:rPr>
              <a:t>extensions</a:t>
            </a:r>
            <a:endPar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endParaRPr>
          </a:p>
        </p:txBody>
      </p:sp>
      <p:sp>
        <p:nvSpPr>
          <p:cNvPr id="69" name="Oval 13">
            <a:extLst>
              <a:ext uri="{FF2B5EF4-FFF2-40B4-BE49-F238E27FC236}">
                <a16:creationId xmlns:a16="http://schemas.microsoft.com/office/drawing/2014/main" id="{C36ED217-C0F4-3C9B-6BA6-6B8262025FE3}"/>
              </a:ext>
            </a:extLst>
          </p:cNvPr>
          <p:cNvSpPr>
            <a:spLocks noChangeArrowheads="1"/>
          </p:cNvSpPr>
          <p:nvPr/>
        </p:nvSpPr>
        <p:spPr bwMode="auto">
          <a:xfrm>
            <a:off x="611560" y="2916522"/>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70" name="Oval 69">
            <a:extLst>
              <a:ext uri="{FF2B5EF4-FFF2-40B4-BE49-F238E27FC236}">
                <a16:creationId xmlns:a16="http://schemas.microsoft.com/office/drawing/2014/main" id="{719F4289-CE48-1813-D699-4CC34897D650}"/>
              </a:ext>
            </a:extLst>
          </p:cNvPr>
          <p:cNvSpPr>
            <a:spLocks noChangeArrowheads="1"/>
          </p:cNvSpPr>
          <p:nvPr/>
        </p:nvSpPr>
        <p:spPr bwMode="auto">
          <a:xfrm>
            <a:off x="5801492" y="2911759"/>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71" name="Text Box 7">
            <a:extLst>
              <a:ext uri="{FF2B5EF4-FFF2-40B4-BE49-F238E27FC236}">
                <a16:creationId xmlns:a16="http://schemas.microsoft.com/office/drawing/2014/main" id="{FFB4A7F5-2B3E-9E2E-6B21-610FC6E8E910}"/>
              </a:ext>
            </a:extLst>
          </p:cNvPr>
          <p:cNvSpPr txBox="1">
            <a:spLocks noChangeArrowheads="1"/>
          </p:cNvSpPr>
          <p:nvPr/>
        </p:nvSpPr>
        <p:spPr bwMode="auto">
          <a:xfrm>
            <a:off x="1437014" y="2987533"/>
            <a:ext cx="134095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a:ln>
                  <a:noFill/>
                </a:ln>
                <a:solidFill>
                  <a:srgbClr val="000000"/>
                </a:solidFill>
                <a:effectLst/>
                <a:uLnTx/>
                <a:uFillTx/>
                <a:latin typeface="Verdana" pitchFamily="34" charset="0"/>
                <a:ea typeface="+mn-ea"/>
                <a:cs typeface="+mn-cs"/>
              </a:rPr>
              <a:t>Scalar FP</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a:ln>
                  <a:noFill/>
                </a:ln>
                <a:solidFill>
                  <a:srgbClr val="000000"/>
                </a:solidFill>
                <a:effectLst/>
                <a:uLnTx/>
                <a:uFillTx/>
                <a:latin typeface="Verdana" pitchFamily="34" charset="0"/>
                <a:ea typeface="+mn-ea"/>
                <a:cs typeface="+mn-cs"/>
              </a:rPr>
              <a:t>extensions</a:t>
            </a:r>
          </a:p>
        </p:txBody>
      </p:sp>
      <p:sp>
        <p:nvSpPr>
          <p:cNvPr id="72" name="Oval 13">
            <a:extLst>
              <a:ext uri="{FF2B5EF4-FFF2-40B4-BE49-F238E27FC236}">
                <a16:creationId xmlns:a16="http://schemas.microsoft.com/office/drawing/2014/main" id="{874AE906-3177-2B7A-8140-AF799688D7E9}"/>
              </a:ext>
            </a:extLst>
          </p:cNvPr>
          <p:cNvSpPr>
            <a:spLocks noChangeArrowheads="1"/>
          </p:cNvSpPr>
          <p:nvPr/>
        </p:nvSpPr>
        <p:spPr bwMode="auto">
          <a:xfrm>
            <a:off x="2067847" y="2940210"/>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73" name="Line 25">
            <a:extLst>
              <a:ext uri="{FF2B5EF4-FFF2-40B4-BE49-F238E27FC236}">
                <a16:creationId xmlns:a16="http://schemas.microsoft.com/office/drawing/2014/main" id="{4FB18D22-7E13-B068-7F17-33C2A4D24023}"/>
              </a:ext>
            </a:extLst>
          </p:cNvPr>
          <p:cNvSpPr>
            <a:spLocks noChangeShapeType="1"/>
          </p:cNvSpPr>
          <p:nvPr/>
        </p:nvSpPr>
        <p:spPr bwMode="auto">
          <a:xfrm>
            <a:off x="2102455" y="276325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74" name="Text Box 7">
            <a:extLst>
              <a:ext uri="{FF2B5EF4-FFF2-40B4-BE49-F238E27FC236}">
                <a16:creationId xmlns:a16="http://schemas.microsoft.com/office/drawing/2014/main" id="{3B3B1BA6-EDF5-5951-502F-38C917AEC43C}"/>
              </a:ext>
            </a:extLst>
          </p:cNvPr>
          <p:cNvSpPr txBox="1">
            <a:spLocks noChangeArrowheads="1"/>
          </p:cNvSpPr>
          <p:nvPr/>
        </p:nvSpPr>
        <p:spPr bwMode="auto">
          <a:xfrm>
            <a:off x="6725242" y="3024993"/>
            <a:ext cx="23974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rPr>
              <a:t>Very long</a:t>
            </a:r>
            <a:r>
              <a:rPr kumimoji="0" lang="hu-HU" altLang="en-US" sz="1300" b="1" i="0" u="none" strike="noStrike" kern="1200" cap="none" spc="-70" normalizeH="0" baseline="0" noProof="0" dirty="0">
                <a:ln>
                  <a:noFill/>
                </a:ln>
                <a:solidFill>
                  <a:srgbClr val="000000"/>
                </a:solidFill>
                <a:effectLst/>
                <a:uLnTx/>
                <a:uFillTx/>
                <a:latin typeface="Verdana" pitchFamily="34" charset="0"/>
                <a:ea typeface="+mn-ea"/>
                <a:cs typeface="+mn-cs"/>
              </a:rPr>
              <a:t> FX/FP SIMD</a:t>
            </a:r>
            <a:endPar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70" normalizeH="0" baseline="0" noProof="0" dirty="0">
                <a:ln>
                  <a:noFill/>
                </a:ln>
                <a:solidFill>
                  <a:srgbClr val="000000"/>
                </a:solidFill>
                <a:effectLst/>
                <a:uLnTx/>
                <a:uFillTx/>
                <a:latin typeface="Verdana" pitchFamily="34" charset="0"/>
                <a:ea typeface="+mn-ea"/>
                <a:cs typeface="+mn-cs"/>
              </a:rPr>
              <a:t> </a:t>
            </a:r>
            <a:r>
              <a:rPr kumimoji="0" lang="hu-HU" altLang="en-US" sz="1300" b="1" i="0" u="none" strike="noStrike" kern="1200" cap="none" spc="-70" normalizeH="0" baseline="0" noProof="0" dirty="0" err="1">
                <a:ln>
                  <a:noFill/>
                </a:ln>
                <a:solidFill>
                  <a:srgbClr val="000000"/>
                </a:solidFill>
                <a:effectLst/>
                <a:uLnTx/>
                <a:uFillTx/>
                <a:latin typeface="Verdana" pitchFamily="34" charset="0"/>
                <a:ea typeface="+mn-ea"/>
                <a:cs typeface="+mn-cs"/>
              </a:rPr>
              <a:t>extensions</a:t>
            </a:r>
            <a:endPar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endParaRPr>
          </a:p>
        </p:txBody>
      </p:sp>
      <p:sp>
        <p:nvSpPr>
          <p:cNvPr id="75" name="Line 29">
            <a:extLst>
              <a:ext uri="{FF2B5EF4-FFF2-40B4-BE49-F238E27FC236}">
                <a16:creationId xmlns:a16="http://schemas.microsoft.com/office/drawing/2014/main" id="{93DF4F88-CC0F-0408-7ECB-8D54FA65D4D4}"/>
              </a:ext>
            </a:extLst>
          </p:cNvPr>
          <p:cNvSpPr>
            <a:spLocks noChangeShapeType="1"/>
          </p:cNvSpPr>
          <p:nvPr/>
        </p:nvSpPr>
        <p:spPr bwMode="auto">
          <a:xfrm flipH="1">
            <a:off x="7964461" y="2586347"/>
            <a:ext cx="0" cy="36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76" name="Oval 75">
            <a:extLst>
              <a:ext uri="{FF2B5EF4-FFF2-40B4-BE49-F238E27FC236}">
                <a16:creationId xmlns:a16="http://schemas.microsoft.com/office/drawing/2014/main" id="{4058274C-6846-C10D-E813-4C9387F1035A}"/>
              </a:ext>
            </a:extLst>
          </p:cNvPr>
          <p:cNvSpPr>
            <a:spLocks noChangeArrowheads="1"/>
          </p:cNvSpPr>
          <p:nvPr/>
        </p:nvSpPr>
        <p:spPr bwMode="auto">
          <a:xfrm>
            <a:off x="7920038" y="2934681"/>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77" name="TextBox 76">
            <a:extLst>
              <a:ext uri="{FF2B5EF4-FFF2-40B4-BE49-F238E27FC236}">
                <a16:creationId xmlns:a16="http://schemas.microsoft.com/office/drawing/2014/main" id="{724BB092-8483-1B49-F250-CDCD8869E82B}"/>
              </a:ext>
            </a:extLst>
          </p:cNvPr>
          <p:cNvSpPr txBox="1"/>
          <p:nvPr/>
        </p:nvSpPr>
        <p:spPr>
          <a:xfrm>
            <a:off x="1347588" y="3478337"/>
            <a:ext cx="1529586"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t>
            </a:r>
            <a:r>
              <a:rPr kumimoji="0" lang="en-US" sz="1300" b="0" i="0" u="none" strike="noStrike" kern="1200" cap="none" spc="0" normalizeH="0" baseline="0" noProof="0" dirty="0" err="1">
                <a:ln>
                  <a:noFill/>
                </a:ln>
                <a:solidFill>
                  <a:srgbClr val="000000"/>
                </a:solidFill>
                <a:effectLst/>
                <a:uLnTx/>
                <a:uFillTx/>
                <a:latin typeface="Verdana"/>
                <a:ea typeface="+mn-ea"/>
                <a:cs typeface="+mn-cs"/>
              </a:rPr>
              <a:t>Coproc</a:t>
            </a:r>
            <a:r>
              <a:rPr kumimoji="0" lang="en-US" sz="1300" b="0" i="0" u="none" strike="noStrike" kern="1200" cap="none" spc="0" normalizeH="0" baseline="0" noProof="0" dirty="0">
                <a:ln>
                  <a:noFill/>
                </a:ln>
                <a:solidFill>
                  <a:srgbClr val="000000"/>
                </a:solidFill>
                <a:effectLst/>
                <a:uLnTx/>
                <a:uFillTx/>
                <a:latin typeface="Verdana"/>
                <a:ea typeface="+mn-ea"/>
                <a:cs typeface="+mn-cs"/>
              </a:rPr>
              <a:t>. based)</a:t>
            </a:r>
          </a:p>
        </p:txBody>
      </p:sp>
      <p:sp>
        <p:nvSpPr>
          <p:cNvPr id="78" name="TextBox 77">
            <a:extLst>
              <a:ext uri="{FF2B5EF4-FFF2-40B4-BE49-F238E27FC236}">
                <a16:creationId xmlns:a16="http://schemas.microsoft.com/office/drawing/2014/main" id="{B0290F9D-A30D-1866-35BA-9C88B29F2587}"/>
              </a:ext>
            </a:extLst>
          </p:cNvPr>
          <p:cNvSpPr txBox="1"/>
          <p:nvPr/>
        </p:nvSpPr>
        <p:spPr>
          <a:xfrm>
            <a:off x="2860841" y="3478337"/>
            <a:ext cx="2184893" cy="5180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a:t>
            </a:r>
            <a:r>
              <a:rPr kumimoji="0" lang="en-US" sz="1300" b="0" i="0" u="none" strike="noStrike" kern="1200" cap="none" spc="0" normalizeH="0" baseline="0" noProof="0" err="1">
                <a:ln>
                  <a:noFill/>
                </a:ln>
                <a:solidFill>
                  <a:srgbClr val="000000"/>
                </a:solidFill>
                <a:effectLst/>
                <a:uLnTx/>
                <a:uFillTx/>
                <a:latin typeface="Verdana"/>
                <a:ea typeface="+mn-ea"/>
                <a:cs typeface="+mn-cs"/>
              </a:rPr>
              <a:t>Coproc</a:t>
            </a:r>
            <a:r>
              <a:rPr kumimoji="0" lang="en-US" sz="1300" b="0" i="0" u="none" strike="noStrike" kern="1200" cap="none" spc="0" normalizeH="0" baseline="0" noProof="0">
                <a:ln>
                  <a:noFill/>
                </a:ln>
                <a:solidFill>
                  <a:srgbClr val="000000"/>
                </a:solidFill>
                <a:effectLst/>
                <a:uLnTx/>
                <a:uFillTx/>
                <a:latin typeface="Verdana"/>
                <a:ea typeface="+mn-ea"/>
                <a:cs typeface="+mn-cs"/>
              </a:rPr>
              <a:t>. based)</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(Sequentially executed)</a:t>
            </a:r>
          </a:p>
        </p:txBody>
      </p:sp>
      <p:sp>
        <p:nvSpPr>
          <p:cNvPr id="79" name="TextBox 78">
            <a:extLst>
              <a:ext uri="{FF2B5EF4-FFF2-40B4-BE49-F238E27FC236}">
                <a16:creationId xmlns:a16="http://schemas.microsoft.com/office/drawing/2014/main" id="{B8CB8A5E-5F73-D80D-D61A-D602EBE0F923}"/>
              </a:ext>
            </a:extLst>
          </p:cNvPr>
          <p:cNvSpPr txBox="1"/>
          <p:nvPr/>
        </p:nvSpPr>
        <p:spPr>
          <a:xfrm>
            <a:off x="5227138" y="3473981"/>
            <a:ext cx="123142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(64/128-bit)</a:t>
            </a:r>
          </a:p>
        </p:txBody>
      </p:sp>
      <p:sp>
        <p:nvSpPr>
          <p:cNvPr id="80" name="TextBox 79">
            <a:extLst>
              <a:ext uri="{FF2B5EF4-FFF2-40B4-BE49-F238E27FC236}">
                <a16:creationId xmlns:a16="http://schemas.microsoft.com/office/drawing/2014/main" id="{14523D16-C250-1F8B-F196-C9E504374704}"/>
              </a:ext>
            </a:extLst>
          </p:cNvPr>
          <p:cNvSpPr txBox="1"/>
          <p:nvPr/>
        </p:nvSpPr>
        <p:spPr>
          <a:xfrm>
            <a:off x="7128284" y="3478337"/>
            <a:ext cx="1443024"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(128-2048-bit)</a:t>
            </a:r>
          </a:p>
        </p:txBody>
      </p:sp>
      <p:sp>
        <p:nvSpPr>
          <p:cNvPr id="81" name="TextBox 80">
            <a:extLst>
              <a:ext uri="{FF2B5EF4-FFF2-40B4-BE49-F238E27FC236}">
                <a16:creationId xmlns:a16="http://schemas.microsoft.com/office/drawing/2014/main" id="{ED95EC6B-37AE-AF4B-3F86-82D40FFF23D9}"/>
              </a:ext>
            </a:extLst>
          </p:cNvPr>
          <p:cNvSpPr txBox="1"/>
          <p:nvPr/>
        </p:nvSpPr>
        <p:spPr>
          <a:xfrm>
            <a:off x="5478472" y="3690005"/>
            <a:ext cx="1052101" cy="518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(Neon)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(2005)</a:t>
            </a:r>
          </a:p>
        </p:txBody>
      </p:sp>
      <p:sp>
        <p:nvSpPr>
          <p:cNvPr id="82" name="TextBox 81">
            <a:extLst>
              <a:ext uri="{FF2B5EF4-FFF2-40B4-BE49-F238E27FC236}">
                <a16:creationId xmlns:a16="http://schemas.microsoft.com/office/drawing/2014/main" id="{56B5CB58-9EFE-7E30-DD45-7FC6293DD941}"/>
              </a:ext>
            </a:extLst>
          </p:cNvPr>
          <p:cNvSpPr txBox="1"/>
          <p:nvPr/>
        </p:nvSpPr>
        <p:spPr>
          <a:xfrm>
            <a:off x="7264315" y="3704871"/>
            <a:ext cx="1346103" cy="518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(SVE/SVE2)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(2017/2021)</a:t>
            </a:r>
          </a:p>
        </p:txBody>
      </p:sp>
      <p:sp>
        <p:nvSpPr>
          <p:cNvPr id="3" name="TextBox 2">
            <a:extLst>
              <a:ext uri="{FF2B5EF4-FFF2-40B4-BE49-F238E27FC236}">
                <a16:creationId xmlns:a16="http://schemas.microsoft.com/office/drawing/2014/main" id="{7FB0EABB-5651-EEB2-7B51-024ED3FDA477}"/>
              </a:ext>
            </a:extLst>
          </p:cNvPr>
          <p:cNvSpPr txBox="1"/>
          <p:nvPr/>
        </p:nvSpPr>
        <p:spPr>
          <a:xfrm>
            <a:off x="115861" y="520637"/>
            <a:ext cx="8254632" cy="646331"/>
          </a:xfrm>
          <a:prstGeom prst="rect">
            <a:avLst/>
          </a:prstGeom>
          <a:noFill/>
        </p:spPr>
        <p:txBody>
          <a:bodyPr wrap="non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chemeClr val="accent6"/>
                </a:solidFill>
                <a:effectLst/>
                <a:uLnTx/>
                <a:uFillTx/>
                <a:latin typeface="Verdana"/>
                <a:ea typeface="+mn-ea"/>
                <a:cs typeface="+mn-cs"/>
              </a:rPr>
              <a:t>2.2.3 Which new instruction types were introduced based on the new</a:t>
            </a:r>
          </a:p>
          <a:p>
            <a:pPr marL="0" marR="0" lvl="0" indent="0" defTabSz="914400" rtl="0" eaLnBrk="1" fontAlgn="base" latinLnBrk="0" hangingPunct="1">
              <a:lnSpc>
                <a:spcPct val="100000"/>
              </a:lnSpc>
              <a:spcBef>
                <a:spcPct val="0"/>
              </a:spcBef>
              <a:spcAft>
                <a:spcPct val="0"/>
              </a:spcAft>
              <a:buClrTx/>
              <a:buSzTx/>
              <a:buFontTx/>
              <a:buNone/>
              <a:tabLst/>
              <a:defRPr/>
            </a:pPr>
            <a:r>
              <a:rPr lang="en-US" dirty="0">
                <a:solidFill>
                  <a:schemeClr val="accent6"/>
                </a:solidFill>
                <a:latin typeface="Verdana"/>
              </a:rPr>
              <a:t>          </a:t>
            </a:r>
            <a:r>
              <a:rPr kumimoji="0" lang="en-US" b="0" i="0" u="none" strike="noStrike" kern="1200" cap="none" spc="0" normalizeH="0" baseline="0" noProof="0" dirty="0">
                <a:ln>
                  <a:noFill/>
                </a:ln>
                <a:solidFill>
                  <a:schemeClr val="accent6"/>
                </a:solidFill>
                <a:effectLst/>
                <a:uLnTx/>
                <a:uFillTx/>
                <a:latin typeface="Verdana"/>
                <a:ea typeface="+mn-ea"/>
                <a:cs typeface="+mn-cs"/>
              </a:rPr>
              <a:t> register spaces?</a:t>
            </a:r>
          </a:p>
        </p:txBody>
      </p:sp>
      <p:sp>
        <p:nvSpPr>
          <p:cNvPr id="4" name="TextBox 3">
            <a:extLst>
              <a:ext uri="{FF2B5EF4-FFF2-40B4-BE49-F238E27FC236}">
                <a16:creationId xmlns:a16="http://schemas.microsoft.com/office/drawing/2014/main" id="{787333B7-8117-6120-F810-0D86E2FAAA53}"/>
              </a:ext>
            </a:extLst>
          </p:cNvPr>
          <p:cNvSpPr txBox="1"/>
          <p:nvPr/>
        </p:nvSpPr>
        <p:spPr>
          <a:xfrm>
            <a:off x="270770" y="4588850"/>
            <a:ext cx="85509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Armv6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(2002)</a:t>
            </a:r>
          </a:p>
        </p:txBody>
      </p:sp>
      <p:sp>
        <p:nvSpPr>
          <p:cNvPr id="5" name="TextBox 4">
            <a:extLst>
              <a:ext uri="{FF2B5EF4-FFF2-40B4-BE49-F238E27FC236}">
                <a16:creationId xmlns:a16="http://schemas.microsoft.com/office/drawing/2014/main" id="{AE04F896-6CFA-DB71-2DE4-33021B12E044}"/>
              </a:ext>
            </a:extLst>
          </p:cNvPr>
          <p:cNvSpPr txBox="1"/>
          <p:nvPr/>
        </p:nvSpPr>
        <p:spPr>
          <a:xfrm>
            <a:off x="1612930" y="4588850"/>
            <a:ext cx="85509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(2000)</a:t>
            </a:r>
          </a:p>
        </p:txBody>
      </p:sp>
      <p:sp>
        <p:nvSpPr>
          <p:cNvPr id="6" name="TextBox 5">
            <a:extLst>
              <a:ext uri="{FF2B5EF4-FFF2-40B4-BE49-F238E27FC236}">
                <a16:creationId xmlns:a16="http://schemas.microsoft.com/office/drawing/2014/main" id="{17BBB627-B2EC-D048-1FFE-29DF43F81863}"/>
              </a:ext>
            </a:extLst>
          </p:cNvPr>
          <p:cNvSpPr txBox="1"/>
          <p:nvPr/>
        </p:nvSpPr>
        <p:spPr>
          <a:xfrm>
            <a:off x="3481864" y="4588850"/>
            <a:ext cx="85509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(2000)</a:t>
            </a:r>
          </a:p>
        </p:txBody>
      </p:sp>
      <p:sp>
        <p:nvSpPr>
          <p:cNvPr id="7" name="TextBox 6">
            <a:extLst>
              <a:ext uri="{FF2B5EF4-FFF2-40B4-BE49-F238E27FC236}">
                <a16:creationId xmlns:a16="http://schemas.microsoft.com/office/drawing/2014/main" id="{A8C227ED-6938-6DF2-EEF5-8DEF0D862A36}"/>
              </a:ext>
            </a:extLst>
          </p:cNvPr>
          <p:cNvSpPr txBox="1"/>
          <p:nvPr/>
        </p:nvSpPr>
        <p:spPr>
          <a:xfrm>
            <a:off x="5433572" y="4588850"/>
            <a:ext cx="85509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(2005)</a:t>
            </a:r>
          </a:p>
        </p:txBody>
      </p:sp>
      <p:sp>
        <p:nvSpPr>
          <p:cNvPr id="8" name="TextBox 7">
            <a:extLst>
              <a:ext uri="{FF2B5EF4-FFF2-40B4-BE49-F238E27FC236}">
                <a16:creationId xmlns:a16="http://schemas.microsoft.com/office/drawing/2014/main" id="{BC73BF85-60B5-AC2A-D160-F6E9383FA749}"/>
              </a:ext>
            </a:extLst>
          </p:cNvPr>
          <p:cNvSpPr txBox="1"/>
          <p:nvPr/>
        </p:nvSpPr>
        <p:spPr>
          <a:xfrm>
            <a:off x="6459177" y="4591462"/>
            <a:ext cx="2703333"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SVE: Armv8.2 (opt.) (2016)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SVE2: Armv9 (mandatory) (2021)</a:t>
            </a:r>
          </a:p>
        </p:txBody>
      </p:sp>
      <p:sp>
        <p:nvSpPr>
          <p:cNvPr id="9" name="TextBox 8">
            <a:extLst>
              <a:ext uri="{FF2B5EF4-FFF2-40B4-BE49-F238E27FC236}">
                <a16:creationId xmlns:a16="http://schemas.microsoft.com/office/drawing/2014/main" id="{89D4508B-154C-9689-A7C8-346961376E83}"/>
              </a:ext>
            </a:extLst>
          </p:cNvPr>
          <p:cNvSpPr txBox="1"/>
          <p:nvPr/>
        </p:nvSpPr>
        <p:spPr>
          <a:xfrm>
            <a:off x="26495" y="4358602"/>
            <a:ext cx="1309974"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0000"/>
                </a:solidFill>
                <a:effectLst/>
                <a:uLnTx/>
                <a:uFillTx/>
                <a:latin typeface="Verdana"/>
                <a:ea typeface="+mn-ea"/>
                <a:cs typeface="+mn-cs"/>
              </a:rPr>
              <a:t>Introduced in</a:t>
            </a:r>
          </a:p>
        </p:txBody>
      </p:sp>
      <p:sp>
        <p:nvSpPr>
          <p:cNvPr id="10" name="TextBox 9">
            <a:extLst>
              <a:ext uri="{FF2B5EF4-FFF2-40B4-BE49-F238E27FC236}">
                <a16:creationId xmlns:a16="http://schemas.microsoft.com/office/drawing/2014/main" id="{7873026D-6456-DAF2-6FAB-0427CE842BBE}"/>
              </a:ext>
            </a:extLst>
          </p:cNvPr>
          <p:cNvSpPr txBox="1"/>
          <p:nvPr/>
        </p:nvSpPr>
        <p:spPr>
          <a:xfrm>
            <a:off x="135768" y="5283959"/>
            <a:ext cx="8194038" cy="907941"/>
          </a:xfrm>
          <a:prstGeom prst="rect">
            <a:avLst/>
          </a:prstGeom>
          <a:noFill/>
        </p:spPr>
        <p:txBody>
          <a:bodyPr wrap="none" rtlCol="0">
            <a:spAutoFit/>
          </a:bodyPr>
          <a:lstStyle/>
          <a:p>
            <a:pPr marL="285750" indent="-285750">
              <a:buFont typeface="Arial" panose="020B0604020202020204" pitchFamily="34" charset="0"/>
              <a:buChar char="•"/>
            </a:pPr>
            <a:r>
              <a:rPr lang="en-US" sz="1600" dirty="0"/>
              <a:t>The </a:t>
            </a:r>
            <a:r>
              <a:rPr lang="en-US" sz="1600" dirty="0">
                <a:solidFill>
                  <a:srgbClr val="0070C0"/>
                </a:solidFill>
              </a:rPr>
              <a:t>GPR register set-based FX SIMD extensions </a:t>
            </a:r>
            <a:r>
              <a:rPr lang="en-US" sz="1600" dirty="0"/>
              <a:t>became </a:t>
            </a:r>
            <a:r>
              <a:rPr lang="en-US" sz="1600" dirty="0">
                <a:solidFill>
                  <a:srgbClr val="0070C0"/>
                </a:solidFill>
              </a:rPr>
              <a:t>absorbed </a:t>
            </a:r>
            <a:r>
              <a:rPr lang="en-US" sz="1600" dirty="0"/>
              <a:t>into the</a:t>
            </a:r>
          </a:p>
          <a:p>
            <a:pPr>
              <a:spcAft>
                <a:spcPts val="600"/>
              </a:spcAft>
            </a:pPr>
            <a:r>
              <a:rPr lang="en-US" sz="1600" dirty="0"/>
              <a:t>       secondary register set-based FX/FP SIMD extensions.</a:t>
            </a:r>
          </a:p>
          <a:p>
            <a:pPr marL="285750" indent="-285750">
              <a:buFont typeface="Arial" panose="020B0604020202020204" pitchFamily="34" charset="0"/>
              <a:buChar char="•"/>
            </a:pPr>
            <a:r>
              <a:rPr lang="en-US" sz="1600" dirty="0"/>
              <a:t>The </a:t>
            </a:r>
            <a:r>
              <a:rPr lang="en-US" sz="1600" dirty="0">
                <a:solidFill>
                  <a:srgbClr val="0070C0"/>
                </a:solidFill>
              </a:rPr>
              <a:t>coprocessor-based extensions </a:t>
            </a:r>
            <a:r>
              <a:rPr lang="en-US" sz="1600" dirty="0"/>
              <a:t>soon became </a:t>
            </a:r>
            <a:r>
              <a:rPr lang="en-US" sz="1600" dirty="0">
                <a:solidFill>
                  <a:srgbClr val="0070C0"/>
                </a:solidFill>
              </a:rPr>
              <a:t>obsolete.</a:t>
            </a:r>
            <a:endParaRPr lang="hu-HU" sz="1600" dirty="0"/>
          </a:p>
        </p:txBody>
      </p:sp>
      <p:sp>
        <p:nvSpPr>
          <p:cNvPr id="11" name="Line 17">
            <a:extLst>
              <a:ext uri="{FF2B5EF4-FFF2-40B4-BE49-F238E27FC236}">
                <a16:creationId xmlns:a16="http://schemas.microsoft.com/office/drawing/2014/main" id="{A520725E-9BCB-C314-DA7F-C68B4AB9098A}"/>
              </a:ext>
            </a:extLst>
          </p:cNvPr>
          <p:cNvSpPr>
            <a:spLocks noChangeShapeType="1"/>
          </p:cNvSpPr>
          <p:nvPr/>
        </p:nvSpPr>
        <p:spPr bwMode="auto">
          <a:xfrm flipV="1">
            <a:off x="3983075" y="2033701"/>
            <a:ext cx="399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2" name="Line 17">
            <a:extLst>
              <a:ext uri="{FF2B5EF4-FFF2-40B4-BE49-F238E27FC236}">
                <a16:creationId xmlns:a16="http://schemas.microsoft.com/office/drawing/2014/main" id="{8857F7B8-170C-D6C4-5991-88D0DDB76225}"/>
              </a:ext>
            </a:extLst>
          </p:cNvPr>
          <p:cNvSpPr>
            <a:spLocks noChangeShapeType="1"/>
          </p:cNvSpPr>
          <p:nvPr/>
        </p:nvSpPr>
        <p:spPr bwMode="auto">
          <a:xfrm flipV="1">
            <a:off x="3972568" y="2769428"/>
            <a:ext cx="18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56920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ppt_x"/>
                                          </p:val>
                                        </p:tav>
                                        <p:tav tm="100000">
                                          <p:val>
                                            <p:strVal val="#ppt_x"/>
                                          </p:val>
                                        </p:tav>
                                      </p:tavLst>
                                    </p:anim>
                                    <p:anim calcmode="lin" valueType="num">
                                      <p:cBhvr additive="base">
                                        <p:cTn id="16" dur="500" fill="hold"/>
                                        <p:tgtEl>
                                          <p:spTgt spid="4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ppt_x"/>
                                          </p:val>
                                        </p:tav>
                                        <p:tav tm="100000">
                                          <p:val>
                                            <p:strVal val="#ppt_x"/>
                                          </p:val>
                                        </p:tav>
                                      </p:tavLst>
                                    </p:anim>
                                    <p:anim calcmode="lin" valueType="num">
                                      <p:cBhvr additive="base">
                                        <p:cTn id="24" dur="500" fill="hold"/>
                                        <p:tgtEl>
                                          <p:spTgt spid="5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cBhvr additive="base">
                                        <p:cTn id="27" dur="500" fill="hold"/>
                                        <p:tgtEl>
                                          <p:spTgt spid="57"/>
                                        </p:tgtEl>
                                        <p:attrNameLst>
                                          <p:attrName>ppt_x</p:attrName>
                                        </p:attrNameLst>
                                      </p:cBhvr>
                                      <p:tavLst>
                                        <p:tav tm="0">
                                          <p:val>
                                            <p:strVal val="#ppt_x"/>
                                          </p:val>
                                        </p:tav>
                                        <p:tav tm="100000">
                                          <p:val>
                                            <p:strVal val="#ppt_x"/>
                                          </p:val>
                                        </p:tav>
                                      </p:tavLst>
                                    </p:anim>
                                    <p:anim calcmode="lin" valueType="num">
                                      <p:cBhvr additive="base">
                                        <p:cTn id="28" dur="500" fill="hold"/>
                                        <p:tgtEl>
                                          <p:spTgt spid="5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ppt_x"/>
                                          </p:val>
                                        </p:tav>
                                        <p:tav tm="100000">
                                          <p:val>
                                            <p:strVal val="#ppt_x"/>
                                          </p:val>
                                        </p:tav>
                                      </p:tavLst>
                                    </p:anim>
                                    <p:anim calcmode="lin" valueType="num">
                                      <p:cBhvr additive="base">
                                        <p:cTn id="32" dur="500" fill="hold"/>
                                        <p:tgtEl>
                                          <p:spTgt spid="6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500" fill="hold"/>
                                        <p:tgtEl>
                                          <p:spTgt spid="63"/>
                                        </p:tgtEl>
                                        <p:attrNameLst>
                                          <p:attrName>ppt_x</p:attrName>
                                        </p:attrNameLst>
                                      </p:cBhvr>
                                      <p:tavLst>
                                        <p:tav tm="0">
                                          <p:val>
                                            <p:strVal val="#ppt_x"/>
                                          </p:val>
                                        </p:tav>
                                        <p:tav tm="100000">
                                          <p:val>
                                            <p:strVal val="#ppt_x"/>
                                          </p:val>
                                        </p:tav>
                                      </p:tavLst>
                                    </p:anim>
                                    <p:anim calcmode="lin" valueType="num">
                                      <p:cBhvr additive="base">
                                        <p:cTn id="36" dur="500" fill="hold"/>
                                        <p:tgtEl>
                                          <p:spTgt spid="6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anim calcmode="lin" valueType="num">
                                      <p:cBhvr additive="base">
                                        <p:cTn id="39" dur="500" fill="hold"/>
                                        <p:tgtEl>
                                          <p:spTgt spid="69"/>
                                        </p:tgtEl>
                                        <p:attrNameLst>
                                          <p:attrName>ppt_x</p:attrName>
                                        </p:attrNameLst>
                                      </p:cBhvr>
                                      <p:tavLst>
                                        <p:tav tm="0">
                                          <p:val>
                                            <p:strVal val="#ppt_x"/>
                                          </p:val>
                                        </p:tav>
                                        <p:tav tm="100000">
                                          <p:val>
                                            <p:strVal val="#ppt_x"/>
                                          </p:val>
                                        </p:tav>
                                      </p:tavLst>
                                    </p:anim>
                                    <p:anim calcmode="lin" valueType="num">
                                      <p:cBhvr additive="base">
                                        <p:cTn id="40" dur="500" fill="hold"/>
                                        <p:tgtEl>
                                          <p:spTgt spid="6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additive="base">
                                        <p:cTn id="53" dur="500" fill="hold"/>
                                        <p:tgtEl>
                                          <p:spTgt spid="58"/>
                                        </p:tgtEl>
                                        <p:attrNameLst>
                                          <p:attrName>ppt_x</p:attrName>
                                        </p:attrNameLst>
                                      </p:cBhvr>
                                      <p:tavLst>
                                        <p:tav tm="0">
                                          <p:val>
                                            <p:strVal val="#ppt_x"/>
                                          </p:val>
                                        </p:tav>
                                        <p:tav tm="100000">
                                          <p:val>
                                            <p:strVal val="#ppt_x"/>
                                          </p:val>
                                        </p:tav>
                                      </p:tavLst>
                                    </p:anim>
                                    <p:anim calcmode="lin" valueType="num">
                                      <p:cBhvr additive="base">
                                        <p:cTn id="54" dur="500" fill="hold"/>
                                        <p:tgtEl>
                                          <p:spTgt spid="5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500" fill="hold"/>
                                        <p:tgtEl>
                                          <p:spTgt spid="61"/>
                                        </p:tgtEl>
                                        <p:attrNameLst>
                                          <p:attrName>ppt_x</p:attrName>
                                        </p:attrNameLst>
                                      </p:cBhvr>
                                      <p:tavLst>
                                        <p:tav tm="0">
                                          <p:val>
                                            <p:strVal val="#ppt_x"/>
                                          </p:val>
                                        </p:tav>
                                        <p:tav tm="100000">
                                          <p:val>
                                            <p:strVal val="#ppt_x"/>
                                          </p:val>
                                        </p:tav>
                                      </p:tavLst>
                                    </p:anim>
                                    <p:anim calcmode="lin" valueType="num">
                                      <p:cBhvr additive="base">
                                        <p:cTn id="58" dur="500" fill="hold"/>
                                        <p:tgtEl>
                                          <p:spTgt spid="6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anim calcmode="lin" valueType="num">
                                      <p:cBhvr additive="base">
                                        <p:cTn id="61" dur="500" fill="hold"/>
                                        <p:tgtEl>
                                          <p:spTgt spid="62"/>
                                        </p:tgtEl>
                                        <p:attrNameLst>
                                          <p:attrName>ppt_x</p:attrName>
                                        </p:attrNameLst>
                                      </p:cBhvr>
                                      <p:tavLst>
                                        <p:tav tm="0">
                                          <p:val>
                                            <p:strVal val="#ppt_x"/>
                                          </p:val>
                                        </p:tav>
                                        <p:tav tm="100000">
                                          <p:val>
                                            <p:strVal val="#ppt_x"/>
                                          </p:val>
                                        </p:tav>
                                      </p:tavLst>
                                    </p:anim>
                                    <p:anim calcmode="lin" valueType="num">
                                      <p:cBhvr additive="base">
                                        <p:cTn id="62" dur="500" fill="hold"/>
                                        <p:tgtEl>
                                          <p:spTgt spid="6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65"/>
                                        </p:tgtEl>
                                        <p:attrNameLst>
                                          <p:attrName>style.visibility</p:attrName>
                                        </p:attrNameLst>
                                      </p:cBhvr>
                                      <p:to>
                                        <p:strVal val="visible"/>
                                      </p:to>
                                    </p:set>
                                    <p:anim calcmode="lin" valueType="num">
                                      <p:cBhvr additive="base">
                                        <p:cTn id="65" dur="500" fill="hold"/>
                                        <p:tgtEl>
                                          <p:spTgt spid="65"/>
                                        </p:tgtEl>
                                        <p:attrNameLst>
                                          <p:attrName>ppt_x</p:attrName>
                                        </p:attrNameLst>
                                      </p:cBhvr>
                                      <p:tavLst>
                                        <p:tav tm="0">
                                          <p:val>
                                            <p:strVal val="#ppt_x"/>
                                          </p:val>
                                        </p:tav>
                                        <p:tav tm="100000">
                                          <p:val>
                                            <p:strVal val="#ppt_x"/>
                                          </p:val>
                                        </p:tav>
                                      </p:tavLst>
                                    </p:anim>
                                    <p:anim calcmode="lin" valueType="num">
                                      <p:cBhvr additive="base">
                                        <p:cTn id="66" dur="500" fill="hold"/>
                                        <p:tgtEl>
                                          <p:spTgt spid="6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66"/>
                                        </p:tgtEl>
                                        <p:attrNameLst>
                                          <p:attrName>style.visibility</p:attrName>
                                        </p:attrNameLst>
                                      </p:cBhvr>
                                      <p:to>
                                        <p:strVal val="visible"/>
                                      </p:to>
                                    </p:set>
                                    <p:anim calcmode="lin" valueType="num">
                                      <p:cBhvr additive="base">
                                        <p:cTn id="69" dur="500" fill="hold"/>
                                        <p:tgtEl>
                                          <p:spTgt spid="66"/>
                                        </p:tgtEl>
                                        <p:attrNameLst>
                                          <p:attrName>ppt_x</p:attrName>
                                        </p:attrNameLst>
                                      </p:cBhvr>
                                      <p:tavLst>
                                        <p:tav tm="0">
                                          <p:val>
                                            <p:strVal val="#ppt_x"/>
                                          </p:val>
                                        </p:tav>
                                        <p:tav tm="100000">
                                          <p:val>
                                            <p:strVal val="#ppt_x"/>
                                          </p:val>
                                        </p:tav>
                                      </p:tavLst>
                                    </p:anim>
                                    <p:anim calcmode="lin" valueType="num">
                                      <p:cBhvr additive="base">
                                        <p:cTn id="70" dur="500" fill="hold"/>
                                        <p:tgtEl>
                                          <p:spTgt spid="6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anim calcmode="lin" valueType="num">
                                      <p:cBhvr additive="base">
                                        <p:cTn id="73" dur="500" fill="hold"/>
                                        <p:tgtEl>
                                          <p:spTgt spid="67"/>
                                        </p:tgtEl>
                                        <p:attrNameLst>
                                          <p:attrName>ppt_x</p:attrName>
                                        </p:attrNameLst>
                                      </p:cBhvr>
                                      <p:tavLst>
                                        <p:tav tm="0">
                                          <p:val>
                                            <p:strVal val="#ppt_x"/>
                                          </p:val>
                                        </p:tav>
                                        <p:tav tm="100000">
                                          <p:val>
                                            <p:strVal val="#ppt_x"/>
                                          </p:val>
                                        </p:tav>
                                      </p:tavLst>
                                    </p:anim>
                                    <p:anim calcmode="lin" valueType="num">
                                      <p:cBhvr additive="base">
                                        <p:cTn id="74" dur="500" fill="hold"/>
                                        <p:tgtEl>
                                          <p:spTgt spid="6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additive="base">
                                        <p:cTn id="77" dur="500" fill="hold"/>
                                        <p:tgtEl>
                                          <p:spTgt spid="71"/>
                                        </p:tgtEl>
                                        <p:attrNameLst>
                                          <p:attrName>ppt_x</p:attrName>
                                        </p:attrNameLst>
                                      </p:cBhvr>
                                      <p:tavLst>
                                        <p:tav tm="0">
                                          <p:val>
                                            <p:strVal val="#ppt_x"/>
                                          </p:val>
                                        </p:tav>
                                        <p:tav tm="100000">
                                          <p:val>
                                            <p:strVal val="#ppt_x"/>
                                          </p:val>
                                        </p:tav>
                                      </p:tavLst>
                                    </p:anim>
                                    <p:anim calcmode="lin" valueType="num">
                                      <p:cBhvr additive="base">
                                        <p:cTn id="78" dur="500" fill="hold"/>
                                        <p:tgtEl>
                                          <p:spTgt spid="7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72"/>
                                        </p:tgtEl>
                                        <p:attrNameLst>
                                          <p:attrName>style.visibility</p:attrName>
                                        </p:attrNameLst>
                                      </p:cBhvr>
                                      <p:to>
                                        <p:strVal val="visible"/>
                                      </p:to>
                                    </p:set>
                                    <p:anim calcmode="lin" valueType="num">
                                      <p:cBhvr additive="base">
                                        <p:cTn id="81" dur="500" fill="hold"/>
                                        <p:tgtEl>
                                          <p:spTgt spid="72"/>
                                        </p:tgtEl>
                                        <p:attrNameLst>
                                          <p:attrName>ppt_x</p:attrName>
                                        </p:attrNameLst>
                                      </p:cBhvr>
                                      <p:tavLst>
                                        <p:tav tm="0">
                                          <p:val>
                                            <p:strVal val="#ppt_x"/>
                                          </p:val>
                                        </p:tav>
                                        <p:tav tm="100000">
                                          <p:val>
                                            <p:strVal val="#ppt_x"/>
                                          </p:val>
                                        </p:tav>
                                      </p:tavLst>
                                    </p:anim>
                                    <p:anim calcmode="lin" valueType="num">
                                      <p:cBhvr additive="base">
                                        <p:cTn id="82" dur="500" fill="hold"/>
                                        <p:tgtEl>
                                          <p:spTgt spid="72"/>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73"/>
                                        </p:tgtEl>
                                        <p:attrNameLst>
                                          <p:attrName>style.visibility</p:attrName>
                                        </p:attrNameLst>
                                      </p:cBhvr>
                                      <p:to>
                                        <p:strVal val="visible"/>
                                      </p:to>
                                    </p:set>
                                    <p:anim calcmode="lin" valueType="num">
                                      <p:cBhvr additive="base">
                                        <p:cTn id="85" dur="500" fill="hold"/>
                                        <p:tgtEl>
                                          <p:spTgt spid="73"/>
                                        </p:tgtEl>
                                        <p:attrNameLst>
                                          <p:attrName>ppt_x</p:attrName>
                                        </p:attrNameLst>
                                      </p:cBhvr>
                                      <p:tavLst>
                                        <p:tav tm="0">
                                          <p:val>
                                            <p:strVal val="#ppt_x"/>
                                          </p:val>
                                        </p:tav>
                                        <p:tav tm="100000">
                                          <p:val>
                                            <p:strVal val="#ppt_x"/>
                                          </p:val>
                                        </p:tav>
                                      </p:tavLst>
                                    </p:anim>
                                    <p:anim calcmode="lin" valueType="num">
                                      <p:cBhvr additive="base">
                                        <p:cTn id="86" dur="500" fill="hold"/>
                                        <p:tgtEl>
                                          <p:spTgt spid="7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77"/>
                                        </p:tgtEl>
                                        <p:attrNameLst>
                                          <p:attrName>style.visibility</p:attrName>
                                        </p:attrNameLst>
                                      </p:cBhvr>
                                      <p:to>
                                        <p:strVal val="visible"/>
                                      </p:to>
                                    </p:set>
                                    <p:anim calcmode="lin" valueType="num">
                                      <p:cBhvr additive="base">
                                        <p:cTn id="89" dur="500" fill="hold"/>
                                        <p:tgtEl>
                                          <p:spTgt spid="77"/>
                                        </p:tgtEl>
                                        <p:attrNameLst>
                                          <p:attrName>ppt_x</p:attrName>
                                        </p:attrNameLst>
                                      </p:cBhvr>
                                      <p:tavLst>
                                        <p:tav tm="0">
                                          <p:val>
                                            <p:strVal val="#ppt_x"/>
                                          </p:val>
                                        </p:tav>
                                        <p:tav tm="100000">
                                          <p:val>
                                            <p:strVal val="#ppt_x"/>
                                          </p:val>
                                        </p:tav>
                                      </p:tavLst>
                                    </p:anim>
                                    <p:anim calcmode="lin" valueType="num">
                                      <p:cBhvr additive="base">
                                        <p:cTn id="90" dur="500" fill="hold"/>
                                        <p:tgtEl>
                                          <p:spTgt spid="77"/>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78"/>
                                        </p:tgtEl>
                                        <p:attrNameLst>
                                          <p:attrName>style.visibility</p:attrName>
                                        </p:attrNameLst>
                                      </p:cBhvr>
                                      <p:to>
                                        <p:strVal val="visible"/>
                                      </p:to>
                                    </p:set>
                                    <p:anim calcmode="lin" valueType="num">
                                      <p:cBhvr additive="base">
                                        <p:cTn id="93" dur="500" fill="hold"/>
                                        <p:tgtEl>
                                          <p:spTgt spid="78"/>
                                        </p:tgtEl>
                                        <p:attrNameLst>
                                          <p:attrName>ppt_x</p:attrName>
                                        </p:attrNameLst>
                                      </p:cBhvr>
                                      <p:tavLst>
                                        <p:tav tm="0">
                                          <p:val>
                                            <p:strVal val="#ppt_x"/>
                                          </p:val>
                                        </p:tav>
                                        <p:tav tm="100000">
                                          <p:val>
                                            <p:strVal val="#ppt_x"/>
                                          </p:val>
                                        </p:tav>
                                      </p:tavLst>
                                    </p:anim>
                                    <p:anim calcmode="lin" valueType="num">
                                      <p:cBhvr additive="base">
                                        <p:cTn id="94" dur="500" fill="hold"/>
                                        <p:tgtEl>
                                          <p:spTgt spid="7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additive="base">
                                        <p:cTn id="97" dur="500" fill="hold"/>
                                        <p:tgtEl>
                                          <p:spTgt spid="5"/>
                                        </p:tgtEl>
                                        <p:attrNameLst>
                                          <p:attrName>ppt_x</p:attrName>
                                        </p:attrNameLst>
                                      </p:cBhvr>
                                      <p:tavLst>
                                        <p:tav tm="0">
                                          <p:val>
                                            <p:strVal val="#ppt_x"/>
                                          </p:val>
                                        </p:tav>
                                        <p:tav tm="100000">
                                          <p:val>
                                            <p:strVal val="#ppt_x"/>
                                          </p:val>
                                        </p:tav>
                                      </p:tavLst>
                                    </p:anim>
                                    <p:anim calcmode="lin" valueType="num">
                                      <p:cBhvr additive="base">
                                        <p:cTn id="98" dur="500" fill="hold"/>
                                        <p:tgtEl>
                                          <p:spTgt spid="5"/>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6"/>
                                        </p:tgtEl>
                                        <p:attrNameLst>
                                          <p:attrName>style.visibility</p:attrName>
                                        </p:attrNameLst>
                                      </p:cBhvr>
                                      <p:to>
                                        <p:strVal val="visible"/>
                                      </p:to>
                                    </p:set>
                                    <p:anim calcmode="lin" valueType="num">
                                      <p:cBhvr additive="base">
                                        <p:cTn id="101" dur="500" fill="hold"/>
                                        <p:tgtEl>
                                          <p:spTgt spid="6"/>
                                        </p:tgtEl>
                                        <p:attrNameLst>
                                          <p:attrName>ppt_x</p:attrName>
                                        </p:attrNameLst>
                                      </p:cBhvr>
                                      <p:tavLst>
                                        <p:tav tm="0">
                                          <p:val>
                                            <p:strVal val="#ppt_x"/>
                                          </p:val>
                                        </p:tav>
                                        <p:tav tm="100000">
                                          <p:val>
                                            <p:strVal val="#ppt_x"/>
                                          </p:val>
                                        </p:tav>
                                      </p:tavLst>
                                    </p:anim>
                                    <p:anim calcmode="lin" valueType="num">
                                      <p:cBhvr additive="base">
                                        <p:cTn id="102" dur="500" fill="hold"/>
                                        <p:tgtEl>
                                          <p:spTgt spid="6"/>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52"/>
                                        </p:tgtEl>
                                        <p:attrNameLst>
                                          <p:attrName>style.visibility</p:attrName>
                                        </p:attrNameLst>
                                      </p:cBhvr>
                                      <p:to>
                                        <p:strVal val="visible"/>
                                      </p:to>
                                    </p:set>
                                    <p:anim calcmode="lin" valueType="num">
                                      <p:cBhvr additive="base">
                                        <p:cTn id="105" dur="500" fill="hold"/>
                                        <p:tgtEl>
                                          <p:spTgt spid="52"/>
                                        </p:tgtEl>
                                        <p:attrNameLst>
                                          <p:attrName>ppt_x</p:attrName>
                                        </p:attrNameLst>
                                      </p:cBhvr>
                                      <p:tavLst>
                                        <p:tav tm="0">
                                          <p:val>
                                            <p:strVal val="#ppt_x"/>
                                          </p:val>
                                        </p:tav>
                                        <p:tav tm="100000">
                                          <p:val>
                                            <p:strVal val="#ppt_x"/>
                                          </p:val>
                                        </p:tav>
                                      </p:tavLst>
                                    </p:anim>
                                    <p:anim calcmode="lin" valueType="num">
                                      <p:cBhvr additive="base">
                                        <p:cTn id="106" dur="500" fill="hold"/>
                                        <p:tgtEl>
                                          <p:spTgt spid="52"/>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54"/>
                                        </p:tgtEl>
                                        <p:attrNameLst>
                                          <p:attrName>style.visibility</p:attrName>
                                        </p:attrNameLst>
                                      </p:cBhvr>
                                      <p:to>
                                        <p:strVal val="visible"/>
                                      </p:to>
                                    </p:set>
                                    <p:anim calcmode="lin" valueType="num">
                                      <p:cBhvr additive="base">
                                        <p:cTn id="109" dur="500" fill="hold"/>
                                        <p:tgtEl>
                                          <p:spTgt spid="54"/>
                                        </p:tgtEl>
                                        <p:attrNameLst>
                                          <p:attrName>ppt_x</p:attrName>
                                        </p:attrNameLst>
                                      </p:cBhvr>
                                      <p:tavLst>
                                        <p:tav tm="0">
                                          <p:val>
                                            <p:strVal val="#ppt_x"/>
                                          </p:val>
                                        </p:tav>
                                        <p:tav tm="100000">
                                          <p:val>
                                            <p:strVal val="#ppt_x"/>
                                          </p:val>
                                        </p:tav>
                                      </p:tavLst>
                                    </p:anim>
                                    <p:anim calcmode="lin" valueType="num">
                                      <p:cBhvr additive="base">
                                        <p:cTn id="11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12"/>
                                        </p:tgtEl>
                                        <p:attrNameLst>
                                          <p:attrName>style.visibility</p:attrName>
                                        </p:attrNameLst>
                                      </p:cBhvr>
                                      <p:to>
                                        <p:strVal val="visible"/>
                                      </p:to>
                                    </p:set>
                                    <p:anim calcmode="lin" valueType="num">
                                      <p:cBhvr additive="base">
                                        <p:cTn id="115" dur="500" fill="hold"/>
                                        <p:tgtEl>
                                          <p:spTgt spid="12"/>
                                        </p:tgtEl>
                                        <p:attrNameLst>
                                          <p:attrName>ppt_x</p:attrName>
                                        </p:attrNameLst>
                                      </p:cBhvr>
                                      <p:tavLst>
                                        <p:tav tm="0">
                                          <p:val>
                                            <p:strVal val="#ppt_x"/>
                                          </p:val>
                                        </p:tav>
                                        <p:tav tm="100000">
                                          <p:val>
                                            <p:strVal val="#ppt_x"/>
                                          </p:val>
                                        </p:tav>
                                      </p:tavLst>
                                    </p:anim>
                                    <p:anim calcmode="lin" valueType="num">
                                      <p:cBhvr additive="base">
                                        <p:cTn id="116" dur="500" fill="hold"/>
                                        <p:tgtEl>
                                          <p:spTgt spid="12"/>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64"/>
                                        </p:tgtEl>
                                        <p:attrNameLst>
                                          <p:attrName>style.visibility</p:attrName>
                                        </p:attrNameLst>
                                      </p:cBhvr>
                                      <p:to>
                                        <p:strVal val="visible"/>
                                      </p:to>
                                    </p:set>
                                    <p:anim calcmode="lin" valueType="num">
                                      <p:cBhvr additive="base">
                                        <p:cTn id="119" dur="500" fill="hold"/>
                                        <p:tgtEl>
                                          <p:spTgt spid="64"/>
                                        </p:tgtEl>
                                        <p:attrNameLst>
                                          <p:attrName>ppt_x</p:attrName>
                                        </p:attrNameLst>
                                      </p:cBhvr>
                                      <p:tavLst>
                                        <p:tav tm="0">
                                          <p:val>
                                            <p:strVal val="#ppt_x"/>
                                          </p:val>
                                        </p:tav>
                                        <p:tav tm="100000">
                                          <p:val>
                                            <p:strVal val="#ppt_x"/>
                                          </p:val>
                                        </p:tav>
                                      </p:tavLst>
                                    </p:anim>
                                    <p:anim calcmode="lin" valueType="num">
                                      <p:cBhvr additive="base">
                                        <p:cTn id="120" dur="500" fill="hold"/>
                                        <p:tgtEl>
                                          <p:spTgt spid="64"/>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68"/>
                                        </p:tgtEl>
                                        <p:attrNameLst>
                                          <p:attrName>style.visibility</p:attrName>
                                        </p:attrNameLst>
                                      </p:cBhvr>
                                      <p:to>
                                        <p:strVal val="visible"/>
                                      </p:to>
                                    </p:set>
                                    <p:anim calcmode="lin" valueType="num">
                                      <p:cBhvr additive="base">
                                        <p:cTn id="123" dur="500" fill="hold"/>
                                        <p:tgtEl>
                                          <p:spTgt spid="68"/>
                                        </p:tgtEl>
                                        <p:attrNameLst>
                                          <p:attrName>ppt_x</p:attrName>
                                        </p:attrNameLst>
                                      </p:cBhvr>
                                      <p:tavLst>
                                        <p:tav tm="0">
                                          <p:val>
                                            <p:strVal val="#ppt_x"/>
                                          </p:val>
                                        </p:tav>
                                        <p:tav tm="100000">
                                          <p:val>
                                            <p:strVal val="#ppt_x"/>
                                          </p:val>
                                        </p:tav>
                                      </p:tavLst>
                                    </p:anim>
                                    <p:anim calcmode="lin" valueType="num">
                                      <p:cBhvr additive="base">
                                        <p:cTn id="124" dur="500" fill="hold"/>
                                        <p:tgtEl>
                                          <p:spTgt spid="68"/>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70"/>
                                        </p:tgtEl>
                                        <p:attrNameLst>
                                          <p:attrName>style.visibility</p:attrName>
                                        </p:attrNameLst>
                                      </p:cBhvr>
                                      <p:to>
                                        <p:strVal val="visible"/>
                                      </p:to>
                                    </p:set>
                                    <p:anim calcmode="lin" valueType="num">
                                      <p:cBhvr additive="base">
                                        <p:cTn id="127" dur="500" fill="hold"/>
                                        <p:tgtEl>
                                          <p:spTgt spid="70"/>
                                        </p:tgtEl>
                                        <p:attrNameLst>
                                          <p:attrName>ppt_x</p:attrName>
                                        </p:attrNameLst>
                                      </p:cBhvr>
                                      <p:tavLst>
                                        <p:tav tm="0">
                                          <p:val>
                                            <p:strVal val="#ppt_x"/>
                                          </p:val>
                                        </p:tav>
                                        <p:tav tm="100000">
                                          <p:val>
                                            <p:strVal val="#ppt_x"/>
                                          </p:val>
                                        </p:tav>
                                      </p:tavLst>
                                    </p:anim>
                                    <p:anim calcmode="lin" valueType="num">
                                      <p:cBhvr additive="base">
                                        <p:cTn id="128" dur="500" fill="hold"/>
                                        <p:tgtEl>
                                          <p:spTgt spid="70"/>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79"/>
                                        </p:tgtEl>
                                        <p:attrNameLst>
                                          <p:attrName>style.visibility</p:attrName>
                                        </p:attrNameLst>
                                      </p:cBhvr>
                                      <p:to>
                                        <p:strVal val="visible"/>
                                      </p:to>
                                    </p:set>
                                    <p:anim calcmode="lin" valueType="num">
                                      <p:cBhvr additive="base">
                                        <p:cTn id="131" dur="500" fill="hold"/>
                                        <p:tgtEl>
                                          <p:spTgt spid="79"/>
                                        </p:tgtEl>
                                        <p:attrNameLst>
                                          <p:attrName>ppt_x</p:attrName>
                                        </p:attrNameLst>
                                      </p:cBhvr>
                                      <p:tavLst>
                                        <p:tav tm="0">
                                          <p:val>
                                            <p:strVal val="#ppt_x"/>
                                          </p:val>
                                        </p:tav>
                                        <p:tav tm="100000">
                                          <p:val>
                                            <p:strVal val="#ppt_x"/>
                                          </p:val>
                                        </p:tav>
                                      </p:tavLst>
                                    </p:anim>
                                    <p:anim calcmode="lin" valueType="num">
                                      <p:cBhvr additive="base">
                                        <p:cTn id="132" dur="500" fill="hold"/>
                                        <p:tgtEl>
                                          <p:spTgt spid="79"/>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81"/>
                                        </p:tgtEl>
                                        <p:attrNameLst>
                                          <p:attrName>style.visibility</p:attrName>
                                        </p:attrNameLst>
                                      </p:cBhvr>
                                      <p:to>
                                        <p:strVal val="visible"/>
                                      </p:to>
                                    </p:set>
                                    <p:anim calcmode="lin" valueType="num">
                                      <p:cBhvr additive="base">
                                        <p:cTn id="135" dur="500" fill="hold"/>
                                        <p:tgtEl>
                                          <p:spTgt spid="81"/>
                                        </p:tgtEl>
                                        <p:attrNameLst>
                                          <p:attrName>ppt_x</p:attrName>
                                        </p:attrNameLst>
                                      </p:cBhvr>
                                      <p:tavLst>
                                        <p:tav tm="0">
                                          <p:val>
                                            <p:strVal val="#ppt_x"/>
                                          </p:val>
                                        </p:tav>
                                        <p:tav tm="100000">
                                          <p:val>
                                            <p:strVal val="#ppt_x"/>
                                          </p:val>
                                        </p:tav>
                                      </p:tavLst>
                                    </p:anim>
                                    <p:anim calcmode="lin" valueType="num">
                                      <p:cBhvr additive="base">
                                        <p:cTn id="136" dur="500" fill="hold"/>
                                        <p:tgtEl>
                                          <p:spTgt spid="81"/>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7"/>
                                        </p:tgtEl>
                                        <p:attrNameLst>
                                          <p:attrName>style.visibility</p:attrName>
                                        </p:attrNameLst>
                                      </p:cBhvr>
                                      <p:to>
                                        <p:strVal val="visible"/>
                                      </p:to>
                                    </p:set>
                                    <p:anim calcmode="lin" valueType="num">
                                      <p:cBhvr additive="base">
                                        <p:cTn id="139" dur="500" fill="hold"/>
                                        <p:tgtEl>
                                          <p:spTgt spid="7"/>
                                        </p:tgtEl>
                                        <p:attrNameLst>
                                          <p:attrName>ppt_x</p:attrName>
                                        </p:attrNameLst>
                                      </p:cBhvr>
                                      <p:tavLst>
                                        <p:tav tm="0">
                                          <p:val>
                                            <p:strVal val="#ppt_x"/>
                                          </p:val>
                                        </p:tav>
                                        <p:tav tm="100000">
                                          <p:val>
                                            <p:strVal val="#ppt_x"/>
                                          </p:val>
                                        </p:tav>
                                      </p:tavLst>
                                    </p:anim>
                                    <p:anim calcmode="lin" valueType="num">
                                      <p:cBhvr additive="base">
                                        <p:cTn id="1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11"/>
                                        </p:tgtEl>
                                        <p:attrNameLst>
                                          <p:attrName>style.visibility</p:attrName>
                                        </p:attrNameLst>
                                      </p:cBhvr>
                                      <p:to>
                                        <p:strVal val="visible"/>
                                      </p:to>
                                    </p:set>
                                    <p:anim calcmode="lin" valueType="num">
                                      <p:cBhvr additive="base">
                                        <p:cTn id="145" dur="500" fill="hold"/>
                                        <p:tgtEl>
                                          <p:spTgt spid="11"/>
                                        </p:tgtEl>
                                        <p:attrNameLst>
                                          <p:attrName>ppt_x</p:attrName>
                                        </p:attrNameLst>
                                      </p:cBhvr>
                                      <p:tavLst>
                                        <p:tav tm="0">
                                          <p:val>
                                            <p:strVal val="#ppt_x"/>
                                          </p:val>
                                        </p:tav>
                                        <p:tav tm="100000">
                                          <p:val>
                                            <p:strVal val="#ppt_x"/>
                                          </p:val>
                                        </p:tav>
                                      </p:tavLst>
                                    </p:anim>
                                    <p:anim calcmode="lin" valueType="num">
                                      <p:cBhvr additive="base">
                                        <p:cTn id="146" dur="500" fill="hold"/>
                                        <p:tgtEl>
                                          <p:spTgt spid="11"/>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55"/>
                                        </p:tgtEl>
                                        <p:attrNameLst>
                                          <p:attrName>style.visibility</p:attrName>
                                        </p:attrNameLst>
                                      </p:cBhvr>
                                      <p:to>
                                        <p:strVal val="visible"/>
                                      </p:to>
                                    </p:set>
                                    <p:anim calcmode="lin" valueType="num">
                                      <p:cBhvr additive="base">
                                        <p:cTn id="149" dur="500" fill="hold"/>
                                        <p:tgtEl>
                                          <p:spTgt spid="55"/>
                                        </p:tgtEl>
                                        <p:attrNameLst>
                                          <p:attrName>ppt_x</p:attrName>
                                        </p:attrNameLst>
                                      </p:cBhvr>
                                      <p:tavLst>
                                        <p:tav tm="0">
                                          <p:val>
                                            <p:strVal val="#ppt_x"/>
                                          </p:val>
                                        </p:tav>
                                        <p:tav tm="100000">
                                          <p:val>
                                            <p:strVal val="#ppt_x"/>
                                          </p:val>
                                        </p:tav>
                                      </p:tavLst>
                                    </p:anim>
                                    <p:anim calcmode="lin" valueType="num">
                                      <p:cBhvr additive="base">
                                        <p:cTn id="150" dur="500" fill="hold"/>
                                        <p:tgtEl>
                                          <p:spTgt spid="55"/>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56"/>
                                        </p:tgtEl>
                                        <p:attrNameLst>
                                          <p:attrName>style.visibility</p:attrName>
                                        </p:attrNameLst>
                                      </p:cBhvr>
                                      <p:to>
                                        <p:strVal val="visible"/>
                                      </p:to>
                                    </p:set>
                                    <p:anim calcmode="lin" valueType="num">
                                      <p:cBhvr additive="base">
                                        <p:cTn id="153" dur="500" fill="hold"/>
                                        <p:tgtEl>
                                          <p:spTgt spid="56"/>
                                        </p:tgtEl>
                                        <p:attrNameLst>
                                          <p:attrName>ppt_x</p:attrName>
                                        </p:attrNameLst>
                                      </p:cBhvr>
                                      <p:tavLst>
                                        <p:tav tm="0">
                                          <p:val>
                                            <p:strVal val="#ppt_x"/>
                                          </p:val>
                                        </p:tav>
                                        <p:tav tm="100000">
                                          <p:val>
                                            <p:strVal val="#ppt_x"/>
                                          </p:val>
                                        </p:tav>
                                      </p:tavLst>
                                    </p:anim>
                                    <p:anim calcmode="lin" valueType="num">
                                      <p:cBhvr additive="base">
                                        <p:cTn id="154" dur="500" fill="hold"/>
                                        <p:tgtEl>
                                          <p:spTgt spid="56"/>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59"/>
                                        </p:tgtEl>
                                        <p:attrNameLst>
                                          <p:attrName>style.visibility</p:attrName>
                                        </p:attrNameLst>
                                      </p:cBhvr>
                                      <p:to>
                                        <p:strVal val="visible"/>
                                      </p:to>
                                    </p:set>
                                    <p:anim calcmode="lin" valueType="num">
                                      <p:cBhvr additive="base">
                                        <p:cTn id="157" dur="500" fill="hold"/>
                                        <p:tgtEl>
                                          <p:spTgt spid="59"/>
                                        </p:tgtEl>
                                        <p:attrNameLst>
                                          <p:attrName>ppt_x</p:attrName>
                                        </p:attrNameLst>
                                      </p:cBhvr>
                                      <p:tavLst>
                                        <p:tav tm="0">
                                          <p:val>
                                            <p:strVal val="#ppt_x"/>
                                          </p:val>
                                        </p:tav>
                                        <p:tav tm="100000">
                                          <p:val>
                                            <p:strVal val="#ppt_x"/>
                                          </p:val>
                                        </p:tav>
                                      </p:tavLst>
                                    </p:anim>
                                    <p:anim calcmode="lin" valueType="num">
                                      <p:cBhvr additive="base">
                                        <p:cTn id="158" dur="500" fill="hold"/>
                                        <p:tgtEl>
                                          <p:spTgt spid="59"/>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74"/>
                                        </p:tgtEl>
                                        <p:attrNameLst>
                                          <p:attrName>style.visibility</p:attrName>
                                        </p:attrNameLst>
                                      </p:cBhvr>
                                      <p:to>
                                        <p:strVal val="visible"/>
                                      </p:to>
                                    </p:set>
                                    <p:anim calcmode="lin" valueType="num">
                                      <p:cBhvr additive="base">
                                        <p:cTn id="161" dur="500" fill="hold"/>
                                        <p:tgtEl>
                                          <p:spTgt spid="74"/>
                                        </p:tgtEl>
                                        <p:attrNameLst>
                                          <p:attrName>ppt_x</p:attrName>
                                        </p:attrNameLst>
                                      </p:cBhvr>
                                      <p:tavLst>
                                        <p:tav tm="0">
                                          <p:val>
                                            <p:strVal val="#ppt_x"/>
                                          </p:val>
                                        </p:tav>
                                        <p:tav tm="100000">
                                          <p:val>
                                            <p:strVal val="#ppt_x"/>
                                          </p:val>
                                        </p:tav>
                                      </p:tavLst>
                                    </p:anim>
                                    <p:anim calcmode="lin" valueType="num">
                                      <p:cBhvr additive="base">
                                        <p:cTn id="162" dur="500" fill="hold"/>
                                        <p:tgtEl>
                                          <p:spTgt spid="74"/>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75"/>
                                        </p:tgtEl>
                                        <p:attrNameLst>
                                          <p:attrName>style.visibility</p:attrName>
                                        </p:attrNameLst>
                                      </p:cBhvr>
                                      <p:to>
                                        <p:strVal val="visible"/>
                                      </p:to>
                                    </p:set>
                                    <p:anim calcmode="lin" valueType="num">
                                      <p:cBhvr additive="base">
                                        <p:cTn id="165" dur="500" fill="hold"/>
                                        <p:tgtEl>
                                          <p:spTgt spid="75"/>
                                        </p:tgtEl>
                                        <p:attrNameLst>
                                          <p:attrName>ppt_x</p:attrName>
                                        </p:attrNameLst>
                                      </p:cBhvr>
                                      <p:tavLst>
                                        <p:tav tm="0">
                                          <p:val>
                                            <p:strVal val="#ppt_x"/>
                                          </p:val>
                                        </p:tav>
                                        <p:tav tm="100000">
                                          <p:val>
                                            <p:strVal val="#ppt_x"/>
                                          </p:val>
                                        </p:tav>
                                      </p:tavLst>
                                    </p:anim>
                                    <p:anim calcmode="lin" valueType="num">
                                      <p:cBhvr additive="base">
                                        <p:cTn id="166" dur="500" fill="hold"/>
                                        <p:tgtEl>
                                          <p:spTgt spid="75"/>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76"/>
                                        </p:tgtEl>
                                        <p:attrNameLst>
                                          <p:attrName>style.visibility</p:attrName>
                                        </p:attrNameLst>
                                      </p:cBhvr>
                                      <p:to>
                                        <p:strVal val="visible"/>
                                      </p:to>
                                    </p:set>
                                    <p:anim calcmode="lin" valueType="num">
                                      <p:cBhvr additive="base">
                                        <p:cTn id="169" dur="500" fill="hold"/>
                                        <p:tgtEl>
                                          <p:spTgt spid="76"/>
                                        </p:tgtEl>
                                        <p:attrNameLst>
                                          <p:attrName>ppt_x</p:attrName>
                                        </p:attrNameLst>
                                      </p:cBhvr>
                                      <p:tavLst>
                                        <p:tav tm="0">
                                          <p:val>
                                            <p:strVal val="#ppt_x"/>
                                          </p:val>
                                        </p:tav>
                                        <p:tav tm="100000">
                                          <p:val>
                                            <p:strVal val="#ppt_x"/>
                                          </p:val>
                                        </p:tav>
                                      </p:tavLst>
                                    </p:anim>
                                    <p:anim calcmode="lin" valueType="num">
                                      <p:cBhvr additive="base">
                                        <p:cTn id="170" dur="500" fill="hold"/>
                                        <p:tgtEl>
                                          <p:spTgt spid="76"/>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80"/>
                                        </p:tgtEl>
                                        <p:attrNameLst>
                                          <p:attrName>style.visibility</p:attrName>
                                        </p:attrNameLst>
                                      </p:cBhvr>
                                      <p:to>
                                        <p:strVal val="visible"/>
                                      </p:to>
                                    </p:set>
                                    <p:anim calcmode="lin" valueType="num">
                                      <p:cBhvr additive="base">
                                        <p:cTn id="173" dur="500" fill="hold"/>
                                        <p:tgtEl>
                                          <p:spTgt spid="80"/>
                                        </p:tgtEl>
                                        <p:attrNameLst>
                                          <p:attrName>ppt_x</p:attrName>
                                        </p:attrNameLst>
                                      </p:cBhvr>
                                      <p:tavLst>
                                        <p:tav tm="0">
                                          <p:val>
                                            <p:strVal val="#ppt_x"/>
                                          </p:val>
                                        </p:tav>
                                        <p:tav tm="100000">
                                          <p:val>
                                            <p:strVal val="#ppt_x"/>
                                          </p:val>
                                        </p:tav>
                                      </p:tavLst>
                                    </p:anim>
                                    <p:anim calcmode="lin" valueType="num">
                                      <p:cBhvr additive="base">
                                        <p:cTn id="174" dur="500" fill="hold"/>
                                        <p:tgtEl>
                                          <p:spTgt spid="80"/>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82"/>
                                        </p:tgtEl>
                                        <p:attrNameLst>
                                          <p:attrName>style.visibility</p:attrName>
                                        </p:attrNameLst>
                                      </p:cBhvr>
                                      <p:to>
                                        <p:strVal val="visible"/>
                                      </p:to>
                                    </p:set>
                                    <p:anim calcmode="lin" valueType="num">
                                      <p:cBhvr additive="base">
                                        <p:cTn id="177" dur="500" fill="hold"/>
                                        <p:tgtEl>
                                          <p:spTgt spid="82"/>
                                        </p:tgtEl>
                                        <p:attrNameLst>
                                          <p:attrName>ppt_x</p:attrName>
                                        </p:attrNameLst>
                                      </p:cBhvr>
                                      <p:tavLst>
                                        <p:tav tm="0">
                                          <p:val>
                                            <p:strVal val="#ppt_x"/>
                                          </p:val>
                                        </p:tav>
                                        <p:tav tm="100000">
                                          <p:val>
                                            <p:strVal val="#ppt_x"/>
                                          </p:val>
                                        </p:tav>
                                      </p:tavLst>
                                    </p:anim>
                                    <p:anim calcmode="lin" valueType="num">
                                      <p:cBhvr additive="base">
                                        <p:cTn id="178" dur="500" fill="hold"/>
                                        <p:tgtEl>
                                          <p:spTgt spid="82"/>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8"/>
                                        </p:tgtEl>
                                        <p:attrNameLst>
                                          <p:attrName>style.visibility</p:attrName>
                                        </p:attrNameLst>
                                      </p:cBhvr>
                                      <p:to>
                                        <p:strVal val="visible"/>
                                      </p:to>
                                    </p:set>
                                    <p:anim calcmode="lin" valueType="num">
                                      <p:cBhvr additive="base">
                                        <p:cTn id="181" dur="500" fill="hold"/>
                                        <p:tgtEl>
                                          <p:spTgt spid="8"/>
                                        </p:tgtEl>
                                        <p:attrNameLst>
                                          <p:attrName>ppt_x</p:attrName>
                                        </p:attrNameLst>
                                      </p:cBhvr>
                                      <p:tavLst>
                                        <p:tav tm="0">
                                          <p:val>
                                            <p:strVal val="#ppt_x"/>
                                          </p:val>
                                        </p:tav>
                                        <p:tav tm="100000">
                                          <p:val>
                                            <p:strVal val="#ppt_x"/>
                                          </p:val>
                                        </p:tav>
                                      </p:tavLst>
                                    </p:anim>
                                    <p:anim calcmode="lin" valueType="num">
                                      <p:cBhvr additive="base">
                                        <p:cTn id="18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 presetClass="entr" presetSubtype="4" fill="hold" grpId="0" nodeType="clickEffect">
                                  <p:stCondLst>
                                    <p:cond delay="0"/>
                                  </p:stCondLst>
                                  <p:childTnLst>
                                    <p:set>
                                      <p:cBhvr>
                                        <p:cTn id="186" dur="1" fill="hold">
                                          <p:stCondLst>
                                            <p:cond delay="0"/>
                                          </p:stCondLst>
                                        </p:cTn>
                                        <p:tgtEl>
                                          <p:spTgt spid="47"/>
                                        </p:tgtEl>
                                        <p:attrNameLst>
                                          <p:attrName>style.visibility</p:attrName>
                                        </p:attrNameLst>
                                      </p:cBhvr>
                                      <p:to>
                                        <p:strVal val="visible"/>
                                      </p:to>
                                    </p:set>
                                    <p:anim calcmode="lin" valueType="num">
                                      <p:cBhvr additive="base">
                                        <p:cTn id="187" dur="500" fill="hold"/>
                                        <p:tgtEl>
                                          <p:spTgt spid="47"/>
                                        </p:tgtEl>
                                        <p:attrNameLst>
                                          <p:attrName>ppt_x</p:attrName>
                                        </p:attrNameLst>
                                      </p:cBhvr>
                                      <p:tavLst>
                                        <p:tav tm="0">
                                          <p:val>
                                            <p:strVal val="#ppt_x"/>
                                          </p:val>
                                        </p:tav>
                                        <p:tav tm="100000">
                                          <p:val>
                                            <p:strVal val="#ppt_x"/>
                                          </p:val>
                                        </p:tav>
                                      </p:tavLst>
                                    </p:anim>
                                    <p:anim calcmode="lin" valueType="num">
                                      <p:cBhvr additive="base">
                                        <p:cTn id="18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2" presetClass="entr" presetSubtype="4" fill="hold" nodeType="clickEffect">
                                  <p:stCondLst>
                                    <p:cond delay="0"/>
                                  </p:stCondLst>
                                  <p:childTnLst>
                                    <p:set>
                                      <p:cBhvr>
                                        <p:cTn id="192" dur="1" fill="hold">
                                          <p:stCondLst>
                                            <p:cond delay="0"/>
                                          </p:stCondLst>
                                        </p:cTn>
                                        <p:tgtEl>
                                          <p:spTgt spid="10">
                                            <p:txEl>
                                              <p:pRg st="0" end="0"/>
                                            </p:txEl>
                                          </p:spTgt>
                                        </p:tgtEl>
                                        <p:attrNameLst>
                                          <p:attrName>style.visibility</p:attrName>
                                        </p:attrNameLst>
                                      </p:cBhvr>
                                      <p:to>
                                        <p:strVal val="visible"/>
                                      </p:to>
                                    </p:set>
                                    <p:anim calcmode="lin" valueType="num">
                                      <p:cBhvr additive="base">
                                        <p:cTn id="19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94"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95" presetID="2" presetClass="entr" presetSubtype="4" fill="hold" nodeType="withEffect">
                                  <p:stCondLst>
                                    <p:cond delay="0"/>
                                  </p:stCondLst>
                                  <p:childTnLst>
                                    <p:set>
                                      <p:cBhvr>
                                        <p:cTn id="196" dur="1" fill="hold">
                                          <p:stCondLst>
                                            <p:cond delay="0"/>
                                          </p:stCondLst>
                                        </p:cTn>
                                        <p:tgtEl>
                                          <p:spTgt spid="10">
                                            <p:txEl>
                                              <p:pRg st="1" end="1"/>
                                            </p:txEl>
                                          </p:spTgt>
                                        </p:tgtEl>
                                        <p:attrNameLst>
                                          <p:attrName>style.visibility</p:attrName>
                                        </p:attrNameLst>
                                      </p:cBhvr>
                                      <p:to>
                                        <p:strVal val="visible"/>
                                      </p:to>
                                    </p:set>
                                    <p:anim calcmode="lin" valueType="num">
                                      <p:cBhvr additive="base">
                                        <p:cTn id="19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9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2" presetClass="entr" presetSubtype="4" fill="hold" nodeType="clickEffect">
                                  <p:stCondLst>
                                    <p:cond delay="0"/>
                                  </p:stCondLst>
                                  <p:childTnLst>
                                    <p:set>
                                      <p:cBhvr>
                                        <p:cTn id="202" dur="1" fill="hold">
                                          <p:stCondLst>
                                            <p:cond delay="0"/>
                                          </p:stCondLst>
                                        </p:cTn>
                                        <p:tgtEl>
                                          <p:spTgt spid="10">
                                            <p:txEl>
                                              <p:pRg st="2" end="2"/>
                                            </p:txEl>
                                          </p:spTgt>
                                        </p:tgtEl>
                                        <p:attrNameLst>
                                          <p:attrName>style.visibility</p:attrName>
                                        </p:attrNameLst>
                                      </p:cBhvr>
                                      <p:to>
                                        <p:strVal val="visible"/>
                                      </p:to>
                                    </p:set>
                                    <p:anim calcmode="lin" valueType="num">
                                      <p:cBhvr additive="base">
                                        <p:cTn id="20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49" grpId="0" animBg="1"/>
      <p:bldP spid="50" grpId="0" animBg="1"/>
      <p:bldP spid="51" grpId="0" animBg="1"/>
      <p:bldP spid="52" grpId="0" animBg="1"/>
      <p:bldP spid="53" grpId="0" animBg="1"/>
      <p:bldP spid="54" grpId="0" animBg="1"/>
      <p:bldP spid="55" grpId="0" animBg="1"/>
      <p:bldP spid="56" grpId="0" animBg="1"/>
      <p:bldP spid="57" grpId="0"/>
      <p:bldP spid="58" grpId="0"/>
      <p:bldP spid="59" grpId="0"/>
      <p:bldP spid="60" grpId="0"/>
      <p:bldP spid="61" grpId="0" animBg="1"/>
      <p:bldP spid="62" grpId="0" animBg="1"/>
      <p:bldP spid="63" grpId="0" animBg="1"/>
      <p:bldP spid="64" grpId="0" animBg="1"/>
      <p:bldP spid="65" grpId="0"/>
      <p:bldP spid="66" grpId="0" animBg="1"/>
      <p:bldP spid="67" grpId="0" animBg="1"/>
      <p:bldP spid="68" grpId="0"/>
      <p:bldP spid="69" grpId="0" animBg="1"/>
      <p:bldP spid="70" grpId="0" animBg="1"/>
      <p:bldP spid="71" grpId="0"/>
      <p:bldP spid="72" grpId="0" animBg="1"/>
      <p:bldP spid="73" grpId="0" animBg="1"/>
      <p:bldP spid="74" grpId="0"/>
      <p:bldP spid="75" grpId="0" animBg="1"/>
      <p:bldP spid="76" grpId="0" animBg="1"/>
      <p:bldP spid="77" grpId="0"/>
      <p:bldP spid="78" grpId="0"/>
      <p:bldP spid="79" grpId="0"/>
      <p:bldP spid="80" grpId="0"/>
      <p:bldP spid="81" grpId="0"/>
      <p:bldP spid="82" grpId="0"/>
      <p:bldP spid="4" grpId="0"/>
      <p:bldP spid="5" grpId="0"/>
      <p:bldP spid="6" grpId="0"/>
      <p:bldP spid="7" grpId="0"/>
      <p:bldP spid="8" grpId="0"/>
      <p:bldP spid="9" grpId="0"/>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1700" dirty="0" err="1">
                <a:solidFill>
                  <a:schemeClr val="bg1"/>
                </a:solidFill>
              </a:rPr>
              <a:t>Forword</a:t>
            </a:r>
            <a:r>
              <a:rPr lang="en-GB" sz="1700">
                <a:solidFill>
                  <a:schemeClr val="bg1"/>
                </a:solidFill>
              </a:rPr>
              <a:t> (1)</a:t>
            </a:r>
          </a:p>
        </p:txBody>
      </p:sp>
      <p:sp>
        <p:nvSpPr>
          <p:cNvPr id="5" name="TextBox 4"/>
          <p:cNvSpPr txBox="1"/>
          <p:nvPr/>
        </p:nvSpPr>
        <p:spPr>
          <a:xfrm>
            <a:off x="71438" y="453368"/>
            <a:ext cx="34299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Verdana"/>
                <a:ea typeface="+mn-ea"/>
                <a:cs typeface="+mn-cs"/>
              </a:rPr>
              <a:t>Remarks to the terminology</a:t>
            </a:r>
          </a:p>
        </p:txBody>
      </p:sp>
      <p:sp>
        <p:nvSpPr>
          <p:cNvPr id="13" name="TextBox 12"/>
          <p:cNvSpPr txBox="1"/>
          <p:nvPr/>
        </p:nvSpPr>
        <p:spPr>
          <a:xfrm>
            <a:off x="250532" y="804451"/>
            <a:ext cx="8997015" cy="278537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The use of the terms </a:t>
            </a:r>
            <a:r>
              <a:rPr kumimoji="0" lang="en-GB" sz="1600" b="0" i="0" u="none" strike="noStrike" kern="1200" cap="none" spc="0" normalizeH="0" baseline="0" noProof="0" dirty="0">
                <a:ln>
                  <a:noFill/>
                </a:ln>
                <a:solidFill>
                  <a:srgbClr val="FF0000"/>
                </a:solidFill>
                <a:effectLst/>
                <a:uLnTx/>
                <a:uFillTx/>
                <a:latin typeface="Verdana"/>
                <a:ea typeface="+mn-ea"/>
                <a:cs typeface="+mn-cs"/>
              </a:rPr>
              <a:t>processor</a:t>
            </a:r>
            <a:r>
              <a:rPr kumimoji="0" lang="en-GB" sz="1600" b="0" i="0" u="none" strike="noStrike" kern="1200" cap="none" spc="0" normalizeH="0" baseline="0" noProof="0" dirty="0">
                <a:ln>
                  <a:noFill/>
                </a:ln>
                <a:solidFill>
                  <a:srgbClr val="000000"/>
                </a:solidFill>
                <a:effectLst/>
                <a:uLnTx/>
                <a:uFillTx/>
                <a:latin typeface="Verdana"/>
                <a:ea typeface="+mn-ea"/>
                <a:cs typeface="+mn-cs"/>
              </a:rPr>
              <a:t> and </a:t>
            </a:r>
            <a:r>
              <a:rPr kumimoji="0" lang="en-GB" sz="1600" b="0" i="0" u="none" strike="noStrike" kern="1200" cap="none" spc="0" normalizeH="0" baseline="0" noProof="0" dirty="0">
                <a:ln>
                  <a:noFill/>
                </a:ln>
                <a:solidFill>
                  <a:srgbClr val="FF0000"/>
                </a:solidFill>
                <a:effectLst/>
                <a:uLnTx/>
                <a:uFillTx/>
                <a:latin typeface="Verdana"/>
                <a:ea typeface="+mn-ea"/>
                <a:cs typeface="+mn-cs"/>
              </a:rPr>
              <a:t>CPU</a:t>
            </a:r>
            <a:r>
              <a:rPr kumimoji="0" lang="en-GB" sz="1600" b="0" i="0" u="none" strike="noStrike" kern="1200" cap="none" spc="0" normalizeH="0" baseline="0" noProof="0" dirty="0">
                <a:ln>
                  <a:noFill/>
                </a:ln>
                <a:solidFill>
                  <a:srgbClr val="000000"/>
                </a:solidFill>
                <a:effectLst/>
                <a:uLnTx/>
                <a:uFillTx/>
                <a:latin typeface="Verdana"/>
                <a:ea typeface="+mn-ea"/>
                <a:cs typeface="+mn-cs"/>
              </a:rPr>
              <a:t> needs clarification.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ARM</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designs</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functional units of processors</a:t>
            </a:r>
            <a:r>
              <a:rPr kumimoji="0" lang="en-GB" sz="1600" b="0" i="0" u="none" strike="noStrike" kern="1200" cap="none" spc="0" normalizeH="0" baseline="0" noProof="0" dirty="0">
                <a:ln>
                  <a:noFill/>
                </a:ln>
                <a:solidFill>
                  <a:srgbClr val="000000"/>
                </a:solidFill>
                <a:effectLst/>
                <a:uLnTx/>
                <a:uFillTx/>
                <a:latin typeface="Verdana"/>
                <a:ea typeface="+mn-ea"/>
                <a:cs typeface="+mn-cs"/>
              </a:rPr>
              <a:t>, like CPU cores, GPUs, NPUs (Neural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Processing Units), MCs (Memory Controllers), on-die interconnects etc. and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markets the </a:t>
            </a:r>
            <a:r>
              <a:rPr kumimoji="0" lang="en-GB" sz="1600" b="0" i="0" u="none" strike="noStrike" kern="1200" cap="none" spc="0" normalizeH="0" baseline="0" noProof="0" dirty="0">
                <a:ln>
                  <a:noFill/>
                </a:ln>
                <a:solidFill>
                  <a:srgbClr val="FF0000"/>
                </a:solidFill>
                <a:effectLst/>
                <a:uLnTx/>
                <a:uFillTx/>
                <a:latin typeface="Verdana"/>
                <a:ea typeface="+mn-ea"/>
                <a:cs typeface="+mn-cs"/>
              </a:rPr>
              <a:t>IP (Intellectual Property) </a:t>
            </a:r>
            <a:r>
              <a:rPr kumimoji="0" lang="en-GB" sz="1600" b="0" i="0" u="none" strike="noStrike" kern="1200" cap="none" spc="0" normalizeH="0" baseline="0" noProof="0" dirty="0">
                <a:ln>
                  <a:noFill/>
                </a:ln>
                <a:solidFill>
                  <a:srgbClr val="000000"/>
                </a:solidFill>
                <a:effectLst/>
                <a:uLnTx/>
                <a:uFillTx/>
                <a:latin typeface="Verdana"/>
                <a:ea typeface="+mn-ea"/>
                <a:cs typeface="+mn-cs"/>
              </a:rPr>
              <a:t>of their designs to other firms.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By contrast, </a:t>
            </a:r>
            <a:r>
              <a:rPr kumimoji="0" lang="en-GB" sz="1600" b="0" i="0" u="none" strike="noStrike" kern="1200" cap="none" spc="0" normalizeH="0" baseline="0" noProof="0" dirty="0">
                <a:ln>
                  <a:noFill/>
                </a:ln>
                <a:solidFill>
                  <a:srgbClr val="FF0000"/>
                </a:solidFill>
                <a:effectLst/>
                <a:uLnTx/>
                <a:uFillTx/>
                <a:latin typeface="Verdana"/>
                <a:ea typeface="+mn-ea"/>
                <a:cs typeface="+mn-cs"/>
              </a:rPr>
              <a:t>other firms</a:t>
            </a:r>
            <a:r>
              <a:rPr kumimoji="0" lang="en-GB" sz="1600" b="0" i="0" u="none" strike="noStrike" kern="1200" cap="none" spc="0" normalizeH="0" baseline="0" noProof="0" dirty="0">
                <a:ln>
                  <a:noFill/>
                </a:ln>
                <a:solidFill>
                  <a:srgbClr val="000000"/>
                </a:solidFill>
                <a:effectLst/>
                <a:uLnTx/>
                <a:uFillTx/>
                <a:latin typeface="Verdana"/>
                <a:ea typeface="+mn-ea"/>
                <a:cs typeface="+mn-cs"/>
              </a:rPr>
              <a:t>, like Intel, AMD, Apple, Samsung, Qualcomm, etc., 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20" normalizeH="0" baseline="0" noProof="0" dirty="0">
                <a:ln>
                  <a:noFill/>
                </a:ln>
                <a:solidFill>
                  <a:srgbClr val="0070C0"/>
                </a:solidFill>
                <a:effectLst/>
                <a:uLnTx/>
                <a:uFillTx/>
                <a:latin typeface="Verdana"/>
                <a:ea typeface="+mn-ea"/>
                <a:cs typeface="+mn-cs"/>
              </a:rPr>
              <a:t>designing full-fledged processors</a:t>
            </a:r>
            <a:r>
              <a:rPr kumimoji="0" lang="en-GB" sz="1600" b="0" i="0" u="none" strike="noStrike" kern="1200" cap="none" spc="-20" normalizeH="0" baseline="0" noProof="0" dirty="0">
                <a:ln>
                  <a:noFill/>
                </a:ln>
                <a:solidFill>
                  <a:srgbClr val="000000"/>
                </a:solidFill>
                <a:effectLst/>
                <a:uLnTx/>
                <a:uFillTx/>
                <a:latin typeface="Verdana"/>
                <a:ea typeface="+mn-ea"/>
                <a:cs typeface="+mn-cs"/>
              </a:rPr>
              <a:t>, partly based on ARM’s IP (Intellectual Property)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while fabricating their processors by themselves (e.g., Intel, Samsung) or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let them be produced by external foundries (e.g., TSMC, Samsung).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This is why we use </a:t>
            </a:r>
            <a:r>
              <a:rPr kumimoji="0" lang="en-US" sz="1600" b="0" i="0" u="none" strike="noStrike" kern="1200" cap="none" spc="-30" normalizeH="0" baseline="0" noProof="0" dirty="0">
                <a:ln>
                  <a:noFill/>
                </a:ln>
                <a:solidFill>
                  <a:srgbClr val="FF0000"/>
                </a:solidFill>
                <a:effectLst/>
                <a:uLnTx/>
                <a:uFillTx/>
                <a:latin typeface="Verdana"/>
                <a:ea typeface="+mn-ea"/>
                <a:cs typeface="+mn-cs"/>
              </a:rPr>
              <a:t>specific terminology </a:t>
            </a:r>
            <a:r>
              <a:rPr kumimoji="0" lang="en-US" sz="1600" b="0" i="0" u="none" strike="noStrike" kern="1200" cap="none" spc="-30" normalizeH="0" baseline="0" noProof="0" dirty="0">
                <a:ln>
                  <a:noFill/>
                </a:ln>
                <a:solidFill>
                  <a:srgbClr val="000000"/>
                </a:solidFill>
                <a:effectLst/>
                <a:uLnTx/>
                <a:uFillTx/>
                <a:latin typeface="Verdana"/>
                <a:ea typeface="+mn-ea"/>
                <a:cs typeface="+mn-cs"/>
              </a:rPr>
              <a:t>when discussing ARM's related designs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        (as seen in the next Figure). </a:t>
            </a:r>
            <a:endParaRPr kumimoji="0" lang="en-GB" sz="1600" b="0" i="0" u="none" strike="noStrike" kern="1200" cap="none" spc="0" normalizeH="0" baseline="0" noProof="0" dirty="0">
              <a:ln>
                <a:noFill/>
              </a:ln>
              <a:solidFill>
                <a:srgbClr val="FF0000"/>
              </a:solidFill>
              <a:effectLst/>
              <a:uLnTx/>
              <a:uFillTx/>
              <a:latin typeface="Verdana"/>
              <a:ea typeface="+mn-ea"/>
              <a:cs typeface="+mn-cs"/>
            </a:endParaRPr>
          </a:p>
        </p:txBody>
      </p:sp>
      <p:sp>
        <p:nvSpPr>
          <p:cNvPr id="2" name="TextBox 1"/>
          <p:cNvSpPr txBox="1"/>
          <p:nvPr/>
        </p:nvSpPr>
        <p:spPr>
          <a:xfrm>
            <a:off x="-18510" y="6399330"/>
            <a:ext cx="945816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120" normalizeH="0" baseline="0" noProof="0" dirty="0">
                <a:ln>
                  <a:noFill/>
                </a:ln>
                <a:solidFill>
                  <a:srgbClr val="000000"/>
                </a:solidFill>
                <a:effectLst/>
                <a:uLnTx/>
                <a:uFillTx/>
                <a:latin typeface="Verdana"/>
                <a:ea typeface="+mn-ea"/>
                <a:cs typeface="+mn-cs"/>
              </a:rPr>
              <a:t>IP: Intellectual Property (</a:t>
            </a:r>
            <a:r>
              <a:rPr kumimoji="0" lang="en-GB" sz="1600" b="0" i="0" u="none" strike="noStrike" kern="1200" cap="none" spc="-120" normalizeH="0" baseline="0" noProof="0" dirty="0" err="1">
                <a:ln>
                  <a:noFill/>
                </a:ln>
                <a:solidFill>
                  <a:srgbClr val="000000"/>
                </a:solidFill>
                <a:effectLst/>
                <a:uLnTx/>
                <a:uFillTx/>
                <a:latin typeface="Verdana"/>
                <a:ea typeface="+mn-ea"/>
                <a:cs typeface="+mn-cs"/>
              </a:rPr>
              <a:t>szellemi</a:t>
            </a:r>
            <a:r>
              <a:rPr kumimoji="0" lang="en-GB" sz="1600" b="0" i="0" u="none" strike="noStrike" kern="1200" cap="none" spc="-120" normalizeH="0" baseline="0" noProof="0" dirty="0">
                <a:ln>
                  <a:noFill/>
                </a:ln>
                <a:solidFill>
                  <a:srgbClr val="000000"/>
                </a:solidFill>
                <a:effectLst/>
                <a:uLnTx/>
                <a:uFillTx/>
                <a:latin typeface="Verdana"/>
                <a:ea typeface="+mn-ea"/>
                <a:cs typeface="+mn-cs"/>
              </a:rPr>
              <a:t> </a:t>
            </a:r>
            <a:r>
              <a:rPr kumimoji="0" lang="en-GB" sz="1600" b="0" i="0" u="none" strike="noStrike" kern="1200" cap="none" spc="-120" normalizeH="0" baseline="0" noProof="0" dirty="0" err="1">
                <a:ln>
                  <a:noFill/>
                </a:ln>
                <a:solidFill>
                  <a:srgbClr val="000000"/>
                </a:solidFill>
                <a:effectLst/>
                <a:uLnTx/>
                <a:uFillTx/>
                <a:latin typeface="Verdana"/>
                <a:ea typeface="+mn-ea"/>
                <a:cs typeface="+mn-cs"/>
              </a:rPr>
              <a:t>termék</a:t>
            </a:r>
            <a:r>
              <a:rPr kumimoji="0" lang="en-GB" sz="1600" b="0" i="0" u="none" strike="noStrike" kern="1200" cap="none" spc="-120" normalizeH="0" baseline="0" noProof="0" dirty="0">
                <a:ln>
                  <a:noFill/>
                </a:ln>
                <a:solidFill>
                  <a:srgbClr val="000000"/>
                </a:solidFill>
                <a:effectLst/>
                <a:uLnTx/>
                <a:uFillTx/>
                <a:latin typeface="Verdana"/>
                <a:ea typeface="+mn-ea"/>
                <a:cs typeface="+mn-cs"/>
              </a:rPr>
              <a:t>)  On-die interconnect: </a:t>
            </a:r>
            <a:r>
              <a:rPr kumimoji="0" lang="en-GB" sz="1600" b="0" i="0" u="none" strike="noStrike" kern="1200" cap="none" spc="-120" normalizeH="0" baseline="0" noProof="0" dirty="0" err="1">
                <a:ln>
                  <a:noFill/>
                </a:ln>
                <a:solidFill>
                  <a:srgbClr val="000000"/>
                </a:solidFill>
                <a:effectLst/>
                <a:uLnTx/>
                <a:uFillTx/>
                <a:latin typeface="Verdana"/>
                <a:ea typeface="+mn-ea"/>
                <a:cs typeface="+mn-cs"/>
              </a:rPr>
              <a:t>lapkán</a:t>
            </a:r>
            <a:r>
              <a:rPr kumimoji="0" lang="en-GB" sz="1600" b="0" i="0" u="none" strike="noStrike" kern="1200" cap="none" spc="-120" normalizeH="0" baseline="0" noProof="0" dirty="0">
                <a:ln>
                  <a:noFill/>
                </a:ln>
                <a:solidFill>
                  <a:srgbClr val="000000"/>
                </a:solidFill>
                <a:effectLst/>
                <a:uLnTx/>
                <a:uFillTx/>
                <a:latin typeface="Verdana"/>
                <a:ea typeface="+mn-ea"/>
                <a:cs typeface="+mn-cs"/>
              </a:rPr>
              <a:t> </a:t>
            </a:r>
            <a:r>
              <a:rPr kumimoji="0" lang="en-GB" sz="1600" b="0" i="0" u="none" strike="noStrike" kern="1200" cap="none" spc="-120" normalizeH="0" baseline="0" noProof="0" dirty="0" err="1">
                <a:ln>
                  <a:noFill/>
                </a:ln>
                <a:solidFill>
                  <a:srgbClr val="000000"/>
                </a:solidFill>
                <a:effectLst/>
                <a:uLnTx/>
                <a:uFillTx/>
                <a:latin typeface="Verdana"/>
                <a:ea typeface="+mn-ea"/>
                <a:cs typeface="+mn-cs"/>
              </a:rPr>
              <a:t>megvalósított</a:t>
            </a:r>
            <a:r>
              <a:rPr kumimoji="0" lang="en-GB" sz="1600" b="0" i="0" u="none" strike="noStrike" kern="1200" cap="none" spc="-120" normalizeH="0" baseline="0" noProof="0" dirty="0">
                <a:ln>
                  <a:noFill/>
                </a:ln>
                <a:solidFill>
                  <a:srgbClr val="000000"/>
                </a:solidFill>
                <a:effectLst/>
                <a:uLnTx/>
                <a:uFillTx/>
                <a:latin typeface="Verdana"/>
                <a:ea typeface="+mn-ea"/>
                <a:cs typeface="+mn-cs"/>
              </a:rPr>
              <a:t> </a:t>
            </a:r>
            <a:r>
              <a:rPr kumimoji="0" lang="en-GB" sz="1600" b="0" i="0" u="none" strike="noStrike" kern="1200" cap="none" spc="-120" normalizeH="0" baseline="0" noProof="0" dirty="0" err="1">
                <a:ln>
                  <a:noFill/>
                </a:ln>
                <a:solidFill>
                  <a:srgbClr val="000000"/>
                </a:solidFill>
                <a:effectLst/>
                <a:uLnTx/>
                <a:uFillTx/>
                <a:latin typeface="Verdana"/>
                <a:ea typeface="+mn-ea"/>
                <a:cs typeface="+mn-cs"/>
              </a:rPr>
              <a:t>kapcsolóhálózat</a:t>
            </a:r>
            <a:endParaRPr kumimoji="0" lang="en-GB" sz="1600" b="0" i="0" u="none" strike="noStrike" kern="1200" cap="none" spc="-12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64511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 calcmode="lin" valueType="num">
                                      <p:cBhvr additive="base">
                                        <p:cTn id="1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 calcmode="lin" valueType="num">
                                      <p:cBhvr additive="base">
                                        <p:cTn id="2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 calcmode="lin" valueType="num">
                                      <p:cBhvr additive="base">
                                        <p:cTn id="31"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anim calcmode="lin" valueType="num">
                                      <p:cBhvr additive="base">
                                        <p:cTn id="35"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anim calcmode="lin" valueType="num">
                                      <p:cBhvr additive="base">
                                        <p:cTn id="39"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xEl>
                                              <p:pRg st="7" end="7"/>
                                            </p:txEl>
                                          </p:spTgt>
                                        </p:tgtEl>
                                        <p:attrNameLst>
                                          <p:attrName>style.visibility</p:attrName>
                                        </p:attrNameLst>
                                      </p:cBhvr>
                                      <p:to>
                                        <p:strVal val="visible"/>
                                      </p:to>
                                    </p:set>
                                    <p:anim calcmode="lin" valueType="num">
                                      <p:cBhvr additive="base">
                                        <p:cTn id="43"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xEl>
                                              <p:pRg st="8" end="8"/>
                                            </p:txEl>
                                          </p:spTgt>
                                        </p:tgtEl>
                                        <p:attrNameLst>
                                          <p:attrName>style.visibility</p:attrName>
                                        </p:attrNameLst>
                                      </p:cBhvr>
                                      <p:to>
                                        <p:strVal val="visible"/>
                                      </p:to>
                                    </p:set>
                                    <p:anim calcmode="lin" valueType="num">
                                      <p:cBhvr additive="base">
                                        <p:cTn id="49"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3">
                                            <p:txEl>
                                              <p:pRg st="9" end="9"/>
                                            </p:txEl>
                                          </p:spTgt>
                                        </p:tgtEl>
                                        <p:attrNameLst>
                                          <p:attrName>style.visibility</p:attrName>
                                        </p:attrNameLst>
                                      </p:cBhvr>
                                      <p:to>
                                        <p:strVal val="visible"/>
                                      </p:to>
                                    </p:set>
                                    <p:anim calcmode="lin" valueType="num">
                                      <p:cBhvr additive="base">
                                        <p:cTn id="53" dur="500" fill="hold"/>
                                        <p:tgtEl>
                                          <p:spTgt spid="1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467CA-E2DB-F179-2DDC-C814642DD43F}"/>
              </a:ext>
            </a:extLst>
          </p:cNvPr>
          <p:cNvSpPr>
            <a:spLocks noGrp="1"/>
          </p:cNvSpPr>
          <p:nvPr>
            <p:ph type="title"/>
          </p:nvPr>
        </p:nvSpPr>
        <p:spPr/>
        <p:txBody>
          <a:bodyPr/>
          <a:lstStyle/>
          <a:p>
            <a:endParaRPr lang="hu-HU"/>
          </a:p>
        </p:txBody>
      </p:sp>
      <p:sp>
        <p:nvSpPr>
          <p:cNvPr id="43" name="Title 1">
            <a:extLst>
              <a:ext uri="{FF2B5EF4-FFF2-40B4-BE49-F238E27FC236}">
                <a16:creationId xmlns:a16="http://schemas.microsoft.com/office/drawing/2014/main" id="{A62287EA-158F-2105-6490-87752D8F7014}"/>
              </a:ext>
            </a:extLst>
          </p:cNvPr>
          <p:cNvSpPr txBox="1">
            <a:spLocks/>
          </p:cNvSpPr>
          <p:nvPr/>
        </p:nvSpPr>
        <p:spPr bwMode="auto">
          <a:xfrm>
            <a:off x="0" y="0"/>
            <a:ext cx="9144000" cy="393700"/>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8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(2)</a:t>
            </a:r>
            <a:endParaRPr kumimoji="0" lang="en-US" sz="1680" b="0" i="0" u="none" strike="noStrike" kern="0" cap="none" spc="0" normalizeH="0" baseline="0" noProof="0" dirty="0">
              <a:ln>
                <a:noFill/>
              </a:ln>
              <a:solidFill>
                <a:srgbClr val="FFFFFF"/>
              </a:solidFill>
              <a:effectLst/>
              <a:uLnTx/>
              <a:uFillTx/>
              <a:latin typeface="Verdana"/>
              <a:ea typeface="+mj-ea"/>
              <a:cs typeface="+mj-cs"/>
            </a:endParaRPr>
          </a:p>
        </p:txBody>
      </p:sp>
      <p:sp>
        <p:nvSpPr>
          <p:cNvPr id="44" name="TextBox 43">
            <a:extLst>
              <a:ext uri="{FF2B5EF4-FFF2-40B4-BE49-F238E27FC236}">
                <a16:creationId xmlns:a16="http://schemas.microsoft.com/office/drawing/2014/main" id="{AD415F88-88C5-E020-35C5-0608FD40120F}"/>
              </a:ext>
            </a:extLst>
          </p:cNvPr>
          <p:cNvSpPr txBox="1"/>
          <p:nvPr/>
        </p:nvSpPr>
        <p:spPr>
          <a:xfrm>
            <a:off x="74801" y="441325"/>
            <a:ext cx="93275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50" normalizeH="0" baseline="0" noProof="0" dirty="0">
                <a:ln>
                  <a:noFill/>
                </a:ln>
                <a:solidFill>
                  <a:srgbClr val="2D2D8A"/>
                </a:solidFill>
                <a:effectLst/>
                <a:uLnTx/>
                <a:uFillTx/>
                <a:latin typeface="Verdana"/>
                <a:ea typeface="+mn-ea"/>
                <a:cs typeface="+mn-cs"/>
              </a:rPr>
              <a:t>Which Arm ISA </a:t>
            </a:r>
            <a:r>
              <a:rPr kumimoji="0" lang="hu-HU" altLang="en-US" sz="1800" b="0" i="0" u="none" strike="noStrike" kern="1200" cap="none" spc="-50" normalizeH="0" baseline="0" noProof="0" dirty="0" err="1">
                <a:ln>
                  <a:noFill/>
                </a:ln>
                <a:solidFill>
                  <a:srgbClr val="2D2D8A"/>
                </a:solidFill>
                <a:effectLst/>
                <a:uLnTx/>
                <a:uFillTx/>
                <a:latin typeface="Verdana"/>
                <a:ea typeface="+mn-ea"/>
                <a:cs typeface="+mn-cs"/>
              </a:rPr>
              <a:t>extensions</a:t>
            </a:r>
            <a:r>
              <a:rPr kumimoji="0" lang="en-US" altLang="en-US" sz="1800" b="0" i="0" u="none" strike="noStrike" kern="1200" cap="none" spc="-50" normalizeH="0" baseline="0" noProof="0" dirty="0">
                <a:ln>
                  <a:noFill/>
                </a:ln>
                <a:solidFill>
                  <a:srgbClr val="2D2D8A"/>
                </a:solidFill>
                <a:effectLst/>
                <a:uLnTx/>
                <a:uFillTx/>
                <a:latin typeface="Verdana"/>
                <a:ea typeface="+mn-ea"/>
                <a:cs typeface="+mn-cs"/>
              </a:rPr>
              <a:t> are used at present in numeric computations?</a:t>
            </a:r>
          </a:p>
        </p:txBody>
      </p:sp>
      <p:sp>
        <p:nvSpPr>
          <p:cNvPr id="45" name="Rounded Rectangle 10">
            <a:extLst>
              <a:ext uri="{FF2B5EF4-FFF2-40B4-BE49-F238E27FC236}">
                <a16:creationId xmlns:a16="http://schemas.microsoft.com/office/drawing/2014/main" id="{27F8679E-659F-7B62-876B-340C66E41E98}"/>
              </a:ext>
            </a:extLst>
          </p:cNvPr>
          <p:cNvSpPr/>
          <p:nvPr/>
        </p:nvSpPr>
        <p:spPr bwMode="auto">
          <a:xfrm>
            <a:off x="-18510" y="876843"/>
            <a:ext cx="9146964" cy="1548000"/>
          </a:xfrm>
          <a:prstGeom prst="roundRect">
            <a:avLst/>
          </a:prstGeom>
          <a:solidFill>
            <a:srgbClr val="DBEE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 name="TextBox 45">
            <a:extLst>
              <a:ext uri="{FF2B5EF4-FFF2-40B4-BE49-F238E27FC236}">
                <a16:creationId xmlns:a16="http://schemas.microsoft.com/office/drawing/2014/main" id="{10EF7047-D52D-D709-B892-C323ABD63A44}"/>
              </a:ext>
            </a:extLst>
          </p:cNvPr>
          <p:cNvSpPr txBox="1"/>
          <p:nvPr/>
        </p:nvSpPr>
        <p:spPr>
          <a:xfrm>
            <a:off x="74918" y="876843"/>
            <a:ext cx="90665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From all extensions introduced for enhancing the compute capabilities of the Arm ISA,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recently, </a:t>
            </a:r>
            <a:r>
              <a:rPr kumimoji="0" lang="en-US" sz="1600" b="0" i="0" u="none" strike="noStrike" kern="1200" cap="none" spc="0" normalizeH="0" baseline="0" noProof="0" dirty="0">
                <a:ln>
                  <a:noFill/>
                </a:ln>
                <a:solidFill>
                  <a:srgbClr val="FF0000"/>
                </a:solidFill>
                <a:effectLst/>
                <a:uLnTx/>
                <a:uFillTx/>
                <a:latin typeface="Verdana"/>
                <a:ea typeface="+mn-ea"/>
                <a:cs typeface="+mn-cs"/>
              </a:rPr>
              <a:t>only</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7" name="Rounded Rectangle 21">
            <a:extLst>
              <a:ext uri="{FF2B5EF4-FFF2-40B4-BE49-F238E27FC236}">
                <a16:creationId xmlns:a16="http://schemas.microsoft.com/office/drawing/2014/main" id="{3538D11A-9398-6667-F3FA-2F9F9C106984}"/>
              </a:ext>
            </a:extLst>
          </p:cNvPr>
          <p:cNvSpPr/>
          <p:nvPr/>
        </p:nvSpPr>
        <p:spPr bwMode="auto">
          <a:xfrm>
            <a:off x="-36568" y="2566169"/>
            <a:ext cx="9144000" cy="2952000"/>
          </a:xfrm>
          <a:prstGeom prst="roundRect">
            <a:avLst/>
          </a:prstGeom>
          <a:solidFill>
            <a:schemeClr val="bg1">
              <a:lumMod val="95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 name="Text Box 16">
            <a:extLst>
              <a:ext uri="{FF2B5EF4-FFF2-40B4-BE49-F238E27FC236}">
                <a16:creationId xmlns:a16="http://schemas.microsoft.com/office/drawing/2014/main" id="{AFBE3712-C271-A813-B2AC-04FEBD0A6925}"/>
              </a:ext>
            </a:extLst>
          </p:cNvPr>
          <p:cNvSpPr txBox="1">
            <a:spLocks noChangeArrowheads="1"/>
          </p:cNvSpPr>
          <p:nvPr/>
        </p:nvSpPr>
        <p:spPr bwMode="auto">
          <a:xfrm>
            <a:off x="1569131" y="2690389"/>
            <a:ext cx="641072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Arm</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ISA </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extensions</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introduced to enhance compute capabilities</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9" name="Line 17">
            <a:extLst>
              <a:ext uri="{FF2B5EF4-FFF2-40B4-BE49-F238E27FC236}">
                <a16:creationId xmlns:a16="http://schemas.microsoft.com/office/drawing/2014/main" id="{92C0B371-6425-4E60-DDDE-873EDE553AA4}"/>
              </a:ext>
            </a:extLst>
          </p:cNvPr>
          <p:cNvSpPr>
            <a:spLocks noChangeShapeType="1"/>
          </p:cNvSpPr>
          <p:nvPr/>
        </p:nvSpPr>
        <p:spPr bwMode="auto">
          <a:xfrm flipV="1">
            <a:off x="698605" y="3258904"/>
            <a:ext cx="72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0" name="Line 22">
            <a:extLst>
              <a:ext uri="{FF2B5EF4-FFF2-40B4-BE49-F238E27FC236}">
                <a16:creationId xmlns:a16="http://schemas.microsoft.com/office/drawing/2014/main" id="{C4AE0A0A-BEDF-F693-438F-598917ED685C}"/>
              </a:ext>
            </a:extLst>
          </p:cNvPr>
          <p:cNvSpPr>
            <a:spLocks noChangeShapeType="1"/>
          </p:cNvSpPr>
          <p:nvPr/>
        </p:nvSpPr>
        <p:spPr bwMode="auto">
          <a:xfrm>
            <a:off x="3962456" y="3070045"/>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1" name="Line 25">
            <a:extLst>
              <a:ext uri="{FF2B5EF4-FFF2-40B4-BE49-F238E27FC236}">
                <a16:creationId xmlns:a16="http://schemas.microsoft.com/office/drawing/2014/main" id="{D54F5F84-395F-076E-C335-40D907649BCD}"/>
              </a:ext>
            </a:extLst>
          </p:cNvPr>
          <p:cNvSpPr>
            <a:spLocks noChangeShapeType="1"/>
          </p:cNvSpPr>
          <p:nvPr/>
        </p:nvSpPr>
        <p:spPr bwMode="auto">
          <a:xfrm>
            <a:off x="694419" y="325890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2" name="Line 29">
            <a:extLst>
              <a:ext uri="{FF2B5EF4-FFF2-40B4-BE49-F238E27FC236}">
                <a16:creationId xmlns:a16="http://schemas.microsoft.com/office/drawing/2014/main" id="{3100C6B6-D134-0A05-F2FA-7A804992842B}"/>
              </a:ext>
            </a:extLst>
          </p:cNvPr>
          <p:cNvSpPr>
            <a:spLocks noChangeShapeType="1"/>
          </p:cNvSpPr>
          <p:nvPr/>
        </p:nvSpPr>
        <p:spPr bwMode="auto">
          <a:xfrm flipH="1">
            <a:off x="3960495" y="3252532"/>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3" name="Oval 13">
            <a:extLst>
              <a:ext uri="{FF2B5EF4-FFF2-40B4-BE49-F238E27FC236}">
                <a16:creationId xmlns:a16="http://schemas.microsoft.com/office/drawing/2014/main" id="{6F9A4C14-DC10-2261-4575-F32375442D7E}"/>
              </a:ext>
            </a:extLst>
          </p:cNvPr>
          <p:cNvSpPr>
            <a:spLocks noChangeArrowheads="1"/>
          </p:cNvSpPr>
          <p:nvPr/>
        </p:nvSpPr>
        <p:spPr bwMode="auto">
          <a:xfrm>
            <a:off x="653600" y="341125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54" name="Oval 53">
            <a:extLst>
              <a:ext uri="{FF2B5EF4-FFF2-40B4-BE49-F238E27FC236}">
                <a16:creationId xmlns:a16="http://schemas.microsoft.com/office/drawing/2014/main" id="{2A7E9A48-BD0D-13E6-95C8-055F03575A4D}"/>
              </a:ext>
            </a:extLst>
          </p:cNvPr>
          <p:cNvSpPr>
            <a:spLocks noChangeArrowheads="1"/>
          </p:cNvSpPr>
          <p:nvPr/>
        </p:nvSpPr>
        <p:spPr bwMode="auto">
          <a:xfrm>
            <a:off x="3924907" y="3406495"/>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55" name="Line 29">
            <a:extLst>
              <a:ext uri="{FF2B5EF4-FFF2-40B4-BE49-F238E27FC236}">
                <a16:creationId xmlns:a16="http://schemas.microsoft.com/office/drawing/2014/main" id="{6382C38F-23F1-959C-F5E9-C00A0E3BC94A}"/>
              </a:ext>
            </a:extLst>
          </p:cNvPr>
          <p:cNvSpPr>
            <a:spLocks noChangeShapeType="1"/>
          </p:cNvSpPr>
          <p:nvPr/>
        </p:nvSpPr>
        <p:spPr bwMode="auto">
          <a:xfrm flipH="1">
            <a:off x="7979998" y="3257786"/>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6" name="Oval 55">
            <a:extLst>
              <a:ext uri="{FF2B5EF4-FFF2-40B4-BE49-F238E27FC236}">
                <a16:creationId xmlns:a16="http://schemas.microsoft.com/office/drawing/2014/main" id="{674A5C60-1998-358A-BEA0-D6F986C27A4A}"/>
              </a:ext>
            </a:extLst>
          </p:cNvPr>
          <p:cNvSpPr>
            <a:spLocks noChangeArrowheads="1"/>
          </p:cNvSpPr>
          <p:nvPr/>
        </p:nvSpPr>
        <p:spPr bwMode="auto">
          <a:xfrm>
            <a:off x="7944410" y="3411749"/>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57" name="TextBox 56">
            <a:extLst>
              <a:ext uri="{FF2B5EF4-FFF2-40B4-BE49-F238E27FC236}">
                <a16:creationId xmlns:a16="http://schemas.microsoft.com/office/drawing/2014/main" id="{91D81E96-6F70-0988-1CC9-780FEA17FD2F}"/>
              </a:ext>
            </a:extLst>
          </p:cNvPr>
          <p:cNvSpPr txBox="1"/>
          <p:nvPr/>
        </p:nvSpPr>
        <p:spPr>
          <a:xfrm>
            <a:off x="135768" y="3500915"/>
            <a:ext cx="1343638"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GPR reg. set</a:t>
            </a:r>
          </a:p>
        </p:txBody>
      </p:sp>
      <p:sp>
        <p:nvSpPr>
          <p:cNvPr id="58" name="TextBox 57">
            <a:extLst>
              <a:ext uri="{FF2B5EF4-FFF2-40B4-BE49-F238E27FC236}">
                <a16:creationId xmlns:a16="http://schemas.microsoft.com/office/drawing/2014/main" id="{A8205451-968A-1BE8-DB67-157FB518FABD}"/>
              </a:ext>
            </a:extLst>
          </p:cNvPr>
          <p:cNvSpPr txBox="1"/>
          <p:nvPr/>
        </p:nvSpPr>
        <p:spPr>
          <a:xfrm>
            <a:off x="3030921" y="3532445"/>
            <a:ext cx="2302232"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Secondary register set</a:t>
            </a:r>
          </a:p>
        </p:txBody>
      </p:sp>
      <p:sp>
        <p:nvSpPr>
          <p:cNvPr id="59" name="TextBox 58">
            <a:extLst>
              <a:ext uri="{FF2B5EF4-FFF2-40B4-BE49-F238E27FC236}">
                <a16:creationId xmlns:a16="http://schemas.microsoft.com/office/drawing/2014/main" id="{E976EF86-AEC0-F4F3-98A9-F4EBC347EECF}"/>
              </a:ext>
            </a:extLst>
          </p:cNvPr>
          <p:cNvSpPr txBox="1"/>
          <p:nvPr/>
        </p:nvSpPr>
        <p:spPr>
          <a:xfrm>
            <a:off x="7143887" y="3532445"/>
            <a:ext cx="168187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SVE register set</a:t>
            </a:r>
          </a:p>
        </p:txBody>
      </p:sp>
      <p:sp>
        <p:nvSpPr>
          <p:cNvPr id="60" name="Text Box 7">
            <a:extLst>
              <a:ext uri="{FF2B5EF4-FFF2-40B4-BE49-F238E27FC236}">
                <a16:creationId xmlns:a16="http://schemas.microsoft.com/office/drawing/2014/main" id="{90640DC7-3FE8-AEF0-0CB7-0F0D40CD741D}"/>
              </a:ext>
            </a:extLst>
          </p:cNvPr>
          <p:cNvSpPr txBox="1">
            <a:spLocks noChangeArrowheads="1"/>
          </p:cNvSpPr>
          <p:nvPr/>
        </p:nvSpPr>
        <p:spPr bwMode="auto">
          <a:xfrm>
            <a:off x="-114447" y="4227557"/>
            <a:ext cx="15401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rPr>
              <a:t>FX SIMD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rPr>
              <a:t>extensions</a:t>
            </a:r>
          </a:p>
        </p:txBody>
      </p:sp>
      <p:sp>
        <p:nvSpPr>
          <p:cNvPr id="61" name="Line 17">
            <a:extLst>
              <a:ext uri="{FF2B5EF4-FFF2-40B4-BE49-F238E27FC236}">
                <a16:creationId xmlns:a16="http://schemas.microsoft.com/office/drawing/2014/main" id="{B19DAD8D-1F47-6C5C-FD75-065154454E99}"/>
              </a:ext>
            </a:extLst>
          </p:cNvPr>
          <p:cNvSpPr>
            <a:spLocks noChangeShapeType="1"/>
          </p:cNvSpPr>
          <p:nvPr/>
        </p:nvSpPr>
        <p:spPr bwMode="auto">
          <a:xfrm flipV="1">
            <a:off x="2117492" y="3994628"/>
            <a:ext cx="370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2" name="Line 22">
            <a:extLst>
              <a:ext uri="{FF2B5EF4-FFF2-40B4-BE49-F238E27FC236}">
                <a16:creationId xmlns:a16="http://schemas.microsoft.com/office/drawing/2014/main" id="{FFC0105C-A95B-06DF-32DB-D0F680824A01}"/>
              </a:ext>
            </a:extLst>
          </p:cNvPr>
          <p:cNvSpPr>
            <a:spLocks noChangeShapeType="1"/>
          </p:cNvSpPr>
          <p:nvPr/>
        </p:nvSpPr>
        <p:spPr bwMode="auto">
          <a:xfrm>
            <a:off x="3967596" y="3810002"/>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3" name="Line 25">
            <a:extLst>
              <a:ext uri="{FF2B5EF4-FFF2-40B4-BE49-F238E27FC236}">
                <a16:creationId xmlns:a16="http://schemas.microsoft.com/office/drawing/2014/main" id="{9E1B1881-BD35-660A-3F74-2D96183F32E8}"/>
              </a:ext>
            </a:extLst>
          </p:cNvPr>
          <p:cNvSpPr>
            <a:spLocks noChangeShapeType="1"/>
          </p:cNvSpPr>
          <p:nvPr/>
        </p:nvSpPr>
        <p:spPr bwMode="auto">
          <a:xfrm>
            <a:off x="655731" y="3826465"/>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4" name="Line 29">
            <a:extLst>
              <a:ext uri="{FF2B5EF4-FFF2-40B4-BE49-F238E27FC236}">
                <a16:creationId xmlns:a16="http://schemas.microsoft.com/office/drawing/2014/main" id="{61F83B5B-2A4D-49B8-EB08-6386EEFBE804}"/>
              </a:ext>
            </a:extLst>
          </p:cNvPr>
          <p:cNvSpPr>
            <a:spLocks noChangeShapeType="1"/>
          </p:cNvSpPr>
          <p:nvPr/>
        </p:nvSpPr>
        <p:spPr bwMode="auto">
          <a:xfrm flipH="1">
            <a:off x="5837080" y="3988256"/>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5" name="Text Box 7">
            <a:extLst>
              <a:ext uri="{FF2B5EF4-FFF2-40B4-BE49-F238E27FC236}">
                <a16:creationId xmlns:a16="http://schemas.microsoft.com/office/drawing/2014/main" id="{9EBA73BA-DD6D-ED3E-360E-5DC01F83A434}"/>
              </a:ext>
            </a:extLst>
          </p:cNvPr>
          <p:cNvSpPr txBox="1">
            <a:spLocks noChangeArrowheads="1"/>
          </p:cNvSpPr>
          <p:nvPr/>
        </p:nvSpPr>
        <p:spPr bwMode="auto">
          <a:xfrm>
            <a:off x="3258707" y="4229279"/>
            <a:ext cx="13783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a:ln>
                  <a:noFill/>
                </a:ln>
                <a:solidFill>
                  <a:srgbClr val="000000"/>
                </a:solidFill>
                <a:effectLst/>
                <a:uLnTx/>
                <a:uFillTx/>
                <a:latin typeface="Verdana" pitchFamily="34" charset="0"/>
                <a:ea typeface="+mn-ea"/>
                <a:cs typeface="+mn-cs"/>
              </a:rPr>
              <a:t>Vector FP</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a:ln>
                  <a:noFill/>
                </a:ln>
                <a:solidFill>
                  <a:srgbClr val="000000"/>
                </a:solidFill>
                <a:effectLst/>
                <a:uLnTx/>
                <a:uFillTx/>
                <a:latin typeface="Verdana" pitchFamily="34" charset="0"/>
                <a:ea typeface="+mn-ea"/>
                <a:cs typeface="+mn-cs"/>
              </a:rPr>
              <a:t> extension</a:t>
            </a:r>
          </a:p>
        </p:txBody>
      </p:sp>
      <p:sp>
        <p:nvSpPr>
          <p:cNvPr id="66" name="Oval 13">
            <a:extLst>
              <a:ext uri="{FF2B5EF4-FFF2-40B4-BE49-F238E27FC236}">
                <a16:creationId xmlns:a16="http://schemas.microsoft.com/office/drawing/2014/main" id="{FA337ECB-8F87-304F-36EB-9F0C454952C0}"/>
              </a:ext>
            </a:extLst>
          </p:cNvPr>
          <p:cNvSpPr>
            <a:spLocks noChangeArrowheads="1"/>
          </p:cNvSpPr>
          <p:nvPr/>
        </p:nvSpPr>
        <p:spPr bwMode="auto">
          <a:xfrm>
            <a:off x="3930439" y="4170872"/>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67" name="Line 25">
            <a:extLst>
              <a:ext uri="{FF2B5EF4-FFF2-40B4-BE49-F238E27FC236}">
                <a16:creationId xmlns:a16="http://schemas.microsoft.com/office/drawing/2014/main" id="{6B2543D5-C415-63D8-77E3-2B06CD2440BE}"/>
              </a:ext>
            </a:extLst>
          </p:cNvPr>
          <p:cNvSpPr>
            <a:spLocks noChangeShapeType="1"/>
          </p:cNvSpPr>
          <p:nvPr/>
        </p:nvSpPr>
        <p:spPr bwMode="auto">
          <a:xfrm>
            <a:off x="3965047" y="3999458"/>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8" name="Text Box 7">
            <a:extLst>
              <a:ext uri="{FF2B5EF4-FFF2-40B4-BE49-F238E27FC236}">
                <a16:creationId xmlns:a16="http://schemas.microsoft.com/office/drawing/2014/main" id="{4E634FE9-34DB-A10E-2929-10E1AF404057}"/>
              </a:ext>
            </a:extLst>
          </p:cNvPr>
          <p:cNvSpPr txBox="1">
            <a:spLocks noChangeArrowheads="1"/>
          </p:cNvSpPr>
          <p:nvPr/>
        </p:nvSpPr>
        <p:spPr bwMode="auto">
          <a:xfrm>
            <a:off x="4973440" y="4258389"/>
            <a:ext cx="17302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70" normalizeH="0" baseline="0" noProof="0" dirty="0">
                <a:ln>
                  <a:noFill/>
                </a:ln>
                <a:solidFill>
                  <a:srgbClr val="000000"/>
                </a:solidFill>
                <a:effectLst/>
                <a:uLnTx/>
                <a:uFillTx/>
                <a:latin typeface="Verdana" pitchFamily="34" charset="0"/>
                <a:ea typeface="+mn-ea"/>
                <a:cs typeface="+mn-cs"/>
              </a:rPr>
              <a:t> FX/FP SIMD</a:t>
            </a:r>
            <a:endPar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70" normalizeH="0" baseline="0" noProof="0" dirty="0">
                <a:ln>
                  <a:noFill/>
                </a:ln>
                <a:solidFill>
                  <a:srgbClr val="000000"/>
                </a:solidFill>
                <a:effectLst/>
                <a:uLnTx/>
                <a:uFillTx/>
                <a:latin typeface="Verdana" pitchFamily="34" charset="0"/>
                <a:ea typeface="+mn-ea"/>
                <a:cs typeface="+mn-cs"/>
              </a:rPr>
              <a:t> </a:t>
            </a:r>
            <a:r>
              <a:rPr kumimoji="0" lang="hu-HU" altLang="en-US" sz="1300" b="1" i="0" u="none" strike="noStrike" kern="1200" cap="none" spc="-70" normalizeH="0" baseline="0" noProof="0" dirty="0" err="1">
                <a:ln>
                  <a:noFill/>
                </a:ln>
                <a:solidFill>
                  <a:srgbClr val="000000"/>
                </a:solidFill>
                <a:effectLst/>
                <a:uLnTx/>
                <a:uFillTx/>
                <a:latin typeface="Verdana" pitchFamily="34" charset="0"/>
                <a:ea typeface="+mn-ea"/>
                <a:cs typeface="+mn-cs"/>
              </a:rPr>
              <a:t>extensions</a:t>
            </a:r>
            <a:endPar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endParaRPr>
          </a:p>
        </p:txBody>
      </p:sp>
      <p:sp>
        <p:nvSpPr>
          <p:cNvPr id="69" name="Oval 13">
            <a:extLst>
              <a:ext uri="{FF2B5EF4-FFF2-40B4-BE49-F238E27FC236}">
                <a16:creationId xmlns:a16="http://schemas.microsoft.com/office/drawing/2014/main" id="{C36ED217-C0F4-3C9B-6BA6-6B8262025FE3}"/>
              </a:ext>
            </a:extLst>
          </p:cNvPr>
          <p:cNvSpPr>
            <a:spLocks noChangeArrowheads="1"/>
          </p:cNvSpPr>
          <p:nvPr/>
        </p:nvSpPr>
        <p:spPr bwMode="auto">
          <a:xfrm>
            <a:off x="611560" y="4146982"/>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70" name="Oval 69">
            <a:extLst>
              <a:ext uri="{FF2B5EF4-FFF2-40B4-BE49-F238E27FC236}">
                <a16:creationId xmlns:a16="http://schemas.microsoft.com/office/drawing/2014/main" id="{719F4289-CE48-1813-D699-4CC34897D650}"/>
              </a:ext>
            </a:extLst>
          </p:cNvPr>
          <p:cNvSpPr>
            <a:spLocks noChangeArrowheads="1"/>
          </p:cNvSpPr>
          <p:nvPr/>
        </p:nvSpPr>
        <p:spPr bwMode="auto">
          <a:xfrm>
            <a:off x="5801492" y="4142219"/>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71" name="Text Box 7">
            <a:extLst>
              <a:ext uri="{FF2B5EF4-FFF2-40B4-BE49-F238E27FC236}">
                <a16:creationId xmlns:a16="http://schemas.microsoft.com/office/drawing/2014/main" id="{FFB4A7F5-2B3E-9E2E-6B21-610FC6E8E910}"/>
              </a:ext>
            </a:extLst>
          </p:cNvPr>
          <p:cNvSpPr txBox="1">
            <a:spLocks noChangeArrowheads="1"/>
          </p:cNvSpPr>
          <p:nvPr/>
        </p:nvSpPr>
        <p:spPr bwMode="auto">
          <a:xfrm>
            <a:off x="1437014" y="4217993"/>
            <a:ext cx="134095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a:ln>
                  <a:noFill/>
                </a:ln>
                <a:solidFill>
                  <a:srgbClr val="000000"/>
                </a:solidFill>
                <a:effectLst/>
                <a:uLnTx/>
                <a:uFillTx/>
                <a:latin typeface="Verdana" pitchFamily="34" charset="0"/>
                <a:ea typeface="+mn-ea"/>
                <a:cs typeface="+mn-cs"/>
              </a:rPr>
              <a:t>Scalar FP</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a:ln>
                  <a:noFill/>
                </a:ln>
                <a:solidFill>
                  <a:srgbClr val="000000"/>
                </a:solidFill>
                <a:effectLst/>
                <a:uLnTx/>
                <a:uFillTx/>
                <a:latin typeface="Verdana" pitchFamily="34" charset="0"/>
                <a:ea typeface="+mn-ea"/>
                <a:cs typeface="+mn-cs"/>
              </a:rPr>
              <a:t>extensions</a:t>
            </a:r>
          </a:p>
        </p:txBody>
      </p:sp>
      <p:sp>
        <p:nvSpPr>
          <p:cNvPr id="72" name="Oval 13">
            <a:extLst>
              <a:ext uri="{FF2B5EF4-FFF2-40B4-BE49-F238E27FC236}">
                <a16:creationId xmlns:a16="http://schemas.microsoft.com/office/drawing/2014/main" id="{874AE906-3177-2B7A-8140-AF799688D7E9}"/>
              </a:ext>
            </a:extLst>
          </p:cNvPr>
          <p:cNvSpPr>
            <a:spLocks noChangeArrowheads="1"/>
          </p:cNvSpPr>
          <p:nvPr/>
        </p:nvSpPr>
        <p:spPr bwMode="auto">
          <a:xfrm>
            <a:off x="2067847" y="4170670"/>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73" name="Line 25">
            <a:extLst>
              <a:ext uri="{FF2B5EF4-FFF2-40B4-BE49-F238E27FC236}">
                <a16:creationId xmlns:a16="http://schemas.microsoft.com/office/drawing/2014/main" id="{4FB18D22-7E13-B068-7F17-33C2A4D24023}"/>
              </a:ext>
            </a:extLst>
          </p:cNvPr>
          <p:cNvSpPr>
            <a:spLocks noChangeShapeType="1"/>
          </p:cNvSpPr>
          <p:nvPr/>
        </p:nvSpPr>
        <p:spPr bwMode="auto">
          <a:xfrm>
            <a:off x="2102455" y="399371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74" name="Text Box 7">
            <a:extLst>
              <a:ext uri="{FF2B5EF4-FFF2-40B4-BE49-F238E27FC236}">
                <a16:creationId xmlns:a16="http://schemas.microsoft.com/office/drawing/2014/main" id="{3B3B1BA6-EDF5-5951-502F-38C917AEC43C}"/>
              </a:ext>
            </a:extLst>
          </p:cNvPr>
          <p:cNvSpPr txBox="1">
            <a:spLocks noChangeArrowheads="1"/>
          </p:cNvSpPr>
          <p:nvPr/>
        </p:nvSpPr>
        <p:spPr bwMode="auto">
          <a:xfrm>
            <a:off x="6725242" y="4255453"/>
            <a:ext cx="23974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rPr>
              <a:t>Very long</a:t>
            </a:r>
            <a:r>
              <a:rPr kumimoji="0" lang="hu-HU" altLang="en-US" sz="1300" b="1" i="0" u="none" strike="noStrike" kern="1200" cap="none" spc="-70" normalizeH="0" baseline="0" noProof="0" dirty="0">
                <a:ln>
                  <a:noFill/>
                </a:ln>
                <a:solidFill>
                  <a:srgbClr val="000000"/>
                </a:solidFill>
                <a:effectLst/>
                <a:uLnTx/>
                <a:uFillTx/>
                <a:latin typeface="Verdana" pitchFamily="34" charset="0"/>
                <a:ea typeface="+mn-ea"/>
                <a:cs typeface="+mn-cs"/>
              </a:rPr>
              <a:t> FX/FP SIMD</a:t>
            </a:r>
            <a:endPar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70" normalizeH="0" baseline="0" noProof="0" dirty="0">
                <a:ln>
                  <a:noFill/>
                </a:ln>
                <a:solidFill>
                  <a:srgbClr val="000000"/>
                </a:solidFill>
                <a:effectLst/>
                <a:uLnTx/>
                <a:uFillTx/>
                <a:latin typeface="Verdana" pitchFamily="34" charset="0"/>
                <a:ea typeface="+mn-ea"/>
                <a:cs typeface="+mn-cs"/>
              </a:rPr>
              <a:t> </a:t>
            </a:r>
            <a:r>
              <a:rPr kumimoji="0" lang="hu-HU" altLang="en-US" sz="1300" b="1" i="0" u="none" strike="noStrike" kern="1200" cap="none" spc="-70" normalizeH="0" baseline="0" noProof="0" dirty="0" err="1">
                <a:ln>
                  <a:noFill/>
                </a:ln>
                <a:solidFill>
                  <a:srgbClr val="000000"/>
                </a:solidFill>
                <a:effectLst/>
                <a:uLnTx/>
                <a:uFillTx/>
                <a:latin typeface="Verdana" pitchFamily="34" charset="0"/>
                <a:ea typeface="+mn-ea"/>
                <a:cs typeface="+mn-cs"/>
              </a:rPr>
              <a:t>extensions</a:t>
            </a:r>
            <a:endParaRPr kumimoji="0" lang="en-US" altLang="en-US" sz="1300" b="1" i="0" u="none" strike="noStrike" kern="1200" cap="none" spc="-70" normalizeH="0" baseline="0" noProof="0" dirty="0">
              <a:ln>
                <a:noFill/>
              </a:ln>
              <a:solidFill>
                <a:srgbClr val="000000"/>
              </a:solidFill>
              <a:effectLst/>
              <a:uLnTx/>
              <a:uFillTx/>
              <a:latin typeface="Verdana" pitchFamily="34" charset="0"/>
              <a:ea typeface="+mn-ea"/>
              <a:cs typeface="+mn-cs"/>
            </a:endParaRPr>
          </a:p>
        </p:txBody>
      </p:sp>
      <p:sp>
        <p:nvSpPr>
          <p:cNvPr id="75" name="Line 29">
            <a:extLst>
              <a:ext uri="{FF2B5EF4-FFF2-40B4-BE49-F238E27FC236}">
                <a16:creationId xmlns:a16="http://schemas.microsoft.com/office/drawing/2014/main" id="{93DF4F88-CC0F-0408-7ECB-8D54FA65D4D4}"/>
              </a:ext>
            </a:extLst>
          </p:cNvPr>
          <p:cNvSpPr>
            <a:spLocks noChangeShapeType="1"/>
          </p:cNvSpPr>
          <p:nvPr/>
        </p:nvSpPr>
        <p:spPr bwMode="auto">
          <a:xfrm flipH="1">
            <a:off x="7964461" y="3816807"/>
            <a:ext cx="0" cy="36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76" name="Oval 75">
            <a:extLst>
              <a:ext uri="{FF2B5EF4-FFF2-40B4-BE49-F238E27FC236}">
                <a16:creationId xmlns:a16="http://schemas.microsoft.com/office/drawing/2014/main" id="{4058274C-6846-C10D-E813-4C9387F1035A}"/>
              </a:ext>
            </a:extLst>
          </p:cNvPr>
          <p:cNvSpPr>
            <a:spLocks noChangeArrowheads="1"/>
          </p:cNvSpPr>
          <p:nvPr/>
        </p:nvSpPr>
        <p:spPr bwMode="auto">
          <a:xfrm>
            <a:off x="7920038" y="4165141"/>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70" normalizeH="0" baseline="0" noProof="0">
              <a:ln>
                <a:noFill/>
              </a:ln>
              <a:solidFill>
                <a:srgbClr val="000000"/>
              </a:solidFill>
              <a:effectLst/>
              <a:uLnTx/>
              <a:uFillTx/>
              <a:latin typeface="Verdana" pitchFamily="34" charset="0"/>
              <a:ea typeface="+mn-ea"/>
              <a:cs typeface="+mn-cs"/>
            </a:endParaRPr>
          </a:p>
        </p:txBody>
      </p:sp>
      <p:sp>
        <p:nvSpPr>
          <p:cNvPr id="77" name="TextBox 76">
            <a:extLst>
              <a:ext uri="{FF2B5EF4-FFF2-40B4-BE49-F238E27FC236}">
                <a16:creationId xmlns:a16="http://schemas.microsoft.com/office/drawing/2014/main" id="{724BB092-8483-1B49-F250-CDCD8869E82B}"/>
              </a:ext>
            </a:extLst>
          </p:cNvPr>
          <p:cNvSpPr txBox="1"/>
          <p:nvPr/>
        </p:nvSpPr>
        <p:spPr>
          <a:xfrm>
            <a:off x="1347588" y="4708797"/>
            <a:ext cx="1529586"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t>
            </a:r>
            <a:r>
              <a:rPr kumimoji="0" lang="en-US" sz="1300" b="0" i="0" u="none" strike="noStrike" kern="1200" cap="none" spc="0" normalizeH="0" baseline="0" noProof="0" dirty="0" err="1">
                <a:ln>
                  <a:noFill/>
                </a:ln>
                <a:solidFill>
                  <a:srgbClr val="000000"/>
                </a:solidFill>
                <a:effectLst/>
                <a:uLnTx/>
                <a:uFillTx/>
                <a:latin typeface="Verdana"/>
                <a:ea typeface="+mn-ea"/>
                <a:cs typeface="+mn-cs"/>
              </a:rPr>
              <a:t>Coproc</a:t>
            </a:r>
            <a:r>
              <a:rPr kumimoji="0" lang="en-US" sz="1300" b="0" i="0" u="none" strike="noStrike" kern="1200" cap="none" spc="0" normalizeH="0" baseline="0" noProof="0" dirty="0">
                <a:ln>
                  <a:noFill/>
                </a:ln>
                <a:solidFill>
                  <a:srgbClr val="000000"/>
                </a:solidFill>
                <a:effectLst/>
                <a:uLnTx/>
                <a:uFillTx/>
                <a:latin typeface="Verdana"/>
                <a:ea typeface="+mn-ea"/>
                <a:cs typeface="+mn-cs"/>
              </a:rPr>
              <a:t>. based)</a:t>
            </a:r>
          </a:p>
        </p:txBody>
      </p:sp>
      <p:sp>
        <p:nvSpPr>
          <p:cNvPr id="78" name="TextBox 77">
            <a:extLst>
              <a:ext uri="{FF2B5EF4-FFF2-40B4-BE49-F238E27FC236}">
                <a16:creationId xmlns:a16="http://schemas.microsoft.com/office/drawing/2014/main" id="{B0290F9D-A30D-1866-35BA-9C88B29F2587}"/>
              </a:ext>
            </a:extLst>
          </p:cNvPr>
          <p:cNvSpPr txBox="1"/>
          <p:nvPr/>
        </p:nvSpPr>
        <p:spPr>
          <a:xfrm>
            <a:off x="2860841" y="4708797"/>
            <a:ext cx="2184893" cy="5180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a:t>
            </a:r>
            <a:r>
              <a:rPr kumimoji="0" lang="en-US" sz="1300" b="0" i="0" u="none" strike="noStrike" kern="1200" cap="none" spc="0" normalizeH="0" baseline="0" noProof="0" err="1">
                <a:ln>
                  <a:noFill/>
                </a:ln>
                <a:solidFill>
                  <a:srgbClr val="000000"/>
                </a:solidFill>
                <a:effectLst/>
                <a:uLnTx/>
                <a:uFillTx/>
                <a:latin typeface="Verdana"/>
                <a:ea typeface="+mn-ea"/>
                <a:cs typeface="+mn-cs"/>
              </a:rPr>
              <a:t>Coproc</a:t>
            </a:r>
            <a:r>
              <a:rPr kumimoji="0" lang="en-US" sz="1300" b="0" i="0" u="none" strike="noStrike" kern="1200" cap="none" spc="0" normalizeH="0" baseline="0" noProof="0">
                <a:ln>
                  <a:noFill/>
                </a:ln>
                <a:solidFill>
                  <a:srgbClr val="000000"/>
                </a:solidFill>
                <a:effectLst/>
                <a:uLnTx/>
                <a:uFillTx/>
                <a:latin typeface="Verdana"/>
                <a:ea typeface="+mn-ea"/>
                <a:cs typeface="+mn-cs"/>
              </a:rPr>
              <a:t>. based)</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(Sequentially executed)</a:t>
            </a:r>
          </a:p>
        </p:txBody>
      </p:sp>
      <p:sp>
        <p:nvSpPr>
          <p:cNvPr id="79" name="TextBox 78">
            <a:extLst>
              <a:ext uri="{FF2B5EF4-FFF2-40B4-BE49-F238E27FC236}">
                <a16:creationId xmlns:a16="http://schemas.microsoft.com/office/drawing/2014/main" id="{B8CB8A5E-5F73-D80D-D61A-D602EBE0F923}"/>
              </a:ext>
            </a:extLst>
          </p:cNvPr>
          <p:cNvSpPr txBox="1"/>
          <p:nvPr/>
        </p:nvSpPr>
        <p:spPr>
          <a:xfrm>
            <a:off x="5227138" y="4704441"/>
            <a:ext cx="123142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(64/128-bit)</a:t>
            </a:r>
          </a:p>
        </p:txBody>
      </p:sp>
      <p:sp>
        <p:nvSpPr>
          <p:cNvPr id="80" name="TextBox 79">
            <a:extLst>
              <a:ext uri="{FF2B5EF4-FFF2-40B4-BE49-F238E27FC236}">
                <a16:creationId xmlns:a16="http://schemas.microsoft.com/office/drawing/2014/main" id="{14523D16-C250-1F8B-F196-C9E504374704}"/>
              </a:ext>
            </a:extLst>
          </p:cNvPr>
          <p:cNvSpPr txBox="1"/>
          <p:nvPr/>
        </p:nvSpPr>
        <p:spPr>
          <a:xfrm>
            <a:off x="7128284" y="4708797"/>
            <a:ext cx="1443024"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(128-2048-bit)</a:t>
            </a:r>
          </a:p>
        </p:txBody>
      </p:sp>
      <p:sp>
        <p:nvSpPr>
          <p:cNvPr id="81" name="TextBox 80">
            <a:extLst>
              <a:ext uri="{FF2B5EF4-FFF2-40B4-BE49-F238E27FC236}">
                <a16:creationId xmlns:a16="http://schemas.microsoft.com/office/drawing/2014/main" id="{ED95EC6B-37AE-AF4B-3F86-82D40FFF23D9}"/>
              </a:ext>
            </a:extLst>
          </p:cNvPr>
          <p:cNvSpPr txBox="1"/>
          <p:nvPr/>
        </p:nvSpPr>
        <p:spPr>
          <a:xfrm>
            <a:off x="5478472" y="4920465"/>
            <a:ext cx="1052101" cy="518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(Neon)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(2005)</a:t>
            </a:r>
          </a:p>
        </p:txBody>
      </p:sp>
      <p:sp>
        <p:nvSpPr>
          <p:cNvPr id="82" name="TextBox 81">
            <a:extLst>
              <a:ext uri="{FF2B5EF4-FFF2-40B4-BE49-F238E27FC236}">
                <a16:creationId xmlns:a16="http://schemas.microsoft.com/office/drawing/2014/main" id="{56B5CB58-9EFE-7E30-DD45-7FC6293DD941}"/>
              </a:ext>
            </a:extLst>
          </p:cNvPr>
          <p:cNvSpPr txBox="1"/>
          <p:nvPr/>
        </p:nvSpPr>
        <p:spPr>
          <a:xfrm>
            <a:off x="7264315" y="4935331"/>
            <a:ext cx="1346103" cy="518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(SVE/SVE2)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(2017/2021)</a:t>
            </a:r>
          </a:p>
        </p:txBody>
      </p:sp>
      <p:sp>
        <p:nvSpPr>
          <p:cNvPr id="83" name="Rounded Rectangle 5">
            <a:extLst>
              <a:ext uri="{FF2B5EF4-FFF2-40B4-BE49-F238E27FC236}">
                <a16:creationId xmlns:a16="http://schemas.microsoft.com/office/drawing/2014/main" id="{B9738103-8FDC-871C-6B9E-FB9995408BFF}"/>
              </a:ext>
            </a:extLst>
          </p:cNvPr>
          <p:cNvSpPr/>
          <p:nvPr/>
        </p:nvSpPr>
        <p:spPr bwMode="auto">
          <a:xfrm>
            <a:off x="5034934" y="3993924"/>
            <a:ext cx="4020759" cy="1512000"/>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TextBox 2">
            <a:extLst>
              <a:ext uri="{FF2B5EF4-FFF2-40B4-BE49-F238E27FC236}">
                <a16:creationId xmlns:a16="http://schemas.microsoft.com/office/drawing/2014/main" id="{1453A601-C2FF-97B9-11FC-EFCA759D16EC}"/>
              </a:ext>
            </a:extLst>
          </p:cNvPr>
          <p:cNvSpPr txBox="1"/>
          <p:nvPr/>
        </p:nvSpPr>
        <p:spPr>
          <a:xfrm>
            <a:off x="315315" y="1460937"/>
            <a:ext cx="7459093" cy="62324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64/128-bit FX/FP SIMD </a:t>
            </a:r>
            <a:r>
              <a:rPr kumimoji="0" lang="en-US" sz="1600" b="0" i="0" u="none" strike="noStrike" kern="1200" cap="none" spc="0" normalizeH="0" baseline="0" noProof="0" dirty="0">
                <a:ln>
                  <a:noFill/>
                </a:ln>
                <a:solidFill>
                  <a:srgbClr val="000000"/>
                </a:solidFill>
                <a:effectLst/>
                <a:uLnTx/>
                <a:uFillTx/>
                <a:latin typeface="Verdana"/>
                <a:ea typeface="+mn-ea"/>
                <a:cs typeface="+mn-cs"/>
              </a:rPr>
              <a:t>extension (commonly called </a:t>
            </a:r>
            <a:r>
              <a:rPr kumimoji="0" lang="en-US" sz="1600" b="0" i="0" u="none" strike="noStrike" kern="1200" cap="none" spc="0" normalizeH="0" baseline="0" noProof="0" dirty="0">
                <a:ln>
                  <a:noFill/>
                </a:ln>
                <a:solidFill>
                  <a:srgbClr val="FF0000"/>
                </a:solidFill>
                <a:effectLst/>
                <a:uLnTx/>
                <a:uFillTx/>
                <a:latin typeface="Verdana"/>
                <a:ea typeface="+mn-ea"/>
                <a:cs typeface="+mn-cs"/>
              </a:rPr>
              <a:t>Neon</a:t>
            </a:r>
            <a:r>
              <a:rPr kumimoji="0" lang="en-US" sz="1600" b="0" i="0" u="none" strike="noStrike" kern="1200" cap="none" spc="0" normalizeH="0" baseline="0" noProof="0" dirty="0">
                <a:ln>
                  <a:noFill/>
                </a:ln>
                <a:solidFill>
                  <a:srgbClr val="000000"/>
                </a:solidFill>
                <a:effectLst/>
                <a:uLnTx/>
                <a:uFillTx/>
                <a:latin typeface="Verdana"/>
                <a:ea typeface="+mn-ea"/>
                <a:cs typeface="+mn-cs"/>
              </a:rPr>
              <a:t>) and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128-2028-bit long FX/FP SIMD </a:t>
            </a:r>
            <a:r>
              <a:rPr kumimoji="0" lang="en-US" sz="1600" b="0" i="0" u="none" strike="noStrike" kern="1200" cap="none" spc="0" normalizeH="0" baseline="0" noProof="0" dirty="0">
                <a:ln>
                  <a:noFill/>
                </a:ln>
                <a:solidFill>
                  <a:srgbClr val="000000"/>
                </a:solidFill>
                <a:effectLst/>
                <a:uLnTx/>
                <a:uFillTx/>
                <a:latin typeface="Verdana"/>
                <a:ea typeface="+mn-ea"/>
                <a:cs typeface="+mn-cs"/>
              </a:rPr>
              <a:t>extensions, called </a:t>
            </a:r>
            <a:r>
              <a:rPr kumimoji="0" lang="en-US" sz="1600" b="0" i="0" u="none" strike="noStrike" kern="1200" cap="none" spc="0" normalizeH="0" baseline="0" noProof="0" dirty="0">
                <a:ln>
                  <a:noFill/>
                </a:ln>
                <a:solidFill>
                  <a:srgbClr val="FF0000"/>
                </a:solidFill>
                <a:effectLst/>
                <a:uLnTx/>
                <a:uFillTx/>
                <a:latin typeface="Verdana"/>
                <a:ea typeface="+mn-ea"/>
                <a:cs typeface="+mn-cs"/>
              </a:rPr>
              <a:t>SVE/SVE2</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TextBox 3">
            <a:extLst>
              <a:ext uri="{FF2B5EF4-FFF2-40B4-BE49-F238E27FC236}">
                <a16:creationId xmlns:a16="http://schemas.microsoft.com/office/drawing/2014/main" id="{2F1203A2-8110-25E2-823C-31C3FE546F91}"/>
              </a:ext>
            </a:extLst>
          </p:cNvPr>
          <p:cNvSpPr txBox="1"/>
          <p:nvPr/>
        </p:nvSpPr>
        <p:spPr>
          <a:xfrm>
            <a:off x="56114" y="2033833"/>
            <a:ext cx="7632700"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are of importance</a:t>
            </a:r>
            <a:r>
              <a:rPr kumimoji="0" lang="en-US" sz="1600" b="0" i="0" u="none" strike="noStrike" kern="1200" cap="none" spc="0" normalizeH="0" baseline="0" noProof="0" dirty="0">
                <a:ln>
                  <a:noFill/>
                </a:ln>
                <a:solidFill>
                  <a:srgbClr val="000000"/>
                </a:solidFill>
                <a:effectLst/>
                <a:uLnTx/>
                <a:uFillTx/>
                <a:latin typeface="Verdana"/>
                <a:ea typeface="+mn-ea"/>
                <a:cs typeface="+mn-cs"/>
              </a:rPr>
              <a:t>, they absorb</a:t>
            </a:r>
            <a:r>
              <a:rPr kumimoji="0" lang="en-US" sz="1600" b="0" i="0" u="none" strike="noStrike" kern="1200" cap="none" spc="0" normalizeH="0" baseline="0" noProof="0" dirty="0">
                <a:ln>
                  <a:noFill/>
                </a:ln>
                <a:solidFill>
                  <a:srgbClr val="0070C0"/>
                </a:solidFill>
                <a:effectLst/>
                <a:uLnTx/>
                <a:uFillTx/>
                <a:latin typeface="Verdana"/>
                <a:ea typeface="+mn-ea"/>
                <a:cs typeface="+mn-cs"/>
              </a:rPr>
              <a:t> all previous extensions.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85332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additive="base">
                                        <p:cTn id="27" dur="500" fill="hold"/>
                                        <p:tgtEl>
                                          <p:spTgt spid="48"/>
                                        </p:tgtEl>
                                        <p:attrNameLst>
                                          <p:attrName>ppt_x</p:attrName>
                                        </p:attrNameLst>
                                      </p:cBhvr>
                                      <p:tavLst>
                                        <p:tav tm="0">
                                          <p:val>
                                            <p:strVal val="#ppt_x"/>
                                          </p:val>
                                        </p:tav>
                                        <p:tav tm="100000">
                                          <p:val>
                                            <p:strVal val="#ppt_x"/>
                                          </p:val>
                                        </p:tav>
                                      </p:tavLst>
                                    </p:anim>
                                    <p:anim calcmode="lin" valueType="num">
                                      <p:cBhvr additive="base">
                                        <p:cTn id="28" dur="500" fill="hold"/>
                                        <p:tgtEl>
                                          <p:spTgt spid="4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500" fill="hold"/>
                                        <p:tgtEl>
                                          <p:spTgt spid="50"/>
                                        </p:tgtEl>
                                        <p:attrNameLst>
                                          <p:attrName>ppt_x</p:attrName>
                                        </p:attrNameLst>
                                      </p:cBhvr>
                                      <p:tavLst>
                                        <p:tav tm="0">
                                          <p:val>
                                            <p:strVal val="#ppt_x"/>
                                          </p:val>
                                        </p:tav>
                                        <p:tav tm="100000">
                                          <p:val>
                                            <p:strVal val="#ppt_x"/>
                                          </p:val>
                                        </p:tav>
                                      </p:tavLst>
                                    </p:anim>
                                    <p:anim calcmode="lin" valueType="num">
                                      <p:cBhvr additive="base">
                                        <p:cTn id="36" dur="500" fill="hold"/>
                                        <p:tgtEl>
                                          <p:spTgt spid="5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500" fill="hold"/>
                                        <p:tgtEl>
                                          <p:spTgt spid="51"/>
                                        </p:tgtEl>
                                        <p:attrNameLst>
                                          <p:attrName>ppt_x</p:attrName>
                                        </p:attrNameLst>
                                      </p:cBhvr>
                                      <p:tavLst>
                                        <p:tav tm="0">
                                          <p:val>
                                            <p:strVal val="#ppt_x"/>
                                          </p:val>
                                        </p:tav>
                                        <p:tav tm="100000">
                                          <p:val>
                                            <p:strVal val="#ppt_x"/>
                                          </p:val>
                                        </p:tav>
                                      </p:tavLst>
                                    </p:anim>
                                    <p:anim calcmode="lin" valueType="num">
                                      <p:cBhvr additive="base">
                                        <p:cTn id="40" dur="500" fill="hold"/>
                                        <p:tgtEl>
                                          <p:spTgt spid="5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additive="base">
                                        <p:cTn id="43" dur="500" fill="hold"/>
                                        <p:tgtEl>
                                          <p:spTgt spid="52"/>
                                        </p:tgtEl>
                                        <p:attrNameLst>
                                          <p:attrName>ppt_x</p:attrName>
                                        </p:attrNameLst>
                                      </p:cBhvr>
                                      <p:tavLst>
                                        <p:tav tm="0">
                                          <p:val>
                                            <p:strVal val="#ppt_x"/>
                                          </p:val>
                                        </p:tav>
                                        <p:tav tm="100000">
                                          <p:val>
                                            <p:strVal val="#ppt_x"/>
                                          </p:val>
                                        </p:tav>
                                      </p:tavLst>
                                    </p:anim>
                                    <p:anim calcmode="lin" valueType="num">
                                      <p:cBhvr additive="base">
                                        <p:cTn id="44" dur="500" fill="hold"/>
                                        <p:tgtEl>
                                          <p:spTgt spid="5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additive="base">
                                        <p:cTn id="47" dur="500" fill="hold"/>
                                        <p:tgtEl>
                                          <p:spTgt spid="53"/>
                                        </p:tgtEl>
                                        <p:attrNameLst>
                                          <p:attrName>ppt_x</p:attrName>
                                        </p:attrNameLst>
                                      </p:cBhvr>
                                      <p:tavLst>
                                        <p:tav tm="0">
                                          <p:val>
                                            <p:strVal val="#ppt_x"/>
                                          </p:val>
                                        </p:tav>
                                        <p:tav tm="100000">
                                          <p:val>
                                            <p:strVal val="#ppt_x"/>
                                          </p:val>
                                        </p:tav>
                                      </p:tavLst>
                                    </p:anim>
                                    <p:anim calcmode="lin" valueType="num">
                                      <p:cBhvr additive="base">
                                        <p:cTn id="48" dur="500" fill="hold"/>
                                        <p:tgtEl>
                                          <p:spTgt spid="5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anim calcmode="lin" valueType="num">
                                      <p:cBhvr additive="base">
                                        <p:cTn id="51" dur="500" fill="hold"/>
                                        <p:tgtEl>
                                          <p:spTgt spid="54"/>
                                        </p:tgtEl>
                                        <p:attrNameLst>
                                          <p:attrName>ppt_x</p:attrName>
                                        </p:attrNameLst>
                                      </p:cBhvr>
                                      <p:tavLst>
                                        <p:tav tm="0">
                                          <p:val>
                                            <p:strVal val="#ppt_x"/>
                                          </p:val>
                                        </p:tav>
                                        <p:tav tm="100000">
                                          <p:val>
                                            <p:strVal val="#ppt_x"/>
                                          </p:val>
                                        </p:tav>
                                      </p:tavLst>
                                    </p:anim>
                                    <p:anim calcmode="lin" valueType="num">
                                      <p:cBhvr additive="base">
                                        <p:cTn id="52" dur="500" fill="hold"/>
                                        <p:tgtEl>
                                          <p:spTgt spid="5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anim calcmode="lin" valueType="num">
                                      <p:cBhvr additive="base">
                                        <p:cTn id="55" dur="500" fill="hold"/>
                                        <p:tgtEl>
                                          <p:spTgt spid="55"/>
                                        </p:tgtEl>
                                        <p:attrNameLst>
                                          <p:attrName>ppt_x</p:attrName>
                                        </p:attrNameLst>
                                      </p:cBhvr>
                                      <p:tavLst>
                                        <p:tav tm="0">
                                          <p:val>
                                            <p:strVal val="#ppt_x"/>
                                          </p:val>
                                        </p:tav>
                                        <p:tav tm="100000">
                                          <p:val>
                                            <p:strVal val="#ppt_x"/>
                                          </p:val>
                                        </p:tav>
                                      </p:tavLst>
                                    </p:anim>
                                    <p:anim calcmode="lin" valueType="num">
                                      <p:cBhvr additive="base">
                                        <p:cTn id="56" dur="500" fill="hold"/>
                                        <p:tgtEl>
                                          <p:spTgt spid="5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6"/>
                                        </p:tgtEl>
                                        <p:attrNameLst>
                                          <p:attrName>style.visibility</p:attrName>
                                        </p:attrNameLst>
                                      </p:cBhvr>
                                      <p:to>
                                        <p:strVal val="visible"/>
                                      </p:to>
                                    </p:set>
                                    <p:anim calcmode="lin" valueType="num">
                                      <p:cBhvr additive="base">
                                        <p:cTn id="59" dur="500" fill="hold"/>
                                        <p:tgtEl>
                                          <p:spTgt spid="56"/>
                                        </p:tgtEl>
                                        <p:attrNameLst>
                                          <p:attrName>ppt_x</p:attrName>
                                        </p:attrNameLst>
                                      </p:cBhvr>
                                      <p:tavLst>
                                        <p:tav tm="0">
                                          <p:val>
                                            <p:strVal val="#ppt_x"/>
                                          </p:val>
                                        </p:tav>
                                        <p:tav tm="100000">
                                          <p:val>
                                            <p:strVal val="#ppt_x"/>
                                          </p:val>
                                        </p:tav>
                                      </p:tavLst>
                                    </p:anim>
                                    <p:anim calcmode="lin" valueType="num">
                                      <p:cBhvr additive="base">
                                        <p:cTn id="60" dur="500" fill="hold"/>
                                        <p:tgtEl>
                                          <p:spTgt spid="5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7"/>
                                        </p:tgtEl>
                                        <p:attrNameLst>
                                          <p:attrName>style.visibility</p:attrName>
                                        </p:attrNameLst>
                                      </p:cBhvr>
                                      <p:to>
                                        <p:strVal val="visible"/>
                                      </p:to>
                                    </p:set>
                                    <p:anim calcmode="lin" valueType="num">
                                      <p:cBhvr additive="base">
                                        <p:cTn id="63" dur="500" fill="hold"/>
                                        <p:tgtEl>
                                          <p:spTgt spid="57"/>
                                        </p:tgtEl>
                                        <p:attrNameLst>
                                          <p:attrName>ppt_x</p:attrName>
                                        </p:attrNameLst>
                                      </p:cBhvr>
                                      <p:tavLst>
                                        <p:tav tm="0">
                                          <p:val>
                                            <p:strVal val="#ppt_x"/>
                                          </p:val>
                                        </p:tav>
                                        <p:tav tm="100000">
                                          <p:val>
                                            <p:strVal val="#ppt_x"/>
                                          </p:val>
                                        </p:tav>
                                      </p:tavLst>
                                    </p:anim>
                                    <p:anim calcmode="lin" valueType="num">
                                      <p:cBhvr additive="base">
                                        <p:cTn id="64" dur="500" fill="hold"/>
                                        <p:tgtEl>
                                          <p:spTgt spid="5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500" fill="hold"/>
                                        <p:tgtEl>
                                          <p:spTgt spid="58"/>
                                        </p:tgtEl>
                                        <p:attrNameLst>
                                          <p:attrName>ppt_x</p:attrName>
                                        </p:attrNameLst>
                                      </p:cBhvr>
                                      <p:tavLst>
                                        <p:tav tm="0">
                                          <p:val>
                                            <p:strVal val="#ppt_x"/>
                                          </p:val>
                                        </p:tav>
                                        <p:tav tm="100000">
                                          <p:val>
                                            <p:strVal val="#ppt_x"/>
                                          </p:val>
                                        </p:tav>
                                      </p:tavLst>
                                    </p:anim>
                                    <p:anim calcmode="lin" valueType="num">
                                      <p:cBhvr additive="base">
                                        <p:cTn id="68" dur="500" fill="hold"/>
                                        <p:tgtEl>
                                          <p:spTgt spid="5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9"/>
                                        </p:tgtEl>
                                        <p:attrNameLst>
                                          <p:attrName>style.visibility</p:attrName>
                                        </p:attrNameLst>
                                      </p:cBhvr>
                                      <p:to>
                                        <p:strVal val="visible"/>
                                      </p:to>
                                    </p:set>
                                    <p:anim calcmode="lin" valueType="num">
                                      <p:cBhvr additive="base">
                                        <p:cTn id="71" dur="500" fill="hold"/>
                                        <p:tgtEl>
                                          <p:spTgt spid="59"/>
                                        </p:tgtEl>
                                        <p:attrNameLst>
                                          <p:attrName>ppt_x</p:attrName>
                                        </p:attrNameLst>
                                      </p:cBhvr>
                                      <p:tavLst>
                                        <p:tav tm="0">
                                          <p:val>
                                            <p:strVal val="#ppt_x"/>
                                          </p:val>
                                        </p:tav>
                                        <p:tav tm="100000">
                                          <p:val>
                                            <p:strVal val="#ppt_x"/>
                                          </p:val>
                                        </p:tav>
                                      </p:tavLst>
                                    </p:anim>
                                    <p:anim calcmode="lin" valueType="num">
                                      <p:cBhvr additive="base">
                                        <p:cTn id="72" dur="500" fill="hold"/>
                                        <p:tgtEl>
                                          <p:spTgt spid="5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0"/>
                                        </p:tgtEl>
                                        <p:attrNameLst>
                                          <p:attrName>style.visibility</p:attrName>
                                        </p:attrNameLst>
                                      </p:cBhvr>
                                      <p:to>
                                        <p:strVal val="visible"/>
                                      </p:to>
                                    </p:set>
                                    <p:anim calcmode="lin" valueType="num">
                                      <p:cBhvr additive="base">
                                        <p:cTn id="75" dur="500" fill="hold"/>
                                        <p:tgtEl>
                                          <p:spTgt spid="60"/>
                                        </p:tgtEl>
                                        <p:attrNameLst>
                                          <p:attrName>ppt_x</p:attrName>
                                        </p:attrNameLst>
                                      </p:cBhvr>
                                      <p:tavLst>
                                        <p:tav tm="0">
                                          <p:val>
                                            <p:strVal val="#ppt_x"/>
                                          </p:val>
                                        </p:tav>
                                        <p:tav tm="100000">
                                          <p:val>
                                            <p:strVal val="#ppt_x"/>
                                          </p:val>
                                        </p:tav>
                                      </p:tavLst>
                                    </p:anim>
                                    <p:anim calcmode="lin" valueType="num">
                                      <p:cBhvr additive="base">
                                        <p:cTn id="76" dur="500" fill="hold"/>
                                        <p:tgtEl>
                                          <p:spTgt spid="60"/>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additive="base">
                                        <p:cTn id="79" dur="500" fill="hold"/>
                                        <p:tgtEl>
                                          <p:spTgt spid="61"/>
                                        </p:tgtEl>
                                        <p:attrNameLst>
                                          <p:attrName>ppt_x</p:attrName>
                                        </p:attrNameLst>
                                      </p:cBhvr>
                                      <p:tavLst>
                                        <p:tav tm="0">
                                          <p:val>
                                            <p:strVal val="#ppt_x"/>
                                          </p:val>
                                        </p:tav>
                                        <p:tav tm="100000">
                                          <p:val>
                                            <p:strVal val="#ppt_x"/>
                                          </p:val>
                                        </p:tav>
                                      </p:tavLst>
                                    </p:anim>
                                    <p:anim calcmode="lin" valueType="num">
                                      <p:cBhvr additive="base">
                                        <p:cTn id="80" dur="500" fill="hold"/>
                                        <p:tgtEl>
                                          <p:spTgt spid="6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2"/>
                                        </p:tgtEl>
                                        <p:attrNameLst>
                                          <p:attrName>style.visibility</p:attrName>
                                        </p:attrNameLst>
                                      </p:cBhvr>
                                      <p:to>
                                        <p:strVal val="visible"/>
                                      </p:to>
                                    </p:set>
                                    <p:anim calcmode="lin" valueType="num">
                                      <p:cBhvr additive="base">
                                        <p:cTn id="83" dur="500" fill="hold"/>
                                        <p:tgtEl>
                                          <p:spTgt spid="62"/>
                                        </p:tgtEl>
                                        <p:attrNameLst>
                                          <p:attrName>ppt_x</p:attrName>
                                        </p:attrNameLst>
                                      </p:cBhvr>
                                      <p:tavLst>
                                        <p:tav tm="0">
                                          <p:val>
                                            <p:strVal val="#ppt_x"/>
                                          </p:val>
                                        </p:tav>
                                        <p:tav tm="100000">
                                          <p:val>
                                            <p:strVal val="#ppt_x"/>
                                          </p:val>
                                        </p:tav>
                                      </p:tavLst>
                                    </p:anim>
                                    <p:anim calcmode="lin" valueType="num">
                                      <p:cBhvr additive="base">
                                        <p:cTn id="84" dur="500" fill="hold"/>
                                        <p:tgtEl>
                                          <p:spTgt spid="62"/>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3"/>
                                        </p:tgtEl>
                                        <p:attrNameLst>
                                          <p:attrName>style.visibility</p:attrName>
                                        </p:attrNameLst>
                                      </p:cBhvr>
                                      <p:to>
                                        <p:strVal val="visible"/>
                                      </p:to>
                                    </p:set>
                                    <p:anim calcmode="lin" valueType="num">
                                      <p:cBhvr additive="base">
                                        <p:cTn id="87" dur="500" fill="hold"/>
                                        <p:tgtEl>
                                          <p:spTgt spid="63"/>
                                        </p:tgtEl>
                                        <p:attrNameLst>
                                          <p:attrName>ppt_x</p:attrName>
                                        </p:attrNameLst>
                                      </p:cBhvr>
                                      <p:tavLst>
                                        <p:tav tm="0">
                                          <p:val>
                                            <p:strVal val="#ppt_x"/>
                                          </p:val>
                                        </p:tav>
                                        <p:tav tm="100000">
                                          <p:val>
                                            <p:strVal val="#ppt_x"/>
                                          </p:val>
                                        </p:tav>
                                      </p:tavLst>
                                    </p:anim>
                                    <p:anim calcmode="lin" valueType="num">
                                      <p:cBhvr additive="base">
                                        <p:cTn id="88" dur="500" fill="hold"/>
                                        <p:tgtEl>
                                          <p:spTgt spid="6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anim calcmode="lin" valueType="num">
                                      <p:cBhvr additive="base">
                                        <p:cTn id="91" dur="500" fill="hold"/>
                                        <p:tgtEl>
                                          <p:spTgt spid="64"/>
                                        </p:tgtEl>
                                        <p:attrNameLst>
                                          <p:attrName>ppt_x</p:attrName>
                                        </p:attrNameLst>
                                      </p:cBhvr>
                                      <p:tavLst>
                                        <p:tav tm="0">
                                          <p:val>
                                            <p:strVal val="#ppt_x"/>
                                          </p:val>
                                        </p:tav>
                                        <p:tav tm="100000">
                                          <p:val>
                                            <p:strVal val="#ppt_x"/>
                                          </p:val>
                                        </p:tav>
                                      </p:tavLst>
                                    </p:anim>
                                    <p:anim calcmode="lin" valueType="num">
                                      <p:cBhvr additive="base">
                                        <p:cTn id="92" dur="500" fill="hold"/>
                                        <p:tgtEl>
                                          <p:spTgt spid="64"/>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65"/>
                                        </p:tgtEl>
                                        <p:attrNameLst>
                                          <p:attrName>style.visibility</p:attrName>
                                        </p:attrNameLst>
                                      </p:cBhvr>
                                      <p:to>
                                        <p:strVal val="visible"/>
                                      </p:to>
                                    </p:set>
                                    <p:anim calcmode="lin" valueType="num">
                                      <p:cBhvr additive="base">
                                        <p:cTn id="95" dur="500" fill="hold"/>
                                        <p:tgtEl>
                                          <p:spTgt spid="65"/>
                                        </p:tgtEl>
                                        <p:attrNameLst>
                                          <p:attrName>ppt_x</p:attrName>
                                        </p:attrNameLst>
                                      </p:cBhvr>
                                      <p:tavLst>
                                        <p:tav tm="0">
                                          <p:val>
                                            <p:strVal val="#ppt_x"/>
                                          </p:val>
                                        </p:tav>
                                        <p:tav tm="100000">
                                          <p:val>
                                            <p:strVal val="#ppt_x"/>
                                          </p:val>
                                        </p:tav>
                                      </p:tavLst>
                                    </p:anim>
                                    <p:anim calcmode="lin" valueType="num">
                                      <p:cBhvr additive="base">
                                        <p:cTn id="96" dur="500" fill="hold"/>
                                        <p:tgtEl>
                                          <p:spTgt spid="65"/>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66"/>
                                        </p:tgtEl>
                                        <p:attrNameLst>
                                          <p:attrName>style.visibility</p:attrName>
                                        </p:attrNameLst>
                                      </p:cBhvr>
                                      <p:to>
                                        <p:strVal val="visible"/>
                                      </p:to>
                                    </p:set>
                                    <p:anim calcmode="lin" valueType="num">
                                      <p:cBhvr additive="base">
                                        <p:cTn id="99" dur="500" fill="hold"/>
                                        <p:tgtEl>
                                          <p:spTgt spid="66"/>
                                        </p:tgtEl>
                                        <p:attrNameLst>
                                          <p:attrName>ppt_x</p:attrName>
                                        </p:attrNameLst>
                                      </p:cBhvr>
                                      <p:tavLst>
                                        <p:tav tm="0">
                                          <p:val>
                                            <p:strVal val="#ppt_x"/>
                                          </p:val>
                                        </p:tav>
                                        <p:tav tm="100000">
                                          <p:val>
                                            <p:strVal val="#ppt_x"/>
                                          </p:val>
                                        </p:tav>
                                      </p:tavLst>
                                    </p:anim>
                                    <p:anim calcmode="lin" valueType="num">
                                      <p:cBhvr additive="base">
                                        <p:cTn id="100" dur="500" fill="hold"/>
                                        <p:tgtEl>
                                          <p:spTgt spid="66"/>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67"/>
                                        </p:tgtEl>
                                        <p:attrNameLst>
                                          <p:attrName>style.visibility</p:attrName>
                                        </p:attrNameLst>
                                      </p:cBhvr>
                                      <p:to>
                                        <p:strVal val="visible"/>
                                      </p:to>
                                    </p:set>
                                    <p:anim calcmode="lin" valueType="num">
                                      <p:cBhvr additive="base">
                                        <p:cTn id="103" dur="500" fill="hold"/>
                                        <p:tgtEl>
                                          <p:spTgt spid="67"/>
                                        </p:tgtEl>
                                        <p:attrNameLst>
                                          <p:attrName>ppt_x</p:attrName>
                                        </p:attrNameLst>
                                      </p:cBhvr>
                                      <p:tavLst>
                                        <p:tav tm="0">
                                          <p:val>
                                            <p:strVal val="#ppt_x"/>
                                          </p:val>
                                        </p:tav>
                                        <p:tav tm="100000">
                                          <p:val>
                                            <p:strVal val="#ppt_x"/>
                                          </p:val>
                                        </p:tav>
                                      </p:tavLst>
                                    </p:anim>
                                    <p:anim calcmode="lin" valueType="num">
                                      <p:cBhvr additive="base">
                                        <p:cTn id="104" dur="500" fill="hold"/>
                                        <p:tgtEl>
                                          <p:spTgt spid="67"/>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68"/>
                                        </p:tgtEl>
                                        <p:attrNameLst>
                                          <p:attrName>style.visibility</p:attrName>
                                        </p:attrNameLst>
                                      </p:cBhvr>
                                      <p:to>
                                        <p:strVal val="visible"/>
                                      </p:to>
                                    </p:set>
                                    <p:anim calcmode="lin" valueType="num">
                                      <p:cBhvr additive="base">
                                        <p:cTn id="107" dur="500" fill="hold"/>
                                        <p:tgtEl>
                                          <p:spTgt spid="68"/>
                                        </p:tgtEl>
                                        <p:attrNameLst>
                                          <p:attrName>ppt_x</p:attrName>
                                        </p:attrNameLst>
                                      </p:cBhvr>
                                      <p:tavLst>
                                        <p:tav tm="0">
                                          <p:val>
                                            <p:strVal val="#ppt_x"/>
                                          </p:val>
                                        </p:tav>
                                        <p:tav tm="100000">
                                          <p:val>
                                            <p:strVal val="#ppt_x"/>
                                          </p:val>
                                        </p:tav>
                                      </p:tavLst>
                                    </p:anim>
                                    <p:anim calcmode="lin" valueType="num">
                                      <p:cBhvr additive="base">
                                        <p:cTn id="108" dur="500" fill="hold"/>
                                        <p:tgtEl>
                                          <p:spTgt spid="68"/>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69"/>
                                        </p:tgtEl>
                                        <p:attrNameLst>
                                          <p:attrName>style.visibility</p:attrName>
                                        </p:attrNameLst>
                                      </p:cBhvr>
                                      <p:to>
                                        <p:strVal val="visible"/>
                                      </p:to>
                                    </p:set>
                                    <p:anim calcmode="lin" valueType="num">
                                      <p:cBhvr additive="base">
                                        <p:cTn id="111" dur="500" fill="hold"/>
                                        <p:tgtEl>
                                          <p:spTgt spid="69"/>
                                        </p:tgtEl>
                                        <p:attrNameLst>
                                          <p:attrName>ppt_x</p:attrName>
                                        </p:attrNameLst>
                                      </p:cBhvr>
                                      <p:tavLst>
                                        <p:tav tm="0">
                                          <p:val>
                                            <p:strVal val="#ppt_x"/>
                                          </p:val>
                                        </p:tav>
                                        <p:tav tm="100000">
                                          <p:val>
                                            <p:strVal val="#ppt_x"/>
                                          </p:val>
                                        </p:tav>
                                      </p:tavLst>
                                    </p:anim>
                                    <p:anim calcmode="lin" valueType="num">
                                      <p:cBhvr additive="base">
                                        <p:cTn id="112" dur="500" fill="hold"/>
                                        <p:tgtEl>
                                          <p:spTgt spid="69"/>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70"/>
                                        </p:tgtEl>
                                        <p:attrNameLst>
                                          <p:attrName>style.visibility</p:attrName>
                                        </p:attrNameLst>
                                      </p:cBhvr>
                                      <p:to>
                                        <p:strVal val="visible"/>
                                      </p:to>
                                    </p:set>
                                    <p:anim calcmode="lin" valueType="num">
                                      <p:cBhvr additive="base">
                                        <p:cTn id="115" dur="500" fill="hold"/>
                                        <p:tgtEl>
                                          <p:spTgt spid="70"/>
                                        </p:tgtEl>
                                        <p:attrNameLst>
                                          <p:attrName>ppt_x</p:attrName>
                                        </p:attrNameLst>
                                      </p:cBhvr>
                                      <p:tavLst>
                                        <p:tav tm="0">
                                          <p:val>
                                            <p:strVal val="#ppt_x"/>
                                          </p:val>
                                        </p:tav>
                                        <p:tav tm="100000">
                                          <p:val>
                                            <p:strVal val="#ppt_x"/>
                                          </p:val>
                                        </p:tav>
                                      </p:tavLst>
                                    </p:anim>
                                    <p:anim calcmode="lin" valueType="num">
                                      <p:cBhvr additive="base">
                                        <p:cTn id="116" dur="500" fill="hold"/>
                                        <p:tgtEl>
                                          <p:spTgt spid="70"/>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71"/>
                                        </p:tgtEl>
                                        <p:attrNameLst>
                                          <p:attrName>style.visibility</p:attrName>
                                        </p:attrNameLst>
                                      </p:cBhvr>
                                      <p:to>
                                        <p:strVal val="visible"/>
                                      </p:to>
                                    </p:set>
                                    <p:anim calcmode="lin" valueType="num">
                                      <p:cBhvr additive="base">
                                        <p:cTn id="119" dur="500" fill="hold"/>
                                        <p:tgtEl>
                                          <p:spTgt spid="71"/>
                                        </p:tgtEl>
                                        <p:attrNameLst>
                                          <p:attrName>ppt_x</p:attrName>
                                        </p:attrNameLst>
                                      </p:cBhvr>
                                      <p:tavLst>
                                        <p:tav tm="0">
                                          <p:val>
                                            <p:strVal val="#ppt_x"/>
                                          </p:val>
                                        </p:tav>
                                        <p:tav tm="100000">
                                          <p:val>
                                            <p:strVal val="#ppt_x"/>
                                          </p:val>
                                        </p:tav>
                                      </p:tavLst>
                                    </p:anim>
                                    <p:anim calcmode="lin" valueType="num">
                                      <p:cBhvr additive="base">
                                        <p:cTn id="120" dur="500" fill="hold"/>
                                        <p:tgtEl>
                                          <p:spTgt spid="71"/>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72"/>
                                        </p:tgtEl>
                                        <p:attrNameLst>
                                          <p:attrName>style.visibility</p:attrName>
                                        </p:attrNameLst>
                                      </p:cBhvr>
                                      <p:to>
                                        <p:strVal val="visible"/>
                                      </p:to>
                                    </p:set>
                                    <p:anim calcmode="lin" valueType="num">
                                      <p:cBhvr additive="base">
                                        <p:cTn id="123" dur="500" fill="hold"/>
                                        <p:tgtEl>
                                          <p:spTgt spid="72"/>
                                        </p:tgtEl>
                                        <p:attrNameLst>
                                          <p:attrName>ppt_x</p:attrName>
                                        </p:attrNameLst>
                                      </p:cBhvr>
                                      <p:tavLst>
                                        <p:tav tm="0">
                                          <p:val>
                                            <p:strVal val="#ppt_x"/>
                                          </p:val>
                                        </p:tav>
                                        <p:tav tm="100000">
                                          <p:val>
                                            <p:strVal val="#ppt_x"/>
                                          </p:val>
                                        </p:tav>
                                      </p:tavLst>
                                    </p:anim>
                                    <p:anim calcmode="lin" valueType="num">
                                      <p:cBhvr additive="base">
                                        <p:cTn id="124" dur="500" fill="hold"/>
                                        <p:tgtEl>
                                          <p:spTgt spid="72"/>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73"/>
                                        </p:tgtEl>
                                        <p:attrNameLst>
                                          <p:attrName>style.visibility</p:attrName>
                                        </p:attrNameLst>
                                      </p:cBhvr>
                                      <p:to>
                                        <p:strVal val="visible"/>
                                      </p:to>
                                    </p:set>
                                    <p:anim calcmode="lin" valueType="num">
                                      <p:cBhvr additive="base">
                                        <p:cTn id="127" dur="500" fill="hold"/>
                                        <p:tgtEl>
                                          <p:spTgt spid="73"/>
                                        </p:tgtEl>
                                        <p:attrNameLst>
                                          <p:attrName>ppt_x</p:attrName>
                                        </p:attrNameLst>
                                      </p:cBhvr>
                                      <p:tavLst>
                                        <p:tav tm="0">
                                          <p:val>
                                            <p:strVal val="#ppt_x"/>
                                          </p:val>
                                        </p:tav>
                                        <p:tav tm="100000">
                                          <p:val>
                                            <p:strVal val="#ppt_x"/>
                                          </p:val>
                                        </p:tav>
                                      </p:tavLst>
                                    </p:anim>
                                    <p:anim calcmode="lin" valueType="num">
                                      <p:cBhvr additive="base">
                                        <p:cTn id="128" dur="500" fill="hold"/>
                                        <p:tgtEl>
                                          <p:spTgt spid="73"/>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74"/>
                                        </p:tgtEl>
                                        <p:attrNameLst>
                                          <p:attrName>style.visibility</p:attrName>
                                        </p:attrNameLst>
                                      </p:cBhvr>
                                      <p:to>
                                        <p:strVal val="visible"/>
                                      </p:to>
                                    </p:set>
                                    <p:anim calcmode="lin" valueType="num">
                                      <p:cBhvr additive="base">
                                        <p:cTn id="131" dur="500" fill="hold"/>
                                        <p:tgtEl>
                                          <p:spTgt spid="74"/>
                                        </p:tgtEl>
                                        <p:attrNameLst>
                                          <p:attrName>ppt_x</p:attrName>
                                        </p:attrNameLst>
                                      </p:cBhvr>
                                      <p:tavLst>
                                        <p:tav tm="0">
                                          <p:val>
                                            <p:strVal val="#ppt_x"/>
                                          </p:val>
                                        </p:tav>
                                        <p:tav tm="100000">
                                          <p:val>
                                            <p:strVal val="#ppt_x"/>
                                          </p:val>
                                        </p:tav>
                                      </p:tavLst>
                                    </p:anim>
                                    <p:anim calcmode="lin" valueType="num">
                                      <p:cBhvr additive="base">
                                        <p:cTn id="132" dur="500" fill="hold"/>
                                        <p:tgtEl>
                                          <p:spTgt spid="74"/>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75"/>
                                        </p:tgtEl>
                                        <p:attrNameLst>
                                          <p:attrName>style.visibility</p:attrName>
                                        </p:attrNameLst>
                                      </p:cBhvr>
                                      <p:to>
                                        <p:strVal val="visible"/>
                                      </p:to>
                                    </p:set>
                                    <p:anim calcmode="lin" valueType="num">
                                      <p:cBhvr additive="base">
                                        <p:cTn id="135" dur="500" fill="hold"/>
                                        <p:tgtEl>
                                          <p:spTgt spid="75"/>
                                        </p:tgtEl>
                                        <p:attrNameLst>
                                          <p:attrName>ppt_x</p:attrName>
                                        </p:attrNameLst>
                                      </p:cBhvr>
                                      <p:tavLst>
                                        <p:tav tm="0">
                                          <p:val>
                                            <p:strVal val="#ppt_x"/>
                                          </p:val>
                                        </p:tav>
                                        <p:tav tm="100000">
                                          <p:val>
                                            <p:strVal val="#ppt_x"/>
                                          </p:val>
                                        </p:tav>
                                      </p:tavLst>
                                    </p:anim>
                                    <p:anim calcmode="lin" valueType="num">
                                      <p:cBhvr additive="base">
                                        <p:cTn id="136" dur="500" fill="hold"/>
                                        <p:tgtEl>
                                          <p:spTgt spid="75"/>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76"/>
                                        </p:tgtEl>
                                        <p:attrNameLst>
                                          <p:attrName>style.visibility</p:attrName>
                                        </p:attrNameLst>
                                      </p:cBhvr>
                                      <p:to>
                                        <p:strVal val="visible"/>
                                      </p:to>
                                    </p:set>
                                    <p:anim calcmode="lin" valueType="num">
                                      <p:cBhvr additive="base">
                                        <p:cTn id="139" dur="500" fill="hold"/>
                                        <p:tgtEl>
                                          <p:spTgt spid="76"/>
                                        </p:tgtEl>
                                        <p:attrNameLst>
                                          <p:attrName>ppt_x</p:attrName>
                                        </p:attrNameLst>
                                      </p:cBhvr>
                                      <p:tavLst>
                                        <p:tav tm="0">
                                          <p:val>
                                            <p:strVal val="#ppt_x"/>
                                          </p:val>
                                        </p:tav>
                                        <p:tav tm="100000">
                                          <p:val>
                                            <p:strVal val="#ppt_x"/>
                                          </p:val>
                                        </p:tav>
                                      </p:tavLst>
                                    </p:anim>
                                    <p:anim calcmode="lin" valueType="num">
                                      <p:cBhvr additive="base">
                                        <p:cTn id="140" dur="500" fill="hold"/>
                                        <p:tgtEl>
                                          <p:spTgt spid="76"/>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77"/>
                                        </p:tgtEl>
                                        <p:attrNameLst>
                                          <p:attrName>style.visibility</p:attrName>
                                        </p:attrNameLst>
                                      </p:cBhvr>
                                      <p:to>
                                        <p:strVal val="visible"/>
                                      </p:to>
                                    </p:set>
                                    <p:anim calcmode="lin" valueType="num">
                                      <p:cBhvr additive="base">
                                        <p:cTn id="143" dur="500" fill="hold"/>
                                        <p:tgtEl>
                                          <p:spTgt spid="77"/>
                                        </p:tgtEl>
                                        <p:attrNameLst>
                                          <p:attrName>ppt_x</p:attrName>
                                        </p:attrNameLst>
                                      </p:cBhvr>
                                      <p:tavLst>
                                        <p:tav tm="0">
                                          <p:val>
                                            <p:strVal val="#ppt_x"/>
                                          </p:val>
                                        </p:tav>
                                        <p:tav tm="100000">
                                          <p:val>
                                            <p:strVal val="#ppt_x"/>
                                          </p:val>
                                        </p:tav>
                                      </p:tavLst>
                                    </p:anim>
                                    <p:anim calcmode="lin" valueType="num">
                                      <p:cBhvr additive="base">
                                        <p:cTn id="144" dur="500" fill="hold"/>
                                        <p:tgtEl>
                                          <p:spTgt spid="77"/>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78"/>
                                        </p:tgtEl>
                                        <p:attrNameLst>
                                          <p:attrName>style.visibility</p:attrName>
                                        </p:attrNameLst>
                                      </p:cBhvr>
                                      <p:to>
                                        <p:strVal val="visible"/>
                                      </p:to>
                                    </p:set>
                                    <p:anim calcmode="lin" valueType="num">
                                      <p:cBhvr additive="base">
                                        <p:cTn id="147" dur="500" fill="hold"/>
                                        <p:tgtEl>
                                          <p:spTgt spid="78"/>
                                        </p:tgtEl>
                                        <p:attrNameLst>
                                          <p:attrName>ppt_x</p:attrName>
                                        </p:attrNameLst>
                                      </p:cBhvr>
                                      <p:tavLst>
                                        <p:tav tm="0">
                                          <p:val>
                                            <p:strVal val="#ppt_x"/>
                                          </p:val>
                                        </p:tav>
                                        <p:tav tm="100000">
                                          <p:val>
                                            <p:strVal val="#ppt_x"/>
                                          </p:val>
                                        </p:tav>
                                      </p:tavLst>
                                    </p:anim>
                                    <p:anim calcmode="lin" valueType="num">
                                      <p:cBhvr additive="base">
                                        <p:cTn id="148" dur="500" fill="hold"/>
                                        <p:tgtEl>
                                          <p:spTgt spid="78"/>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79"/>
                                        </p:tgtEl>
                                        <p:attrNameLst>
                                          <p:attrName>style.visibility</p:attrName>
                                        </p:attrNameLst>
                                      </p:cBhvr>
                                      <p:to>
                                        <p:strVal val="visible"/>
                                      </p:to>
                                    </p:set>
                                    <p:anim calcmode="lin" valueType="num">
                                      <p:cBhvr additive="base">
                                        <p:cTn id="151" dur="500" fill="hold"/>
                                        <p:tgtEl>
                                          <p:spTgt spid="79"/>
                                        </p:tgtEl>
                                        <p:attrNameLst>
                                          <p:attrName>ppt_x</p:attrName>
                                        </p:attrNameLst>
                                      </p:cBhvr>
                                      <p:tavLst>
                                        <p:tav tm="0">
                                          <p:val>
                                            <p:strVal val="#ppt_x"/>
                                          </p:val>
                                        </p:tav>
                                        <p:tav tm="100000">
                                          <p:val>
                                            <p:strVal val="#ppt_x"/>
                                          </p:val>
                                        </p:tav>
                                      </p:tavLst>
                                    </p:anim>
                                    <p:anim calcmode="lin" valueType="num">
                                      <p:cBhvr additive="base">
                                        <p:cTn id="152" dur="500" fill="hold"/>
                                        <p:tgtEl>
                                          <p:spTgt spid="79"/>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80"/>
                                        </p:tgtEl>
                                        <p:attrNameLst>
                                          <p:attrName>style.visibility</p:attrName>
                                        </p:attrNameLst>
                                      </p:cBhvr>
                                      <p:to>
                                        <p:strVal val="visible"/>
                                      </p:to>
                                    </p:set>
                                    <p:anim calcmode="lin" valueType="num">
                                      <p:cBhvr additive="base">
                                        <p:cTn id="155" dur="500" fill="hold"/>
                                        <p:tgtEl>
                                          <p:spTgt spid="80"/>
                                        </p:tgtEl>
                                        <p:attrNameLst>
                                          <p:attrName>ppt_x</p:attrName>
                                        </p:attrNameLst>
                                      </p:cBhvr>
                                      <p:tavLst>
                                        <p:tav tm="0">
                                          <p:val>
                                            <p:strVal val="#ppt_x"/>
                                          </p:val>
                                        </p:tav>
                                        <p:tav tm="100000">
                                          <p:val>
                                            <p:strVal val="#ppt_x"/>
                                          </p:val>
                                        </p:tav>
                                      </p:tavLst>
                                    </p:anim>
                                    <p:anim calcmode="lin" valueType="num">
                                      <p:cBhvr additive="base">
                                        <p:cTn id="156" dur="500" fill="hold"/>
                                        <p:tgtEl>
                                          <p:spTgt spid="80"/>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81"/>
                                        </p:tgtEl>
                                        <p:attrNameLst>
                                          <p:attrName>style.visibility</p:attrName>
                                        </p:attrNameLst>
                                      </p:cBhvr>
                                      <p:to>
                                        <p:strVal val="visible"/>
                                      </p:to>
                                    </p:set>
                                    <p:anim calcmode="lin" valueType="num">
                                      <p:cBhvr additive="base">
                                        <p:cTn id="159" dur="500" fill="hold"/>
                                        <p:tgtEl>
                                          <p:spTgt spid="81"/>
                                        </p:tgtEl>
                                        <p:attrNameLst>
                                          <p:attrName>ppt_x</p:attrName>
                                        </p:attrNameLst>
                                      </p:cBhvr>
                                      <p:tavLst>
                                        <p:tav tm="0">
                                          <p:val>
                                            <p:strVal val="#ppt_x"/>
                                          </p:val>
                                        </p:tav>
                                        <p:tav tm="100000">
                                          <p:val>
                                            <p:strVal val="#ppt_x"/>
                                          </p:val>
                                        </p:tav>
                                      </p:tavLst>
                                    </p:anim>
                                    <p:anim calcmode="lin" valueType="num">
                                      <p:cBhvr additive="base">
                                        <p:cTn id="160" dur="500" fill="hold"/>
                                        <p:tgtEl>
                                          <p:spTgt spid="81"/>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82"/>
                                        </p:tgtEl>
                                        <p:attrNameLst>
                                          <p:attrName>style.visibility</p:attrName>
                                        </p:attrNameLst>
                                      </p:cBhvr>
                                      <p:to>
                                        <p:strVal val="visible"/>
                                      </p:to>
                                    </p:set>
                                    <p:anim calcmode="lin" valueType="num">
                                      <p:cBhvr additive="base">
                                        <p:cTn id="163" dur="500" fill="hold"/>
                                        <p:tgtEl>
                                          <p:spTgt spid="82"/>
                                        </p:tgtEl>
                                        <p:attrNameLst>
                                          <p:attrName>ppt_x</p:attrName>
                                        </p:attrNameLst>
                                      </p:cBhvr>
                                      <p:tavLst>
                                        <p:tav tm="0">
                                          <p:val>
                                            <p:strVal val="#ppt_x"/>
                                          </p:val>
                                        </p:tav>
                                        <p:tav tm="100000">
                                          <p:val>
                                            <p:strVal val="#ppt_x"/>
                                          </p:val>
                                        </p:tav>
                                      </p:tavLst>
                                    </p:anim>
                                    <p:anim calcmode="lin" valueType="num">
                                      <p:cBhvr additive="base">
                                        <p:cTn id="164" dur="500" fill="hold"/>
                                        <p:tgtEl>
                                          <p:spTgt spid="82"/>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83"/>
                                        </p:tgtEl>
                                        <p:attrNameLst>
                                          <p:attrName>style.visibility</p:attrName>
                                        </p:attrNameLst>
                                      </p:cBhvr>
                                      <p:to>
                                        <p:strVal val="visible"/>
                                      </p:to>
                                    </p:set>
                                    <p:anim calcmode="lin" valueType="num">
                                      <p:cBhvr additive="base">
                                        <p:cTn id="167" dur="500" fill="hold"/>
                                        <p:tgtEl>
                                          <p:spTgt spid="83"/>
                                        </p:tgtEl>
                                        <p:attrNameLst>
                                          <p:attrName>ppt_x</p:attrName>
                                        </p:attrNameLst>
                                      </p:cBhvr>
                                      <p:tavLst>
                                        <p:tav tm="0">
                                          <p:val>
                                            <p:strVal val="#ppt_x"/>
                                          </p:val>
                                        </p:tav>
                                        <p:tav tm="100000">
                                          <p:val>
                                            <p:strVal val="#ppt_x"/>
                                          </p:val>
                                        </p:tav>
                                      </p:tavLst>
                                    </p:anim>
                                    <p:anim calcmode="lin" valueType="num">
                                      <p:cBhvr additive="base">
                                        <p:cTn id="168"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7" grpId="0" animBg="1"/>
      <p:bldP spid="48" grpId="0"/>
      <p:bldP spid="49" grpId="0" animBg="1"/>
      <p:bldP spid="50" grpId="0" animBg="1"/>
      <p:bldP spid="51" grpId="0" animBg="1"/>
      <p:bldP spid="52" grpId="0" animBg="1"/>
      <p:bldP spid="53" grpId="0" animBg="1"/>
      <p:bldP spid="54" grpId="0" animBg="1"/>
      <p:bldP spid="55" grpId="0" animBg="1"/>
      <p:bldP spid="56" grpId="0" animBg="1"/>
      <p:bldP spid="57" grpId="0"/>
      <p:bldP spid="58" grpId="0"/>
      <p:bldP spid="59" grpId="0"/>
      <p:bldP spid="60" grpId="0"/>
      <p:bldP spid="61" grpId="0" animBg="1"/>
      <p:bldP spid="62" grpId="0" animBg="1"/>
      <p:bldP spid="63" grpId="0" animBg="1"/>
      <p:bldP spid="64" grpId="0" animBg="1"/>
      <p:bldP spid="65" grpId="0"/>
      <p:bldP spid="66" grpId="0" animBg="1"/>
      <p:bldP spid="67" grpId="0" animBg="1"/>
      <p:bldP spid="68" grpId="0"/>
      <p:bldP spid="69" grpId="0" animBg="1"/>
      <p:bldP spid="70" grpId="0" animBg="1"/>
      <p:bldP spid="71" grpId="0"/>
      <p:bldP spid="72" grpId="0" animBg="1"/>
      <p:bldP spid="73" grpId="0" animBg="1"/>
      <p:bldP spid="74" grpId="0"/>
      <p:bldP spid="75" grpId="0" animBg="1"/>
      <p:bldP spid="76" grpId="0" animBg="1"/>
      <p:bldP spid="77" grpId="0"/>
      <p:bldP spid="78" grpId="0"/>
      <p:bldP spid="79" grpId="0"/>
      <p:bldP spid="80" grpId="0"/>
      <p:bldP spid="81" grpId="0"/>
      <p:bldP spid="82" grpId="0"/>
      <p:bldP spid="83" grpId="0" animBg="1"/>
      <p:bldP spid="3"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8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(3)</a:t>
            </a:r>
            <a:endParaRPr kumimoji="0" lang="en-US" sz="1680" b="0" i="0" u="none" strike="noStrike" kern="0" cap="none" spc="0" normalizeH="0" baseline="0" noProof="0" dirty="0">
              <a:ln>
                <a:noFill/>
              </a:ln>
              <a:solidFill>
                <a:srgbClr val="FFFFFF"/>
              </a:solidFill>
              <a:effectLst/>
              <a:uLnTx/>
              <a:uFillTx/>
              <a:latin typeface="Verdana"/>
              <a:ea typeface="+mj-ea"/>
              <a:cs typeface="+mj-cs"/>
            </a:endParaRPr>
          </a:p>
        </p:txBody>
      </p:sp>
      <p:sp>
        <p:nvSpPr>
          <p:cNvPr id="5" name="TextBox 4"/>
          <p:cNvSpPr txBox="1"/>
          <p:nvPr/>
        </p:nvSpPr>
        <p:spPr>
          <a:xfrm>
            <a:off x="231626" y="779222"/>
            <a:ext cx="8935075" cy="172354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It is worth </a:t>
            </a:r>
            <a:r>
              <a:rPr kumimoji="0" lang="en-US" sz="1600" b="0" i="0" u="none" strike="noStrike" kern="1200" cap="none" spc="-50" normalizeH="0" baseline="0" noProof="0" dirty="0">
                <a:ln>
                  <a:noFill/>
                </a:ln>
                <a:solidFill>
                  <a:srgbClr val="FF0000"/>
                </a:solidFill>
                <a:effectLst/>
                <a:uLnTx/>
                <a:uFillTx/>
                <a:latin typeface="Verdana"/>
                <a:ea typeface="+mn-ea"/>
                <a:cs typeface="+mn-cs"/>
              </a:rPr>
              <a:t>comparing</a:t>
            </a:r>
            <a:r>
              <a:rPr kumimoji="0" lang="en-US" sz="1600" b="0" i="0" u="none" strike="noStrike" kern="1200" cap="none" spc="-50" normalizeH="0" baseline="0" noProof="0" dirty="0">
                <a:ln>
                  <a:noFill/>
                </a:ln>
                <a:solidFill>
                  <a:srgbClr val="0070C0"/>
                </a:solidFill>
                <a:effectLst/>
                <a:uLnTx/>
                <a:uFillTx/>
                <a:latin typeface="Verdana"/>
                <a:ea typeface="+mn-ea"/>
                <a:cs typeface="+mn-cs"/>
              </a:rPr>
              <a:t> the evolution of SIMD extensions provided by the x86 ISA with</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50" normalizeH="0" baseline="0" noProof="0" dirty="0">
                <a:ln>
                  <a:noFill/>
                </a:ln>
                <a:solidFill>
                  <a:srgbClr val="0070C0"/>
                </a:solidFill>
                <a:effectLst/>
                <a:uLnTx/>
                <a:uFillTx/>
                <a:latin typeface="Verdana"/>
                <a:ea typeface="+mn-ea"/>
                <a:cs typeface="+mn-cs"/>
              </a:rPr>
              <a:t>      those introduced by the Arm ISA.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Intel introduced their </a:t>
            </a:r>
            <a:r>
              <a:rPr kumimoji="0" lang="en-US" sz="1600" b="0" i="0" u="none" strike="noStrike" kern="1200" cap="none" spc="-40" normalizeH="0" baseline="0" noProof="0" dirty="0">
                <a:ln>
                  <a:noFill/>
                </a:ln>
                <a:solidFill>
                  <a:srgbClr val="000000"/>
                </a:solidFill>
                <a:effectLst/>
                <a:uLnTx/>
                <a:uFillTx/>
                <a:latin typeface="Verdana"/>
                <a:ea typeface="+mn-ea"/>
                <a:cs typeface="+mn-cs"/>
              </a:rPr>
              <a:t>first multimedia inspired </a:t>
            </a:r>
            <a:r>
              <a:rPr kumimoji="0" lang="en-US" sz="1600" b="0" i="0" u="none" strike="noStrike" kern="1200" cap="none" spc="-40" normalizeH="0" baseline="0" noProof="0" dirty="0">
                <a:ln>
                  <a:noFill/>
                </a:ln>
                <a:solidFill>
                  <a:srgbClr val="0070C0"/>
                </a:solidFill>
                <a:effectLst/>
                <a:uLnTx/>
                <a:uFillTx/>
                <a:latin typeface="Verdana"/>
                <a:ea typeface="+mn-ea"/>
                <a:cs typeface="+mn-cs"/>
              </a:rPr>
              <a:t>MMX</a:t>
            </a:r>
            <a:r>
              <a:rPr kumimoji="0" lang="en-US" sz="1600" b="0" i="0" u="none" strike="noStrike" kern="1200" cap="none" spc="-40" normalizeH="0" baseline="0" noProof="0" dirty="0">
                <a:ln>
                  <a:noFill/>
                </a:ln>
                <a:solidFill>
                  <a:srgbClr val="000000"/>
                </a:solidFill>
                <a:effectLst/>
                <a:uLnTx/>
                <a:uFillTx/>
                <a:latin typeface="Verdana"/>
                <a:ea typeface="+mn-ea"/>
                <a:cs typeface="+mn-cs"/>
              </a:rPr>
              <a:t> extension</a:t>
            </a:r>
            <a:r>
              <a:rPr kumimoji="0" lang="en-US" sz="1600" b="0" i="0" u="none" strike="noStrike" kern="1200" cap="none" spc="0" normalizeH="0" baseline="0" noProof="0" dirty="0">
                <a:ln>
                  <a:noFill/>
                </a:ln>
                <a:solidFill>
                  <a:srgbClr val="000000"/>
                </a:solidFill>
                <a:effectLst/>
                <a:uLnTx/>
                <a:uFillTx/>
                <a:latin typeface="Verdana"/>
                <a:ea typeface="+mn-ea"/>
                <a:cs typeface="+mn-cs"/>
              </a:rPr>
              <a:t> in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Pentium M</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processor in </a:t>
            </a:r>
            <a:r>
              <a:rPr kumimoji="0" lang="en-US" sz="1600" b="0" i="0" u="none" strike="noStrike" kern="1200" cap="none" spc="0" normalizeH="0" baseline="0" noProof="0" dirty="0">
                <a:ln>
                  <a:noFill/>
                </a:ln>
                <a:solidFill>
                  <a:srgbClr val="0070C0"/>
                </a:solidFill>
                <a:effectLst/>
                <a:uLnTx/>
                <a:uFillTx/>
                <a:latin typeface="Verdana"/>
                <a:ea typeface="+mn-ea"/>
                <a:cs typeface="+mn-cs"/>
              </a:rPr>
              <a:t>1997</a:t>
            </a:r>
            <a:r>
              <a:rPr kumimoji="0" lang="en-US" sz="1600" b="0" i="0" u="none" strike="noStrike" kern="1200" cap="none" spc="0" normalizeH="0" baseline="0" noProof="0" dirty="0">
                <a:ln>
                  <a:noFill/>
                </a:ln>
                <a:solidFill>
                  <a:srgbClr val="000000"/>
                </a:solidFill>
                <a:effectLst/>
                <a:uLnTx/>
                <a:uFillTx/>
                <a:latin typeface="Verdana"/>
                <a:ea typeface="+mn-ea"/>
                <a:cs typeface="+mn-cs"/>
              </a:rPr>
              <a:t> while using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64-bit mantissa part of the FP registers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Subsequently, Intel defined a </a:t>
            </a:r>
            <a:r>
              <a:rPr kumimoji="0" lang="en-US" sz="1600" b="0" i="0" u="none" strike="noStrike" kern="1200" cap="none" spc="-40" normalizeH="0" baseline="0" noProof="0" dirty="0">
                <a:ln>
                  <a:noFill/>
                </a:ln>
                <a:solidFill>
                  <a:srgbClr val="FF0000"/>
                </a:solidFill>
                <a:effectLst/>
                <a:uLnTx/>
                <a:uFillTx/>
                <a:latin typeface="Verdana"/>
                <a:ea typeface="+mn-ea"/>
                <a:cs typeface="+mn-cs"/>
              </a:rPr>
              <a:t>dedicated register space </a:t>
            </a:r>
            <a:r>
              <a:rPr kumimoji="0" lang="en-US" sz="1600" b="0" i="0" u="none" strike="noStrike" kern="1200" cap="none" spc="-40" normalizeH="0" baseline="0" noProof="0" dirty="0">
                <a:ln>
                  <a:noFill/>
                </a:ln>
                <a:solidFill>
                  <a:srgbClr val="000000"/>
                </a:solidFill>
                <a:effectLst/>
                <a:uLnTx/>
                <a:uFillTx/>
                <a:latin typeface="Verdana"/>
                <a:ea typeface="+mn-ea"/>
                <a:cs typeface="+mn-cs"/>
              </a:rPr>
              <a:t>in the </a:t>
            </a:r>
            <a:r>
              <a:rPr kumimoji="0" lang="en-US" sz="1600" b="0" i="0" u="none" strike="noStrike" kern="1200" cap="none" spc="-40" normalizeH="0" baseline="0" noProof="0" dirty="0">
                <a:ln>
                  <a:noFill/>
                </a:ln>
                <a:solidFill>
                  <a:srgbClr val="0070C0"/>
                </a:solidFill>
                <a:effectLst/>
                <a:uLnTx/>
                <a:uFillTx/>
                <a:latin typeface="Verdana"/>
                <a:ea typeface="+mn-ea"/>
                <a:cs typeface="+mn-cs"/>
              </a:rPr>
              <a:t>SSE extension </a:t>
            </a:r>
            <a:r>
              <a:rPr kumimoji="0" lang="en-US" sz="1600" b="0" i="0" u="none" strike="noStrike" kern="1200" cap="none" spc="-40" normalizeH="0" baseline="0" noProof="0" dirty="0">
                <a:ln>
                  <a:noFill/>
                </a:ln>
                <a:solidFill>
                  <a:srgbClr val="000000"/>
                </a:solidFill>
                <a:effectLst/>
                <a:uLnTx/>
                <a:uFillTx/>
                <a:latin typeface="Verdana"/>
                <a:ea typeface="+mn-ea"/>
                <a:cs typeface="+mn-cs"/>
              </a:rPr>
              <a:t>in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Pentium III </a:t>
            </a:r>
            <a:r>
              <a:rPr kumimoji="0" lang="en-US" sz="1600" b="0" i="0" u="none" strike="noStrike" kern="1200" cap="none" spc="-40" normalizeH="0" baseline="0" noProof="0" dirty="0">
                <a:ln>
                  <a:noFill/>
                </a:ln>
                <a:solidFill>
                  <a:srgbClr val="000000"/>
                </a:solidFill>
                <a:effectLst/>
                <a:uLnTx/>
                <a:uFillTx/>
                <a:latin typeface="Verdana"/>
                <a:ea typeface="+mn-ea"/>
                <a:cs typeface="+mn-cs"/>
              </a:rPr>
              <a:t>(Katmai) core in </a:t>
            </a:r>
            <a:r>
              <a:rPr kumimoji="0" lang="en-US" sz="1600" b="0" i="0" u="none" strike="noStrike" kern="1200" cap="none" spc="-40" normalizeH="0" baseline="0" noProof="0" dirty="0">
                <a:ln>
                  <a:noFill/>
                </a:ln>
                <a:solidFill>
                  <a:srgbClr val="0070C0"/>
                </a:solidFill>
                <a:effectLst/>
                <a:uLnTx/>
                <a:uFillTx/>
                <a:latin typeface="Verdana"/>
                <a:ea typeface="+mn-ea"/>
                <a:cs typeface="+mn-cs"/>
              </a:rPr>
              <a:t>1999, </a:t>
            </a:r>
            <a:r>
              <a:rPr kumimoji="0" lang="en-US" sz="1600" b="0" i="0" u="none" strike="noStrike" kern="1200" cap="none" spc="-40" normalizeH="0" baseline="0" noProof="0" dirty="0">
                <a:ln>
                  <a:noFill/>
                </a:ln>
                <a:solidFill>
                  <a:srgbClr val="000000"/>
                </a:solidFill>
                <a:effectLst/>
                <a:uLnTx/>
                <a:uFillTx/>
                <a:latin typeface="Verdana"/>
                <a:ea typeface="+mn-ea"/>
                <a:cs typeface="+mn-cs"/>
              </a:rPr>
              <a:t>as seen in the next Figure.</a:t>
            </a:r>
          </a:p>
        </p:txBody>
      </p:sp>
      <p:sp>
        <p:nvSpPr>
          <p:cNvPr id="6" name="TextBox 5"/>
          <p:cNvSpPr txBox="1"/>
          <p:nvPr/>
        </p:nvSpPr>
        <p:spPr>
          <a:xfrm>
            <a:off x="71500" y="440668"/>
            <a:ext cx="751545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to the evolution of Intel’s x86 ISA SIMD extensions [142] -1 </a:t>
            </a:r>
          </a:p>
        </p:txBody>
      </p:sp>
    </p:spTree>
    <p:extLst>
      <p:ext uri="{BB962C8B-B14F-4D97-AF65-F5344CB8AC3E}">
        <p14:creationId xmlns:p14="http://schemas.microsoft.com/office/powerpoint/2010/main" val="321195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8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(4)</a:t>
            </a:r>
            <a:endParaRPr kumimoji="0" lang="en-US" sz="1680" b="0" i="0" u="none" strike="noStrike" kern="0" cap="none" spc="0" normalizeH="0" baseline="0" noProof="0" dirty="0">
              <a:ln>
                <a:noFill/>
              </a:ln>
              <a:solidFill>
                <a:srgbClr val="FFFFFF"/>
              </a:solidFill>
              <a:effectLst/>
              <a:uLnTx/>
              <a:uFillTx/>
              <a:latin typeface="Verdana"/>
              <a:ea typeface="+mj-ea"/>
              <a:cs typeface="+mj-cs"/>
            </a:endParaRPr>
          </a:p>
        </p:txBody>
      </p:sp>
      <p:grpSp>
        <p:nvGrpSpPr>
          <p:cNvPr id="6" name="Group 5"/>
          <p:cNvGrpSpPr/>
          <p:nvPr/>
        </p:nvGrpSpPr>
        <p:grpSpPr>
          <a:xfrm>
            <a:off x="746575" y="2586273"/>
            <a:ext cx="7772978" cy="3962950"/>
            <a:chOff x="746575" y="1201120"/>
            <a:chExt cx="7772978" cy="4061462"/>
          </a:xfrm>
        </p:grpSpPr>
        <p:grpSp>
          <p:nvGrpSpPr>
            <p:cNvPr id="7" name="Group 6"/>
            <p:cNvGrpSpPr/>
            <p:nvPr/>
          </p:nvGrpSpPr>
          <p:grpSpPr>
            <a:xfrm>
              <a:off x="836585" y="1201120"/>
              <a:ext cx="7682968" cy="3848060"/>
              <a:chOff x="1241630" y="1201120"/>
              <a:chExt cx="7682968" cy="3848060"/>
            </a:xfrm>
          </p:grpSpPr>
          <p:pic>
            <p:nvPicPr>
              <p:cNvPr id="12" name="Picture 6" descr="https://images.anandtech.com/doci/11550/basin_falls_june_6-page-00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230" t="14680" b="22933"/>
              <a:stretch/>
            </p:blipFill>
            <p:spPr bwMode="auto">
              <a:xfrm>
                <a:off x="2231740" y="1988840"/>
                <a:ext cx="6692858" cy="306034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bwMode="auto">
              <a:xfrm>
                <a:off x="6642230" y="3654024"/>
                <a:ext cx="1710190" cy="1305145"/>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6642230" y="4014064"/>
                <a:ext cx="17551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AVX-512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(xmm0-xmm31)</a:t>
                </a:r>
              </a:p>
            </p:txBody>
          </p:sp>
          <p:sp>
            <p:nvSpPr>
              <p:cNvPr id="15" name="Rectangle 14"/>
              <p:cNvSpPr/>
              <p:nvPr/>
            </p:nvSpPr>
            <p:spPr bwMode="auto">
              <a:xfrm>
                <a:off x="2231740" y="2259399"/>
                <a:ext cx="6165685" cy="22449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Rectangle 15"/>
              <p:cNvSpPr/>
              <p:nvPr/>
            </p:nvSpPr>
            <p:spPr bwMode="auto">
              <a:xfrm>
                <a:off x="6597225" y="2483894"/>
                <a:ext cx="1755195" cy="540060"/>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TextBox 16"/>
              <p:cNvSpPr txBox="1"/>
              <p:nvPr/>
            </p:nvSpPr>
            <p:spPr>
              <a:xfrm>
                <a:off x="6676811" y="2483894"/>
                <a:ext cx="1731037" cy="536226"/>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a:ea typeface="+mn-ea"/>
                    <a:cs typeface="+mn-cs"/>
                  </a:rPr>
                  <a:t>SSE (32-bit)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a:ea typeface="+mn-ea"/>
                    <a:cs typeface="+mn-cs"/>
                  </a:rPr>
                  <a:t>  (xmm0-xmm7)</a:t>
                </a:r>
              </a:p>
            </p:txBody>
          </p:sp>
          <p:sp>
            <p:nvSpPr>
              <p:cNvPr id="18" name="Rectangle 17"/>
              <p:cNvSpPr/>
              <p:nvPr/>
            </p:nvSpPr>
            <p:spPr bwMode="auto">
              <a:xfrm>
                <a:off x="6597225" y="3036003"/>
                <a:ext cx="1755196" cy="585065"/>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Rectangle 19"/>
              <p:cNvSpPr/>
              <p:nvPr/>
            </p:nvSpPr>
            <p:spPr bwMode="auto">
              <a:xfrm>
                <a:off x="4797024" y="2483894"/>
                <a:ext cx="1869365" cy="1137174"/>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Verdana"/>
                  <a:ea typeface="+mn-ea"/>
                  <a:cs typeface="+mn-cs"/>
                </a:endParaRPr>
              </a:p>
            </p:txBody>
          </p:sp>
          <p:sp>
            <p:nvSpPr>
              <p:cNvPr id="21" name="TextBox 20"/>
              <p:cNvSpPr txBox="1"/>
              <p:nvPr/>
            </p:nvSpPr>
            <p:spPr>
              <a:xfrm>
                <a:off x="4959475" y="2774393"/>
                <a:ext cx="152638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AVX/AVX2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  ymm0-ymm15) </a:t>
                </a:r>
              </a:p>
            </p:txBody>
          </p:sp>
          <p:sp>
            <p:nvSpPr>
              <p:cNvPr id="22" name="Rectangle 21"/>
              <p:cNvSpPr/>
              <p:nvPr/>
            </p:nvSpPr>
            <p:spPr bwMode="auto">
              <a:xfrm>
                <a:off x="4797025" y="3654024"/>
                <a:ext cx="1879786" cy="1305145"/>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35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TextBox 22"/>
              <p:cNvSpPr txBox="1"/>
              <p:nvPr/>
            </p:nvSpPr>
            <p:spPr>
              <a:xfrm>
                <a:off x="5145951" y="4016934"/>
                <a:ext cx="137730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AVX-512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(ymm0-ymm31</a:t>
                </a:r>
                <a:endParaRPr kumimoji="0" lang="en-US" sz="1400" b="1" i="0" u="none" strike="noStrike" kern="1200" cap="none" spc="0" normalizeH="0" baseline="0" noProof="0">
                  <a:ln>
                    <a:noFill/>
                  </a:ln>
                  <a:solidFill>
                    <a:srgbClr val="2D2D8A"/>
                  </a:solidFill>
                  <a:effectLst/>
                  <a:uLnTx/>
                  <a:uFillTx/>
                  <a:latin typeface="Verdana"/>
                  <a:ea typeface="+mn-ea"/>
                  <a:cs typeface="+mn-cs"/>
                </a:endParaRPr>
              </a:p>
            </p:txBody>
          </p:sp>
          <p:sp>
            <p:nvSpPr>
              <p:cNvPr id="24" name="Rectangle 23"/>
              <p:cNvSpPr/>
              <p:nvPr/>
            </p:nvSpPr>
            <p:spPr bwMode="auto">
              <a:xfrm>
                <a:off x="1241630" y="2483894"/>
                <a:ext cx="3598866" cy="2513023"/>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TextBox 24"/>
              <p:cNvSpPr txBox="1"/>
              <p:nvPr/>
            </p:nvSpPr>
            <p:spPr>
              <a:xfrm>
                <a:off x="2556215" y="3293985"/>
                <a:ext cx="137730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AVX-512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(zmm0-zmm31</a:t>
                </a:r>
                <a:endParaRPr kumimoji="0" lang="en-US" sz="1400" b="1" i="0" u="none" strike="noStrike" kern="1200" cap="none" spc="0" normalizeH="0" baseline="0" noProof="0">
                  <a:ln>
                    <a:noFill/>
                  </a:ln>
                  <a:solidFill>
                    <a:srgbClr val="2D2D8A"/>
                  </a:solidFill>
                  <a:effectLst/>
                  <a:uLnTx/>
                  <a:uFillTx/>
                  <a:latin typeface="Verdana"/>
                  <a:ea typeface="+mn-ea"/>
                  <a:cs typeface="+mn-cs"/>
                </a:endParaRPr>
              </a:p>
            </p:txBody>
          </p:sp>
          <p:sp>
            <p:nvSpPr>
              <p:cNvPr id="26" name="TextBox 25"/>
              <p:cNvSpPr txBox="1"/>
              <p:nvPr/>
            </p:nvSpPr>
            <p:spPr>
              <a:xfrm>
                <a:off x="8458985" y="2393885"/>
                <a:ext cx="2824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D2D8A"/>
                    </a:solidFill>
                    <a:effectLst/>
                    <a:uLnTx/>
                    <a:uFillTx/>
                    <a:latin typeface="Verdana"/>
                    <a:ea typeface="+mn-ea"/>
                    <a:cs typeface="+mn-cs"/>
                  </a:rPr>
                  <a:t>0</a:t>
                </a:r>
              </a:p>
            </p:txBody>
          </p:sp>
          <p:sp>
            <p:nvSpPr>
              <p:cNvPr id="27" name="TextBox 26"/>
              <p:cNvSpPr txBox="1"/>
              <p:nvPr/>
            </p:nvSpPr>
            <p:spPr>
              <a:xfrm>
                <a:off x="8458985" y="2806188"/>
                <a:ext cx="2824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D2D8A"/>
                    </a:solidFill>
                    <a:effectLst/>
                    <a:uLnTx/>
                    <a:uFillTx/>
                    <a:latin typeface="Verdana"/>
                    <a:ea typeface="+mn-ea"/>
                    <a:cs typeface="+mn-cs"/>
                  </a:rPr>
                  <a:t>7</a:t>
                </a:r>
              </a:p>
            </p:txBody>
          </p:sp>
          <p:sp>
            <p:nvSpPr>
              <p:cNvPr id="28" name="TextBox 27"/>
              <p:cNvSpPr txBox="1"/>
              <p:nvPr/>
            </p:nvSpPr>
            <p:spPr>
              <a:xfrm>
                <a:off x="8352420" y="3346248"/>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D2D8A"/>
                    </a:solidFill>
                    <a:effectLst/>
                    <a:uLnTx/>
                    <a:uFillTx/>
                    <a:latin typeface="Verdana"/>
                    <a:ea typeface="+mn-ea"/>
                    <a:cs typeface="+mn-cs"/>
                  </a:rPr>
                  <a:t>15</a:t>
                </a:r>
              </a:p>
            </p:txBody>
          </p:sp>
          <p:sp>
            <p:nvSpPr>
              <p:cNvPr id="29" name="TextBox 28"/>
              <p:cNvSpPr txBox="1"/>
              <p:nvPr/>
            </p:nvSpPr>
            <p:spPr>
              <a:xfrm>
                <a:off x="8390178" y="4689140"/>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D2D8A"/>
                    </a:solidFill>
                    <a:effectLst/>
                    <a:uLnTx/>
                    <a:uFillTx/>
                    <a:latin typeface="Verdana"/>
                    <a:ea typeface="+mn-ea"/>
                    <a:cs typeface="+mn-cs"/>
                  </a:rPr>
                  <a:t>31</a:t>
                </a:r>
              </a:p>
            </p:txBody>
          </p:sp>
          <p:sp>
            <p:nvSpPr>
              <p:cNvPr id="30" name="Rectangle 29"/>
              <p:cNvSpPr/>
              <p:nvPr/>
            </p:nvSpPr>
            <p:spPr bwMode="auto">
              <a:xfrm>
                <a:off x="6597225" y="2043289"/>
                <a:ext cx="1764000" cy="293598"/>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0" scaled="1"/>
                <a:tileRect/>
              </a:gradFill>
              <a:ln w="19050"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TextBox 30"/>
              <p:cNvSpPr txBox="1"/>
              <p:nvPr/>
            </p:nvSpPr>
            <p:spPr>
              <a:xfrm>
                <a:off x="6777509" y="2033845"/>
                <a:ext cx="14029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FFFFFF"/>
                    </a:solidFill>
                    <a:effectLst/>
                    <a:uLnTx/>
                    <a:uFillTx/>
                    <a:latin typeface="Verdana"/>
                    <a:ea typeface="+mn-ea"/>
                    <a:cs typeface="+mn-cs"/>
                  </a:rPr>
                  <a:t>xmm</a:t>
                </a:r>
                <a:r>
                  <a:rPr kumimoji="0" lang="en-US" sz="1400" b="0" i="0" u="none" strike="noStrike" kern="1200" cap="none" spc="0" normalizeH="0" baseline="0" noProof="0">
                    <a:ln>
                      <a:noFill/>
                    </a:ln>
                    <a:solidFill>
                      <a:srgbClr val="FFFFFF"/>
                    </a:solidFill>
                    <a:effectLst/>
                    <a:uLnTx/>
                    <a:uFillTx/>
                    <a:latin typeface="Verdana"/>
                    <a:ea typeface="+mn-ea"/>
                    <a:cs typeface="+mn-cs"/>
                  </a:rPr>
                  <a:t> (128-0)</a:t>
                </a:r>
              </a:p>
            </p:txBody>
          </p:sp>
          <p:sp>
            <p:nvSpPr>
              <p:cNvPr id="32" name="Rectangle 31"/>
              <p:cNvSpPr/>
              <p:nvPr/>
            </p:nvSpPr>
            <p:spPr bwMode="auto">
              <a:xfrm>
                <a:off x="4800145" y="1638244"/>
                <a:ext cx="3564000" cy="293598"/>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0" scaled="1"/>
                <a:tileRect/>
              </a:gradFill>
              <a:ln w="19050"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TextBox 32"/>
              <p:cNvSpPr txBox="1"/>
              <p:nvPr/>
            </p:nvSpPr>
            <p:spPr>
              <a:xfrm>
                <a:off x="5697125" y="1612670"/>
                <a:ext cx="14029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FFFFFF"/>
                    </a:solidFill>
                    <a:effectLst/>
                    <a:uLnTx/>
                    <a:uFillTx/>
                    <a:latin typeface="Verdana"/>
                    <a:ea typeface="+mn-ea"/>
                    <a:cs typeface="+mn-cs"/>
                  </a:rPr>
                  <a:t>ymm</a:t>
                </a:r>
                <a:r>
                  <a:rPr kumimoji="0" lang="en-US" sz="1400" b="0" i="0" u="none" strike="noStrike" kern="1200" cap="none" spc="0" normalizeH="0" baseline="0" noProof="0">
                    <a:ln>
                      <a:noFill/>
                    </a:ln>
                    <a:solidFill>
                      <a:srgbClr val="FFFFFF"/>
                    </a:solidFill>
                    <a:effectLst/>
                    <a:uLnTx/>
                    <a:uFillTx/>
                    <a:latin typeface="Verdana"/>
                    <a:ea typeface="+mn-ea"/>
                    <a:cs typeface="+mn-cs"/>
                  </a:rPr>
                  <a:t> (255-0)</a:t>
                </a:r>
              </a:p>
            </p:txBody>
          </p:sp>
          <p:sp>
            <p:nvSpPr>
              <p:cNvPr id="34" name="Rectangle 33"/>
              <p:cNvSpPr/>
              <p:nvPr/>
            </p:nvSpPr>
            <p:spPr bwMode="auto">
              <a:xfrm>
                <a:off x="1241630" y="1226694"/>
                <a:ext cx="7128000" cy="293598"/>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0" scaled="1"/>
                <a:tileRect/>
              </a:gradFill>
              <a:ln w="19050"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TextBox 34"/>
              <p:cNvSpPr txBox="1"/>
              <p:nvPr/>
            </p:nvSpPr>
            <p:spPr>
              <a:xfrm>
                <a:off x="4249172" y="1201120"/>
                <a:ext cx="13917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FFFFFF"/>
                    </a:solidFill>
                    <a:effectLst/>
                    <a:uLnTx/>
                    <a:uFillTx/>
                    <a:latin typeface="Verdana"/>
                    <a:ea typeface="+mn-ea"/>
                    <a:cs typeface="+mn-cs"/>
                  </a:rPr>
                  <a:t>zmm</a:t>
                </a:r>
                <a:r>
                  <a:rPr kumimoji="0" lang="en-US" sz="1400" b="0" i="0" u="none" strike="noStrike" kern="1200" cap="none" spc="0" normalizeH="0" baseline="0" noProof="0">
                    <a:ln>
                      <a:noFill/>
                    </a:ln>
                    <a:solidFill>
                      <a:srgbClr val="FFFFFF"/>
                    </a:solidFill>
                    <a:effectLst/>
                    <a:uLnTx/>
                    <a:uFillTx/>
                    <a:latin typeface="Verdana"/>
                    <a:ea typeface="+mn-ea"/>
                    <a:cs typeface="+mn-cs"/>
                  </a:rPr>
                  <a:t> (511-0)</a:t>
                </a:r>
              </a:p>
            </p:txBody>
          </p:sp>
        </p:grpSp>
        <p:sp>
          <p:nvSpPr>
            <p:cNvPr id="8" name="TextBox 7"/>
            <p:cNvSpPr txBox="1"/>
            <p:nvPr/>
          </p:nvSpPr>
          <p:spPr>
            <a:xfrm>
              <a:off x="7775412" y="4982785"/>
              <a:ext cx="298480" cy="279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0</a:t>
              </a:r>
            </a:p>
          </p:txBody>
        </p:sp>
        <p:sp>
          <p:nvSpPr>
            <p:cNvPr id="9" name="TextBox 8"/>
            <p:cNvSpPr txBox="1"/>
            <p:nvPr/>
          </p:nvSpPr>
          <p:spPr>
            <a:xfrm>
              <a:off x="6198675" y="4966636"/>
              <a:ext cx="6368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127</a:t>
              </a:r>
            </a:p>
          </p:txBody>
        </p:sp>
        <p:sp>
          <p:nvSpPr>
            <p:cNvPr id="10" name="TextBox 9"/>
            <p:cNvSpPr txBox="1"/>
            <p:nvPr/>
          </p:nvSpPr>
          <p:spPr>
            <a:xfrm>
              <a:off x="4301970" y="4968795"/>
              <a:ext cx="6368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255</a:t>
              </a:r>
            </a:p>
          </p:txBody>
        </p:sp>
        <p:sp>
          <p:nvSpPr>
            <p:cNvPr id="11" name="TextBox 10"/>
            <p:cNvSpPr txBox="1"/>
            <p:nvPr/>
          </p:nvSpPr>
          <p:spPr>
            <a:xfrm>
              <a:off x="746575" y="4968795"/>
              <a:ext cx="6368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511</a:t>
              </a:r>
            </a:p>
          </p:txBody>
        </p:sp>
      </p:grpSp>
      <p:sp>
        <p:nvSpPr>
          <p:cNvPr id="36" name="Rectangle 35"/>
          <p:cNvSpPr/>
          <p:nvPr/>
        </p:nvSpPr>
        <p:spPr bwMode="auto">
          <a:xfrm>
            <a:off x="6271766" y="3742374"/>
            <a:ext cx="1720614" cy="585819"/>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39" name="TextBox 38"/>
          <p:cNvSpPr txBox="1"/>
          <p:nvPr/>
        </p:nvSpPr>
        <p:spPr>
          <a:xfrm>
            <a:off x="66630" y="6451612"/>
            <a:ext cx="90524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60" normalizeH="0" baseline="0" noProof="0" dirty="0">
                <a:ln>
                  <a:noFill/>
                </a:ln>
                <a:solidFill>
                  <a:srgbClr val="000000"/>
                </a:solidFill>
                <a:effectLst/>
                <a:uLnTx/>
                <a:uFillTx/>
                <a:latin typeface="Verdana"/>
                <a:ea typeface="+mn-ea"/>
                <a:cs typeface="+mn-cs"/>
              </a:rPr>
              <a:t>Figure: Dedicated register space of the x86 ISA for SIMD processing and its extension [180]</a:t>
            </a:r>
          </a:p>
        </p:txBody>
      </p:sp>
      <p:sp>
        <p:nvSpPr>
          <p:cNvPr id="41" name="TextBox 40"/>
          <p:cNvSpPr txBox="1"/>
          <p:nvPr/>
        </p:nvSpPr>
        <p:spPr>
          <a:xfrm>
            <a:off x="74743" y="755114"/>
            <a:ext cx="9643184" cy="6104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introduced </a:t>
            </a:r>
            <a:r>
              <a:rPr kumimoji="0" lang="en-US" sz="1600" b="0" i="0" u="none" strike="noStrike" kern="1200" cap="none" spc="0" normalizeH="0" baseline="0" noProof="0" dirty="0">
                <a:ln>
                  <a:noFill/>
                </a:ln>
                <a:solidFill>
                  <a:srgbClr val="FF0000"/>
                </a:solidFill>
                <a:effectLst/>
                <a:uLnTx/>
                <a:uFillTx/>
                <a:latin typeface="Verdana"/>
                <a:ea typeface="+mn-ea"/>
                <a:cs typeface="+mn-cs"/>
              </a:rPr>
              <a:t>dedicated register space </a:t>
            </a:r>
            <a:r>
              <a:rPr kumimoji="0" lang="en-US" sz="1600" b="0" i="0" u="none" strike="noStrike" kern="1200" cap="none" spc="0" normalizeH="0" baseline="0" noProof="0" dirty="0">
                <a:ln>
                  <a:noFill/>
                </a:ln>
                <a:solidFill>
                  <a:srgbClr val="000000"/>
                </a:solidFill>
                <a:effectLst/>
                <a:uLnTx/>
                <a:uFillTx/>
                <a:latin typeface="Verdana"/>
                <a:ea typeface="+mn-ea"/>
                <a:cs typeface="+mn-cs"/>
              </a:rPr>
              <a:t>was</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8x128-bit </a:t>
            </a:r>
            <a:r>
              <a:rPr kumimoji="0" lang="en-US" sz="1600" b="0" i="0" u="none" strike="noStrike" kern="1200" cap="none" spc="0" normalizeH="0" baseline="0" noProof="0" dirty="0">
                <a:ln>
                  <a:noFill/>
                </a:ln>
                <a:solidFill>
                  <a:srgbClr val="000000"/>
                </a:solidFill>
                <a:effectLst/>
                <a:uLnTx/>
                <a:uFillTx/>
                <a:latin typeface="Verdana"/>
                <a:ea typeface="+mn-ea"/>
                <a:cs typeface="+mn-cs"/>
              </a:rPr>
              <a:t>in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was </a:t>
            </a:r>
            <a:r>
              <a:rPr kumimoji="0" lang="en-US" sz="1600" b="0" i="0" u="none" strike="noStrike" kern="1200" cap="none" spc="0" normalizeH="0" baseline="0" noProof="0" dirty="0">
                <a:ln>
                  <a:noFill/>
                </a:ln>
                <a:solidFill>
                  <a:srgbClr val="0070C0"/>
                </a:solidFill>
                <a:effectLst/>
                <a:uLnTx/>
                <a:uFillTx/>
                <a:latin typeface="Verdana"/>
                <a:ea typeface="+mn-ea"/>
                <a:cs typeface="+mn-cs"/>
              </a:rPr>
              <a:t>extended</a:t>
            </a:r>
            <a:r>
              <a:rPr kumimoji="0" lang="en-US" sz="1600" b="0" i="0" u="none" strike="noStrike" kern="1200" cap="none" spc="0" normalizeH="0" baseline="0" noProof="0" dirty="0">
                <a:ln>
                  <a:noFill/>
                </a:ln>
                <a:solidFill>
                  <a:srgbClr val="000000"/>
                </a:solidFill>
                <a:effectLst/>
                <a:uLnTx/>
                <a:uFillTx/>
                <a:latin typeface="Verdana"/>
                <a:ea typeface="+mn-ea"/>
                <a:cs typeface="+mn-cs"/>
              </a:rPr>
              <a:t> in the following </a:t>
            </a:r>
            <a:r>
              <a:rPr kumimoji="0" lang="en-US" sz="1600" b="0" i="0" u="none" strike="noStrike" kern="1200" cap="none" spc="0" normalizeH="0" baseline="0" noProof="0" dirty="0">
                <a:ln>
                  <a:noFill/>
                </a:ln>
                <a:solidFill>
                  <a:srgbClr val="FF0000"/>
                </a:solidFill>
                <a:effectLst/>
                <a:uLnTx/>
                <a:uFillTx/>
                <a:latin typeface="Verdana"/>
                <a:ea typeface="+mn-ea"/>
                <a:cs typeface="+mn-cs"/>
              </a:rPr>
              <a:t>three steps: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2" name="TextBox 41"/>
          <p:cNvSpPr txBox="1"/>
          <p:nvPr/>
        </p:nvSpPr>
        <p:spPr>
          <a:xfrm>
            <a:off x="438527" y="1301900"/>
            <a:ext cx="6495624" cy="83099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first to </a:t>
            </a:r>
            <a:r>
              <a:rPr kumimoji="0" lang="en-US" sz="1600" b="0" i="0" u="none" strike="noStrike" kern="1200" cap="none" spc="0" normalizeH="0" baseline="0" noProof="0" dirty="0">
                <a:ln>
                  <a:noFill/>
                </a:ln>
                <a:solidFill>
                  <a:srgbClr val="0070C0"/>
                </a:solidFill>
                <a:effectLst/>
                <a:uLnTx/>
                <a:uFillTx/>
                <a:latin typeface="Verdana"/>
                <a:ea typeface="+mn-ea"/>
                <a:cs typeface="+mn-cs"/>
              </a:rPr>
              <a:t>16x128-bit</a:t>
            </a:r>
            <a:r>
              <a:rPr kumimoji="0" lang="en-US" sz="1600" b="0" i="0" u="none" strike="noStrike" kern="1200" cap="none" spc="0" normalizeH="0" baseline="0" noProof="0" dirty="0">
                <a:ln>
                  <a:noFill/>
                </a:ln>
                <a:solidFill>
                  <a:srgbClr val="000000"/>
                </a:solidFill>
                <a:effectLst/>
                <a:uLnTx/>
                <a:uFillTx/>
                <a:latin typeface="Verdana"/>
                <a:ea typeface="+mn-ea"/>
                <a:cs typeface="+mn-cs"/>
              </a:rPr>
              <a:t> (in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SSE3</a:t>
            </a:r>
            <a:r>
              <a:rPr kumimoji="0" lang="en-US" sz="1600" b="0" i="0" u="none" strike="noStrike" kern="1200" cap="none" spc="0" normalizeH="0" baseline="0" noProof="0" dirty="0">
                <a:ln>
                  <a:noFill/>
                </a:ln>
                <a:solidFill>
                  <a:srgbClr val="000000"/>
                </a:solidFill>
                <a:effectLst/>
                <a:uLnTx/>
                <a:uFillTx/>
                <a:latin typeface="Verdana"/>
                <a:ea typeface="+mn-ea"/>
                <a:cs typeface="+mn-cs"/>
              </a:rPr>
              <a:t> extension,</a:t>
            </a:r>
            <a:r>
              <a:rPr kumimoji="0" lang="en-US" sz="1600" b="0" i="0" u="none" strike="noStrike" kern="1200" cap="none" spc="-70" normalizeH="0" baseline="0" noProof="0" dirty="0">
                <a:ln>
                  <a:noFill/>
                </a:ln>
                <a:solidFill>
                  <a:srgbClr val="000000"/>
                </a:solidFill>
                <a:effectLst/>
                <a:uLnTx/>
                <a:uFillTx/>
                <a:latin typeface="Verdana"/>
                <a:ea typeface="+mn-ea"/>
                <a:cs typeface="+mn-cs"/>
              </a:rPr>
              <a:t> in </a:t>
            </a:r>
            <a:r>
              <a:rPr kumimoji="0" lang="en-US" sz="1600" b="0" i="0" u="none" strike="noStrike" kern="1200" cap="none" spc="-70" normalizeH="0" baseline="0" noProof="0" dirty="0">
                <a:ln>
                  <a:noFill/>
                </a:ln>
                <a:solidFill>
                  <a:srgbClr val="0070C0"/>
                </a:solidFill>
                <a:effectLst/>
                <a:uLnTx/>
                <a:uFillTx/>
                <a:latin typeface="Verdana"/>
                <a:ea typeface="+mn-ea"/>
                <a:cs typeface="+mn-cs"/>
              </a:rPr>
              <a:t>2004</a:t>
            </a:r>
            <a:r>
              <a:rPr kumimoji="0" lang="en-US" sz="1600" b="0" i="0" u="none" strike="noStrike" kern="1200" cap="none" spc="-7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70" normalizeH="0" baseline="0" noProof="0" dirty="0">
                <a:ln>
                  <a:noFill/>
                </a:ln>
                <a:solidFill>
                  <a:srgbClr val="000000"/>
                </a:solidFill>
                <a:effectLst/>
                <a:uLnTx/>
                <a:uFillTx/>
                <a:latin typeface="Verdana"/>
                <a:ea typeface="+mn-ea"/>
                <a:cs typeface="+mn-cs"/>
              </a:rPr>
              <a:t>then to </a:t>
            </a:r>
            <a:r>
              <a:rPr kumimoji="0" lang="en-US" sz="1600" b="0" i="0" u="none" strike="noStrike" kern="1200" cap="none" spc="-70" normalizeH="0" baseline="0" noProof="0" dirty="0">
                <a:ln>
                  <a:noFill/>
                </a:ln>
                <a:solidFill>
                  <a:srgbClr val="0070C0"/>
                </a:solidFill>
                <a:effectLst/>
                <a:uLnTx/>
                <a:uFillTx/>
                <a:latin typeface="Verdana"/>
                <a:ea typeface="+mn-ea"/>
                <a:cs typeface="+mn-cs"/>
              </a:rPr>
              <a:t>16x256-bit</a:t>
            </a:r>
            <a:r>
              <a:rPr kumimoji="0" lang="en-US" sz="1600" b="0" i="0" u="none" strike="noStrike" kern="1200" cap="none" spc="-70" normalizeH="0" baseline="0" noProof="0" dirty="0">
                <a:ln>
                  <a:noFill/>
                </a:ln>
                <a:solidFill>
                  <a:srgbClr val="000000"/>
                </a:solidFill>
                <a:effectLst/>
                <a:uLnTx/>
                <a:uFillTx/>
                <a:latin typeface="Verdana"/>
                <a:ea typeface="+mn-ea"/>
                <a:cs typeface="+mn-cs"/>
              </a:rPr>
              <a:t> (in the </a:t>
            </a:r>
            <a:r>
              <a:rPr kumimoji="0" lang="en-US" sz="1600" b="0" i="0" u="none" strike="noStrike" kern="1200" cap="none" spc="-70" normalizeH="0" baseline="0" noProof="0" dirty="0">
                <a:ln>
                  <a:noFill/>
                </a:ln>
                <a:solidFill>
                  <a:srgbClr val="0070C0"/>
                </a:solidFill>
                <a:effectLst/>
                <a:uLnTx/>
                <a:uFillTx/>
                <a:latin typeface="Verdana"/>
                <a:ea typeface="+mn-ea"/>
                <a:cs typeface="+mn-cs"/>
              </a:rPr>
              <a:t>AVX</a:t>
            </a:r>
            <a:r>
              <a:rPr kumimoji="0" lang="en-US" sz="1600" b="0" i="0" u="none" strike="noStrike" kern="1200" cap="none" spc="-70" normalizeH="0" baseline="0" noProof="0" dirty="0">
                <a:ln>
                  <a:noFill/>
                </a:ln>
                <a:solidFill>
                  <a:srgbClr val="000000"/>
                </a:solidFill>
                <a:effectLst/>
                <a:uLnTx/>
                <a:uFillTx/>
                <a:latin typeface="Verdana"/>
                <a:ea typeface="+mn-ea"/>
                <a:cs typeface="+mn-cs"/>
              </a:rPr>
              <a:t> extension, in </a:t>
            </a:r>
            <a:r>
              <a:rPr kumimoji="0" lang="en-US" sz="1600" b="0" i="0" u="none" strike="noStrike" kern="1200" cap="none" spc="-70" normalizeH="0" baseline="0" noProof="0" dirty="0">
                <a:ln>
                  <a:noFill/>
                </a:ln>
                <a:solidFill>
                  <a:srgbClr val="0070C0"/>
                </a:solidFill>
                <a:effectLst/>
                <a:uLnTx/>
                <a:uFillTx/>
                <a:latin typeface="Verdana"/>
                <a:ea typeface="+mn-ea"/>
                <a:cs typeface="+mn-cs"/>
              </a:rPr>
              <a:t>2011</a:t>
            </a:r>
            <a:r>
              <a:rPr kumimoji="0" lang="en-US" sz="1600" b="0" i="0" u="none" strike="noStrike" kern="1200" cap="none" spc="-70" normalizeH="0" baseline="0" noProof="0" dirty="0">
                <a:ln>
                  <a:noFill/>
                </a:ln>
                <a:solidFill>
                  <a:srgbClr val="000000"/>
                </a:solidFill>
                <a:effectLst/>
                <a:uLnTx/>
                <a:uFillTx/>
                <a:latin typeface="Verdana"/>
                <a:ea typeface="+mn-ea"/>
                <a:cs typeface="+mn-cs"/>
              </a:rPr>
              <a:t>) 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70" normalizeH="0" baseline="0" noProof="0" dirty="0">
                <a:ln>
                  <a:noFill/>
                </a:ln>
                <a:solidFill>
                  <a:srgbClr val="000000"/>
                </a:solidFill>
                <a:effectLst/>
                <a:uLnTx/>
                <a:uFillTx/>
                <a:latin typeface="Verdana"/>
                <a:ea typeface="+mn-ea"/>
                <a:cs typeface="+mn-cs"/>
              </a:rPr>
              <a:t>finally, </a:t>
            </a:r>
            <a:r>
              <a:rPr kumimoji="0" lang="en-US" sz="1600" b="0" i="0" u="none" strike="noStrike" kern="1200" cap="none" spc="0" normalizeH="0" baseline="0" noProof="0" dirty="0">
                <a:ln>
                  <a:noFill/>
                </a:ln>
                <a:solidFill>
                  <a:srgbClr val="000000"/>
                </a:solidFill>
                <a:effectLst/>
                <a:uLnTx/>
                <a:uFillTx/>
                <a:latin typeface="Verdana"/>
                <a:ea typeface="+mn-ea"/>
                <a:cs typeface="+mn-cs"/>
              </a:rPr>
              <a:t>to </a:t>
            </a:r>
            <a:r>
              <a:rPr kumimoji="0" lang="en-US" sz="1600" b="0" i="0" u="none" strike="noStrike" kern="1200" cap="none" spc="0" normalizeH="0" baseline="0" noProof="0" dirty="0">
                <a:ln>
                  <a:noFill/>
                </a:ln>
                <a:solidFill>
                  <a:srgbClr val="0070C0"/>
                </a:solidFill>
                <a:effectLst/>
                <a:uLnTx/>
                <a:uFillTx/>
                <a:latin typeface="Verdana"/>
                <a:ea typeface="+mn-ea"/>
                <a:cs typeface="+mn-cs"/>
              </a:rPr>
              <a:t>32x512-bit</a:t>
            </a:r>
            <a:r>
              <a:rPr kumimoji="0" lang="en-US" sz="1600" b="0" i="0" u="none" strike="noStrike" kern="1200" cap="none" spc="0" normalizeH="0" baseline="0" noProof="0" dirty="0">
                <a:ln>
                  <a:noFill/>
                </a:ln>
                <a:solidFill>
                  <a:srgbClr val="000000"/>
                </a:solidFill>
                <a:effectLst/>
                <a:uLnTx/>
                <a:uFillTx/>
                <a:latin typeface="Verdana"/>
                <a:ea typeface="+mn-ea"/>
                <a:cs typeface="+mn-cs"/>
              </a:rPr>
              <a:t> (in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AVX512</a:t>
            </a:r>
            <a:r>
              <a:rPr kumimoji="0" lang="en-US" sz="1600" b="0" i="0" u="none" strike="noStrike" kern="1200" cap="none" spc="0" normalizeH="0" baseline="0" noProof="0" dirty="0">
                <a:ln>
                  <a:noFill/>
                </a:ln>
                <a:solidFill>
                  <a:srgbClr val="000000"/>
                </a:solidFill>
                <a:effectLst/>
                <a:uLnTx/>
                <a:uFillTx/>
                <a:latin typeface="Verdana"/>
                <a:ea typeface="+mn-ea"/>
                <a:cs typeface="+mn-cs"/>
              </a:rPr>
              <a:t> extension, in </a:t>
            </a:r>
            <a:r>
              <a:rPr kumimoji="0" lang="en-US" sz="1600" b="0" i="0" u="none" strike="noStrike" kern="1200" cap="none" spc="0" normalizeH="0" baseline="0" noProof="0" dirty="0">
                <a:ln>
                  <a:noFill/>
                </a:ln>
                <a:solidFill>
                  <a:srgbClr val="0070C0"/>
                </a:solidFill>
                <a:effectLst/>
                <a:uLnTx/>
                <a:uFillTx/>
                <a:latin typeface="Verdana"/>
                <a:ea typeface="+mn-ea"/>
                <a:cs typeface="+mn-cs"/>
              </a:rPr>
              <a:t>2017</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43" name="TextBox 42"/>
          <p:cNvSpPr txBox="1"/>
          <p:nvPr/>
        </p:nvSpPr>
        <p:spPr>
          <a:xfrm>
            <a:off x="70743" y="2137993"/>
            <a:ext cx="83872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extension was implemented in an </a:t>
            </a:r>
            <a:r>
              <a:rPr kumimoji="0" lang="en-US" sz="1600" b="0" i="0" u="none" strike="noStrike" kern="1200" cap="none" spc="0" normalizeH="0" baseline="0" noProof="0" dirty="0">
                <a:ln>
                  <a:noFill/>
                </a:ln>
                <a:solidFill>
                  <a:srgbClr val="FF0000"/>
                </a:solidFill>
                <a:effectLst/>
                <a:uLnTx/>
                <a:uFillTx/>
                <a:latin typeface="Verdana"/>
                <a:ea typeface="+mn-ea"/>
                <a:cs typeface="+mn-cs"/>
              </a:rPr>
              <a:t>aliased</a:t>
            </a:r>
            <a:r>
              <a:rPr kumimoji="0" lang="en-US" sz="1600" b="0" i="0" u="none" strike="noStrike" kern="1200" cap="none" spc="0" normalizeH="0" baseline="0" noProof="0" dirty="0">
                <a:ln>
                  <a:noFill/>
                </a:ln>
                <a:solidFill>
                  <a:srgbClr val="000000"/>
                </a:solidFill>
                <a:effectLst/>
                <a:uLnTx/>
                <a:uFillTx/>
                <a:latin typeface="Verdana"/>
                <a:ea typeface="+mn-ea"/>
                <a:cs typeface="+mn-cs"/>
              </a:rPr>
              <a:t> way, as discussed next.</a:t>
            </a:r>
          </a:p>
        </p:txBody>
      </p:sp>
      <p:sp>
        <p:nvSpPr>
          <p:cNvPr id="44" name="Rectangle 43"/>
          <p:cNvSpPr/>
          <p:nvPr/>
        </p:nvSpPr>
        <p:spPr bwMode="auto">
          <a:xfrm>
            <a:off x="6312481" y="3822235"/>
            <a:ext cx="1672651" cy="1083904"/>
          </a:xfrm>
          <a:prstGeom prst="rect">
            <a:avLst/>
          </a:prstGeom>
          <a:noFill/>
          <a:ln w="38100" cap="flat" cmpd="sng" algn="ctr">
            <a:solidFill>
              <a:srgbClr val="FFC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5" name="Rectangle 44"/>
          <p:cNvSpPr/>
          <p:nvPr/>
        </p:nvSpPr>
        <p:spPr bwMode="auto">
          <a:xfrm>
            <a:off x="4391979" y="3838478"/>
            <a:ext cx="3564201" cy="1100847"/>
          </a:xfrm>
          <a:prstGeom prst="rect">
            <a:avLst/>
          </a:prstGeom>
          <a:noFill/>
          <a:ln w="38100" cap="flat" cmpd="sng" algn="ctr">
            <a:solidFill>
              <a:srgbClr val="92D05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6" name="TextBox 45"/>
          <p:cNvSpPr txBox="1"/>
          <p:nvPr/>
        </p:nvSpPr>
        <p:spPr>
          <a:xfrm>
            <a:off x="6233275" y="4350160"/>
            <a:ext cx="1800201" cy="5268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SSE3 (64-bit)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(xmm0-xmm15)</a:t>
            </a:r>
          </a:p>
        </p:txBody>
      </p:sp>
      <p:sp>
        <p:nvSpPr>
          <p:cNvPr id="48" name="TextBox 47"/>
          <p:cNvSpPr txBox="1"/>
          <p:nvPr/>
        </p:nvSpPr>
        <p:spPr>
          <a:xfrm>
            <a:off x="71500" y="440668"/>
            <a:ext cx="751545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to the evolution of Intel’s x86 ISA SIMD extensions [142] -2 </a:t>
            </a:r>
          </a:p>
        </p:txBody>
      </p:sp>
      <p:sp>
        <p:nvSpPr>
          <p:cNvPr id="3" name="Rectangle 2">
            <a:extLst>
              <a:ext uri="{FF2B5EF4-FFF2-40B4-BE49-F238E27FC236}">
                <a16:creationId xmlns:a16="http://schemas.microsoft.com/office/drawing/2014/main" id="{E157F049-625C-273D-9591-6FC395F08116}"/>
              </a:ext>
            </a:extLst>
          </p:cNvPr>
          <p:cNvSpPr/>
          <p:nvPr/>
        </p:nvSpPr>
        <p:spPr bwMode="auto">
          <a:xfrm>
            <a:off x="836585" y="3827494"/>
            <a:ext cx="7128000" cy="2434879"/>
          </a:xfrm>
          <a:prstGeom prst="rect">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155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xEl>
                                              <p:pRg st="1" end="1"/>
                                            </p:txEl>
                                          </p:spTgt>
                                        </p:tgtEl>
                                        <p:attrNameLst>
                                          <p:attrName>style.visibility</p:attrName>
                                        </p:attrNameLst>
                                      </p:cBhvr>
                                      <p:to>
                                        <p:strVal val="visible"/>
                                      </p:to>
                                    </p:set>
                                    <p:anim calcmode="lin" valueType="num">
                                      <p:cBhvr additive="base">
                                        <p:cTn id="7" dur="500" fill="hold"/>
                                        <p:tgtEl>
                                          <p:spTgt spid="4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
                                            <p:txEl>
                                              <p:pRg st="0" end="0"/>
                                            </p:txEl>
                                          </p:spTgt>
                                        </p:tgtEl>
                                        <p:attrNameLst>
                                          <p:attrName>style.visibility</p:attrName>
                                        </p:attrNameLst>
                                      </p:cBhvr>
                                      <p:to>
                                        <p:strVal val="visible"/>
                                      </p:to>
                                    </p:set>
                                    <p:anim calcmode="lin" valueType="num">
                                      <p:cBhvr additive="base">
                                        <p:cTn id="13"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2">
                                            <p:txEl>
                                              <p:pRg st="1" end="1"/>
                                            </p:txEl>
                                          </p:spTgt>
                                        </p:tgtEl>
                                        <p:attrNameLst>
                                          <p:attrName>style.visibility</p:attrName>
                                        </p:attrNameLst>
                                      </p:cBhvr>
                                      <p:to>
                                        <p:strVal val="visible"/>
                                      </p:to>
                                    </p:set>
                                    <p:anim calcmode="lin" valueType="num">
                                      <p:cBhvr additive="base">
                                        <p:cTn id="23" dur="500" fill="hold"/>
                                        <p:tgtEl>
                                          <p:spTgt spid="4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2">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2">
                                            <p:txEl>
                                              <p:pRg st="2" end="2"/>
                                            </p:txEl>
                                          </p:spTgt>
                                        </p:tgtEl>
                                        <p:attrNameLst>
                                          <p:attrName>style.visibility</p:attrName>
                                        </p:attrNameLst>
                                      </p:cBhvr>
                                      <p:to>
                                        <p:strVal val="visible"/>
                                      </p:to>
                                    </p:set>
                                    <p:anim calcmode="lin" valueType="num">
                                      <p:cBhvr additive="base">
                                        <p:cTn id="33" dur="500" fill="hold"/>
                                        <p:tgtEl>
                                          <p:spTgt spid="42">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ppt_x"/>
                                          </p:val>
                                        </p:tav>
                                        <p:tav tm="100000">
                                          <p:val>
                                            <p:strVal val="#ppt_x"/>
                                          </p:val>
                                        </p:tav>
                                      </p:tavLst>
                                    </p:anim>
                                    <p:anim calcmode="lin" valueType="num">
                                      <p:cBhvr additive="base">
                                        <p:cTn id="40" dur="500" fill="hold"/>
                                        <p:tgtEl>
                                          <p:spTgt spid="4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45" grpId="0" animBg="1"/>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
            <a:ext cx="9144000" cy="393700"/>
          </a:xfrm>
          <a:solidFill>
            <a:srgbClr val="0066FF"/>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8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(5)</a:t>
            </a:r>
            <a:endParaRPr kumimoji="0" lang="en-US" sz="1680" b="0" i="0" u="none" strike="noStrike" kern="0" cap="none" spc="0" normalizeH="0" baseline="0" noProof="0" dirty="0">
              <a:ln>
                <a:noFill/>
              </a:ln>
              <a:solidFill>
                <a:srgbClr val="FFFFFF"/>
              </a:solidFill>
              <a:effectLst/>
              <a:uLnTx/>
              <a:uFillTx/>
              <a:latin typeface="Verdana"/>
              <a:ea typeface="+mj-ea"/>
              <a:cs typeface="+mj-cs"/>
            </a:endParaRPr>
          </a:p>
        </p:txBody>
      </p:sp>
      <p:sp>
        <p:nvSpPr>
          <p:cNvPr id="5" name="TextBox 4"/>
          <p:cNvSpPr txBox="1"/>
          <p:nvPr/>
        </p:nvSpPr>
        <p:spPr>
          <a:xfrm>
            <a:off x="71438" y="445585"/>
            <a:ext cx="9779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a:t>
            </a:r>
          </a:p>
        </p:txBody>
      </p:sp>
      <p:sp>
        <p:nvSpPr>
          <p:cNvPr id="6" name="TextBox 5"/>
          <p:cNvSpPr txBox="1"/>
          <p:nvPr/>
        </p:nvSpPr>
        <p:spPr>
          <a:xfrm>
            <a:off x="71438" y="714930"/>
            <a:ext cx="905824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In an </a:t>
            </a:r>
            <a:r>
              <a:rPr kumimoji="0" lang="en-US" sz="1600" b="0" i="0" u="none" strike="noStrike" kern="1200" cap="none" spc="-30" normalizeH="0" baseline="0" noProof="0" dirty="0">
                <a:ln>
                  <a:noFill/>
                </a:ln>
                <a:solidFill>
                  <a:srgbClr val="FF0000"/>
                </a:solidFill>
                <a:effectLst/>
                <a:uLnTx/>
                <a:uFillTx/>
                <a:latin typeface="Verdana"/>
                <a:ea typeface="+mn-ea"/>
                <a:cs typeface="+mn-cs"/>
              </a:rPr>
              <a:t>aliased extension </a:t>
            </a:r>
            <a:r>
              <a:rPr kumimoji="0" lang="en-US" sz="1600" b="0" i="0" u="none" strike="noStrike" kern="1200" cap="none" spc="-30" normalizeH="0" baseline="0" noProof="0" dirty="0">
                <a:ln>
                  <a:noFill/>
                </a:ln>
                <a:solidFill>
                  <a:srgbClr val="000000"/>
                </a:solidFill>
                <a:effectLst/>
                <a:uLnTx/>
                <a:uFillTx/>
                <a:latin typeface="Verdana"/>
                <a:ea typeface="+mn-ea"/>
                <a:cs typeface="+mn-cs"/>
              </a:rPr>
              <a:t>the lower parts of the extended registers (e.g. 256-bit registers)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are the initial (e.g. 128-bit) registers, as illustrated below.</a:t>
            </a:r>
            <a:endParaRPr kumimoji="0" lang="en-US" sz="1600" b="1" i="0" u="none" strike="noStrike" kern="1200" cap="none" spc="0" normalizeH="0" baseline="0" noProof="0" dirty="0">
              <a:ln>
                <a:noFill/>
              </a:ln>
              <a:solidFill>
                <a:srgbClr val="0070C0"/>
              </a:solidFill>
              <a:effectLst/>
              <a:uLnTx/>
              <a:uFillTx/>
              <a:latin typeface="Verdana"/>
              <a:ea typeface="+mn-ea"/>
              <a:cs typeface="+mn-cs"/>
            </a:endParaRP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6089"/>
          <a:stretch/>
        </p:blipFill>
        <p:spPr bwMode="auto">
          <a:xfrm>
            <a:off x="2975621" y="1457842"/>
            <a:ext cx="3242850" cy="2676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99393" y="4238530"/>
            <a:ext cx="80509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Extending the existing 128-bit wide XMM [0, 15] SIMD register set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to the 256-bit YMM [0, 15] register set in an aliased way [181]</a:t>
            </a:r>
            <a:endParaRPr kumimoji="0" lang="en-US" sz="2000" b="0" i="0" u="none" strike="noStrike" kern="1200" cap="none" spc="0" normalizeH="0" baseline="0" noProof="0" dirty="0">
              <a:ln>
                <a:noFill/>
              </a:ln>
              <a:solidFill>
                <a:srgbClr val="FF0000"/>
              </a:solidFill>
              <a:effectLst/>
              <a:uLnTx/>
              <a:uFillTx/>
              <a:latin typeface="Verdana"/>
              <a:ea typeface="+mn-ea"/>
              <a:cs typeface="+mn-cs"/>
            </a:endParaRPr>
          </a:p>
        </p:txBody>
      </p:sp>
    </p:spTree>
    <p:extLst>
      <p:ext uri="{BB962C8B-B14F-4D97-AF65-F5344CB8AC3E}">
        <p14:creationId xmlns:p14="http://schemas.microsoft.com/office/powerpoint/2010/main" val="34241757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0" y="0"/>
            <a:ext cx="9144000" cy="393700"/>
          </a:xfrm>
          <a:solidFill>
            <a:srgbClr val="0066FF"/>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8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(6)</a:t>
            </a:r>
            <a:endParaRPr kumimoji="0" lang="en-US" sz="1680" b="0" i="0" u="none" strike="noStrike" kern="0" cap="none" spc="0" normalizeH="0" baseline="0" noProof="0" dirty="0">
              <a:ln>
                <a:noFill/>
              </a:ln>
              <a:solidFill>
                <a:srgbClr val="FFFFFF"/>
              </a:solidFill>
              <a:effectLst/>
              <a:uLnTx/>
              <a:uFillTx/>
              <a:latin typeface="Verdana"/>
              <a:ea typeface="+mj-ea"/>
              <a:cs typeface="+mj-cs"/>
            </a:endParaRPr>
          </a:p>
        </p:txBody>
      </p:sp>
      <p:grpSp>
        <p:nvGrpSpPr>
          <p:cNvPr id="6" name="Group 5"/>
          <p:cNvGrpSpPr/>
          <p:nvPr/>
        </p:nvGrpSpPr>
        <p:grpSpPr>
          <a:xfrm>
            <a:off x="66780" y="504549"/>
            <a:ext cx="9077219" cy="6416839"/>
            <a:chOff x="66780" y="468917"/>
            <a:chExt cx="9077219" cy="6416839"/>
          </a:xfrm>
        </p:grpSpPr>
        <p:grpSp>
          <p:nvGrpSpPr>
            <p:cNvPr id="14" name="Group 13"/>
            <p:cNvGrpSpPr/>
            <p:nvPr/>
          </p:nvGrpSpPr>
          <p:grpSpPr>
            <a:xfrm>
              <a:off x="66780" y="468917"/>
              <a:ext cx="9077219" cy="6416839"/>
              <a:chOff x="66780" y="468917"/>
              <a:chExt cx="9077219" cy="6416839"/>
            </a:xfrm>
          </p:grpSpPr>
          <p:pic>
            <p:nvPicPr>
              <p:cNvPr id="5" name="Picture 4"/>
              <p:cNvPicPr>
                <a:picLocks noChangeAspect="1"/>
              </p:cNvPicPr>
              <p:nvPr/>
            </p:nvPicPr>
            <p:blipFill rotWithShape="1">
              <a:blip r:embed="rId2"/>
              <a:srcRect r="7508"/>
              <a:stretch/>
            </p:blipFill>
            <p:spPr>
              <a:xfrm>
                <a:off x="476466" y="468917"/>
                <a:ext cx="8359527" cy="6266667"/>
              </a:xfrm>
              <a:prstGeom prst="rect">
                <a:avLst/>
              </a:prstGeom>
            </p:spPr>
          </p:pic>
          <p:pic>
            <p:nvPicPr>
              <p:cNvPr id="8" name="Picture 7"/>
              <p:cNvPicPr>
                <a:picLocks noChangeAspect="1"/>
              </p:cNvPicPr>
              <p:nvPr/>
            </p:nvPicPr>
            <p:blipFill rotWithShape="1">
              <a:blip r:embed="rId2"/>
              <a:srcRect l="4313" t="82910" r="87169" b="10029"/>
              <a:stretch/>
            </p:blipFill>
            <p:spPr>
              <a:xfrm>
                <a:off x="149514" y="5661355"/>
                <a:ext cx="769918" cy="442530"/>
              </a:xfrm>
              <a:prstGeom prst="rect">
                <a:avLst/>
              </a:prstGeom>
            </p:spPr>
          </p:pic>
          <p:sp>
            <p:nvSpPr>
              <p:cNvPr id="3" name="Rounded Rectangle 2"/>
              <p:cNvSpPr/>
              <p:nvPr/>
            </p:nvSpPr>
            <p:spPr bwMode="auto">
              <a:xfrm>
                <a:off x="1104472" y="6146543"/>
                <a:ext cx="559941" cy="431514"/>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4" name="TextBox 3"/>
              <p:cNvSpPr txBox="1"/>
              <p:nvPr/>
            </p:nvSpPr>
            <p:spPr>
              <a:xfrm>
                <a:off x="945223" y="6079763"/>
                <a:ext cx="714054"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PII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Klamath,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(1997)</a:t>
                </a:r>
              </a:p>
            </p:txBody>
          </p:sp>
          <p:sp>
            <p:nvSpPr>
              <p:cNvPr id="9" name="TextBox 8"/>
              <p:cNvSpPr txBox="1"/>
              <p:nvPr/>
            </p:nvSpPr>
            <p:spPr>
              <a:xfrm>
                <a:off x="66780" y="6083190"/>
                <a:ext cx="99488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000000"/>
                    </a:solidFill>
                    <a:effectLst/>
                    <a:uLnTx/>
                    <a:uFillTx/>
                    <a:latin typeface="Arial Rounded MT Bold" panose="020F0704030504030204" pitchFamily="34" charset="0"/>
                    <a:ea typeface="+mn-ea"/>
                    <a:cs typeface="+mn-cs"/>
                  </a:rPr>
                  <a:t>Pentium_MMX</a:t>
                </a:r>
                <a:endParaRPr kumimoji="0" lang="en-US" sz="90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(1997)</a:t>
                </a:r>
              </a:p>
            </p:txBody>
          </p:sp>
          <p:sp>
            <p:nvSpPr>
              <p:cNvPr id="11" name="Rounded Rectangle 10"/>
              <p:cNvSpPr/>
              <p:nvPr/>
            </p:nvSpPr>
            <p:spPr bwMode="auto">
              <a:xfrm>
                <a:off x="8178229" y="6103885"/>
                <a:ext cx="585627" cy="304649"/>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12" name="TextBox 11"/>
              <p:cNvSpPr txBox="1"/>
              <p:nvPr/>
            </p:nvSpPr>
            <p:spPr>
              <a:xfrm>
                <a:off x="8094678" y="6062454"/>
                <a:ext cx="1049321" cy="8233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808080">
                        <a:lumMod val="50000"/>
                      </a:srgbClr>
                    </a:solidFill>
                    <a:effectLst/>
                    <a:uLnTx/>
                    <a:uFillTx/>
                    <a:latin typeface="Arial Rounded MT Bold" panose="020F0704030504030204" pitchFamily="34" charset="0"/>
                    <a:ea typeface="+mn-ea"/>
                    <a:cs typeface="+mn-cs"/>
                  </a:rPr>
                  <a:t>Core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808080">
                        <a:lumMod val="50000"/>
                      </a:srgbClr>
                    </a:solidFill>
                    <a:effectLst/>
                    <a:uLnTx/>
                    <a:uFillTx/>
                    <a:latin typeface="Arial Rounded MT Bold" panose="020F0704030504030204" pitchFamily="34" charset="0"/>
                    <a:ea typeface="+mn-ea"/>
                    <a:cs typeface="+mn-cs"/>
                  </a:rPr>
                  <a:t>Cannon-Lake,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808080">
                        <a:lumMod val="50000"/>
                      </a:srgbClr>
                    </a:solidFill>
                    <a:effectLst/>
                    <a:uLnTx/>
                    <a:uFillTx/>
                    <a:latin typeface="Arial Rounded MT Bold" panose="020F0704030504030204" pitchFamily="34" charset="0"/>
                    <a:ea typeface="+mn-ea"/>
                    <a:cs typeface="+mn-cs"/>
                  </a:rPr>
                  <a:t>(2018)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err="1">
                    <a:ln>
                      <a:noFill/>
                    </a:ln>
                    <a:solidFill>
                      <a:srgbClr val="808080">
                        <a:lumMod val="50000"/>
                      </a:srgbClr>
                    </a:solidFill>
                    <a:effectLst/>
                    <a:uLnTx/>
                    <a:uFillTx/>
                    <a:latin typeface="Arial Rounded MT Bold" panose="020F0704030504030204" pitchFamily="34" charset="0"/>
                    <a:ea typeface="+mn-ea"/>
                    <a:cs typeface="+mn-cs"/>
                  </a:rPr>
                  <a:t>Skylake</a:t>
                </a:r>
                <a:r>
                  <a:rPr kumimoji="0" lang="en-US" sz="950" b="0" i="0" u="none" strike="noStrike" kern="1200" cap="none" spc="0" normalizeH="0" baseline="0" noProof="0">
                    <a:ln>
                      <a:noFill/>
                    </a:ln>
                    <a:solidFill>
                      <a:srgbClr val="808080">
                        <a:lumMod val="50000"/>
                      </a:srgbClr>
                    </a:solidFill>
                    <a:effectLst/>
                    <a:uLnTx/>
                    <a:uFillTx/>
                    <a:latin typeface="Arial Rounded MT Bold" panose="020F0704030504030204" pitchFamily="34" charset="0"/>
                    <a:ea typeface="+mn-ea"/>
                    <a:cs typeface="+mn-cs"/>
                  </a:rPr>
                  <a:t>-X/SP,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808080">
                        <a:lumMod val="50000"/>
                      </a:srgbClr>
                    </a:solidFill>
                    <a:effectLst/>
                    <a:uLnTx/>
                    <a:uFillTx/>
                    <a:latin typeface="Arial Rounded MT Bold" panose="020F0704030504030204" pitchFamily="34" charset="0"/>
                    <a:ea typeface="+mn-ea"/>
                    <a:cs typeface="+mn-cs"/>
                  </a:rPr>
                  <a:t>(2017)</a:t>
                </a:r>
              </a:p>
            </p:txBody>
          </p:sp>
          <p:sp>
            <p:nvSpPr>
              <p:cNvPr id="13" name="TextBox 12"/>
              <p:cNvSpPr txBox="1"/>
              <p:nvPr/>
            </p:nvSpPr>
            <p:spPr>
              <a:xfrm>
                <a:off x="7376847" y="6469443"/>
                <a:ext cx="559769" cy="23852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(2016)</a:t>
                </a:r>
              </a:p>
            </p:txBody>
          </p:sp>
        </p:grpSp>
        <p:sp>
          <p:nvSpPr>
            <p:cNvPr id="16" name="Rectangle 15"/>
            <p:cNvSpPr/>
            <p:nvPr/>
          </p:nvSpPr>
          <p:spPr bwMode="auto">
            <a:xfrm>
              <a:off x="904775" y="789272"/>
              <a:ext cx="3936732" cy="587141"/>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2" name="Rectangle 1"/>
            <p:cNvSpPr/>
            <p:nvPr/>
          </p:nvSpPr>
          <p:spPr bwMode="auto">
            <a:xfrm>
              <a:off x="476466" y="1806561"/>
              <a:ext cx="5103646" cy="478624"/>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15" name="Picture 14"/>
            <p:cNvPicPr>
              <a:picLocks noChangeAspect="1"/>
            </p:cNvPicPr>
            <p:nvPr/>
          </p:nvPicPr>
          <p:blipFill rotWithShape="1">
            <a:blip r:embed="rId2"/>
            <a:srcRect l="11054" t="12763" r="84165" b="78741"/>
            <a:stretch/>
          </p:blipFill>
          <p:spPr>
            <a:xfrm>
              <a:off x="1449529" y="1672448"/>
              <a:ext cx="496632" cy="612000"/>
            </a:xfrm>
            <a:prstGeom prst="rect">
              <a:avLst/>
            </a:prstGeom>
          </p:spPr>
        </p:pic>
      </p:grpSp>
      <p:sp>
        <p:nvSpPr>
          <p:cNvPr id="22" name="TextBox 21"/>
          <p:cNvSpPr txBox="1"/>
          <p:nvPr/>
        </p:nvSpPr>
        <p:spPr>
          <a:xfrm>
            <a:off x="71500" y="440668"/>
            <a:ext cx="75154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Overview of Intel’s x86 ISA SIMD extensions [142] </a:t>
            </a:r>
          </a:p>
        </p:txBody>
      </p:sp>
      <p:sp>
        <p:nvSpPr>
          <p:cNvPr id="7" name="TextBox 6"/>
          <p:cNvSpPr txBox="1"/>
          <p:nvPr/>
        </p:nvSpPr>
        <p:spPr>
          <a:xfrm>
            <a:off x="71438" y="804376"/>
            <a:ext cx="478207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Based on the register space extensions Intel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introduced the following </a:t>
            </a:r>
            <a:r>
              <a:rPr kumimoji="0" lang="en-US" sz="1600" b="0" i="0" u="none" strike="noStrike" kern="1200" cap="none" spc="0" normalizeH="0" baseline="0" noProof="0" dirty="0">
                <a:ln>
                  <a:noFill/>
                </a:ln>
                <a:solidFill>
                  <a:srgbClr val="FF0000"/>
                </a:solidFill>
                <a:effectLst/>
                <a:uLnTx/>
                <a:uFillTx/>
                <a:latin typeface="Verdana"/>
                <a:ea typeface="+mn-ea"/>
                <a:cs typeface="+mn-cs"/>
              </a:rPr>
              <a:t>SIMD extensions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of the x86 ISA:</a:t>
            </a:r>
          </a:p>
        </p:txBody>
      </p:sp>
    </p:spTree>
    <p:extLst>
      <p:ext uri="{BB962C8B-B14F-4D97-AF65-F5344CB8AC3E}">
        <p14:creationId xmlns:p14="http://schemas.microsoft.com/office/powerpoint/2010/main" val="636243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8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(7)</a:t>
            </a:r>
            <a:endParaRPr kumimoji="0" lang="en-US" sz="1680" b="0" i="0" u="none" strike="noStrike" kern="0" cap="none" spc="0" normalizeH="0" baseline="0" noProof="0" dirty="0">
              <a:ln>
                <a:noFill/>
              </a:ln>
              <a:solidFill>
                <a:srgbClr val="FFFFFF"/>
              </a:solidFill>
              <a:effectLst/>
              <a:uLnTx/>
              <a:uFillTx/>
              <a:latin typeface="Verdana"/>
              <a:ea typeface="+mj-ea"/>
              <a:cs typeface="+mj-cs"/>
            </a:endParaRPr>
          </a:p>
        </p:txBody>
      </p:sp>
      <p:sp>
        <p:nvSpPr>
          <p:cNvPr id="5" name="Text Box 7"/>
          <p:cNvSpPr txBox="1">
            <a:spLocks noChangeArrowheads="1"/>
          </p:cNvSpPr>
          <p:nvPr/>
        </p:nvSpPr>
        <p:spPr bwMode="auto">
          <a:xfrm>
            <a:off x="1403678" y="1814118"/>
            <a:ext cx="199115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SSE SIMD extensions</a:t>
            </a:r>
          </a:p>
        </p:txBody>
      </p:sp>
      <p:sp>
        <p:nvSpPr>
          <p:cNvPr id="6" name="Text Box 16"/>
          <p:cNvSpPr txBox="1">
            <a:spLocks noChangeArrowheads="1"/>
          </p:cNvSpPr>
          <p:nvPr/>
        </p:nvSpPr>
        <p:spPr bwMode="auto">
          <a:xfrm>
            <a:off x="2894368" y="1032552"/>
            <a:ext cx="34788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SIMD extensions of Intel’s x86 ISA</a:t>
            </a:r>
          </a:p>
        </p:txBody>
      </p:sp>
      <p:sp>
        <p:nvSpPr>
          <p:cNvPr id="7" name="Line 17"/>
          <p:cNvSpPr>
            <a:spLocks noChangeShapeType="1"/>
          </p:cNvSpPr>
          <p:nvPr/>
        </p:nvSpPr>
        <p:spPr bwMode="auto">
          <a:xfrm flipV="1">
            <a:off x="944156" y="1601067"/>
            <a:ext cx="741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8" name="Line 22"/>
          <p:cNvSpPr>
            <a:spLocks noChangeShapeType="1"/>
          </p:cNvSpPr>
          <p:nvPr/>
        </p:nvSpPr>
        <p:spPr bwMode="auto">
          <a:xfrm>
            <a:off x="4627929" y="1352088"/>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9" name="Line 25"/>
          <p:cNvSpPr>
            <a:spLocks noChangeShapeType="1"/>
          </p:cNvSpPr>
          <p:nvPr/>
        </p:nvSpPr>
        <p:spPr bwMode="auto">
          <a:xfrm>
            <a:off x="2399063" y="159055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0" name="Text Box 7"/>
          <p:cNvSpPr txBox="1">
            <a:spLocks noChangeArrowheads="1"/>
          </p:cNvSpPr>
          <p:nvPr/>
        </p:nvSpPr>
        <p:spPr bwMode="auto">
          <a:xfrm>
            <a:off x="7366187" y="1812527"/>
            <a:ext cx="19354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AVX-512</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SIMD</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extension</a:t>
            </a:r>
          </a:p>
        </p:txBody>
      </p:sp>
      <p:sp>
        <p:nvSpPr>
          <p:cNvPr id="11" name="Oval 13"/>
          <p:cNvSpPr>
            <a:spLocks noChangeArrowheads="1"/>
          </p:cNvSpPr>
          <p:nvPr/>
        </p:nvSpPr>
        <p:spPr bwMode="auto">
          <a:xfrm>
            <a:off x="8317476" y="177731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Line 25"/>
          <p:cNvSpPr>
            <a:spLocks noChangeShapeType="1"/>
          </p:cNvSpPr>
          <p:nvPr/>
        </p:nvSpPr>
        <p:spPr bwMode="auto">
          <a:xfrm>
            <a:off x="8352084" y="160589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3" name="Oval 13"/>
          <p:cNvSpPr>
            <a:spLocks noChangeArrowheads="1"/>
          </p:cNvSpPr>
          <p:nvPr/>
        </p:nvSpPr>
        <p:spPr bwMode="auto">
          <a:xfrm>
            <a:off x="2362661" y="174291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 Box 7"/>
          <p:cNvSpPr txBox="1">
            <a:spLocks noChangeArrowheads="1"/>
          </p:cNvSpPr>
          <p:nvPr/>
        </p:nvSpPr>
        <p:spPr bwMode="auto">
          <a:xfrm>
            <a:off x="5952132" y="1814493"/>
            <a:ext cx="184520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AVX2 SIMD </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extension</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Oval 13"/>
          <p:cNvSpPr>
            <a:spLocks noChangeArrowheads="1"/>
          </p:cNvSpPr>
          <p:nvPr/>
        </p:nvSpPr>
        <p:spPr bwMode="auto">
          <a:xfrm>
            <a:off x="6827397" y="177710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Line 25"/>
          <p:cNvSpPr>
            <a:spLocks noChangeShapeType="1"/>
          </p:cNvSpPr>
          <p:nvPr/>
        </p:nvSpPr>
        <p:spPr bwMode="auto">
          <a:xfrm>
            <a:off x="6862005" y="160015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7" name="TextBox 16"/>
          <p:cNvSpPr txBox="1"/>
          <p:nvPr/>
        </p:nvSpPr>
        <p:spPr>
          <a:xfrm>
            <a:off x="1982028" y="2427398"/>
            <a:ext cx="894797"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128-bit</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FP SIMD</a:t>
            </a:r>
          </a:p>
        </p:txBody>
      </p:sp>
      <p:sp>
        <p:nvSpPr>
          <p:cNvPr id="18" name="TextBox 17"/>
          <p:cNvSpPr txBox="1"/>
          <p:nvPr/>
        </p:nvSpPr>
        <p:spPr>
          <a:xfrm>
            <a:off x="6271778" y="2424212"/>
            <a:ext cx="1180131"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256-bit</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FX/FP SIMD</a:t>
            </a:r>
          </a:p>
        </p:txBody>
      </p:sp>
      <p:sp>
        <p:nvSpPr>
          <p:cNvPr id="19" name="TextBox 18"/>
          <p:cNvSpPr txBox="1"/>
          <p:nvPr/>
        </p:nvSpPr>
        <p:spPr>
          <a:xfrm>
            <a:off x="7673549" y="2427027"/>
            <a:ext cx="1180131"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512-bit</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FX/FP SIMD</a:t>
            </a:r>
          </a:p>
        </p:txBody>
      </p:sp>
      <p:sp>
        <p:nvSpPr>
          <p:cNvPr id="20" name="Text Box 7"/>
          <p:cNvSpPr txBox="1">
            <a:spLocks noChangeArrowheads="1"/>
          </p:cNvSpPr>
          <p:nvPr/>
        </p:nvSpPr>
        <p:spPr bwMode="auto">
          <a:xfrm>
            <a:off x="51451" y="1812514"/>
            <a:ext cx="17886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MMX SIMD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extensions</a:t>
            </a:r>
          </a:p>
        </p:txBody>
      </p:sp>
      <p:sp>
        <p:nvSpPr>
          <p:cNvPr id="21" name="Line 25"/>
          <p:cNvSpPr>
            <a:spLocks noChangeShapeType="1"/>
          </p:cNvSpPr>
          <p:nvPr/>
        </p:nvSpPr>
        <p:spPr bwMode="auto">
          <a:xfrm>
            <a:off x="932645" y="159946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2" name="Oval 13"/>
          <p:cNvSpPr>
            <a:spLocks noChangeArrowheads="1"/>
          </p:cNvSpPr>
          <p:nvPr/>
        </p:nvSpPr>
        <p:spPr bwMode="auto">
          <a:xfrm>
            <a:off x="891826" y="175181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TextBox 22"/>
          <p:cNvSpPr txBox="1"/>
          <p:nvPr/>
        </p:nvSpPr>
        <p:spPr>
          <a:xfrm>
            <a:off x="494590" y="2425794"/>
            <a:ext cx="966931"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FX SIMD</a:t>
            </a:r>
          </a:p>
        </p:txBody>
      </p:sp>
      <p:sp>
        <p:nvSpPr>
          <p:cNvPr id="24" name="TextBox 23"/>
          <p:cNvSpPr txBox="1"/>
          <p:nvPr/>
        </p:nvSpPr>
        <p:spPr>
          <a:xfrm>
            <a:off x="216856" y="3436641"/>
            <a:ext cx="1488677"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(Pentium-MMX)</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(1997)</a:t>
            </a:r>
          </a:p>
        </p:txBody>
      </p:sp>
      <p:sp>
        <p:nvSpPr>
          <p:cNvPr id="25" name="TextBox 24"/>
          <p:cNvSpPr txBox="1"/>
          <p:nvPr/>
        </p:nvSpPr>
        <p:spPr>
          <a:xfrm>
            <a:off x="1778648" y="3436778"/>
            <a:ext cx="1288301"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(Pentium III)</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(1999)</a:t>
            </a:r>
          </a:p>
        </p:txBody>
      </p:sp>
      <p:sp>
        <p:nvSpPr>
          <p:cNvPr id="26" name="TextBox 25"/>
          <p:cNvSpPr txBox="1"/>
          <p:nvPr/>
        </p:nvSpPr>
        <p:spPr>
          <a:xfrm>
            <a:off x="6388500" y="3435067"/>
            <a:ext cx="899605"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t>
            </a:r>
            <a:r>
              <a:rPr kumimoji="0" lang="en-US" sz="1300" b="0" i="1" u="none" strike="noStrike" kern="1200" cap="none" spc="0" normalizeH="0" baseline="0" noProof="0" dirty="0" err="1">
                <a:ln>
                  <a:noFill/>
                </a:ln>
                <a:solidFill>
                  <a:srgbClr val="000000"/>
                </a:solidFill>
                <a:effectLst/>
                <a:uLnTx/>
                <a:uFillTx/>
                <a:latin typeface="Verdana"/>
                <a:ea typeface="+mn-ea"/>
                <a:cs typeface="+mn-cs"/>
              </a:rPr>
              <a:t>Haswell</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(2013)</a:t>
            </a:r>
          </a:p>
        </p:txBody>
      </p:sp>
      <p:sp>
        <p:nvSpPr>
          <p:cNvPr id="27" name="TextBox 26"/>
          <p:cNvSpPr txBox="1"/>
          <p:nvPr/>
        </p:nvSpPr>
        <p:spPr>
          <a:xfrm>
            <a:off x="7599217" y="3436709"/>
            <a:ext cx="1418978"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(Cannon Lake)</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(2018)</a:t>
            </a:r>
          </a:p>
        </p:txBody>
      </p:sp>
      <p:sp>
        <p:nvSpPr>
          <p:cNvPr id="28" name="TextBox 27"/>
          <p:cNvSpPr txBox="1"/>
          <p:nvPr/>
        </p:nvSpPr>
        <p:spPr>
          <a:xfrm>
            <a:off x="1663" y="2947369"/>
            <a:ext cx="1309974" cy="492443"/>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Introduced in</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 DTs/laptops</a:t>
            </a:r>
          </a:p>
        </p:txBody>
      </p:sp>
      <p:sp>
        <p:nvSpPr>
          <p:cNvPr id="35" name="Text Box 7"/>
          <p:cNvSpPr txBox="1">
            <a:spLocks noChangeArrowheads="1"/>
          </p:cNvSpPr>
          <p:nvPr/>
        </p:nvSpPr>
        <p:spPr bwMode="auto">
          <a:xfrm>
            <a:off x="4793484" y="1812193"/>
            <a:ext cx="140672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AVX SIMD </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extension</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6" name="Oval 13"/>
          <p:cNvSpPr>
            <a:spLocks noChangeArrowheads="1"/>
          </p:cNvSpPr>
          <p:nvPr/>
        </p:nvSpPr>
        <p:spPr bwMode="auto">
          <a:xfrm>
            <a:off x="5465962" y="178236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Line 25"/>
          <p:cNvSpPr>
            <a:spLocks noChangeShapeType="1"/>
          </p:cNvSpPr>
          <p:nvPr/>
        </p:nvSpPr>
        <p:spPr bwMode="auto">
          <a:xfrm>
            <a:off x="5500570" y="160540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38" name="TextBox 37"/>
          <p:cNvSpPr txBox="1"/>
          <p:nvPr/>
        </p:nvSpPr>
        <p:spPr>
          <a:xfrm>
            <a:off x="5032245" y="2425053"/>
            <a:ext cx="894797"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256-bit</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FP SIMD</a:t>
            </a:r>
          </a:p>
        </p:txBody>
      </p:sp>
      <p:sp>
        <p:nvSpPr>
          <p:cNvPr id="39" name="TextBox 38"/>
          <p:cNvSpPr txBox="1"/>
          <p:nvPr/>
        </p:nvSpPr>
        <p:spPr>
          <a:xfrm>
            <a:off x="4749288" y="3437080"/>
            <a:ext cx="1455848"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(Sandy Bridge)</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(2011)</a:t>
            </a:r>
          </a:p>
        </p:txBody>
      </p:sp>
      <p:sp>
        <p:nvSpPr>
          <p:cNvPr id="41" name="Text Box 7"/>
          <p:cNvSpPr txBox="1">
            <a:spLocks noChangeArrowheads="1"/>
          </p:cNvSpPr>
          <p:nvPr/>
        </p:nvSpPr>
        <p:spPr bwMode="auto">
          <a:xfrm>
            <a:off x="2943440" y="1813320"/>
            <a:ext cx="199115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SSE2.SSE4.2 SIMD extensions</a:t>
            </a:r>
          </a:p>
        </p:txBody>
      </p:sp>
      <p:sp>
        <p:nvSpPr>
          <p:cNvPr id="42" name="Line 25"/>
          <p:cNvSpPr>
            <a:spLocks noChangeShapeType="1"/>
          </p:cNvSpPr>
          <p:nvPr/>
        </p:nvSpPr>
        <p:spPr bwMode="auto">
          <a:xfrm>
            <a:off x="3938825" y="161683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43" name="Oval 13"/>
          <p:cNvSpPr>
            <a:spLocks noChangeArrowheads="1"/>
          </p:cNvSpPr>
          <p:nvPr/>
        </p:nvSpPr>
        <p:spPr bwMode="auto">
          <a:xfrm>
            <a:off x="3902423" y="176918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4" name="TextBox 43"/>
          <p:cNvSpPr txBox="1"/>
          <p:nvPr/>
        </p:nvSpPr>
        <p:spPr>
          <a:xfrm>
            <a:off x="3362176" y="2424212"/>
            <a:ext cx="1180131"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128-bit</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FX/FP SIMD</a:t>
            </a:r>
          </a:p>
        </p:txBody>
      </p:sp>
      <p:sp>
        <p:nvSpPr>
          <p:cNvPr id="45" name="TextBox 44"/>
          <p:cNvSpPr txBox="1"/>
          <p:nvPr/>
        </p:nvSpPr>
        <p:spPr>
          <a:xfrm>
            <a:off x="3384518" y="3436330"/>
            <a:ext cx="1156087" cy="692497"/>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(Pentium 4</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Willamette)</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(2000)</a:t>
            </a:r>
          </a:p>
        </p:txBody>
      </p:sp>
      <p:sp>
        <p:nvSpPr>
          <p:cNvPr id="47" name="TextBox 46"/>
          <p:cNvSpPr txBox="1"/>
          <p:nvPr/>
        </p:nvSpPr>
        <p:spPr>
          <a:xfrm>
            <a:off x="71500" y="440668"/>
            <a:ext cx="75154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Summing up Intel’s x86 ISA SIMD extensions [142] </a:t>
            </a:r>
          </a:p>
        </p:txBody>
      </p:sp>
      <p:sp>
        <p:nvSpPr>
          <p:cNvPr id="3" name="Rectangle 2"/>
          <p:cNvSpPr/>
          <p:nvPr/>
        </p:nvSpPr>
        <p:spPr bwMode="auto">
          <a:xfrm>
            <a:off x="0" y="2424212"/>
            <a:ext cx="9144000" cy="523157"/>
          </a:xfrm>
          <a:prstGeom prst="rect">
            <a:avLst/>
          </a:prstGeom>
          <a:noFill/>
          <a:ln w="1905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0156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(8)</a:t>
            </a:r>
            <a:endParaRPr kumimoji="0" lang="en-US" sz="1700" b="0" i="0" u="none" strike="noStrike" kern="0" cap="none" spc="0" normalizeH="0" baseline="0" noProof="0" dirty="0">
              <a:ln>
                <a:noFill/>
              </a:ln>
              <a:solidFill>
                <a:srgbClr val="FFFFFF"/>
              </a:solidFill>
              <a:effectLst/>
              <a:uLnTx/>
              <a:uFillTx/>
              <a:latin typeface="Verdana"/>
              <a:ea typeface="+mj-ea"/>
              <a:cs typeface="+mj-cs"/>
            </a:endParaRPr>
          </a:p>
        </p:txBody>
      </p:sp>
      <p:sp>
        <p:nvSpPr>
          <p:cNvPr id="5" name="TextBox 4"/>
          <p:cNvSpPr txBox="1"/>
          <p:nvPr/>
        </p:nvSpPr>
        <p:spPr>
          <a:xfrm>
            <a:off x="71438" y="444568"/>
            <a:ext cx="63757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Comparing Intel’s and AMD’s recent SIMD extensions</a:t>
            </a:r>
          </a:p>
        </p:txBody>
      </p:sp>
      <p:sp>
        <p:nvSpPr>
          <p:cNvPr id="7" name="Rounded Rectangle 6"/>
          <p:cNvSpPr/>
          <p:nvPr/>
        </p:nvSpPr>
        <p:spPr bwMode="auto">
          <a:xfrm>
            <a:off x="-10510" y="883642"/>
            <a:ext cx="9144000" cy="2628000"/>
          </a:xfrm>
          <a:prstGeom prst="roundRect">
            <a:avLst/>
          </a:prstGeom>
          <a:solidFill>
            <a:srgbClr val="F2F2F2"/>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Box 7"/>
          <p:cNvSpPr txBox="1"/>
          <p:nvPr/>
        </p:nvSpPr>
        <p:spPr>
          <a:xfrm>
            <a:off x="35111" y="704348"/>
            <a:ext cx="9191234" cy="303159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a:p>
            <a:pPr marL="285750" lvl="0" indent="-285750">
              <a:buFont typeface="Arial" panose="020B0604020202020204" pitchFamily="34" charset="0"/>
              <a:buChar char="•"/>
              <a:defRPr/>
            </a:pPr>
            <a:r>
              <a:rPr lang="en-US" sz="1600" noProof="0" dirty="0">
                <a:solidFill>
                  <a:srgbClr val="0070C0"/>
                </a:solidFill>
                <a:latin typeface="Verdana"/>
              </a:rPr>
              <a:t>For SIMD processing, </a:t>
            </a:r>
            <a:r>
              <a:rPr lang="en-US" sz="1600" noProof="0" dirty="0">
                <a:solidFill>
                  <a:srgbClr val="FF0000"/>
                </a:solidFill>
                <a:latin typeface="Verdana"/>
              </a:rPr>
              <a:t>Intel</a:t>
            </a:r>
            <a:r>
              <a:rPr lang="en-US" sz="1600" noProof="0" dirty="0">
                <a:solidFill>
                  <a:srgbClr val="0070C0"/>
                </a:solidFill>
                <a:latin typeface="Verdana"/>
              </a:rPr>
              <a:t> </a:t>
            </a:r>
            <a:r>
              <a:rPr lang="en-US" sz="1600" noProof="0" dirty="0">
                <a:latin typeface="Verdana"/>
              </a:rPr>
              <a:t>introduced</a:t>
            </a:r>
            <a:r>
              <a:rPr lang="en-US" sz="1600" noProof="0" dirty="0">
                <a:solidFill>
                  <a:srgbClr val="0070C0"/>
                </a:solidFill>
                <a:latin typeface="Verdana"/>
              </a:rPr>
              <a:t> in succession </a:t>
            </a:r>
            <a:r>
              <a:rPr lang="en-US" sz="1600" dirty="0">
                <a:solidFill>
                  <a:srgbClr val="0070C0"/>
                </a:solidFill>
              </a:rPr>
              <a:t>three dedicated register sets </a:t>
            </a:r>
          </a:p>
          <a:p>
            <a:pPr lvl="0">
              <a:defRPr/>
            </a:pPr>
            <a:r>
              <a:rPr lang="en-US" sz="1600" dirty="0">
                <a:solidFill>
                  <a:srgbClr val="0070C0"/>
                </a:solidFill>
              </a:rPr>
              <a:t>      </a:t>
            </a:r>
            <a:r>
              <a:rPr lang="en-US" sz="1600" dirty="0"/>
              <a:t>with 16x128-, </a:t>
            </a:r>
            <a:r>
              <a:rPr lang="en-US" sz="1600" spc="-50" dirty="0">
                <a:solidFill>
                  <a:srgbClr val="000000"/>
                </a:solidFill>
              </a:rPr>
              <a:t>16x256- and 32x512-bit registers into their x86-64 ISA, </a:t>
            </a:r>
            <a:r>
              <a:rPr lang="en-US" sz="1600" spc="-50" dirty="0" err="1">
                <a:solidFill>
                  <a:srgbClr val="0070C0"/>
                </a:solidFill>
              </a:rPr>
              <a:t>i</a:t>
            </a:r>
            <a:r>
              <a:rPr kumimoji="0" lang="en-US" sz="1600" b="0" i="0" u="none" strike="noStrike" kern="1200" cap="none" spc="0" normalizeH="0" baseline="0" noProof="0" dirty="0">
                <a:ln>
                  <a:noFill/>
                </a:ln>
                <a:solidFill>
                  <a:srgbClr val="0070C0"/>
                </a:solidFill>
                <a:effectLst/>
                <a:uLnTx/>
                <a:uFillTx/>
                <a:latin typeface="Verdana"/>
                <a:ea typeface="+mn-ea"/>
                <a:cs typeface="+mn-cs"/>
              </a:rPr>
              <a:t>n addition to</a:t>
            </a:r>
          </a:p>
          <a:p>
            <a:pPr lvl="0">
              <a:spcAft>
                <a:spcPts val="600"/>
              </a:spcAf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50" normalizeH="0" noProof="0" dirty="0">
                <a:ln>
                  <a:noFill/>
                </a:ln>
                <a:solidFill>
                  <a:srgbClr val="0070C0"/>
                </a:solidFill>
                <a:effectLst/>
                <a:uLnTx/>
                <a:uFillTx/>
                <a:latin typeface="Verdana"/>
                <a:ea typeface="+mn-ea"/>
                <a:cs typeface="+mn-cs"/>
              </a:rPr>
              <a:t>the existing general purpose 16x64-bit GPR and 8x80-bit FP architectural register sets. </a:t>
            </a:r>
          </a:p>
          <a:p>
            <a:pPr lvl="0">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    The extended registers </a:t>
            </a:r>
            <a:r>
              <a:rPr kumimoji="0" lang="en-US" sz="1600" b="0" i="0" u="none" strike="noStrike" kern="1200" cap="none" spc="-60" normalizeH="0" baseline="0" noProof="0" dirty="0">
                <a:ln>
                  <a:noFill/>
                </a:ln>
                <a:solidFill>
                  <a:srgbClr val="000000"/>
                </a:solidFill>
                <a:effectLst/>
                <a:uLnTx/>
                <a:uFillTx/>
                <a:latin typeface="Verdana"/>
                <a:ea typeface="+mn-ea"/>
                <a:cs typeface="+mn-cs"/>
              </a:rPr>
              <a:t>are </a:t>
            </a:r>
            <a:r>
              <a:rPr kumimoji="0" lang="en-US" sz="1600" b="0" i="0" u="none" strike="noStrike" kern="1200" cap="none" spc="-60" normalizeH="0" baseline="0" noProof="0" dirty="0">
                <a:ln>
                  <a:noFill/>
                </a:ln>
                <a:solidFill>
                  <a:srgbClr val="0070C0"/>
                </a:solidFill>
                <a:effectLst/>
                <a:uLnTx/>
                <a:uFillTx/>
                <a:latin typeface="Verdana"/>
                <a:ea typeface="+mn-ea"/>
                <a:cs typeface="+mn-cs"/>
              </a:rPr>
              <a:t>aliased </a:t>
            </a:r>
            <a:r>
              <a:rPr kumimoji="0" lang="en-US" sz="1600" b="0" i="0" u="none" strike="noStrike" kern="1200" cap="none" spc="-60" normalizeH="0" baseline="0" noProof="0" dirty="0">
                <a:ln>
                  <a:noFill/>
                </a:ln>
                <a:solidFill>
                  <a:srgbClr val="000000"/>
                </a:solidFill>
                <a:effectLst/>
                <a:uLnTx/>
                <a:uFillTx/>
                <a:latin typeface="Verdana"/>
                <a:ea typeface="+mn-ea"/>
                <a:cs typeface="+mn-cs"/>
              </a:rPr>
              <a:t>with the shorter ones, i.e., the smaller registers, and </a:t>
            </a:r>
          </a:p>
          <a:p>
            <a:pPr lvl="0">
              <a:spcAft>
                <a:spcPts val="600"/>
              </a:spcAft>
              <a:defRPr/>
            </a:pPr>
            <a:r>
              <a:rPr lang="en-US" sz="1600" spc="-60" dirty="0">
                <a:solidFill>
                  <a:srgbClr val="000000"/>
                </a:solidFill>
                <a:latin typeface="Verdana"/>
              </a:rPr>
              <a:t>       </a:t>
            </a:r>
            <a:r>
              <a:rPr lang="en-US" sz="1600" spc="-80" dirty="0">
                <a:solidFill>
                  <a:srgbClr val="000000"/>
                </a:solidFill>
                <a:latin typeface="Verdana"/>
              </a:rPr>
              <a:t>the lower parts of the extended registers are implemented as the same physical registers.</a:t>
            </a:r>
            <a:endParaRPr kumimoji="0" lang="en-US" sz="1600" b="0" i="0" u="none" strike="noStrike" kern="1200" cap="none" spc="-80" normalizeH="0" baseline="0" noProof="0" dirty="0">
              <a:ln>
                <a:noFill/>
              </a:ln>
              <a:solidFill>
                <a:srgbClr val="000000"/>
              </a:solidFill>
              <a:effectLst/>
              <a:uLnTx/>
              <a:uFillTx/>
              <a:latin typeface="Verdana"/>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20" normalizeH="0" noProof="0" dirty="0">
                <a:ln>
                  <a:noFill/>
                </a:ln>
                <a:solidFill>
                  <a:srgbClr val="000000"/>
                </a:solidFill>
                <a:effectLst/>
                <a:uLnTx/>
                <a:uFillTx/>
                <a:latin typeface="Verdana"/>
                <a:ea typeface="+mn-ea"/>
                <a:cs typeface="+mn-cs"/>
              </a:rPr>
              <a:t>    It is important to note that Intel introduced a </a:t>
            </a:r>
            <a:r>
              <a:rPr kumimoji="0" lang="en-US" sz="1600" b="0" i="0" u="none" strike="noStrike" kern="1200" cap="none" spc="-20" normalizeH="0" noProof="0" dirty="0">
                <a:ln>
                  <a:noFill/>
                </a:ln>
                <a:solidFill>
                  <a:srgbClr val="0070C0"/>
                </a:solidFill>
                <a:effectLst/>
                <a:uLnTx/>
                <a:uFillTx/>
                <a:latin typeface="Verdana"/>
                <a:ea typeface="+mn-ea"/>
                <a:cs typeface="+mn-cs"/>
              </a:rPr>
              <a:t>new instruction set for each extension</a:t>
            </a:r>
            <a:r>
              <a:rPr kumimoji="0" lang="en-US" sz="1600" b="0" i="0" u="none" strike="noStrike" kern="1200" cap="none" spc="-20" normalizeH="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By contrast, for SIMD processing, </a:t>
            </a:r>
            <a:r>
              <a:rPr kumimoji="0" lang="en-US" sz="1600" b="0" i="0" u="none" strike="noStrike" kern="1200" cap="none" spc="-30" normalizeH="0" baseline="0" noProof="0" dirty="0">
                <a:ln>
                  <a:noFill/>
                </a:ln>
                <a:solidFill>
                  <a:srgbClr val="FF0000"/>
                </a:solidFill>
                <a:effectLst/>
                <a:uLnTx/>
                <a:uFillTx/>
                <a:latin typeface="Verdana"/>
                <a:ea typeface="+mn-ea"/>
                <a:cs typeface="+mn-cs"/>
              </a:rPr>
              <a:t>AMD</a:t>
            </a:r>
            <a:r>
              <a:rPr kumimoji="0" lang="en-US" sz="1600" b="0" i="0" u="none" strike="noStrike" kern="1200" cap="none" spc="-30" normalizeH="0" baseline="0" noProof="0" dirty="0">
                <a:ln>
                  <a:noFill/>
                </a:ln>
                <a:solidFill>
                  <a:srgbClr val="000000"/>
                </a:solidFill>
                <a:effectLst/>
                <a:uLnTx/>
                <a:uFillTx/>
                <a:latin typeface="Verdana"/>
                <a:ea typeface="+mn-ea"/>
                <a:cs typeface="+mn-cs"/>
              </a:rPr>
              <a:t> introduced </a:t>
            </a:r>
            <a:r>
              <a:rPr kumimoji="0" lang="en-US" sz="1600" b="0" i="0" u="none" strike="noStrike" kern="1200" cap="none" spc="-30" normalizeH="0" baseline="0" noProof="0" dirty="0">
                <a:ln>
                  <a:noFill/>
                </a:ln>
                <a:solidFill>
                  <a:srgbClr val="0070C0"/>
                </a:solidFill>
                <a:effectLst/>
                <a:uLnTx/>
                <a:uFillTx/>
                <a:latin typeface="Verdana"/>
                <a:ea typeface="+mn-ea"/>
                <a:cs typeface="+mn-cs"/>
              </a:rPr>
              <a:t>two additional distinct register sets;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an up to  32x128-bit secondary register set for the Neon extension and a 32x128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to 2048-bit SVE register set for the SVE/SVE2 instruction extensions.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endParaRPr lang="en-US" sz="1600" dirty="0">
              <a:solidFill>
                <a:srgbClr val="000000"/>
              </a:solidFill>
            </a:endParaRPr>
          </a:p>
        </p:txBody>
      </p:sp>
      <p:sp>
        <p:nvSpPr>
          <p:cNvPr id="4" name="TextBox 3">
            <a:extLst>
              <a:ext uri="{FF2B5EF4-FFF2-40B4-BE49-F238E27FC236}">
                <a16:creationId xmlns:a16="http://schemas.microsoft.com/office/drawing/2014/main" id="{6F0CE58D-91EF-0047-3446-91B252DFD03F}"/>
              </a:ext>
            </a:extLst>
          </p:cNvPr>
          <p:cNvSpPr txBox="1"/>
          <p:nvPr/>
        </p:nvSpPr>
        <p:spPr>
          <a:xfrm>
            <a:off x="2278380" y="2987655"/>
            <a:ext cx="457708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a:ea typeface="+mn-ea"/>
                <a:cs typeface="+mn-cs"/>
              </a:rPr>
              <a:t>2.2.3 ISA extensions to </a:t>
            </a:r>
            <a:r>
              <a:rPr kumimoji="0" lang="en-US" sz="1800" b="0" i="0" u="none" strike="noStrike" kern="1200" cap="none" spc="0" normalizeH="0" baseline="0" noProof="0" dirty="0" err="1">
                <a:ln>
                  <a:noFill/>
                </a:ln>
                <a:solidFill>
                  <a:srgbClr val="FFFFFF"/>
                </a:solidFill>
                <a:effectLst/>
                <a:uLnTx/>
                <a:uFillTx/>
                <a:latin typeface="Verdana"/>
                <a:ea typeface="+mn-ea"/>
                <a:cs typeface="+mn-cs"/>
              </a:rPr>
              <a:t>einstructionsnhance</a:t>
            </a:r>
            <a:r>
              <a:rPr kumimoji="0" lang="en-US" sz="1800" b="0" i="0" u="none" strike="noStrike" kern="1200" cap="none" spc="0" normalizeH="0" baseline="0" noProof="0" dirty="0">
                <a:ln>
                  <a:noFill/>
                </a:ln>
                <a:solidFill>
                  <a:srgbClr val="FFFFFF"/>
                </a:solidFill>
                <a:effectLst/>
                <a:uLnTx/>
                <a:uFillTx/>
                <a:latin typeface="Verdana"/>
                <a:ea typeface="+mn-ea"/>
                <a:cs typeface="+mn-cs"/>
              </a:rPr>
              <a:t> </a:t>
            </a:r>
            <a:r>
              <a:rPr kumimoji="0" lang="en-US" sz="1800" b="0" i="0" u="none" strike="noStrike" kern="1200" cap="none" spc="0" normalizeH="0" baseline="0" noProof="0" dirty="0" err="1">
                <a:ln>
                  <a:noFill/>
                </a:ln>
                <a:solidFill>
                  <a:srgbClr val="FFFFFF"/>
                </a:solidFill>
                <a:effectLst/>
                <a:uLnTx/>
                <a:uFillTx/>
                <a:latin typeface="Verdana"/>
                <a:ea typeface="+mn-ea"/>
                <a:cs typeface="+mn-cs"/>
              </a:rPr>
              <a:t>compinetute</a:t>
            </a:r>
            <a:r>
              <a:rPr kumimoji="0" lang="en-US" sz="1800" b="0" i="0" u="none" strike="noStrike" kern="1200" cap="none" spc="0" normalizeH="0" baseline="0" noProof="0" dirty="0">
                <a:ln>
                  <a:noFill/>
                </a:ln>
                <a:solidFill>
                  <a:srgbClr val="FFFFFF"/>
                </a:solidFill>
                <a:effectLst/>
                <a:uLnTx/>
                <a:uFillTx/>
                <a:latin typeface="Verdana"/>
                <a:ea typeface="+mn-ea"/>
                <a:cs typeface="+mn-cs"/>
              </a:rPr>
              <a:t> capabilities up to the Armv8 release ()</a:t>
            </a:r>
            <a:endParaRPr kumimoji="0" lang="hu-HU"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52363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 calcmode="lin" valueType="num">
                                      <p:cBhvr additive="base">
                                        <p:cTn id="1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 calcmode="lin" valueType="num">
                                      <p:cBhvr additive="base">
                                        <p:cTn id="1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 calcmode="lin" valueType="num">
                                      <p:cBhvr additive="base">
                                        <p:cTn id="2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 calcmode="lin" valueType="num">
                                      <p:cBhvr additive="base">
                                        <p:cTn id="2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 calcmode="lin" valueType="num">
                                      <p:cBhvr additive="base">
                                        <p:cTn id="2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anim calcmode="lin" valueType="num">
                                      <p:cBhvr additive="base">
                                        <p:cTn id="35"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anim calcmode="lin" valueType="num">
                                      <p:cBhvr additive="base">
                                        <p:cTn id="39"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anim calcmode="lin" valueType="num">
                                      <p:cBhvr additive="base">
                                        <p:cTn id="43"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anim calcmode="lin" valueType="num">
                                      <p:cBhvr additive="base">
                                        <p:cTn id="47"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384DB-EA9E-85FC-50DC-DF59EF58DF7D}"/>
              </a:ext>
            </a:extLst>
          </p:cNvPr>
          <p:cNvSpPr>
            <a:spLocks noGrp="1"/>
          </p:cNvSpPr>
          <p:nvPr>
            <p:ph type="title"/>
          </p:nvPr>
        </p:nvSpPr>
        <p:spPr/>
        <p:txBody>
          <a:bodyPr/>
          <a:lstStyle/>
          <a:p>
            <a:r>
              <a:rPr kumimoji="0" lang="en-US" sz="170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(9)</a:t>
            </a:r>
            <a:endParaRPr lang="hu-HU" sz="1700" dirty="0"/>
          </a:p>
        </p:txBody>
      </p:sp>
      <p:sp>
        <p:nvSpPr>
          <p:cNvPr id="3" name="Rectangle: Rounded Corners 2">
            <a:extLst>
              <a:ext uri="{FF2B5EF4-FFF2-40B4-BE49-F238E27FC236}">
                <a16:creationId xmlns:a16="http://schemas.microsoft.com/office/drawing/2014/main" id="{3BDAD656-5694-C475-13AB-769CC4FD2ABB}"/>
              </a:ext>
            </a:extLst>
          </p:cNvPr>
          <p:cNvSpPr/>
          <p:nvPr/>
        </p:nvSpPr>
        <p:spPr bwMode="auto">
          <a:xfrm>
            <a:off x="9941" y="901018"/>
            <a:ext cx="9144000" cy="2484000"/>
          </a:xfrm>
          <a:prstGeom prst="roundRect">
            <a:avLst/>
          </a:prstGeom>
          <a:solidFill>
            <a:schemeClr val="bg1">
              <a:lumMod val="95000"/>
            </a:schemeClr>
          </a:solidFill>
          <a:ln w="9525" cap="flat" cmpd="sng" algn="ctr">
            <a:solidFill>
              <a:srgbClr val="B6C8CA"/>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4" name="TextBox 3">
            <a:extLst>
              <a:ext uri="{FF2B5EF4-FFF2-40B4-BE49-F238E27FC236}">
                <a16:creationId xmlns:a16="http://schemas.microsoft.com/office/drawing/2014/main" id="{E95FCBE0-9BAD-148A-2BCC-7D3D52CEDC41}"/>
              </a:ext>
            </a:extLst>
          </p:cNvPr>
          <p:cNvSpPr txBox="1"/>
          <p:nvPr/>
        </p:nvSpPr>
        <p:spPr>
          <a:xfrm>
            <a:off x="231969" y="892791"/>
            <a:ext cx="8711296" cy="244682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80" normalizeH="0" baseline="0" noProof="0" dirty="0">
                <a:ln>
                  <a:noFill/>
                </a:ln>
                <a:solidFill>
                  <a:srgbClr val="000000"/>
                </a:solidFill>
                <a:effectLst/>
                <a:uLnTx/>
                <a:uFillTx/>
                <a:latin typeface="Verdana"/>
                <a:ea typeface="+mn-ea"/>
                <a:cs typeface="+mn-cs"/>
              </a:rPr>
              <a:t>The </a:t>
            </a:r>
            <a:r>
              <a:rPr kumimoji="0" lang="en-US" sz="1600" b="0" i="0" u="none" strike="noStrike" kern="1200" cap="none" spc="-80" normalizeH="0" baseline="0" noProof="0" dirty="0">
                <a:ln>
                  <a:noFill/>
                </a:ln>
                <a:solidFill>
                  <a:srgbClr val="FF0000"/>
                </a:solidFill>
                <a:effectLst/>
                <a:uLnTx/>
                <a:uFillTx/>
                <a:latin typeface="Verdana"/>
                <a:ea typeface="+mn-ea"/>
                <a:cs typeface="+mn-cs"/>
              </a:rPr>
              <a:t>SVE</a:t>
            </a:r>
            <a:r>
              <a:rPr kumimoji="0" lang="en-US" sz="1600" b="0" i="0" u="none" strike="noStrike" kern="1200" cap="none" spc="-80" normalizeH="0" baseline="0" noProof="0" dirty="0">
                <a:ln>
                  <a:noFill/>
                </a:ln>
                <a:solidFill>
                  <a:srgbClr val="000000"/>
                </a:solidFill>
                <a:effectLst/>
                <a:uLnTx/>
                <a:uFillTx/>
                <a:latin typeface="Verdana"/>
                <a:ea typeface="+mn-ea"/>
                <a:cs typeface="+mn-cs"/>
              </a:rPr>
              <a:t> extension was introduced as an optional</a:t>
            </a:r>
            <a:r>
              <a:rPr kumimoji="0" lang="en-US" sz="1600" b="0" i="0" u="none" strike="noStrike" kern="1200" cap="none" spc="-80" normalizeH="0" noProof="0" dirty="0">
                <a:ln>
                  <a:noFill/>
                </a:ln>
                <a:solidFill>
                  <a:srgbClr val="000000"/>
                </a:solidFill>
                <a:effectLst/>
                <a:uLnTx/>
                <a:uFillTx/>
                <a:latin typeface="Verdana"/>
                <a:ea typeface="+mn-ea"/>
                <a:cs typeface="+mn-cs"/>
              </a:rPr>
              <a:t> feature </a:t>
            </a:r>
            <a:r>
              <a:rPr kumimoji="0" lang="en-US" sz="1600" b="0" i="0" u="none" strike="noStrike" kern="1200" cap="none" spc="-80" normalizeH="0" baseline="0" noProof="0" dirty="0">
                <a:ln>
                  <a:noFill/>
                </a:ln>
                <a:solidFill>
                  <a:srgbClr val="000000"/>
                </a:solidFill>
                <a:effectLst/>
                <a:uLnTx/>
                <a:uFillTx/>
                <a:latin typeface="Verdana"/>
                <a:ea typeface="+mn-ea"/>
                <a:cs typeface="+mn-cs"/>
              </a:rPr>
              <a:t>in the </a:t>
            </a:r>
            <a:r>
              <a:rPr kumimoji="0" lang="en-US" sz="1600" b="0" i="0" u="none" strike="noStrike" kern="1200" cap="none" spc="-80" normalizeH="0" baseline="0" noProof="0" dirty="0">
                <a:ln>
                  <a:noFill/>
                </a:ln>
                <a:solidFill>
                  <a:srgbClr val="0070C0"/>
                </a:solidFill>
                <a:effectLst/>
                <a:uLnTx/>
                <a:uFillTx/>
                <a:latin typeface="Verdana"/>
                <a:ea typeface="+mn-ea"/>
                <a:cs typeface="+mn-cs"/>
              </a:rPr>
              <a:t>Armv8.2-A</a:t>
            </a:r>
            <a:r>
              <a:rPr kumimoji="0" lang="en-US" sz="1600" b="0" i="0" u="none" strike="noStrike" kern="1200" cap="none" spc="-80" normalizeH="0" baseline="0" noProof="0" dirty="0">
                <a:ln>
                  <a:noFill/>
                </a:ln>
                <a:solidFill>
                  <a:srgbClr val="000000"/>
                </a:solidFill>
                <a:effectLst/>
                <a:uLnTx/>
                <a:uFillTx/>
                <a:latin typeface="Verdana"/>
                <a:ea typeface="+mn-ea"/>
                <a:cs typeface="+mn-cs"/>
              </a:rPr>
              <a:t> ISA in </a:t>
            </a:r>
            <a:r>
              <a:rPr kumimoji="0" lang="en-US" sz="1600" b="0" i="0" u="none" strike="noStrike" kern="1200" cap="none" spc="-80" normalizeH="0" baseline="0" noProof="0" dirty="0">
                <a:ln>
                  <a:noFill/>
                </a:ln>
                <a:solidFill>
                  <a:srgbClr val="0070C0"/>
                </a:solidFill>
                <a:effectLst/>
                <a:uLnTx/>
                <a:uFillTx/>
                <a:latin typeface="Verdana"/>
                <a:ea typeface="+mn-ea"/>
                <a:cs typeface="+mn-cs"/>
              </a:rPr>
              <a:t>2017.</a:t>
            </a:r>
          </a:p>
          <a:p>
            <a:pPr marL="285750" indent="-285750">
              <a:spcAft>
                <a:spcPts val="600"/>
              </a:spcAft>
              <a:buFont typeface="Arial" panose="020B0604020202020204" pitchFamily="34" charset="0"/>
              <a:buChar char="•"/>
              <a:defRPr/>
            </a:pPr>
            <a:r>
              <a:rPr lang="en-US" sz="1600" dirty="0">
                <a:solidFill>
                  <a:srgbClr val="000000"/>
                </a:solidFill>
              </a:rPr>
              <a:t>It </a:t>
            </a:r>
            <a:r>
              <a:rPr lang="hu-HU" sz="1600" dirty="0" err="1">
                <a:solidFill>
                  <a:srgbClr val="0070C0"/>
                </a:solidFill>
              </a:rPr>
              <a:t>aims</a:t>
            </a:r>
            <a:r>
              <a:rPr lang="hu-HU" sz="1600" dirty="0">
                <a:solidFill>
                  <a:srgbClr val="0070C0"/>
                </a:solidFill>
              </a:rPr>
              <a:t> </a:t>
            </a:r>
            <a:r>
              <a:rPr lang="hu-HU" sz="1600" dirty="0" err="1">
                <a:solidFill>
                  <a:srgbClr val="0070C0"/>
                </a:solidFill>
              </a:rPr>
              <a:t>at</a:t>
            </a:r>
            <a:r>
              <a:rPr lang="hu-HU" sz="1600" dirty="0">
                <a:solidFill>
                  <a:srgbClr val="0070C0"/>
                </a:solidFill>
              </a:rPr>
              <a:t> </a:t>
            </a:r>
            <a:r>
              <a:rPr lang="hu-HU" sz="1600" dirty="0">
                <a:solidFill>
                  <a:srgbClr val="FF0000"/>
                </a:solidFill>
              </a:rPr>
              <a:t>HPC</a:t>
            </a:r>
            <a:r>
              <a:rPr lang="hu-HU" sz="1600" dirty="0">
                <a:solidFill>
                  <a:srgbClr val="0070C0"/>
                </a:solidFill>
              </a:rPr>
              <a:t> </a:t>
            </a:r>
            <a:r>
              <a:rPr lang="hu-HU" sz="1600" dirty="0" err="1">
                <a:solidFill>
                  <a:srgbClr val="000000"/>
                </a:solidFill>
              </a:rPr>
              <a:t>scientific</a:t>
            </a:r>
            <a:r>
              <a:rPr lang="hu-HU" sz="1600" dirty="0">
                <a:solidFill>
                  <a:srgbClr val="000000"/>
                </a:solidFill>
              </a:rPr>
              <a:t> </a:t>
            </a:r>
            <a:r>
              <a:rPr lang="hu-HU" sz="1600" dirty="0" err="1">
                <a:solidFill>
                  <a:srgbClr val="000000"/>
                </a:solidFill>
              </a:rPr>
              <a:t>workloads</a:t>
            </a:r>
            <a:r>
              <a:rPr lang="hu-HU" sz="1600" dirty="0">
                <a:solidFill>
                  <a:srgbClr val="000000"/>
                </a:solidFill>
              </a:rPr>
              <a:t> </a:t>
            </a:r>
            <a:r>
              <a:rPr lang="hu-HU" sz="1600" dirty="0" err="1">
                <a:solidFill>
                  <a:srgbClr val="000000"/>
                </a:solidFill>
              </a:rPr>
              <a:t>rather</a:t>
            </a:r>
            <a:r>
              <a:rPr lang="hu-HU" sz="1600" dirty="0">
                <a:solidFill>
                  <a:srgbClr val="000000"/>
                </a:solidFill>
              </a:rPr>
              <a:t> </a:t>
            </a:r>
            <a:r>
              <a:rPr lang="hu-HU" sz="1600" dirty="0" err="1">
                <a:solidFill>
                  <a:srgbClr val="000000"/>
                </a:solidFill>
              </a:rPr>
              <a:t>than</a:t>
            </a:r>
            <a:r>
              <a:rPr lang="hu-HU" sz="1600" dirty="0">
                <a:solidFill>
                  <a:srgbClr val="000000"/>
                </a:solidFill>
              </a:rPr>
              <a:t> </a:t>
            </a:r>
            <a:r>
              <a:rPr lang="hu-HU" sz="1600" dirty="0" err="1">
                <a:solidFill>
                  <a:srgbClr val="000000"/>
                </a:solidFill>
              </a:rPr>
              <a:t>media</a:t>
            </a:r>
            <a:r>
              <a:rPr lang="hu-HU" sz="1600" dirty="0">
                <a:solidFill>
                  <a:srgbClr val="000000"/>
                </a:solidFill>
              </a:rPr>
              <a:t> </a:t>
            </a:r>
            <a:r>
              <a:rPr lang="hu-HU" sz="1600" dirty="0" err="1">
                <a:solidFill>
                  <a:srgbClr val="000000"/>
                </a:solidFill>
              </a:rPr>
              <a:t>or</a:t>
            </a:r>
            <a:r>
              <a:rPr lang="hu-HU" sz="1600" dirty="0">
                <a:solidFill>
                  <a:srgbClr val="000000"/>
                </a:solidFill>
              </a:rPr>
              <a:t> image </a:t>
            </a:r>
            <a:r>
              <a:rPr lang="hu-HU" sz="1600" dirty="0" err="1">
                <a:solidFill>
                  <a:srgbClr val="000000"/>
                </a:solidFill>
              </a:rPr>
              <a:t>processing</a:t>
            </a:r>
            <a:r>
              <a:rPr lang="hu-HU" sz="1600" dirty="0">
                <a:solidFill>
                  <a:srgbClr val="000000"/>
                </a:solidFill>
              </a:rPr>
              <a:t>. </a:t>
            </a:r>
            <a:r>
              <a:rPr lang="en-US" sz="1600" spc="-80" dirty="0">
                <a:solidFill>
                  <a:srgbClr val="0070C0"/>
                </a:solidFill>
                <a:latin typeface="Verdana"/>
              </a:rPr>
              <a:t>  </a:t>
            </a:r>
            <a:r>
              <a:rPr kumimoji="0" lang="en-US" sz="1600" b="0" i="0" u="none" strike="noStrike" kern="1200" cap="none" spc="-80" normalizeH="0" baseline="0" noProof="0" dirty="0">
                <a:ln>
                  <a:noFill/>
                </a:ln>
                <a:solidFill>
                  <a:srgbClr val="0070C0"/>
                </a:solidFill>
                <a:effectLst/>
                <a:uLnTx/>
                <a:uFillTx/>
                <a:latin typeface="Verdana"/>
                <a:ea typeface="+mn-ea"/>
                <a:cs typeface="+mn-cs"/>
              </a:rPr>
              <a:t> </a:t>
            </a:r>
            <a:endParaRPr kumimoji="0" lang="en-US" sz="1600" b="0" i="0" u="none" strike="noStrike" kern="1200" cap="none" spc="-40" normalizeH="0" baseline="0" noProof="0" dirty="0">
              <a:ln>
                <a:noFill/>
              </a:ln>
              <a:solidFill>
                <a:srgbClr val="0070C0"/>
              </a:solidFill>
              <a:effectLst/>
              <a:uLnTx/>
              <a:uFillTx/>
              <a:latin typeface="Verdana"/>
              <a:ea typeface="+mn-ea"/>
              <a:cs typeface="+mn-cs"/>
            </a:endParaRPr>
          </a:p>
          <a:p>
            <a:pPr marL="285750" lvl="0" indent="-285750">
              <a:buFont typeface="Arial" panose="020B0604020202020204" pitchFamily="34" charset="0"/>
              <a:buChar char="•"/>
              <a:defRPr/>
            </a:pPr>
            <a:r>
              <a:rPr lang="hu-HU" sz="1600" dirty="0">
                <a:solidFill>
                  <a:srgbClr val="000000"/>
                </a:solidFill>
              </a:rPr>
              <a:t>SVE is </a:t>
            </a:r>
            <a:r>
              <a:rPr lang="en-US" sz="1600" dirty="0">
                <a:solidFill>
                  <a:srgbClr val="000000"/>
                </a:solidFill>
              </a:rPr>
              <a:t>only </a:t>
            </a:r>
            <a:r>
              <a:rPr lang="hu-HU" sz="1600" dirty="0" err="1">
                <a:solidFill>
                  <a:srgbClr val="000000"/>
                </a:solidFill>
              </a:rPr>
              <a:t>implemented</a:t>
            </a:r>
            <a:r>
              <a:rPr lang="hu-HU" sz="1600" dirty="0">
                <a:solidFill>
                  <a:srgbClr val="0070C0"/>
                </a:solidFill>
              </a:rPr>
              <a:t> in </a:t>
            </a:r>
            <a:r>
              <a:rPr lang="hu-HU" sz="1600" dirty="0" err="1">
                <a:solidFill>
                  <a:srgbClr val="0070C0"/>
                </a:solidFill>
              </a:rPr>
              <a:t>the</a:t>
            </a:r>
            <a:r>
              <a:rPr lang="hu-HU" sz="1600" dirty="0">
                <a:solidFill>
                  <a:srgbClr val="0070C0"/>
                </a:solidFill>
              </a:rPr>
              <a:t> AArch64 </a:t>
            </a:r>
            <a:r>
              <a:rPr lang="hu-HU" sz="1600" dirty="0">
                <a:solidFill>
                  <a:srgbClr val="000000"/>
                </a:solidFill>
              </a:rPr>
              <a:t>version of Armv8</a:t>
            </a:r>
            <a:r>
              <a:rPr lang="en-US" sz="1600" dirty="0">
                <a:solidFill>
                  <a:srgbClr val="000000"/>
                </a:solidFill>
              </a:rPr>
              <a:t>.2 and supports both</a:t>
            </a:r>
          </a:p>
          <a:p>
            <a:pPr lvl="0">
              <a:spcAft>
                <a:spcPts val="600"/>
              </a:spcAft>
              <a:defRPr/>
            </a:pPr>
            <a:r>
              <a:rPr lang="en-US" sz="1600" dirty="0">
                <a:solidFill>
                  <a:srgbClr val="0070C0"/>
                </a:solidFill>
              </a:rPr>
              <a:t>       FX- and FP processing</a:t>
            </a:r>
            <a:r>
              <a:rPr lang="en-US" sz="1600" dirty="0">
                <a:solidFill>
                  <a:srgbClr val="000000"/>
                </a:solidFill>
              </a:rPr>
              <a:t>.</a:t>
            </a:r>
            <a:endParaRPr lang="hu-HU" sz="1600" dirty="0">
              <a:solidFill>
                <a:srgbClr val="000000"/>
              </a:solidFill>
            </a:endParaRPr>
          </a:p>
          <a:p>
            <a:pPr marL="285750" lvl="0" indent="-285750">
              <a:spcAft>
                <a:spcPts val="600"/>
              </a:spcAft>
              <a:buFont typeface="Arial" panose="020B0604020202020204" pitchFamily="34" charset="0"/>
              <a:buChar char="•"/>
              <a:defRPr/>
            </a:pPr>
            <a:r>
              <a:rPr lang="en-US" sz="1600" spc="-40" dirty="0">
                <a:solidFill>
                  <a:srgbClr val="000000"/>
                </a:solidFill>
              </a:rPr>
              <a:t>The </a:t>
            </a:r>
            <a:r>
              <a:rPr lang="en-US" sz="1600" spc="-40" dirty="0">
                <a:solidFill>
                  <a:srgbClr val="FF0000"/>
                </a:solidFill>
              </a:rPr>
              <a:t>SVE2 became a mandatory </a:t>
            </a:r>
            <a:r>
              <a:rPr lang="en-US" sz="1600" spc="-40" dirty="0"/>
              <a:t>extension in the </a:t>
            </a:r>
            <a:r>
              <a:rPr lang="en-US" sz="1600" spc="-40" dirty="0">
                <a:solidFill>
                  <a:srgbClr val="0070C0"/>
                </a:solidFill>
              </a:rPr>
              <a:t>Armv9-A</a:t>
            </a:r>
            <a:r>
              <a:rPr lang="en-US" sz="1600" spc="-40" dirty="0">
                <a:solidFill>
                  <a:srgbClr val="000000"/>
                </a:solidFill>
              </a:rPr>
              <a:t> ISA in </a:t>
            </a:r>
            <a:r>
              <a:rPr lang="en-US" sz="1600" spc="-40" dirty="0">
                <a:solidFill>
                  <a:srgbClr val="0070C0"/>
                </a:solidFill>
              </a:rPr>
              <a:t>2021.</a:t>
            </a:r>
          </a:p>
          <a:p>
            <a:pPr marL="285750" lvl="0" indent="-285750">
              <a:spcAft>
                <a:spcPts val="600"/>
              </a:spcAft>
              <a:buFont typeface="Arial" panose="020B0604020202020204" pitchFamily="34" charset="0"/>
              <a:buChar char="•"/>
              <a:defRPr/>
            </a:pPr>
            <a:r>
              <a:rPr lang="en-US" sz="1600" spc="-40" dirty="0">
                <a:solidFill>
                  <a:srgbClr val="0070C0"/>
                </a:solidFill>
              </a:rPr>
              <a:t> It</a:t>
            </a:r>
            <a:r>
              <a:rPr lang="en-US" sz="1600" spc="-40" dirty="0">
                <a:solidFill>
                  <a:srgbClr val="000000"/>
                </a:solidFill>
                <a:latin typeface="Verdana"/>
              </a:rPr>
              <a:t> is a </a:t>
            </a:r>
            <a:r>
              <a:rPr lang="en-US" sz="1600" spc="-40" dirty="0">
                <a:solidFill>
                  <a:srgbClr val="0070C0"/>
                </a:solidFill>
                <a:latin typeface="Verdana"/>
              </a:rPr>
              <a:t>superset of SVE</a:t>
            </a:r>
            <a:r>
              <a:rPr lang="en-US" sz="1600" spc="-40" dirty="0">
                <a:solidFill>
                  <a:srgbClr val="000000"/>
                </a:solidFill>
                <a:latin typeface="Verdana"/>
              </a:rPr>
              <a:t>, i.e., it provides all instructions of the SVE.</a:t>
            </a:r>
          </a:p>
          <a:p>
            <a:pPr marL="285750" lvl="0" indent="-285750">
              <a:buFont typeface="Arial" panose="020B0604020202020204" pitchFamily="34" charset="0"/>
              <a:buChar char="•"/>
              <a:defRPr/>
            </a:pPr>
            <a:r>
              <a:rPr lang="en-US" sz="1600" dirty="0">
                <a:solidFill>
                  <a:srgbClr val="000000"/>
                </a:solidFill>
              </a:rPr>
              <a:t>This extension provides a </a:t>
            </a:r>
            <a:r>
              <a:rPr lang="en-US" sz="1600" dirty="0">
                <a:solidFill>
                  <a:srgbClr val="0070C0"/>
                </a:solidFill>
              </a:rPr>
              <a:t>much broader range of </a:t>
            </a:r>
            <a:r>
              <a:rPr lang="en-US" sz="1600" spc="-30" dirty="0">
                <a:solidFill>
                  <a:srgbClr val="0070C0"/>
                </a:solidFill>
              </a:rPr>
              <a:t>instructions </a:t>
            </a:r>
            <a:r>
              <a:rPr lang="en-US" sz="1600" spc="-30" dirty="0">
                <a:solidFill>
                  <a:srgbClr val="000000"/>
                </a:solidFill>
              </a:rPr>
              <a:t>and can be seen </a:t>
            </a:r>
          </a:p>
          <a:p>
            <a:pPr lvl="0">
              <a:spcAft>
                <a:spcPts val="600"/>
              </a:spcAft>
              <a:defRPr/>
            </a:pPr>
            <a:r>
              <a:rPr lang="en-US" sz="1600" spc="-30" dirty="0">
                <a:solidFill>
                  <a:srgbClr val="000000"/>
                </a:solidFill>
              </a:rPr>
              <a:t>      as a </a:t>
            </a:r>
            <a:r>
              <a:rPr lang="en-US" sz="1600" spc="-30" dirty="0">
                <a:solidFill>
                  <a:srgbClr val="0070C0"/>
                </a:solidFill>
              </a:rPr>
              <a:t>potential </a:t>
            </a:r>
            <a:r>
              <a:rPr lang="en-US" sz="1600" spc="-30" dirty="0">
                <a:solidFill>
                  <a:srgbClr val="FF0000"/>
                </a:solidFill>
              </a:rPr>
              <a:t>successor</a:t>
            </a:r>
            <a:r>
              <a:rPr lang="en-US" sz="1600" spc="-30" dirty="0">
                <a:solidFill>
                  <a:srgbClr val="0070C0"/>
                </a:solidFill>
              </a:rPr>
              <a:t> to </a:t>
            </a:r>
            <a:r>
              <a:rPr lang="en-US" sz="1600" spc="-30" dirty="0">
                <a:solidFill>
                  <a:srgbClr val="000000"/>
                </a:solidFill>
              </a:rPr>
              <a:t>the recent SIMD extension, </a:t>
            </a:r>
            <a:r>
              <a:rPr lang="en-US" sz="1600" dirty="0">
                <a:solidFill>
                  <a:srgbClr val="000000"/>
                </a:solidFill>
              </a:rPr>
              <a:t>known as </a:t>
            </a:r>
            <a:r>
              <a:rPr lang="en-US" sz="1600" dirty="0">
                <a:solidFill>
                  <a:srgbClr val="0070C0"/>
                </a:solidFill>
              </a:rPr>
              <a:t>Neon</a:t>
            </a:r>
            <a:r>
              <a:rPr lang="en-US" sz="1600" dirty="0">
                <a:solidFill>
                  <a:srgbClr val="000000"/>
                </a:solidFill>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a:extLst>
              <a:ext uri="{FF2B5EF4-FFF2-40B4-BE49-F238E27FC236}">
                <a16:creationId xmlns:a16="http://schemas.microsoft.com/office/drawing/2014/main" id="{C2152510-25DE-3C67-E165-DC6133EB0038}"/>
              </a:ext>
            </a:extLst>
          </p:cNvPr>
          <p:cNvSpPr txBox="1"/>
          <p:nvPr/>
        </p:nvSpPr>
        <p:spPr>
          <a:xfrm flipH="1">
            <a:off x="100216" y="393568"/>
            <a:ext cx="6295446" cy="369332"/>
          </a:xfrm>
          <a:prstGeom prst="rect">
            <a:avLst/>
          </a:prstGeom>
          <a:noFill/>
        </p:spPr>
        <p:txBody>
          <a:bodyPr wrap="square" rtlCol="0">
            <a:spAutoFit/>
          </a:bodyPr>
          <a:lstStyle/>
          <a:p>
            <a:r>
              <a:rPr lang="en-US" dirty="0">
                <a:solidFill>
                  <a:schemeClr val="accent6"/>
                </a:solidFill>
              </a:rPr>
              <a:t>The SVE and SVE2 ISA extensions</a:t>
            </a:r>
            <a:endParaRPr lang="hu-HU" dirty="0">
              <a:solidFill>
                <a:schemeClr val="accent6"/>
              </a:solidFill>
            </a:endParaRPr>
          </a:p>
        </p:txBody>
      </p:sp>
    </p:spTree>
    <p:extLst>
      <p:ext uri="{BB962C8B-B14F-4D97-AF65-F5344CB8AC3E}">
        <p14:creationId xmlns:p14="http://schemas.microsoft.com/office/powerpoint/2010/main" val="351592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en-US" sz="170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(10)</a:t>
            </a:r>
            <a:endParaRPr lang="en-US" sz="1700" dirty="0"/>
          </a:p>
        </p:txBody>
      </p:sp>
      <p:sp>
        <p:nvSpPr>
          <p:cNvPr id="3" name="Szövegdoboz 2"/>
          <p:cNvSpPr txBox="1"/>
          <p:nvPr/>
        </p:nvSpPr>
        <p:spPr>
          <a:xfrm>
            <a:off x="71500" y="452165"/>
            <a:ext cx="104283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Significance of the SVE/SVE2 extensions</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4" name="Rounded Rectangle 3"/>
          <p:cNvSpPr/>
          <p:nvPr/>
        </p:nvSpPr>
        <p:spPr bwMode="auto">
          <a:xfrm>
            <a:off x="-50040" y="2876504"/>
            <a:ext cx="9175732" cy="90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Box 5"/>
          <p:cNvSpPr txBox="1"/>
          <p:nvPr/>
        </p:nvSpPr>
        <p:spPr>
          <a:xfrm>
            <a:off x="234604" y="825718"/>
            <a:ext cx="9082295" cy="2929007"/>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a:solidFill>
                  <a:srgbClr val="000000"/>
                </a:solidFill>
              </a:rPr>
              <a:t>As discussed, both the </a:t>
            </a:r>
            <a:r>
              <a:rPr lang="en-US" sz="1600" dirty="0">
                <a:solidFill>
                  <a:srgbClr val="FF0000"/>
                </a:solidFill>
              </a:rPr>
              <a:t>x86 and Arm ISAs </a:t>
            </a:r>
            <a:r>
              <a:rPr lang="en-US" sz="1600" dirty="0">
                <a:solidFill>
                  <a:srgbClr val="000000"/>
                </a:solidFill>
              </a:rPr>
              <a:t>support </a:t>
            </a:r>
            <a:r>
              <a:rPr lang="en-US" sz="1600" dirty="0">
                <a:solidFill>
                  <a:srgbClr val="0070C0"/>
                </a:solidFill>
              </a:rPr>
              <a:t>progressively wider SIMD</a:t>
            </a:r>
          </a:p>
          <a:p>
            <a:pPr lvl="0">
              <a:spcAft>
                <a:spcPts val="600"/>
              </a:spcAft>
              <a:defRPr/>
            </a:pPr>
            <a:r>
              <a:rPr lang="en-US" sz="1600" dirty="0">
                <a:solidFill>
                  <a:srgbClr val="0070C0"/>
                </a:solidFill>
              </a:rPr>
              <a:t>      execution,</a:t>
            </a:r>
            <a:r>
              <a:rPr lang="en-US" sz="1600" dirty="0">
                <a:solidFill>
                  <a:srgbClr val="000000"/>
                </a:solidFill>
              </a:rPr>
              <a:t> such as 64-bit, 128-bit, 256-bit, and 512-bit long SIMD processing.</a:t>
            </a:r>
          </a:p>
          <a:p>
            <a:pPr lvl="0">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This evolution path has, however, a </a:t>
            </a:r>
            <a:r>
              <a:rPr kumimoji="0" lang="en-US" sz="1600" b="0" i="0" u="none" strike="noStrike" kern="1200" cap="none" spc="0" normalizeH="0" baseline="0" noProof="0" dirty="0">
                <a:ln>
                  <a:noFill/>
                </a:ln>
                <a:solidFill>
                  <a:srgbClr val="FF0000"/>
                </a:solidFill>
                <a:effectLst/>
                <a:uLnTx/>
                <a:uFillTx/>
                <a:latin typeface="Verdana"/>
                <a:ea typeface="+mn-ea"/>
                <a:cs typeface="+mn-cs"/>
              </a:rPr>
              <a:t>drawback in the case</a:t>
            </a:r>
            <a:r>
              <a:rPr kumimoji="0" lang="en-US" sz="1600" b="0" i="0" u="none" strike="noStrike" kern="1200" cap="none" spc="0" normalizeH="0" noProof="0" dirty="0">
                <a:ln>
                  <a:noFill/>
                </a:ln>
                <a:solidFill>
                  <a:srgbClr val="FF0000"/>
                </a:solidFill>
                <a:effectLst/>
                <a:uLnTx/>
                <a:uFillTx/>
                <a:latin typeface="Verdana"/>
                <a:ea typeface="+mn-ea"/>
                <a:cs typeface="+mn-cs"/>
              </a:rPr>
              <a:t> of </a:t>
            </a:r>
            <a:r>
              <a:rPr kumimoji="0" lang="en-US" sz="1600" b="0" i="0" u="none" strike="noStrike" kern="1200" cap="none" spc="0" normalizeH="0" baseline="0" noProof="0" dirty="0">
                <a:ln>
                  <a:noFill/>
                </a:ln>
                <a:solidFill>
                  <a:srgbClr val="FF0000"/>
                </a:solidFill>
                <a:effectLst/>
                <a:uLnTx/>
                <a:uFillTx/>
                <a:latin typeface="Verdana"/>
                <a:ea typeface="+mn-ea"/>
                <a:cs typeface="+mn-cs"/>
              </a:rPr>
              <a:t>the x86 ISA</a:t>
            </a:r>
            <a:r>
              <a:rPr kumimoji="0" lang="en-US" sz="1600" b="0" i="0" u="none" strike="noStrike" kern="1200" cap="none" spc="0" normalizeH="0" baseline="0" noProof="0" dirty="0">
                <a:ln>
                  <a:noFill/>
                </a:ln>
                <a:effectLst/>
                <a:uLnTx/>
                <a:uFillTx/>
                <a:latin typeface="Verdana"/>
                <a:ea typeface="+mn-ea"/>
                <a:cs typeface="+mn-cs"/>
              </a:rPr>
              <a:t>, since</a:t>
            </a:r>
          </a:p>
          <a:p>
            <a:pPr lvl="0">
              <a:defRPr/>
            </a:pPr>
            <a:r>
              <a:rPr lang="en-US" sz="1600" spc="-30" dirty="0">
                <a:solidFill>
                  <a:srgbClr val="FF0000"/>
                </a:solidFill>
                <a:latin typeface="Verdana"/>
              </a:rPr>
              <a:t>      </a:t>
            </a:r>
            <a:r>
              <a:rPr lang="en-US" sz="1600" spc="-30" dirty="0">
                <a:solidFill>
                  <a:srgbClr val="0070C0"/>
                </a:solidFill>
                <a:latin typeface="Verdana"/>
              </a:rPr>
              <a:t>w</a:t>
            </a:r>
            <a:r>
              <a:rPr lang="en-US" spc="-30" dirty="0">
                <a:solidFill>
                  <a:srgbClr val="0070C0"/>
                </a:solidFill>
              </a:rPr>
              <a:t>ith each new extension</a:t>
            </a:r>
            <a:r>
              <a:rPr lang="en-US" spc="-30" dirty="0"/>
              <a:t>, </a:t>
            </a:r>
            <a:r>
              <a:rPr lang="en-US" sz="1600" spc="-30" dirty="0"/>
              <a:t>such as MMX, SSE, SSE2, SSE3, AVX, AVX512,</a:t>
            </a:r>
          </a:p>
          <a:p>
            <a:pPr lvl="0">
              <a:spcAft>
                <a:spcPts val="600"/>
              </a:spcAft>
              <a:defRPr/>
            </a:pPr>
            <a:r>
              <a:rPr lang="en-US" sz="1600" dirty="0"/>
              <a:t>     </a:t>
            </a:r>
            <a:r>
              <a:rPr lang="en-US" sz="1600" dirty="0">
                <a:solidFill>
                  <a:srgbClr val="0070C0"/>
                </a:solidFill>
              </a:rPr>
              <a:t>a further subset of instructions </a:t>
            </a:r>
            <a:r>
              <a:rPr lang="en-US" sz="1600" dirty="0"/>
              <a:t>is introduced</a:t>
            </a:r>
            <a:r>
              <a:rPr lang="en-US" dirty="0"/>
              <a:t>. </a:t>
            </a:r>
          </a:p>
          <a:p>
            <a:pPr lvl="0">
              <a:defRPr/>
            </a:pPr>
            <a:r>
              <a:rPr lang="en-US" dirty="0"/>
              <a:t>    </a:t>
            </a:r>
            <a:r>
              <a:rPr kumimoji="0" lang="en-US" sz="1600" b="0" i="0" u="none" strike="noStrike" kern="1200" cap="none" spc="0" normalizeH="0" baseline="0" noProof="0" dirty="0">
                <a:ln>
                  <a:noFill/>
                </a:ln>
                <a:solidFill>
                  <a:srgbClr val="0070C0"/>
                </a:solidFill>
                <a:effectLst/>
                <a:uLnTx/>
                <a:uFillTx/>
                <a:latin typeface="Verdana"/>
                <a:ea typeface="+mn-ea"/>
                <a:cs typeface="+mn-cs"/>
              </a:rPr>
              <a:t>So, to utilize the benefits of wider and wider SIMD execution resources, software </a:t>
            </a:r>
          </a:p>
          <a:p>
            <a:pPr lvl="0">
              <a:spcAft>
                <a:spcPts val="1000"/>
              </a:spcAf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had to be rewritten and recompiled</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lvl="0" indent="-285750">
              <a:buFont typeface="Arial" panose="020B0604020202020204" pitchFamily="34" charset="0"/>
              <a:buChar char="•"/>
              <a:defRPr/>
            </a:pPr>
            <a:r>
              <a:rPr lang="en-US" sz="1600" spc="-40" dirty="0">
                <a:solidFill>
                  <a:srgbClr val="000000"/>
                </a:solidFill>
              </a:rPr>
              <a:t>By contrast, with the </a:t>
            </a:r>
            <a:r>
              <a:rPr lang="en-US" sz="1600" spc="-40" dirty="0">
                <a:solidFill>
                  <a:srgbClr val="FF0000"/>
                </a:solidFill>
              </a:rPr>
              <a:t>SVE extensions</a:t>
            </a:r>
            <a:r>
              <a:rPr lang="en-US" sz="1600" spc="-40" dirty="0">
                <a:solidFill>
                  <a:srgbClr val="000000"/>
                </a:solidFill>
              </a:rPr>
              <a:t>, programming becomes "</a:t>
            </a:r>
            <a:r>
              <a:rPr lang="en-US" sz="1600" spc="-40" dirty="0">
                <a:solidFill>
                  <a:srgbClr val="FF0000"/>
                </a:solidFill>
              </a:rPr>
              <a:t>vector length agnostic</a:t>
            </a:r>
            <a:r>
              <a:rPr lang="en-US" sz="1600" spc="-40" dirty="0">
                <a:solidFill>
                  <a:srgbClr val="000000"/>
                </a:solidFill>
              </a:rPr>
              <a:t>," </a:t>
            </a:r>
          </a:p>
          <a:p>
            <a:pPr lvl="0">
              <a:defRPr/>
            </a:pPr>
            <a:r>
              <a:rPr lang="en-US" sz="1600" dirty="0">
                <a:solidFill>
                  <a:srgbClr val="000000"/>
                </a:solidFill>
              </a:rPr>
              <a:t>      meaning the programmer no longer needs to use different instruction subsets </a:t>
            </a:r>
          </a:p>
          <a:p>
            <a:pPr lvl="0">
              <a:defRPr/>
            </a:pPr>
            <a:r>
              <a:rPr lang="en-US" sz="1600" dirty="0">
                <a:solidFill>
                  <a:srgbClr val="000000"/>
                </a:solidFill>
              </a:rPr>
              <a:t>      for different long ISA extensions.</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7177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 calcmode="lin" valueType="num">
                                      <p:cBhvr additive="base">
                                        <p:cTn id="3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anim calcmode="lin" valueType="num">
                                      <p:cBhvr additive="base">
                                        <p:cTn id="39"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anim calcmode="lin" valueType="num">
                                      <p:cBhvr additive="base">
                                        <p:cTn id="43"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anim calcmode="lin" valueType="num">
                                      <p:cBhvr additive="base">
                                        <p:cTn id="47"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z="170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(11)</a:t>
            </a:r>
            <a:endParaRPr lang="en-US" sz="17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1259" t="26344" r="9852" b="26439"/>
          <a:stretch/>
        </p:blipFill>
        <p:spPr>
          <a:xfrm>
            <a:off x="147482" y="1253670"/>
            <a:ext cx="8849033" cy="2979175"/>
          </a:xfrm>
          <a:prstGeom prst="rect">
            <a:avLst/>
          </a:prstGeom>
        </p:spPr>
      </p:pic>
      <p:sp>
        <p:nvSpPr>
          <p:cNvPr id="6" name="TextBox 5"/>
          <p:cNvSpPr txBox="1"/>
          <p:nvPr/>
        </p:nvSpPr>
        <p:spPr>
          <a:xfrm>
            <a:off x="147482" y="476250"/>
            <a:ext cx="8681886" cy="4719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7" name="TextBox 6"/>
          <p:cNvSpPr txBox="1"/>
          <p:nvPr/>
        </p:nvSpPr>
        <p:spPr>
          <a:xfrm>
            <a:off x="82550" y="452907"/>
            <a:ext cx="71349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Interpretation of vector length agnostic programming [</a:t>
            </a:r>
            <a:r>
              <a:rPr kumimoji="0" lang="hu-HU" sz="1800" b="0" i="0" u="none" strike="noStrike" kern="1200" cap="none" spc="0" normalizeH="0" baseline="0" noProof="0" dirty="0">
                <a:ln>
                  <a:noFill/>
                </a:ln>
                <a:solidFill>
                  <a:srgbClr val="2D2D8A"/>
                </a:solidFill>
                <a:effectLst/>
                <a:uLnTx/>
                <a:uFillTx/>
                <a:latin typeface="Verdana"/>
                <a:ea typeface="+mn-ea"/>
                <a:cs typeface="+mn-cs"/>
              </a:rPr>
              <a:t>173</a:t>
            </a:r>
            <a:r>
              <a:rPr kumimoji="0" lang="en-US" sz="1800" b="0" i="0" u="none" strike="noStrike" kern="1200" cap="none" spc="0" normalizeH="0" baseline="0" noProof="0" dirty="0">
                <a:ln>
                  <a:noFill/>
                </a:ln>
                <a:solidFill>
                  <a:srgbClr val="2D2D8A"/>
                </a:solidFill>
                <a:effectLst/>
                <a:uLnTx/>
                <a:uFillTx/>
                <a:latin typeface="Verdana"/>
                <a:ea typeface="+mn-ea"/>
                <a:cs typeface="+mn-cs"/>
              </a:rPr>
              <a:t>]</a:t>
            </a:r>
          </a:p>
        </p:txBody>
      </p:sp>
      <p:sp>
        <p:nvSpPr>
          <p:cNvPr id="4" name="TextBox 3"/>
          <p:cNvSpPr txBox="1"/>
          <p:nvPr/>
        </p:nvSpPr>
        <p:spPr>
          <a:xfrm>
            <a:off x="147482" y="4440024"/>
            <a:ext cx="90632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As the Figure above indicates, the </a:t>
            </a:r>
            <a:r>
              <a:rPr kumimoji="0" lang="en-US" sz="1600" b="0" i="0" u="none" strike="noStrike" kern="1200" cap="none" spc="0" normalizeH="0" baseline="0" noProof="0">
                <a:ln>
                  <a:noFill/>
                </a:ln>
                <a:solidFill>
                  <a:srgbClr val="0070C0"/>
                </a:solidFill>
                <a:effectLst/>
                <a:uLnTx/>
                <a:uFillTx/>
                <a:latin typeface="Verdana"/>
                <a:ea typeface="+mn-ea"/>
                <a:cs typeface="+mn-cs"/>
              </a:rPr>
              <a:t>same binary code </a:t>
            </a:r>
            <a:r>
              <a:rPr kumimoji="0" lang="en-US" sz="1600" b="0" i="0" u="none" strike="noStrike" kern="1200" cap="none" spc="0" normalizeH="0" baseline="0" noProof="0">
                <a:ln>
                  <a:noFill/>
                </a:ln>
                <a:solidFill>
                  <a:srgbClr val="000000"/>
                </a:solidFill>
                <a:effectLst/>
                <a:uLnTx/>
                <a:uFillTx/>
                <a:latin typeface="Verdana"/>
                <a:ea typeface="+mn-ea"/>
                <a:cs typeface="+mn-cs"/>
              </a:rPr>
              <a:t>runs on different wide hardware,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i.e. </a:t>
            </a:r>
            <a:r>
              <a:rPr kumimoji="0" lang="en-US" sz="1600" b="0" i="0" u="none" strike="noStrike" kern="1200" cap="none" spc="0" normalizeH="0" baseline="0" noProof="0">
                <a:ln>
                  <a:noFill/>
                </a:ln>
                <a:solidFill>
                  <a:srgbClr val="0070C0"/>
                </a:solidFill>
                <a:effectLst/>
                <a:uLnTx/>
                <a:uFillTx/>
                <a:latin typeface="Verdana"/>
                <a:ea typeface="+mn-ea"/>
                <a:cs typeface="+mn-cs"/>
              </a:rPr>
              <a:t>different wide SIMD execution units</a:t>
            </a:r>
            <a:r>
              <a:rPr kumimoji="0" lang="en-US" sz="1600" b="0" i="0" u="none" strike="noStrike" kern="1200" cap="none" spc="0" normalizeH="0" baseline="0" noProof="0">
                <a:ln>
                  <a:noFill/>
                </a:ln>
                <a:solidFill>
                  <a:srgbClr val="000000"/>
                </a:solidFill>
                <a:effectLst/>
                <a:uLnTx/>
                <a:uFillTx/>
                <a:latin typeface="Verdana"/>
                <a:ea typeface="+mn-ea"/>
                <a:cs typeface="+mn-cs"/>
              </a:rPr>
              <a:t>. </a:t>
            </a:r>
          </a:p>
        </p:txBody>
      </p:sp>
      <p:sp>
        <p:nvSpPr>
          <p:cNvPr id="5" name="TextBox 4"/>
          <p:cNvSpPr txBox="1"/>
          <p:nvPr/>
        </p:nvSpPr>
        <p:spPr>
          <a:xfrm>
            <a:off x="567560" y="2575036"/>
            <a:ext cx="490455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Verdana"/>
                <a:ea typeface="+mn-ea"/>
                <a:cs typeface="+mn-cs"/>
              </a:rPr>
              <a:t>(by different wide execution)</a:t>
            </a:r>
          </a:p>
        </p:txBody>
      </p:sp>
    </p:spTree>
    <p:extLst>
      <p:ext uri="{BB962C8B-B14F-4D97-AF65-F5344CB8AC3E}">
        <p14:creationId xmlns:p14="http://schemas.microsoft.com/office/powerpoint/2010/main" val="2168461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855"/>
          <a:stretch/>
        </p:blipFill>
        <p:spPr bwMode="auto">
          <a:xfrm>
            <a:off x="1700343" y="1268760"/>
            <a:ext cx="6435715" cy="3403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552220" y="1376772"/>
            <a:ext cx="169790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GIC: General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Interrupt Controller</a:t>
            </a:r>
          </a:p>
        </p:txBody>
      </p:sp>
      <p:sp>
        <p:nvSpPr>
          <p:cNvPr id="7" name="TextBox 6"/>
          <p:cNvSpPr txBox="1"/>
          <p:nvPr/>
        </p:nvSpPr>
        <p:spPr>
          <a:xfrm>
            <a:off x="71500" y="453368"/>
            <a:ext cx="43949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Illustration of the terminology used</a:t>
            </a:r>
          </a:p>
        </p:txBody>
      </p:sp>
      <p:sp>
        <p:nvSpPr>
          <p:cNvPr id="9" name="TextBox 8"/>
          <p:cNvSpPr txBox="1"/>
          <p:nvPr/>
        </p:nvSpPr>
        <p:spPr>
          <a:xfrm>
            <a:off x="2324086" y="4761148"/>
            <a:ext cx="494821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Figure: An example </a:t>
            </a:r>
            <a:r>
              <a:rPr kumimoji="0" lang="en-US" sz="1600" b="0" i="0" u="none" strike="noStrike" kern="1200" cap="none" spc="0" normalizeH="0" baseline="0" noProof="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a:ln>
                  <a:noFill/>
                </a:ln>
                <a:solidFill>
                  <a:srgbClr val="000000"/>
                </a:solidFill>
                <a:effectLst/>
                <a:uLnTx/>
                <a:uFillTx/>
                <a:latin typeface="Verdana"/>
                <a:ea typeface="+mn-ea"/>
                <a:cs typeface="+mn-cs"/>
              </a:rPr>
              <a:t> processor</a:t>
            </a:r>
            <a:r>
              <a:rPr kumimoji="0" lang="hu-HU" sz="1600" b="0" i="0" u="none" strike="noStrike" kern="1200" cap="none" spc="0" normalizeH="0" baseline="0" noProof="0">
                <a:ln>
                  <a:noFill/>
                </a:ln>
                <a:solidFill>
                  <a:srgbClr val="000000"/>
                </a:solidFill>
                <a:effectLst/>
                <a:uLnTx/>
                <a:uFillTx/>
                <a:latin typeface="Verdana"/>
                <a:ea typeface="+mn-ea"/>
                <a:cs typeface="+mn-cs"/>
              </a:rPr>
              <a:t> [3</a:t>
            </a:r>
            <a:r>
              <a:rPr kumimoji="0" lang="en-GB" sz="1600" b="0" i="0" u="none" strike="noStrike" kern="1200" cap="none" spc="0" normalizeH="0" baseline="0" noProof="0">
                <a:ln>
                  <a:noFill/>
                </a:ln>
                <a:solidFill>
                  <a:srgbClr val="000000"/>
                </a:solidFill>
                <a:effectLst/>
                <a:uLnTx/>
                <a:uFillTx/>
                <a:latin typeface="Verdana"/>
                <a:ea typeface="+mn-ea"/>
                <a:cs typeface="+mn-cs"/>
              </a:rPr>
              <a:t>7</a:t>
            </a:r>
            <a:r>
              <a:rPr kumimoji="0" lang="hu-HU" sz="1600" b="0" i="0" u="none" strike="noStrike" kern="1200" cap="none" spc="0" normalizeH="0" baseline="0" noProof="0">
                <a:ln>
                  <a:noFill/>
                </a:ln>
                <a:solidFill>
                  <a:srgbClr val="000000"/>
                </a:solidFill>
                <a:effectLst/>
                <a:uLnTx/>
                <a:uFillTx/>
                <a:latin typeface="Verdana"/>
                <a:ea typeface="+mn-ea"/>
                <a:cs typeface="+mn-cs"/>
              </a:rPr>
              <a:t>]</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12"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GB" sz="1700" err="1">
                <a:solidFill>
                  <a:schemeClr val="bg1"/>
                </a:solidFill>
              </a:rPr>
              <a:t>Forword</a:t>
            </a:r>
            <a:r>
              <a:rPr lang="en-GB" sz="1700">
                <a:solidFill>
                  <a:schemeClr val="bg1"/>
                </a:solidFill>
              </a:rPr>
              <a:t> (2)</a:t>
            </a:r>
            <a:endParaRPr lang="en-US" sz="1700" kern="1200">
              <a:solidFill>
                <a:srgbClr val="FFFFFF"/>
              </a:solidFill>
            </a:endParaRPr>
          </a:p>
        </p:txBody>
      </p:sp>
      <p:sp>
        <p:nvSpPr>
          <p:cNvPr id="2" name="Rounded Rectangle 1"/>
          <p:cNvSpPr/>
          <p:nvPr/>
        </p:nvSpPr>
        <p:spPr bwMode="auto">
          <a:xfrm>
            <a:off x="1547664" y="1268760"/>
            <a:ext cx="6876764" cy="2952328"/>
          </a:xfrm>
          <a:prstGeom prst="round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4" name="TextBox 3"/>
          <p:cNvSpPr txBox="1"/>
          <p:nvPr/>
        </p:nvSpPr>
        <p:spPr>
          <a:xfrm>
            <a:off x="287524" y="1448780"/>
            <a:ext cx="105189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Verdana"/>
                <a:ea typeface="+mn-ea"/>
                <a:cs typeface="+mn-cs"/>
              </a:rPr>
              <a:t>Processor</a:t>
            </a:r>
          </a:p>
        </p:txBody>
      </p:sp>
      <p:sp>
        <p:nvSpPr>
          <p:cNvPr id="5" name="Rounded Rectangle 4"/>
          <p:cNvSpPr/>
          <p:nvPr/>
        </p:nvSpPr>
        <p:spPr bwMode="auto">
          <a:xfrm>
            <a:off x="1673250" y="2016551"/>
            <a:ext cx="5040000" cy="1429203"/>
          </a:xfrm>
          <a:prstGeom prst="roundRect">
            <a:avLst/>
          </a:prstGeom>
          <a:noFill/>
          <a:ln w="28575" cap="flat" cmpd="sng" algn="ctr">
            <a:solidFill>
              <a:srgbClr val="7030A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6" name="TextBox 5"/>
          <p:cNvSpPr txBox="1"/>
          <p:nvPr/>
        </p:nvSpPr>
        <p:spPr>
          <a:xfrm>
            <a:off x="637473" y="1897087"/>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7030A0"/>
                </a:solidFill>
                <a:effectLst/>
                <a:uLnTx/>
                <a:uFillTx/>
                <a:latin typeface="Verdana"/>
                <a:ea typeface="+mn-ea"/>
                <a:cs typeface="+mn-cs"/>
              </a:rPr>
              <a:t>CPU</a:t>
            </a:r>
          </a:p>
        </p:txBody>
      </p:sp>
      <p:sp>
        <p:nvSpPr>
          <p:cNvPr id="11" name="Rounded Rectangle 10"/>
          <p:cNvSpPr/>
          <p:nvPr/>
        </p:nvSpPr>
        <p:spPr bwMode="auto">
          <a:xfrm>
            <a:off x="1727435" y="2168860"/>
            <a:ext cx="1188000" cy="720080"/>
          </a:xfrm>
          <a:prstGeom prst="roundRect">
            <a:avLst/>
          </a:prstGeom>
          <a:noFill/>
          <a:ln w="28575" cap="flat" cmpd="sng" algn="ctr">
            <a:solidFill>
              <a:srgbClr val="00B05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13" name="TextBox 12"/>
          <p:cNvSpPr txBox="1"/>
          <p:nvPr/>
        </p:nvSpPr>
        <p:spPr>
          <a:xfrm>
            <a:off x="324204" y="2312876"/>
            <a:ext cx="10794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B050"/>
                </a:solidFill>
                <a:effectLst/>
                <a:uLnTx/>
                <a:uFillTx/>
                <a:latin typeface="Verdana"/>
                <a:ea typeface="+mn-ea"/>
                <a:cs typeface="+mn-cs"/>
              </a:rPr>
              <a:t>CPU core</a:t>
            </a:r>
          </a:p>
        </p:txBody>
      </p:sp>
      <p:sp>
        <p:nvSpPr>
          <p:cNvPr id="15" name="Rounded Rectangle 14"/>
          <p:cNvSpPr/>
          <p:nvPr/>
        </p:nvSpPr>
        <p:spPr bwMode="auto">
          <a:xfrm>
            <a:off x="4322111" y="2016551"/>
            <a:ext cx="2304000" cy="1340441"/>
          </a:xfrm>
          <a:prstGeom prst="roundRect">
            <a:avLst/>
          </a:prstGeom>
          <a:noFill/>
          <a:ln w="28575" cap="flat" cmpd="sng" algn="ctr">
            <a:solidFill>
              <a:srgbClr val="00B0F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16" name="TextBox 15"/>
          <p:cNvSpPr txBox="1"/>
          <p:nvPr/>
        </p:nvSpPr>
        <p:spPr>
          <a:xfrm>
            <a:off x="6794489" y="2016551"/>
            <a:ext cx="12698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A47D00"/>
                </a:solidFill>
                <a:effectLst/>
                <a:uLnTx/>
                <a:uFillTx/>
                <a:latin typeface="Verdana"/>
                <a:ea typeface="+mn-ea"/>
                <a:cs typeface="+mn-cs"/>
              </a:rPr>
              <a:t>Core cluster</a:t>
            </a:r>
          </a:p>
        </p:txBody>
      </p:sp>
      <p:sp>
        <p:nvSpPr>
          <p:cNvPr id="17" name="TextBox 16"/>
          <p:cNvSpPr txBox="1"/>
          <p:nvPr/>
        </p:nvSpPr>
        <p:spPr>
          <a:xfrm>
            <a:off x="179512" y="5245536"/>
            <a:ext cx="9143424" cy="14003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00B050"/>
                </a:solidFill>
                <a:effectLst/>
                <a:uLnTx/>
                <a:uFillTx/>
                <a:latin typeface="Verdana"/>
                <a:ea typeface="+mn-ea"/>
                <a:cs typeface="+mn-cs"/>
              </a:rPr>
              <a:t>CPU 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are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basic building blocks of processors,</a:t>
            </a:r>
            <a:r>
              <a:rPr kumimoji="0" lang="en-US" sz="1600" b="0" i="0" u="none" strike="noStrike" kern="1200" cap="none" spc="0" normalizeH="0" baseline="0" noProof="0" dirty="0">
                <a:ln>
                  <a:noFill/>
                </a:ln>
                <a:solidFill>
                  <a:srgbClr val="000000"/>
                </a:solidFill>
                <a:effectLst/>
                <a:uLnTx/>
                <a:uFillTx/>
                <a:latin typeface="Verdana"/>
                <a:ea typeface="+mn-ea"/>
                <a:cs typeface="+mn-cs"/>
              </a:rPr>
              <a:t> like ARM’s Cortex-A cores, </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multiple CPU cores along with a shared cache </a:t>
            </a:r>
            <a:r>
              <a:rPr kumimoji="0" lang="en-US" sz="1600" b="0" i="0" u="none" strike="noStrike" kern="1200" cap="none" spc="0" normalizeH="0" baseline="0" noProof="0" dirty="0">
                <a:ln>
                  <a:noFill/>
                </a:ln>
                <a:solidFill>
                  <a:srgbClr val="000000"/>
                </a:solidFill>
                <a:effectLst/>
                <a:uLnTx/>
                <a:uFillTx/>
                <a:latin typeface="Verdana"/>
                <a:ea typeface="+mn-ea"/>
                <a:cs typeface="+mn-cs"/>
              </a:rPr>
              <a:t>may be set up to </a:t>
            </a:r>
            <a:r>
              <a:rPr kumimoji="0" lang="en-US" sz="1600" b="0" i="1" u="none" strike="noStrike" kern="1200" cap="none" spc="0" normalizeH="0" baseline="0" noProof="0" dirty="0">
                <a:ln>
                  <a:noFill/>
                </a:ln>
                <a:solidFill>
                  <a:srgbClr val="A47D00"/>
                </a:solidFill>
                <a:effectLst/>
                <a:uLnTx/>
                <a:uFillTx/>
                <a:latin typeface="Verdana"/>
                <a:ea typeface="+mn-ea"/>
                <a:cs typeface="+mn-cs"/>
              </a:rPr>
              <a:t>core clusters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one or multiple core clusters constitute</a:t>
            </a:r>
            <a:r>
              <a:rPr kumimoji="0" lang="en-US" sz="1600" b="0" i="0" u="none" strike="noStrike" kern="1200" cap="none" spc="0" normalizeH="0" baseline="0" noProof="0" dirty="0">
                <a:ln>
                  <a:noFill/>
                </a:ln>
                <a:solidFill>
                  <a:srgbClr val="000000"/>
                </a:solidFill>
                <a:effectLst/>
                <a:uLnTx/>
                <a:uFillTx/>
                <a:latin typeface="Verdana"/>
                <a:ea typeface="+mn-ea"/>
                <a:cs typeface="+mn-cs"/>
              </a:rPr>
              <a:t> a </a:t>
            </a:r>
            <a:r>
              <a:rPr kumimoji="0" lang="en-US" sz="1600" b="0" i="1" u="none" strike="noStrike" kern="1200" cap="none" spc="0" normalizeH="0" baseline="0" noProof="0" dirty="0">
                <a:ln>
                  <a:noFill/>
                </a:ln>
                <a:solidFill>
                  <a:srgbClr val="7030A0"/>
                </a:solidFill>
                <a:effectLst/>
                <a:uLnTx/>
                <a:uFillTx/>
                <a:latin typeface="Verdana"/>
                <a:ea typeface="+mn-ea"/>
                <a:cs typeface="+mn-cs"/>
              </a:rPr>
              <a:t>CPU</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 </a:t>
            </a:r>
            <a:r>
              <a:rPr kumimoji="0" lang="en-US" sz="1600" b="0" i="0" u="none" strike="noStrike" kern="1200" cap="none" spc="0" normalizeH="0" baseline="0" noProof="0" dirty="0">
                <a:ln>
                  <a:noFill/>
                </a:ln>
                <a:solidFill>
                  <a:srgbClr val="0070C0"/>
                </a:solidFill>
                <a:effectLst/>
                <a:uLnTx/>
                <a:uFillTx/>
                <a:latin typeface="Verdana"/>
                <a:ea typeface="+mn-ea"/>
                <a:cs typeface="+mn-cs"/>
              </a:rPr>
              <a:t>CPU augmented by further functional units</a:t>
            </a:r>
            <a:r>
              <a:rPr kumimoji="0" lang="en-US" sz="1600" b="0" i="0" u="none" strike="noStrike" kern="1200" cap="none" spc="0" normalizeH="0" baseline="0" noProof="0" dirty="0">
                <a:ln>
                  <a:noFill/>
                </a:ln>
                <a:solidFill>
                  <a:srgbClr val="000000"/>
                </a:solidFill>
                <a:effectLst/>
                <a:uLnTx/>
                <a:uFillTx/>
                <a:latin typeface="Verdana"/>
                <a:ea typeface="+mn-ea"/>
                <a:cs typeface="+mn-cs"/>
              </a:rPr>
              <a:t>, like GPUs, NPUs, a Cache Coherent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Interconnect makes up a </a:t>
            </a:r>
            <a:r>
              <a:rPr kumimoji="0" lang="en-US" sz="1600" b="0" i="1" u="none" strike="noStrike" kern="1200" cap="none" spc="0" normalizeH="0" baseline="0" noProof="0" dirty="0">
                <a:ln>
                  <a:noFill/>
                </a:ln>
                <a:solidFill>
                  <a:srgbClr val="FF0000"/>
                </a:solidFill>
                <a:effectLst/>
                <a:uLnTx/>
                <a:uFillTx/>
                <a:latin typeface="Verdana"/>
                <a:ea typeface="+mn-ea"/>
                <a:cs typeface="+mn-cs"/>
              </a:rPr>
              <a:t>processor</a:t>
            </a:r>
            <a:r>
              <a:rPr kumimoji="0" lang="en-US" sz="1600" b="0" i="0" u="none" strike="noStrike" kern="1200" cap="none" spc="0" normalizeH="0" baseline="0" noProof="0" dirty="0">
                <a:ln>
                  <a:noFill/>
                </a:ln>
                <a:solidFill>
                  <a:srgbClr val="000000"/>
                </a:solidFill>
                <a:effectLst/>
                <a:uLnTx/>
                <a:uFillTx/>
                <a:latin typeface="Verdana"/>
                <a:ea typeface="+mn-ea"/>
                <a:cs typeface="+mn-cs"/>
              </a:rPr>
              <a:t>, as demonstrated in the Figure above. </a:t>
            </a:r>
          </a:p>
        </p:txBody>
      </p:sp>
      <p:cxnSp>
        <p:nvCxnSpPr>
          <p:cNvPr id="10" name="Straight Connector 9"/>
          <p:cNvCxnSpPr/>
          <p:nvPr/>
        </p:nvCxnSpPr>
        <p:spPr bwMode="auto">
          <a:xfrm>
            <a:off x="1272286" y="1624772"/>
            <a:ext cx="252000" cy="0"/>
          </a:xfrm>
          <a:prstGeom prst="line">
            <a:avLst/>
          </a:prstGeom>
          <a:noFill/>
          <a:ln w="19050" cap="flat" cmpd="sng" algn="ctr">
            <a:solidFill>
              <a:srgbClr val="FF0000"/>
            </a:solidFill>
            <a:prstDash val="solid"/>
            <a:round/>
            <a:headEnd type="none" w="med" len="med"/>
            <a:tailEnd type="triangle" w="med" len="med"/>
          </a:ln>
          <a:effectLst/>
        </p:spPr>
      </p:cxnSp>
      <p:cxnSp>
        <p:nvCxnSpPr>
          <p:cNvPr id="18" name="Straight Arrow Connector 17"/>
          <p:cNvCxnSpPr/>
          <p:nvPr/>
        </p:nvCxnSpPr>
        <p:spPr bwMode="auto">
          <a:xfrm>
            <a:off x="1166750" y="2062128"/>
            <a:ext cx="574636" cy="0"/>
          </a:xfrm>
          <a:prstGeom prst="straightConnector1">
            <a:avLst/>
          </a:prstGeom>
          <a:noFill/>
          <a:ln w="19050" cap="flat" cmpd="sng" algn="ctr">
            <a:solidFill>
              <a:srgbClr val="7030A0"/>
            </a:solidFill>
            <a:prstDash val="solid"/>
            <a:round/>
            <a:headEnd type="none" w="med" len="med"/>
            <a:tailEnd type="triangle"/>
          </a:ln>
          <a:effectLst/>
        </p:spPr>
      </p:cxnSp>
      <p:cxnSp>
        <p:nvCxnSpPr>
          <p:cNvPr id="20" name="Straight Arrow Connector 19"/>
          <p:cNvCxnSpPr/>
          <p:nvPr/>
        </p:nvCxnSpPr>
        <p:spPr bwMode="auto">
          <a:xfrm flipV="1">
            <a:off x="1295684" y="2492375"/>
            <a:ext cx="432000" cy="521"/>
          </a:xfrm>
          <a:prstGeom prst="straightConnector1">
            <a:avLst/>
          </a:prstGeom>
          <a:noFill/>
          <a:ln w="19050" cap="flat" cmpd="sng" algn="ctr">
            <a:solidFill>
              <a:srgbClr val="00B050"/>
            </a:solidFill>
            <a:prstDash val="solid"/>
            <a:round/>
            <a:headEnd type="none" w="med" len="med"/>
            <a:tailEnd type="triangle"/>
          </a:ln>
          <a:effectLst/>
        </p:spPr>
      </p:cxnSp>
      <p:cxnSp>
        <p:nvCxnSpPr>
          <p:cNvPr id="30" name="Straight Arrow Connector 29"/>
          <p:cNvCxnSpPr/>
          <p:nvPr/>
        </p:nvCxnSpPr>
        <p:spPr bwMode="auto">
          <a:xfrm flipH="1" flipV="1">
            <a:off x="6624228" y="2191902"/>
            <a:ext cx="216000" cy="1580"/>
          </a:xfrm>
          <a:prstGeom prst="straightConnector1">
            <a:avLst/>
          </a:prstGeom>
          <a:noFill/>
          <a:ln w="19050" cap="flat" cmpd="sng" algn="ctr">
            <a:solidFill>
              <a:srgbClr val="0070C0"/>
            </a:solidFill>
            <a:prstDash val="solid"/>
            <a:round/>
            <a:headEnd type="none" w="med" len="med"/>
            <a:tailEnd type="triangle"/>
          </a:ln>
          <a:effectLst/>
        </p:spPr>
      </p:cxnSp>
    </p:spTree>
    <p:extLst>
      <p:ext uri="{BB962C8B-B14F-4D97-AF65-F5344CB8AC3E}">
        <p14:creationId xmlns:p14="http://schemas.microsoft.com/office/powerpoint/2010/main" val="261963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
                                            <p:txEl>
                                              <p:pRg st="1" end="1"/>
                                            </p:txEl>
                                          </p:spTgt>
                                        </p:tgtEl>
                                        <p:attrNameLst>
                                          <p:attrName>style.visibility</p:attrName>
                                        </p:attrNameLst>
                                      </p:cBhvr>
                                      <p:to>
                                        <p:strVal val="visible"/>
                                      </p:to>
                                    </p:set>
                                    <p:anim calcmode="lin" valueType="num">
                                      <p:cBhvr additive="base">
                                        <p:cTn id="3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xEl>
                                              <p:pRg st="2" end="2"/>
                                            </p:txEl>
                                          </p:spTgt>
                                        </p:tgtEl>
                                        <p:attrNameLst>
                                          <p:attrName>style.visibility</p:attrName>
                                        </p:attrNameLst>
                                      </p:cBhvr>
                                      <p:to>
                                        <p:strVal val="visible"/>
                                      </p:to>
                                    </p:set>
                                    <p:anim calcmode="lin" valueType="num">
                                      <p:cBhvr additive="base">
                                        <p:cTn id="55"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additive="base">
                                        <p:cTn id="69" dur="500" fill="hold"/>
                                        <p:tgtEl>
                                          <p:spTgt spid="2"/>
                                        </p:tgtEl>
                                        <p:attrNameLst>
                                          <p:attrName>ppt_x</p:attrName>
                                        </p:attrNameLst>
                                      </p:cBhvr>
                                      <p:tavLst>
                                        <p:tav tm="0">
                                          <p:val>
                                            <p:strVal val="#ppt_x"/>
                                          </p:val>
                                        </p:tav>
                                        <p:tav tm="100000">
                                          <p:val>
                                            <p:strVal val="#ppt_x"/>
                                          </p:val>
                                        </p:tav>
                                      </p:tavLst>
                                    </p:anim>
                                    <p:anim calcmode="lin" valueType="num">
                                      <p:cBhvr additive="base">
                                        <p:cTn id="70" dur="500" fill="hold"/>
                                        <p:tgtEl>
                                          <p:spTgt spid="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7">
                                            <p:txEl>
                                              <p:pRg st="3" end="3"/>
                                            </p:txEl>
                                          </p:spTgt>
                                        </p:tgtEl>
                                        <p:attrNameLst>
                                          <p:attrName>style.visibility</p:attrName>
                                        </p:attrNameLst>
                                      </p:cBhvr>
                                      <p:to>
                                        <p:strVal val="visible"/>
                                      </p:to>
                                    </p:set>
                                    <p:anim calcmode="lin" valueType="num">
                                      <p:cBhvr additive="base">
                                        <p:cTn id="73"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
                                            <p:txEl>
                                              <p:pRg st="3" end="3"/>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7">
                                            <p:txEl>
                                              <p:pRg st="4" end="4"/>
                                            </p:txEl>
                                          </p:spTgt>
                                        </p:tgtEl>
                                        <p:attrNameLst>
                                          <p:attrName>style.visibility</p:attrName>
                                        </p:attrNameLst>
                                      </p:cBhvr>
                                      <p:to>
                                        <p:strVal val="visible"/>
                                      </p:to>
                                    </p:set>
                                    <p:anim calcmode="lin" valueType="num">
                                      <p:cBhvr additive="base">
                                        <p:cTn id="77"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6" grpId="0"/>
      <p:bldP spid="11" grpId="0" animBg="1"/>
      <p:bldP spid="13" grpId="0"/>
      <p:bldP spid="15" grpId="0" animBg="1"/>
      <p:bldP spid="1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kumimoji="0" lang="en-US" sz="170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(12)</a:t>
            </a:r>
            <a:endParaRPr lang="en-US" sz="1700" dirty="0"/>
          </a:p>
        </p:txBody>
      </p:sp>
      <p:sp>
        <p:nvSpPr>
          <p:cNvPr id="3" name="Szövegdoboz 2"/>
          <p:cNvSpPr txBox="1"/>
          <p:nvPr/>
        </p:nvSpPr>
        <p:spPr>
          <a:xfrm>
            <a:off x="71437" y="446849"/>
            <a:ext cx="76059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Benefits of vector</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length</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agnostic</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(VLA)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programming</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4" name="Rounded Rectangle 3"/>
          <p:cNvSpPr/>
          <p:nvPr/>
        </p:nvSpPr>
        <p:spPr bwMode="auto">
          <a:xfrm>
            <a:off x="0" y="838734"/>
            <a:ext cx="9144000" cy="90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5"/>
          <p:cNvSpPr txBox="1"/>
          <p:nvPr/>
        </p:nvSpPr>
        <p:spPr>
          <a:xfrm>
            <a:off x="276675" y="911093"/>
            <a:ext cx="8868838" cy="830997"/>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a:solidFill>
                  <a:srgbClr val="FF0000"/>
                </a:solidFill>
              </a:rPr>
              <a:t>VLA</a:t>
            </a:r>
            <a:r>
              <a:rPr lang="en-US" sz="1600" dirty="0"/>
              <a:t> simplifies programming, allowing </a:t>
            </a:r>
            <a:r>
              <a:rPr lang="en-US" sz="1600" dirty="0">
                <a:solidFill>
                  <a:srgbClr val="0070C0"/>
                </a:solidFill>
              </a:rPr>
              <a:t>binary code to be portable across different</a:t>
            </a:r>
          </a:p>
          <a:p>
            <a:pPr lvl="0">
              <a:defRPr/>
            </a:pPr>
            <a:r>
              <a:rPr lang="en-US" sz="1600" dirty="0">
                <a:solidFill>
                  <a:srgbClr val="0070C0"/>
                </a:solidFill>
              </a:rPr>
              <a:t>       processors with varying wide SIMD execution units</a:t>
            </a:r>
            <a:r>
              <a:rPr lang="en-US" sz="1600" dirty="0"/>
              <a:t>, as instruction execution is </a:t>
            </a:r>
          </a:p>
          <a:p>
            <a:pPr lvl="0">
              <a:spcAft>
                <a:spcPts val="600"/>
              </a:spcAft>
              <a:defRPr/>
            </a:pPr>
            <a:r>
              <a:rPr lang="en-US" sz="1600" dirty="0"/>
              <a:t>       automatically scaled to match available resources.</a:t>
            </a:r>
          </a:p>
        </p:txBody>
      </p:sp>
      <p:sp>
        <p:nvSpPr>
          <p:cNvPr id="8" name="TextBox 7">
            <a:extLst>
              <a:ext uri="{FF2B5EF4-FFF2-40B4-BE49-F238E27FC236}">
                <a16:creationId xmlns:a16="http://schemas.microsoft.com/office/drawing/2014/main" id="{4E51BBD7-2D6D-9434-81E1-5201BE8D230C}"/>
              </a:ext>
            </a:extLst>
          </p:cNvPr>
          <p:cNvSpPr txBox="1"/>
          <p:nvPr/>
        </p:nvSpPr>
        <p:spPr>
          <a:xfrm>
            <a:off x="98497" y="6351103"/>
            <a:ext cx="7289944" cy="338554"/>
          </a:xfrm>
          <a:prstGeom prst="rect">
            <a:avLst/>
          </a:prstGeom>
          <a:noFill/>
        </p:spPr>
        <p:txBody>
          <a:bodyPr wrap="none" rtlCol="0">
            <a:spAutoFit/>
          </a:bodyPr>
          <a:lstStyle/>
          <a:p>
            <a:r>
              <a:rPr lang="en-US" sz="1600" b="0" i="0" dirty="0">
                <a:effectLst/>
                <a:latin typeface="Verdana" panose="020B0604030504040204" pitchFamily="34" charset="0"/>
                <a:ea typeface="Verdana" panose="020B0604030504040204" pitchFamily="34" charset="0"/>
              </a:rPr>
              <a:t>Auto-vectorization: </a:t>
            </a:r>
            <a:r>
              <a:rPr lang="hu-HU" sz="1600" b="0" i="0" dirty="0" err="1">
                <a:effectLst/>
                <a:latin typeface="Verdana" panose="020B0604030504040204" pitchFamily="34" charset="0"/>
                <a:ea typeface="Verdana" panose="020B0604030504040204" pitchFamily="34" charset="0"/>
              </a:rPr>
              <a:t>automatically</a:t>
            </a:r>
            <a:r>
              <a:rPr lang="hu-HU" sz="1600" b="0" i="0" dirty="0">
                <a:effectLst/>
                <a:latin typeface="Verdana" panose="020B0604030504040204" pitchFamily="34" charset="0"/>
                <a:ea typeface="Verdana" panose="020B0604030504040204" pitchFamily="34" charset="0"/>
              </a:rPr>
              <a:t> </a:t>
            </a:r>
            <a:r>
              <a:rPr lang="en-US" sz="1600" b="0" i="0" dirty="0">
                <a:effectLst/>
                <a:latin typeface="Verdana" panose="020B0604030504040204" pitchFamily="34" charset="0"/>
                <a:ea typeface="Verdana" panose="020B0604030504040204" pitchFamily="34" charset="0"/>
              </a:rPr>
              <a:t>generates</a:t>
            </a:r>
            <a:r>
              <a:rPr lang="hu-HU" sz="1600" b="0" i="0" dirty="0">
                <a:effectLst/>
                <a:latin typeface="Verdana" panose="020B0604030504040204" pitchFamily="34" charset="0"/>
                <a:ea typeface="Verdana" panose="020B0604030504040204" pitchFamily="34" charset="0"/>
              </a:rPr>
              <a:t> SIMD </a:t>
            </a:r>
            <a:r>
              <a:rPr lang="hu-HU" sz="1600" b="0" i="0" dirty="0" err="1">
                <a:effectLst/>
                <a:latin typeface="Verdana" panose="020B0604030504040204" pitchFamily="34" charset="0"/>
                <a:ea typeface="Verdana" panose="020B0604030504040204" pitchFamily="34" charset="0"/>
              </a:rPr>
              <a:t>code</a:t>
            </a:r>
            <a:r>
              <a:rPr lang="en-US" sz="1600" b="0" i="0" dirty="0">
                <a:effectLst/>
                <a:latin typeface="Verdana" panose="020B0604030504040204" pitchFamily="34" charset="0"/>
                <a:ea typeface="Verdana" panose="020B0604030504040204" pitchFamily="34" charset="0"/>
              </a:rPr>
              <a:t> from loops.</a:t>
            </a:r>
            <a:endParaRPr lang="hu-HU"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268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Egyenes összekötő 35"/>
          <p:cNvCxnSpPr>
            <a:endCxn id="18" idx="2"/>
          </p:cNvCxnSpPr>
          <p:nvPr/>
        </p:nvCxnSpPr>
        <p:spPr>
          <a:xfrm flipH="1">
            <a:off x="7583696" y="677928"/>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1"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kumimoji="0" lang="en-US" sz="1700" b="0" i="0" u="none" strike="noStrike" kern="0" cap="none" spc="-30" normalizeH="0" baseline="0" noProof="0" dirty="0">
                <a:ln>
                  <a:noFill/>
                </a:ln>
                <a:solidFill>
                  <a:srgbClr val="FFFFFF"/>
                </a:solidFill>
                <a:effectLst/>
                <a:uLnTx/>
                <a:uFillTx/>
                <a:latin typeface="Verdana"/>
                <a:ea typeface="+mj-ea"/>
                <a:cs typeface="+mj-cs"/>
              </a:rPr>
              <a:t>2.2.3 New instruction types introduced based on the new register spaces (13)</a:t>
            </a:r>
            <a:endParaRPr lang="en-US" sz="1700" dirty="0">
              <a:solidFill>
                <a:srgbClr val="FFFFFF"/>
              </a:solidFill>
            </a:endParaRPr>
          </a:p>
        </p:txBody>
      </p:sp>
      <p:sp>
        <p:nvSpPr>
          <p:cNvPr id="85" name="TextBox 84"/>
          <p:cNvSpPr txBox="1"/>
          <p:nvPr/>
        </p:nvSpPr>
        <p:spPr>
          <a:xfrm>
            <a:off x="75214" y="440668"/>
            <a:ext cx="914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The stunning dynamics of enhancing the Arm ISA </a:t>
            </a:r>
          </a:p>
        </p:txBody>
      </p:sp>
      <p:cxnSp>
        <p:nvCxnSpPr>
          <p:cNvPr id="77" name="Egyenes összekötő 35"/>
          <p:cNvCxnSpPr/>
          <p:nvPr/>
        </p:nvCxnSpPr>
        <p:spPr>
          <a:xfrm flipH="1">
            <a:off x="7583696" y="632923"/>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a:off x="-198530" y="677928"/>
            <a:ext cx="9299504" cy="6216457"/>
            <a:chOff x="-198530" y="677928"/>
            <a:chExt cx="9299504" cy="6216457"/>
          </a:xfrm>
        </p:grpSpPr>
        <p:cxnSp>
          <p:nvCxnSpPr>
            <p:cNvPr id="80" name="Egyenes összekötő 35"/>
            <p:cNvCxnSpPr/>
            <p:nvPr/>
          </p:nvCxnSpPr>
          <p:spPr>
            <a:xfrm flipH="1">
              <a:off x="7523343" y="677928"/>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83" name="Group 82"/>
            <p:cNvGrpSpPr/>
            <p:nvPr/>
          </p:nvGrpSpPr>
          <p:grpSpPr>
            <a:xfrm>
              <a:off x="-198530" y="1047260"/>
              <a:ext cx="9299504" cy="5847125"/>
              <a:chOff x="-198530" y="1047260"/>
              <a:chExt cx="9299504" cy="5847125"/>
            </a:xfrm>
          </p:grpSpPr>
          <p:sp>
            <p:nvSpPr>
              <p:cNvPr id="87" name="Lekerekített téglalap 43"/>
              <p:cNvSpPr/>
              <p:nvPr/>
            </p:nvSpPr>
            <p:spPr>
              <a:xfrm>
                <a:off x="124761" y="494221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30" name="Lekerekített téglalap 42"/>
              <p:cNvSpPr/>
              <p:nvPr/>
            </p:nvSpPr>
            <p:spPr>
              <a:xfrm>
                <a:off x="1386456" y="2672916"/>
                <a:ext cx="1235533" cy="2844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59" name="Lekerekített téglalap 3"/>
              <p:cNvSpPr/>
              <p:nvPr/>
            </p:nvSpPr>
            <p:spPr>
              <a:xfrm>
                <a:off x="173717"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Armv4</a:t>
                </a:r>
              </a:p>
            </p:txBody>
          </p:sp>
          <p:sp>
            <p:nvSpPr>
              <p:cNvPr id="160" name="Lekerekített téglalap 4"/>
              <p:cNvSpPr/>
              <p:nvPr/>
            </p:nvSpPr>
            <p:spPr>
              <a:xfrm>
                <a:off x="1511253"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Armv5</a:t>
                </a:r>
              </a:p>
            </p:txBody>
          </p:sp>
          <p:sp>
            <p:nvSpPr>
              <p:cNvPr id="161" name="Lekerekített téglalap 5"/>
              <p:cNvSpPr/>
              <p:nvPr/>
            </p:nvSpPr>
            <p:spPr>
              <a:xfrm>
                <a:off x="2838373"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Armv6</a:t>
                </a:r>
              </a:p>
            </p:txBody>
          </p:sp>
          <p:sp>
            <p:nvSpPr>
              <p:cNvPr id="162" name="Lekerekített téglalap 6"/>
              <p:cNvSpPr/>
              <p:nvPr/>
            </p:nvSpPr>
            <p:spPr>
              <a:xfrm>
                <a:off x="5379245" y="5662081"/>
                <a:ext cx="216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Armv8</a:t>
                </a:r>
                <a:r>
                  <a:rPr kumimoji="0" lang="en-US"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.0</a:t>
                </a: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a:t>
                </a:r>
              </a:p>
            </p:txBody>
          </p:sp>
          <p:sp>
            <p:nvSpPr>
              <p:cNvPr id="163" name="Lekerekített téglalap 7"/>
              <p:cNvSpPr/>
              <p:nvPr/>
            </p:nvSpPr>
            <p:spPr>
              <a:xfrm>
                <a:off x="4172377"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Armv7-A</a:t>
                </a:r>
              </a:p>
            </p:txBody>
          </p:sp>
          <p:sp>
            <p:nvSpPr>
              <p:cNvPr id="164" name="Lekerekített téglalap 8"/>
              <p:cNvSpPr/>
              <p:nvPr/>
            </p:nvSpPr>
            <p:spPr>
              <a:xfrm>
                <a:off x="1459049" y="4208765"/>
                <a:ext cx="1116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DBX)</a:t>
                </a:r>
              </a:p>
            </p:txBody>
          </p:sp>
          <p:sp>
            <p:nvSpPr>
              <p:cNvPr id="165" name="Lekerekített téglalap 9"/>
              <p:cNvSpPr/>
              <p:nvPr/>
            </p:nvSpPr>
            <p:spPr>
              <a:xfrm>
                <a:off x="1486379" y="3753305"/>
                <a:ext cx="1086534" cy="360000"/>
              </a:xfrm>
              <a:prstGeom prst="roundRect">
                <a:avLst/>
              </a:prstGeom>
              <a:solidFill>
                <a:srgbClr val="C6C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VFPv</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66" name="Lekerekített téglalap 10"/>
              <p:cNvSpPr/>
              <p:nvPr/>
            </p:nvSpPr>
            <p:spPr>
              <a:xfrm>
                <a:off x="173717" y="5100934"/>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(Armv4T)</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67" name="Lekerekített téglalap 11"/>
              <p:cNvSpPr/>
              <p:nvPr/>
            </p:nvSpPr>
            <p:spPr>
              <a:xfrm>
                <a:off x="2766005" y="1628800"/>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68" name="Lekerekített téglalap 12"/>
              <p:cNvSpPr/>
              <p:nvPr/>
            </p:nvSpPr>
            <p:spPr>
              <a:xfrm>
                <a:off x="2826880" y="2965934"/>
                <a:ext cx="1080000" cy="360000"/>
              </a:xfrm>
              <a:prstGeom prst="roundRect">
                <a:avLst/>
              </a:prstGeom>
              <a:solidFill>
                <a:srgbClr val="83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SIMD</a:t>
                </a:r>
              </a:p>
            </p:txBody>
          </p:sp>
          <p:sp>
            <p:nvSpPr>
              <p:cNvPr id="169" name="Lekerekített téglalap 13"/>
              <p:cNvSpPr/>
              <p:nvPr/>
            </p:nvSpPr>
            <p:spPr>
              <a:xfrm>
                <a:off x="2826880" y="212531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FFFFFF"/>
                    </a:solidFill>
                    <a:effectLst/>
                    <a:uLnTx/>
                    <a:uFillTx/>
                    <a:latin typeface="Verdana"/>
                    <a:ea typeface="Verdana" panose="020B0604030504040204" pitchFamily="34" charset="0"/>
                    <a:cs typeface="Verdana" panose="020B0604030504040204" pitchFamily="34" charset="0"/>
                  </a:rPr>
                  <a:t>TrustZone</a:t>
                </a:r>
                <a:endPar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170" name="Lekerekített téglalap 14"/>
              <p:cNvSpPr/>
              <p:nvPr/>
            </p:nvSpPr>
            <p:spPr>
              <a:xfrm>
                <a:off x="4068492" y="1628800"/>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1" name="Lekerekített téglalap 15"/>
              <p:cNvSpPr/>
              <p:nvPr/>
            </p:nvSpPr>
            <p:spPr>
              <a:xfrm>
                <a:off x="2816805" y="5114481"/>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Thumb-2</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(Armv6T2)</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2" name="Lekerekített téglalap 17"/>
              <p:cNvSpPr/>
              <p:nvPr/>
            </p:nvSpPr>
            <p:spPr>
              <a:xfrm>
                <a:off x="5379125" y="1160554"/>
                <a:ext cx="216012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3" name="Lekerekített téglalap 18"/>
              <p:cNvSpPr/>
              <p:nvPr/>
            </p:nvSpPr>
            <p:spPr>
              <a:xfrm>
                <a:off x="4117827" y="3344669"/>
                <a:ext cx="1084235"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Adv.</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SIMD</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(NEON)</a:t>
                </a:r>
              </a:p>
            </p:txBody>
          </p:sp>
          <p:sp>
            <p:nvSpPr>
              <p:cNvPr id="174" name="Lekerekített téglalap 20"/>
              <p:cNvSpPr/>
              <p:nvPr/>
            </p:nvSpPr>
            <p:spPr>
              <a:xfrm>
                <a:off x="4117827" y="3764191"/>
                <a:ext cx="1080000"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VFPv3/v4</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75" name="Jobbra nyíl 30"/>
              <p:cNvSpPr/>
              <p:nvPr/>
            </p:nvSpPr>
            <p:spPr>
              <a:xfrm>
                <a:off x="5195747" y="3444673"/>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76" name="Lekerekített téglalap 36"/>
              <p:cNvSpPr/>
              <p:nvPr/>
            </p:nvSpPr>
            <p:spPr>
              <a:xfrm>
                <a:off x="5405378" y="1694868"/>
                <a:ext cx="1044000" cy="360000"/>
              </a:xfrm>
              <a:prstGeom prst="roundRect">
                <a:avLst/>
              </a:prstGeom>
              <a:solidFill>
                <a:srgbClr val="FFB3B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C</a:t>
                </a:r>
                <a:r>
                  <a:rPr kumimoji="0" lang="en-US"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rypto</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graph</a:t>
                </a: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ext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ension</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7" name="Lekerekített téglalap 8"/>
              <p:cNvSpPr/>
              <p:nvPr/>
            </p:nvSpPr>
            <p:spPr>
              <a:xfrm>
                <a:off x="4109370" y="4197879"/>
                <a:ext cx="1080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(ex. by SW)</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8" name="Lekerekített téglalap 15"/>
              <p:cNvSpPr/>
              <p:nvPr/>
            </p:nvSpPr>
            <p:spPr>
              <a:xfrm>
                <a:off x="4107789" y="4634391"/>
                <a:ext cx="1080000" cy="360000"/>
              </a:xfrm>
              <a:prstGeom prst="roundRect">
                <a:avLst/>
              </a:prstGeom>
              <a:solidFill>
                <a:srgbClr val="DEC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RCT</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EE</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79" name="TextBox 178"/>
              <p:cNvSpPr txBox="1"/>
              <p:nvPr/>
            </p:nvSpPr>
            <p:spPr>
              <a:xfrm>
                <a:off x="208429" y="6074815"/>
                <a:ext cx="94128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a:t>
                </a:r>
                <a:r>
                  <a:rPr kumimoji="0" lang="hu-HU" sz="1200" b="0" i="0" u="none" strike="noStrike" kern="1200" cap="none" spc="0" normalizeH="0" baseline="0" noProof="0">
                    <a:ln>
                      <a:noFill/>
                    </a:ln>
                    <a:solidFill>
                      <a:srgbClr val="000000"/>
                    </a:solidFill>
                    <a:effectLst/>
                    <a:uLnTx/>
                    <a:uFillTx/>
                    <a:latin typeface="Verdana"/>
                    <a:ea typeface="+mn-ea"/>
                    <a:cs typeface="+mn-cs"/>
                  </a:rPr>
                  <a:t>710T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1995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180" name="TextBox 179"/>
              <p:cNvSpPr txBox="1"/>
              <p:nvPr/>
            </p:nvSpPr>
            <p:spPr>
              <a:xfrm>
                <a:off x="1548704" y="6087515"/>
                <a:ext cx="101662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ARM10200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(2000)</a:t>
                </a:r>
              </a:p>
            </p:txBody>
          </p:sp>
          <p:sp>
            <p:nvSpPr>
              <p:cNvPr id="181" name="TextBox 180"/>
              <p:cNvSpPr txBox="1"/>
              <p:nvPr/>
            </p:nvSpPr>
            <p:spPr>
              <a:xfrm>
                <a:off x="2905946" y="6087515"/>
                <a:ext cx="9188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ARM1136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(2002)</a:t>
                </a:r>
              </a:p>
            </p:txBody>
          </p:sp>
          <p:sp>
            <p:nvSpPr>
              <p:cNvPr id="182" name="TextBox 181"/>
              <p:cNvSpPr txBox="1"/>
              <p:nvPr/>
            </p:nvSpPr>
            <p:spPr>
              <a:xfrm>
                <a:off x="3982244" y="6074060"/>
                <a:ext cx="144187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Cortex-A5 - 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a:t>
                </a:r>
                <a:r>
                  <a:rPr kumimoji="0" lang="hu-HU" sz="1200" b="0" i="0" u="none" strike="noStrike" kern="1200" cap="none" spc="0" normalizeH="0" baseline="0" noProof="0">
                    <a:ln>
                      <a:noFill/>
                    </a:ln>
                    <a:solidFill>
                      <a:srgbClr val="000000"/>
                    </a:solidFill>
                    <a:effectLst/>
                    <a:uLnTx/>
                    <a:uFillTx/>
                    <a:latin typeface="Verdana"/>
                    <a:ea typeface="+mn-ea"/>
                    <a:cs typeface="+mn-cs"/>
                  </a:rPr>
                  <a:t>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183" name="TextBox 182"/>
              <p:cNvSpPr txBox="1"/>
              <p:nvPr/>
            </p:nvSpPr>
            <p:spPr>
              <a:xfrm>
                <a:off x="5797169" y="6087515"/>
                <a:ext cx="143064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a:t>
                </a:r>
                <a:r>
                  <a:rPr kumimoji="0" lang="hu-HU" sz="1200" b="0" i="0" u="none" strike="noStrike" kern="1200" cap="none" spc="0" normalizeH="0" baseline="0" noProof="0">
                    <a:ln>
                      <a:noFill/>
                    </a:ln>
                    <a:solidFill>
                      <a:srgbClr val="000000"/>
                    </a:solidFill>
                    <a:effectLst/>
                    <a:uLnTx/>
                    <a:uFillTx/>
                    <a:latin typeface="Verdana"/>
                    <a:ea typeface="+mn-ea"/>
                    <a:cs typeface="+mn-cs"/>
                  </a:rPr>
                  <a:t>3/A57</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184" name="Rounded Rectangle 183"/>
              <p:cNvSpPr/>
              <p:nvPr/>
            </p:nvSpPr>
            <p:spPr bwMode="auto">
              <a:xfrm>
                <a:off x="1241631" y="4181699"/>
                <a:ext cx="3996000" cy="82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185" name="TextBox 184"/>
              <p:cNvSpPr txBox="1"/>
              <p:nvPr/>
            </p:nvSpPr>
            <p:spPr>
              <a:xfrm>
                <a:off x="1397372" y="1832660"/>
                <a:ext cx="105939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enhance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security</a:t>
                </a:r>
              </a:p>
            </p:txBody>
          </p:sp>
          <p:sp>
            <p:nvSpPr>
              <p:cNvPr id="186" name="TextBox 185"/>
              <p:cNvSpPr txBox="1"/>
              <p:nvPr/>
            </p:nvSpPr>
            <p:spPr>
              <a:xfrm>
                <a:off x="-198530" y="4223455"/>
                <a:ext cx="15274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speed 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the execution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 of bytecodes</a:t>
                </a:r>
              </a:p>
            </p:txBody>
          </p:sp>
          <p:sp>
            <p:nvSpPr>
              <p:cNvPr id="187" name="Rounded Rectangle 186"/>
              <p:cNvSpPr/>
              <p:nvPr/>
            </p:nvSpPr>
            <p:spPr bwMode="auto">
              <a:xfrm>
                <a:off x="93791" y="5056973"/>
                <a:ext cx="6413774" cy="46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188" name="Jobbra nyíl 30"/>
              <p:cNvSpPr/>
              <p:nvPr/>
            </p:nvSpPr>
            <p:spPr>
              <a:xfrm>
                <a:off x="6030764" y="223042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89" name="Jobbra nyíl 30"/>
              <p:cNvSpPr/>
              <p:nvPr/>
            </p:nvSpPr>
            <p:spPr>
              <a:xfrm>
                <a:off x="6462824" y="178639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0" name="Jobbra nyíl 30"/>
              <p:cNvSpPr/>
              <p:nvPr/>
            </p:nvSpPr>
            <p:spPr>
              <a:xfrm>
                <a:off x="3941930" y="223176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1" name="Jobbra nyíl 30"/>
              <p:cNvSpPr/>
              <p:nvPr/>
            </p:nvSpPr>
            <p:spPr>
              <a:xfrm>
                <a:off x="4622565" y="223145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2" name="Jobbra nyíl 30"/>
              <p:cNvSpPr/>
              <p:nvPr/>
            </p:nvSpPr>
            <p:spPr>
              <a:xfrm>
                <a:off x="2594059" y="386521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3" name="Jobbra nyíl 30"/>
              <p:cNvSpPr/>
              <p:nvPr/>
            </p:nvSpPr>
            <p:spPr>
              <a:xfrm>
                <a:off x="2585599" y="432003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4" name="Jobbra nyíl 30"/>
              <p:cNvSpPr/>
              <p:nvPr/>
            </p:nvSpPr>
            <p:spPr>
              <a:xfrm>
                <a:off x="3361723" y="432402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5" name="Jobbra nyíl 30"/>
              <p:cNvSpPr/>
              <p:nvPr/>
            </p:nvSpPr>
            <p:spPr>
              <a:xfrm>
                <a:off x="1286635" y="520710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6" name="Jobbra nyíl 30"/>
              <p:cNvSpPr/>
              <p:nvPr/>
            </p:nvSpPr>
            <p:spPr>
              <a:xfrm>
                <a:off x="2043266" y="520757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7" name="Jobbra nyíl 30"/>
              <p:cNvSpPr/>
              <p:nvPr/>
            </p:nvSpPr>
            <p:spPr>
              <a:xfrm>
                <a:off x="3918296" y="5201699"/>
                <a:ext cx="144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8" name="Jobbra nyíl 30"/>
              <p:cNvSpPr/>
              <p:nvPr/>
            </p:nvSpPr>
            <p:spPr>
              <a:xfrm>
                <a:off x="3941930" y="307037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9" name="Jobbra nyíl 30"/>
              <p:cNvSpPr/>
              <p:nvPr/>
            </p:nvSpPr>
            <p:spPr>
              <a:xfrm>
                <a:off x="4622565" y="3070062"/>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00" name="TextBox 199"/>
              <p:cNvSpPr txBox="1"/>
              <p:nvPr/>
            </p:nvSpPr>
            <p:spPr>
              <a:xfrm>
                <a:off x="5622288" y="128259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AArch32</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201" name="TextBox 200"/>
              <p:cNvSpPr txBox="1"/>
              <p:nvPr/>
            </p:nvSpPr>
            <p:spPr>
              <a:xfrm>
                <a:off x="6567393" y="1291537"/>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cxnSp>
            <p:nvCxnSpPr>
              <p:cNvPr id="202" name="Straight Connector 201"/>
              <p:cNvCxnSpPr/>
              <p:nvPr/>
            </p:nvCxnSpPr>
            <p:spPr bwMode="auto">
              <a:xfrm>
                <a:off x="6446659" y="118157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3" name="Lekerekített téglalap 18"/>
              <p:cNvSpPr/>
              <p:nvPr/>
            </p:nvSpPr>
            <p:spPr>
              <a:xfrm>
                <a:off x="5405484" y="2703795"/>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32</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204" name="Lekerekített téglalap 76"/>
              <p:cNvSpPr/>
              <p:nvPr/>
            </p:nvSpPr>
            <p:spPr>
              <a:xfrm>
                <a:off x="7638270" y="1156115"/>
                <a:ext cx="128396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205" name="TextBox 82"/>
              <p:cNvSpPr txBox="1"/>
              <p:nvPr/>
            </p:nvSpPr>
            <p:spPr>
              <a:xfrm>
                <a:off x="7895909" y="127974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206" name="Lekerekített téglalap 7"/>
              <p:cNvSpPr/>
              <p:nvPr/>
            </p:nvSpPr>
            <p:spPr>
              <a:xfrm>
                <a:off x="7711960" y="5650140"/>
                <a:ext cx="1188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Armv9-A</a:t>
                </a:r>
              </a:p>
            </p:txBody>
          </p:sp>
          <p:sp>
            <p:nvSpPr>
              <p:cNvPr id="207" name="TextBox 48"/>
              <p:cNvSpPr txBox="1"/>
              <p:nvPr/>
            </p:nvSpPr>
            <p:spPr>
              <a:xfrm>
                <a:off x="7202890" y="6076050"/>
                <a:ext cx="189808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Neoverse N2</a:t>
                </a:r>
                <a:r>
                  <a:rPr kumimoji="0" lang="en-GB"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V1</a:t>
                </a:r>
                <a:endParaRPr kumimoji="0" lang="en-GB"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Cortex-X2/A510/A710</a:t>
                </a:r>
                <a:endParaRPr kumimoji="0" lang="hu-HU"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cores </a:t>
                </a:r>
                <a:r>
                  <a:rPr kumimoji="0" lang="hu-HU" sz="1200" b="0" i="0" u="none" strike="noStrike" kern="1200" cap="none" spc="0" normalizeH="0" baseline="0" noProof="0">
                    <a:ln>
                      <a:noFill/>
                    </a:ln>
                    <a:solidFill>
                      <a:srgbClr val="000000"/>
                    </a:solidFill>
                    <a:effectLst/>
                    <a:uLnTx/>
                    <a:uFillTx/>
                    <a:latin typeface="Verdana"/>
                    <a:ea typeface="+mn-ea"/>
                    <a:cs typeface="+mn-cs"/>
                  </a:rPr>
                  <a:t>(2021</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208" name="Rounded Rectangle 1"/>
              <p:cNvSpPr/>
              <p:nvPr/>
            </p:nvSpPr>
            <p:spPr bwMode="auto">
              <a:xfrm>
                <a:off x="1253717" y="2663409"/>
                <a:ext cx="7668000" cy="1471301"/>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9" name="Jobbra nyíl 30"/>
              <p:cNvSpPr/>
              <p:nvPr/>
            </p:nvSpPr>
            <p:spPr>
              <a:xfrm>
                <a:off x="5205035" y="3864940"/>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10" name="Lekerekített téglalap 18"/>
              <p:cNvSpPr/>
              <p:nvPr/>
            </p:nvSpPr>
            <p:spPr>
              <a:xfrm>
                <a:off x="6463547" y="2723045"/>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211" name="Lekerekített téglalap 15"/>
              <p:cNvSpPr/>
              <p:nvPr/>
            </p:nvSpPr>
            <p:spPr>
              <a:xfrm>
                <a:off x="5406195" y="5134065"/>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212" name="Lekerekített téglalap 36"/>
              <p:cNvSpPr/>
              <p:nvPr/>
            </p:nvSpPr>
            <p:spPr>
              <a:xfrm>
                <a:off x="6482665" y="2713460"/>
                <a:ext cx="1026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SVE</a:t>
                </a:r>
                <a:r>
                  <a:rPr kumimoji="0" lang="en-GB" sz="1050" b="0" i="0" u="none" strike="noStrike" kern="1200" cap="none" spc="0" normalizeH="0" baseline="30000" noProof="0">
                    <a:ln>
                      <a:noFill/>
                    </a:ln>
                    <a:solidFill>
                      <a:srgbClr val="FFFFFF"/>
                    </a:solidFill>
                    <a:effectLst/>
                    <a:uLnTx/>
                    <a:uFillTx/>
                    <a:latin typeface="Verdana"/>
                    <a:ea typeface="Verdana" panose="020B0604030504040204" pitchFamily="34" charset="0"/>
                    <a:cs typeface="Verdana" panose="020B060403050404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(v8.2, opt.)</a:t>
                </a:r>
                <a:endParaRPr kumimoji="0" lang="hu-HU" sz="1050" b="0" i="0" u="none" strike="noStrike" kern="1200" cap="none" spc="0" normalizeH="0" baseline="30000" noProof="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213" name="Jobbra nyíl 30"/>
              <p:cNvSpPr/>
              <p:nvPr/>
            </p:nvSpPr>
            <p:spPr>
              <a:xfrm>
                <a:off x="6855400" y="1794710"/>
                <a:ext cx="140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14" name="Lekerekített téglalap 13"/>
              <p:cNvSpPr/>
              <p:nvPr/>
            </p:nvSpPr>
            <p:spPr>
              <a:xfrm>
                <a:off x="7765705" y="2129240"/>
                <a:ext cx="1116000" cy="468000"/>
              </a:xfrm>
              <a:prstGeom prst="round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Confidential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7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Compute Arch.</a:t>
                </a:r>
                <a:endParaRPr kumimoji="0" lang="en-GB" sz="1050" b="0" i="0" u="none" strike="noStrike" kern="1200" cap="none" spc="-7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7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MTE</a:t>
                </a:r>
                <a:endParaRPr kumimoji="0" lang="hu-HU" sz="1050" b="0" i="0" u="none" strike="noStrike" kern="1200" cap="none" spc="-7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215" name="Jobbra nyíl 30"/>
              <p:cNvSpPr/>
              <p:nvPr/>
            </p:nvSpPr>
            <p:spPr>
              <a:xfrm>
                <a:off x="6910490" y="2231285"/>
                <a:ext cx="82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16" name="Lekerekített téglalap 18"/>
              <p:cNvSpPr/>
              <p:nvPr/>
            </p:nvSpPr>
            <p:spPr>
              <a:xfrm>
                <a:off x="7764455" y="2710035"/>
                <a:ext cx="1116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en-GB"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Aarch32</a:t>
                </a:r>
                <a:r>
                  <a:rPr kumimoji="0" lang="en-GB"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5</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217" name="Lekerekített téglalap 36"/>
              <p:cNvSpPr/>
              <p:nvPr/>
            </p:nvSpPr>
            <p:spPr>
              <a:xfrm>
                <a:off x="7784835" y="2720545"/>
                <a:ext cx="1080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SVE2</a:t>
                </a:r>
                <a:endParaRPr kumimoji="0" lang="hu-HU" sz="1050" b="0" i="0" u="none" strike="noStrike" kern="1200" cap="none" spc="0" normalizeH="0" baseline="30000" noProof="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218" name="Jobbra nyíl 30"/>
              <p:cNvSpPr/>
              <p:nvPr/>
            </p:nvSpPr>
            <p:spPr>
              <a:xfrm>
                <a:off x="7521330" y="3455405"/>
                <a:ext cx="25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19" name="TextBox 79"/>
              <p:cNvSpPr txBox="1"/>
              <p:nvPr/>
            </p:nvSpPr>
            <p:spPr>
              <a:xfrm>
                <a:off x="6109" y="3091737"/>
                <a:ext cx="10593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To</a:t>
                </a:r>
                <a:r>
                  <a:rPr kumimoji="0" lang="hu-HU" sz="1200" b="0" i="0" u="none" strike="noStrike" kern="1200" cap="none" spc="0" normalizeH="0" baseline="0" noProof="0">
                    <a:ln>
                      <a:noFill/>
                    </a:ln>
                    <a:solidFill>
                      <a:srgbClr val="FF0000"/>
                    </a:solidFill>
                    <a:effectLst/>
                    <a:uLnTx/>
                    <a:uFillTx/>
                    <a:latin typeface="Verdana"/>
                    <a:ea typeface="+mn-ea"/>
                    <a:cs typeface="+mn-cs"/>
                  </a:rPr>
                  <a:t> </a:t>
                </a:r>
                <a:r>
                  <a:rPr kumimoji="0" lang="hu-HU" sz="1200" b="0" i="0" u="none" strike="noStrike" kern="1200" cap="none" spc="0" normalizeH="0" baseline="0" noProof="0" err="1">
                    <a:ln>
                      <a:noFill/>
                    </a:ln>
                    <a:solidFill>
                      <a:srgbClr val="FF0000"/>
                    </a:solidFill>
                    <a:effectLst/>
                    <a:uLnTx/>
                    <a:uFillTx/>
                    <a:latin typeface="Verdana"/>
                    <a:ea typeface="+mn-ea"/>
                    <a:cs typeface="+mn-cs"/>
                  </a:rPr>
                  <a:t>enhance</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compute</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capabilities</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p:txBody>
          </p:sp>
          <p:sp>
            <p:nvSpPr>
              <p:cNvPr id="220" name="Rounded Rectangle 219"/>
              <p:cNvSpPr/>
              <p:nvPr/>
            </p:nvSpPr>
            <p:spPr bwMode="auto">
              <a:xfrm>
                <a:off x="2693616" y="1627677"/>
                <a:ext cx="6228614" cy="990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1" name="TextBox 220"/>
              <p:cNvSpPr txBox="1"/>
              <p:nvPr/>
            </p:nvSpPr>
            <p:spPr>
              <a:xfrm>
                <a:off x="437056" y="6601997"/>
                <a:ext cx="3159228"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Verdana"/>
                    <a:ea typeface="+mn-ea"/>
                    <a:cs typeface="+mn-cs"/>
                  </a:rPr>
                  <a:t>For the </a:t>
                </a:r>
                <a:r>
                  <a:rPr kumimoji="0" lang="hu-HU" sz="1300" b="0" i="0" u="none" strike="noStrike" kern="1200" cap="none" spc="0" normalizeH="0" baseline="0" noProof="0">
                    <a:ln>
                      <a:noFill/>
                    </a:ln>
                    <a:solidFill>
                      <a:srgbClr val="000000"/>
                    </a:solidFill>
                    <a:effectLst/>
                    <a:uLnTx/>
                    <a:uFillTx/>
                    <a:latin typeface="Verdana"/>
                    <a:ea typeface="+mn-ea"/>
                    <a:cs typeface="+mn-cs"/>
                  </a:rPr>
                  <a:t>Remarks</a:t>
                </a:r>
                <a:r>
                  <a:rPr kumimoji="0" lang="en-GB" sz="1300" b="0" i="0" u="none" strike="noStrike" kern="1200" cap="none" spc="0" normalizeH="0" baseline="0" noProof="0">
                    <a:ln>
                      <a:noFill/>
                    </a:ln>
                    <a:solidFill>
                      <a:srgbClr val="000000"/>
                    </a:solidFill>
                    <a:effectLst/>
                    <a:uLnTx/>
                    <a:uFillTx/>
                    <a:latin typeface="Verdana"/>
                    <a:ea typeface="+mn-ea"/>
                    <a:cs typeface="+mn-cs"/>
                  </a:rPr>
                  <a:t> s</a:t>
                </a:r>
                <a:r>
                  <a:rPr kumimoji="0" lang="hu-HU" sz="1300" b="0" i="0" u="none" strike="noStrike" kern="1200" cap="none" spc="0" normalizeH="0" baseline="0" noProof="0">
                    <a:ln>
                      <a:noFill/>
                    </a:ln>
                    <a:solidFill>
                      <a:srgbClr val="000000"/>
                    </a:solidFill>
                    <a:effectLst/>
                    <a:uLnTx/>
                    <a:uFillTx/>
                    <a:latin typeface="Verdana"/>
                    <a:ea typeface="+mn-ea"/>
                    <a:cs typeface="+mn-cs"/>
                  </a:rPr>
                  <a:t>ee the next slide.</a:t>
                </a: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22" name="Rounded Rectangle 221"/>
              <p:cNvSpPr/>
              <p:nvPr/>
            </p:nvSpPr>
            <p:spPr bwMode="auto">
              <a:xfrm>
                <a:off x="4014112" y="1047260"/>
                <a:ext cx="5016608" cy="5810740"/>
              </a:xfrm>
              <a:prstGeom prst="roundRect">
                <a:avLst/>
              </a:prstGeom>
              <a:noFill/>
              <a:ln w="28575" cap="flat" cmpd="sng" algn="ctr">
                <a:solidFill>
                  <a:srgbClr val="0070C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86" name="TextBox 85"/>
            <p:cNvSpPr txBox="1"/>
            <p:nvPr/>
          </p:nvSpPr>
          <p:spPr>
            <a:xfrm>
              <a:off x="71500" y="1207785"/>
              <a:ext cx="414607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FF0000"/>
                  </a:solidFill>
                  <a:effectLst/>
                  <a:uLnTx/>
                  <a:uFillTx/>
                  <a:latin typeface="Verdana"/>
                  <a:ea typeface="+mn-ea"/>
                  <a:cs typeface="+mn-cs"/>
                </a:rPr>
                <a:t>The thumb instruction set aims at reducing code size.</a:t>
              </a:r>
            </a:p>
          </p:txBody>
        </p:sp>
      </p:grpSp>
    </p:spTree>
    <p:extLst>
      <p:ext uri="{BB962C8B-B14F-4D97-AF65-F5344CB8AC3E}">
        <p14:creationId xmlns:p14="http://schemas.microsoft.com/office/powerpoint/2010/main" val="28881772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432444" y="1889830"/>
            <a:ext cx="8136000" cy="504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2.2.4 A closer look at the </a:t>
            </a:r>
            <a:r>
              <a:rPr kumimoji="0" lang="en-GB" sz="1900" b="0" i="0" u="none" strike="noStrike" kern="1200" cap="none" spc="0" normalizeH="0" baseline="0" noProof="0" dirty="0">
                <a:ln>
                  <a:noFill/>
                </a:ln>
                <a:solidFill>
                  <a:srgbClr val="FFFFFF"/>
                </a:solidFill>
                <a:effectLst/>
                <a:uLnTx/>
                <a:uFillTx/>
                <a:latin typeface="Verdana"/>
                <a:ea typeface="+mn-ea"/>
                <a:cs typeface="+mn-cs"/>
              </a:rPr>
              <a:t>SVE register set-based ISA extensions</a:t>
            </a:r>
            <a:endParaRPr kumimoji="0" lang="en-US" sz="1900" b="0" i="0" u="none" strike="noStrike" kern="1200" cap="none" spc="0" normalizeH="0" baseline="0" noProof="0" dirty="0">
              <a:ln>
                <a:noFill/>
              </a:ln>
              <a:solidFill>
                <a:srgbClr val="FFFFFF"/>
              </a:solidFill>
              <a:effectLst/>
              <a:uLnTx/>
              <a:uFillTx/>
              <a:latin typeface="Verdana"/>
              <a:ea typeface="+mn-ea"/>
              <a:cs typeface="+mn-cs"/>
            </a:endParaRPr>
          </a:p>
        </p:txBody>
      </p:sp>
      <p:sp>
        <p:nvSpPr>
          <p:cNvPr id="3" name="Rectangle 2">
            <a:extLst>
              <a:ext uri="{FF2B5EF4-FFF2-40B4-BE49-F238E27FC236}">
                <a16:creationId xmlns:a16="http://schemas.microsoft.com/office/drawing/2014/main" id="{5E64EC34-C4B4-35CD-E633-6F258975CD27}"/>
              </a:ext>
            </a:extLst>
          </p:cNvPr>
          <p:cNvSpPr/>
          <p:nvPr/>
        </p:nvSpPr>
        <p:spPr>
          <a:xfrm>
            <a:off x="1844283" y="2723997"/>
            <a:ext cx="51074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a:ea typeface="+mn-ea"/>
                <a:cs typeface="+mn-cs"/>
              </a:rPr>
              <a:t>(Optional reading, not a part of the exam)</a:t>
            </a:r>
          </a:p>
        </p:txBody>
      </p:sp>
    </p:spTree>
    <p:extLst>
      <p:ext uri="{BB962C8B-B14F-4D97-AF65-F5344CB8AC3E}">
        <p14:creationId xmlns:p14="http://schemas.microsoft.com/office/powerpoint/2010/main" val="2244370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9D25FC-9852-2948-E8A9-1F29E18916C7}"/>
              </a:ext>
            </a:extLst>
          </p:cNvPr>
          <p:cNvSpPr txBox="1"/>
          <p:nvPr/>
        </p:nvSpPr>
        <p:spPr>
          <a:xfrm>
            <a:off x="141614" y="444659"/>
            <a:ext cx="7665560" cy="369332"/>
          </a:xfrm>
          <a:prstGeom prst="rect">
            <a:avLst/>
          </a:prstGeom>
          <a:noFill/>
        </p:spPr>
        <p:txBody>
          <a:bodyPr wrap="none" rtlCol="0">
            <a:spAutoFit/>
          </a:bodyPr>
          <a:lstStyle/>
          <a:p>
            <a:pPr fontAlgn="base">
              <a:spcBef>
                <a:spcPct val="0"/>
              </a:spcBef>
              <a:spcAft>
                <a:spcPct val="0"/>
              </a:spcAft>
              <a:defRPr/>
            </a:pPr>
            <a:r>
              <a:rPr kumimoji="0" lang="en-US" sz="1800" b="0" i="0" u="none" strike="noStrike" kern="1200" cap="none" spc="0" normalizeH="0" baseline="0" noProof="0" dirty="0">
                <a:ln>
                  <a:noFill/>
                </a:ln>
                <a:solidFill>
                  <a:schemeClr val="accent6"/>
                </a:solidFill>
                <a:effectLst/>
                <a:uLnTx/>
                <a:uFillTx/>
                <a:latin typeface="Verdana"/>
                <a:ea typeface="+mn-ea"/>
                <a:cs typeface="+mn-cs"/>
              </a:rPr>
              <a:t>2.2.4 A closer look at the </a:t>
            </a:r>
            <a:r>
              <a:rPr kumimoji="0" lang="en-GB" sz="1800" b="0" i="0" u="none" strike="noStrike" kern="1200" cap="none" spc="0" normalizeH="0" baseline="0" noProof="0" dirty="0">
                <a:ln>
                  <a:noFill/>
                </a:ln>
                <a:solidFill>
                  <a:schemeClr val="accent6"/>
                </a:solidFill>
                <a:effectLst/>
                <a:uLnTx/>
                <a:uFillTx/>
                <a:latin typeface="Verdana"/>
                <a:ea typeface="+mn-ea"/>
                <a:cs typeface="+mn-cs"/>
              </a:rPr>
              <a:t>SVE register set-based ISA extensions</a:t>
            </a:r>
            <a:endParaRPr kumimoji="0" lang="en-US" sz="1800" b="0" i="0" u="none" strike="noStrike" kern="1200" cap="none" spc="0" normalizeH="0" baseline="0" noProof="0" dirty="0">
              <a:ln>
                <a:noFill/>
              </a:ln>
              <a:solidFill>
                <a:schemeClr val="accent6"/>
              </a:solidFill>
              <a:effectLst/>
              <a:uLnTx/>
              <a:uFillTx/>
              <a:latin typeface="Verdana"/>
              <a:ea typeface="+mn-ea"/>
              <a:cs typeface="+mn-cs"/>
            </a:endParaRPr>
          </a:p>
        </p:txBody>
      </p:sp>
      <p:sp>
        <p:nvSpPr>
          <p:cNvPr id="3" name="Title 2">
            <a:extLst>
              <a:ext uri="{FF2B5EF4-FFF2-40B4-BE49-F238E27FC236}">
                <a16:creationId xmlns:a16="http://schemas.microsoft.com/office/drawing/2014/main" id="{62980A2C-56FB-6F92-2AD9-139600CDF563}"/>
              </a:ext>
            </a:extLst>
          </p:cNvPr>
          <p:cNvSpPr>
            <a:spLocks noGrp="1"/>
          </p:cNvSpPr>
          <p:nvPr>
            <p:ph type="title"/>
          </p:nvPr>
        </p:nvSpPr>
        <p:spPr/>
        <p:txBody>
          <a:bodyPr/>
          <a:lstStyle/>
          <a:p>
            <a:r>
              <a:rPr lang="en-US" sz="1700" dirty="0"/>
              <a:t>2.2.4 A closer look at the SVE register set-based ISA extensions (1)</a:t>
            </a:r>
          </a:p>
        </p:txBody>
      </p:sp>
      <p:sp>
        <p:nvSpPr>
          <p:cNvPr id="13" name="TextBox 12">
            <a:extLst>
              <a:ext uri="{FF2B5EF4-FFF2-40B4-BE49-F238E27FC236}">
                <a16:creationId xmlns:a16="http://schemas.microsoft.com/office/drawing/2014/main" id="{08A49093-9765-4240-AFEB-402B33AA86C3}"/>
              </a:ext>
            </a:extLst>
          </p:cNvPr>
          <p:cNvSpPr txBox="1"/>
          <p:nvPr/>
        </p:nvSpPr>
        <p:spPr>
          <a:xfrm flipH="1">
            <a:off x="97170" y="811715"/>
            <a:ext cx="9663057" cy="830997"/>
          </a:xfrm>
          <a:prstGeom prst="rect">
            <a:avLst/>
          </a:prstGeom>
          <a:noFill/>
        </p:spPr>
        <p:txBody>
          <a:bodyPr wrap="square" rtlCol="0">
            <a:spAutoFit/>
          </a:bodyPr>
          <a:lstStyle/>
          <a:p>
            <a:pPr lvl="0">
              <a:defRPr/>
            </a:pPr>
            <a:r>
              <a:rPr lang="en-US" sz="1600" spc="-30" dirty="0">
                <a:solidFill>
                  <a:srgbClr val="0070C0"/>
                </a:solidFill>
              </a:rPr>
              <a:t>Based on the </a:t>
            </a:r>
            <a:r>
              <a:rPr lang="en-US" sz="1600" spc="-30" dirty="0">
                <a:solidFill>
                  <a:srgbClr val="FF0000"/>
                </a:solidFill>
              </a:rPr>
              <a:t>SVE (Scalable Vector Extension) register set</a:t>
            </a:r>
            <a:r>
              <a:rPr lang="en-US" sz="1600" spc="-30" dirty="0"/>
              <a:t>, which is the </a:t>
            </a:r>
            <a:r>
              <a:rPr lang="en-US" sz="1600" spc="-30" dirty="0">
                <a:solidFill>
                  <a:srgbClr val="0070C0"/>
                </a:solidFill>
              </a:rPr>
              <a:t>third register set</a:t>
            </a:r>
          </a:p>
          <a:p>
            <a:pPr lvl="0">
              <a:defRPr/>
            </a:pPr>
            <a:r>
              <a:rPr lang="en-US" sz="1600" spc="-30" dirty="0">
                <a:solidFill>
                  <a:srgbClr val="0070C0"/>
                </a:solidFill>
              </a:rPr>
              <a:t>  of the</a:t>
            </a:r>
            <a:r>
              <a:rPr lang="en-US" sz="1600" dirty="0"/>
              <a:t> ARM</a:t>
            </a:r>
            <a:r>
              <a:rPr lang="en-US" sz="1600" spc="-30" dirty="0">
                <a:solidFill>
                  <a:srgbClr val="000000"/>
                </a:solidFill>
              </a:rPr>
              <a:t> ISA, ARM introduced </a:t>
            </a:r>
            <a:r>
              <a:rPr lang="en-US" sz="1600" dirty="0"/>
              <a:t>the </a:t>
            </a:r>
            <a:r>
              <a:rPr lang="en-US" sz="1600" dirty="0">
                <a:solidFill>
                  <a:srgbClr val="FF0000"/>
                </a:solidFill>
              </a:rPr>
              <a:t>SVE </a:t>
            </a:r>
            <a:r>
              <a:rPr lang="en-US" sz="1600" dirty="0"/>
              <a:t>and </a:t>
            </a:r>
            <a:r>
              <a:rPr lang="en-US" sz="1600" dirty="0">
                <a:solidFill>
                  <a:srgbClr val="FF0000"/>
                </a:solidFill>
              </a:rPr>
              <a:t>SVE2</a:t>
            </a:r>
            <a:r>
              <a:rPr lang="en-US" sz="1600" dirty="0"/>
              <a:t> </a:t>
            </a:r>
            <a:r>
              <a:rPr lang="en-US" sz="1600" dirty="0">
                <a:solidFill>
                  <a:srgbClr val="0070C0"/>
                </a:solidFill>
              </a:rPr>
              <a:t>ISA extensions, </a:t>
            </a:r>
            <a:r>
              <a:rPr lang="en-US" sz="1600" spc="-30" dirty="0">
                <a:solidFill>
                  <a:srgbClr val="000000"/>
                </a:solidFill>
              </a:rPr>
              <a:t>to</a:t>
            </a:r>
            <a:r>
              <a:rPr lang="hu-HU" sz="1600" spc="-30" dirty="0">
                <a:solidFill>
                  <a:srgbClr val="000000"/>
                </a:solidFill>
              </a:rPr>
              <a:t> </a:t>
            </a:r>
            <a:r>
              <a:rPr lang="hu-HU" sz="1600" spc="-30" dirty="0" err="1">
                <a:solidFill>
                  <a:srgbClr val="000000"/>
                </a:solidFill>
              </a:rPr>
              <a:t>support</a:t>
            </a:r>
            <a:r>
              <a:rPr lang="en-US" sz="1600" spc="-30" dirty="0">
                <a:solidFill>
                  <a:srgbClr val="000000"/>
                </a:solidFill>
              </a:rPr>
              <a:t> </a:t>
            </a:r>
            <a:r>
              <a:rPr lang="hu-HU" sz="1600" spc="-30" dirty="0">
                <a:solidFill>
                  <a:srgbClr val="0070C0"/>
                </a:solidFill>
              </a:rPr>
              <a:t>FX/FP</a:t>
            </a:r>
            <a:endParaRPr lang="en-US" sz="1600" spc="-30" dirty="0">
              <a:solidFill>
                <a:srgbClr val="0070C0"/>
              </a:solidFill>
            </a:endParaRPr>
          </a:p>
          <a:p>
            <a:pPr lvl="0">
              <a:defRPr/>
            </a:pPr>
            <a:r>
              <a:rPr lang="en-US" sz="1600" spc="-30" dirty="0">
                <a:solidFill>
                  <a:srgbClr val="0070C0"/>
                </a:solidFill>
              </a:rPr>
              <a:t> </a:t>
            </a:r>
            <a:r>
              <a:rPr lang="hu-HU" sz="1600" spc="-30" dirty="0">
                <a:solidFill>
                  <a:srgbClr val="0070C0"/>
                </a:solidFill>
              </a:rPr>
              <a:t> SIMD </a:t>
            </a:r>
            <a:r>
              <a:rPr lang="hu-HU" sz="1600" spc="-30" dirty="0" err="1">
                <a:solidFill>
                  <a:srgbClr val="0070C0"/>
                </a:solidFill>
              </a:rPr>
              <a:t>operations</a:t>
            </a:r>
            <a:r>
              <a:rPr lang="en-US" sz="1600" spc="-30" dirty="0">
                <a:solidFill>
                  <a:srgbClr val="0070C0"/>
                </a:solidFill>
              </a:rPr>
              <a:t> </a:t>
            </a:r>
            <a:r>
              <a:rPr lang="hu-HU" sz="1600" spc="-30" dirty="0" err="1">
                <a:solidFill>
                  <a:srgbClr val="0070C0"/>
                </a:solidFill>
              </a:rPr>
              <a:t>on</a:t>
            </a:r>
            <a:r>
              <a:rPr lang="hu-HU" sz="1600" spc="-30" dirty="0">
                <a:solidFill>
                  <a:srgbClr val="0070C0"/>
                </a:solidFill>
              </a:rPr>
              <a:t> </a:t>
            </a:r>
            <a:r>
              <a:rPr lang="hu-HU" sz="1600" spc="-30" dirty="0" err="1">
                <a:solidFill>
                  <a:srgbClr val="0070C0"/>
                </a:solidFill>
              </a:rPr>
              <a:t>long</a:t>
            </a:r>
            <a:r>
              <a:rPr lang="hu-HU" sz="1600" spc="-30" dirty="0">
                <a:solidFill>
                  <a:srgbClr val="0070C0"/>
                </a:solidFill>
              </a:rPr>
              <a:t> </a:t>
            </a:r>
            <a:r>
              <a:rPr lang="en-GB" sz="1600" spc="-30" dirty="0">
                <a:solidFill>
                  <a:srgbClr val="0070C0"/>
                </a:solidFill>
              </a:rPr>
              <a:t>(up to 16x128-bit wide) </a:t>
            </a:r>
            <a:r>
              <a:rPr lang="hu-HU" sz="1600" spc="-30" dirty="0" err="1">
                <a:solidFill>
                  <a:srgbClr val="0070C0"/>
                </a:solidFill>
              </a:rPr>
              <a:t>data</a:t>
            </a:r>
            <a:r>
              <a:rPr lang="en-US" sz="1600" spc="-30" dirty="0">
                <a:solidFill>
                  <a:srgbClr val="0070C0"/>
                </a:solidFill>
              </a:rPr>
              <a:t>, as indicated below</a:t>
            </a:r>
            <a:r>
              <a:rPr lang="en-US" sz="1600" spc="-30" dirty="0">
                <a:solidFill>
                  <a:srgbClr val="000000"/>
                </a:solidFill>
              </a:rPr>
              <a:t>. </a:t>
            </a:r>
            <a:endParaRPr lang="en-US" sz="1600" dirty="0">
              <a:solidFill>
                <a:srgbClr val="0070C0"/>
              </a:solidFill>
            </a:endParaRPr>
          </a:p>
        </p:txBody>
      </p:sp>
      <p:sp>
        <p:nvSpPr>
          <p:cNvPr id="17" name="TextBox 16">
            <a:extLst>
              <a:ext uri="{FF2B5EF4-FFF2-40B4-BE49-F238E27FC236}">
                <a16:creationId xmlns:a16="http://schemas.microsoft.com/office/drawing/2014/main" id="{4AA0A9AB-7F30-CBB1-C70A-DA5E55C106F5}"/>
              </a:ext>
            </a:extLst>
          </p:cNvPr>
          <p:cNvSpPr txBox="1"/>
          <p:nvPr/>
        </p:nvSpPr>
        <p:spPr>
          <a:xfrm>
            <a:off x="1651504" y="4340520"/>
            <a:ext cx="3092513"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0000"/>
                </a:solidFill>
                <a:effectLst/>
                <a:uLnTx/>
                <a:uFillTx/>
                <a:latin typeface="Verdana"/>
                <a:ea typeface="+mn-ea"/>
                <a:cs typeface="+mn-cs"/>
              </a:rPr>
              <a:t>Discussed in the previous Sections</a:t>
            </a:r>
          </a:p>
        </p:txBody>
      </p:sp>
      <p:sp>
        <p:nvSpPr>
          <p:cNvPr id="18" name="TextBox 17">
            <a:extLst>
              <a:ext uri="{FF2B5EF4-FFF2-40B4-BE49-F238E27FC236}">
                <a16:creationId xmlns:a16="http://schemas.microsoft.com/office/drawing/2014/main" id="{75176D18-4647-60D7-87F6-6E52D6AEE70B}"/>
              </a:ext>
            </a:extLst>
          </p:cNvPr>
          <p:cNvSpPr txBox="1"/>
          <p:nvPr/>
        </p:nvSpPr>
        <p:spPr>
          <a:xfrm>
            <a:off x="6563016" y="4340520"/>
            <a:ext cx="2334293"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0000"/>
                </a:solidFill>
                <a:effectLst/>
                <a:uLnTx/>
                <a:uFillTx/>
                <a:latin typeface="Verdana"/>
                <a:ea typeface="+mn-ea"/>
                <a:cs typeface="+mn-cs"/>
              </a:rPr>
              <a:t>Discussed in this Section</a:t>
            </a:r>
          </a:p>
        </p:txBody>
      </p:sp>
      <p:sp>
        <p:nvSpPr>
          <p:cNvPr id="19" name="TextBox 18">
            <a:extLst>
              <a:ext uri="{FF2B5EF4-FFF2-40B4-BE49-F238E27FC236}">
                <a16:creationId xmlns:a16="http://schemas.microsoft.com/office/drawing/2014/main" id="{1617E80E-973A-C88F-1686-4C037F111341}"/>
              </a:ext>
            </a:extLst>
          </p:cNvPr>
          <p:cNvSpPr txBox="1"/>
          <p:nvPr/>
        </p:nvSpPr>
        <p:spPr>
          <a:xfrm>
            <a:off x="349600" y="2781752"/>
            <a:ext cx="219656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It </a:t>
            </a:r>
            <a:r>
              <a:rPr kumimoji="0" lang="hu-HU" sz="1300" b="0" i="0" u="none" strike="noStrike" kern="1200" cap="none" spc="0" normalizeH="0" baseline="0" noProof="0" dirty="0" err="1">
                <a:ln>
                  <a:noFill/>
                </a:ln>
                <a:solidFill>
                  <a:srgbClr val="000000"/>
                </a:solidFill>
                <a:effectLst/>
                <a:uLnTx/>
                <a:uFillTx/>
                <a:latin typeface="Verdana"/>
                <a:ea typeface="+mn-ea"/>
                <a:cs typeface="+mn-cs"/>
              </a:rPr>
              <a:t>supports</a:t>
            </a: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FX/</a:t>
            </a:r>
            <a:r>
              <a:rPr kumimoji="0" lang="hu-HU" sz="1300" b="0" i="0" u="none" strike="noStrike" kern="1200" cap="none" spc="0" normalizeH="0" baseline="0" noProof="0" dirty="0">
                <a:ln>
                  <a:noFill/>
                </a:ln>
                <a:solidFill>
                  <a:srgbClr val="000000"/>
                </a:solidFill>
                <a:effectLst/>
                <a:uLnTx/>
                <a:uFillTx/>
                <a:latin typeface="Verdana"/>
                <a:ea typeface="+mn-ea"/>
                <a:cs typeface="+mn-cs"/>
              </a:rPr>
              <a:t> FX-SIMD </a:t>
            </a:r>
            <a:r>
              <a:rPr kumimoji="0" lang="hu-HU" sz="1300" b="0" i="0" u="none" strike="noStrike" kern="1200" cap="none" spc="0" normalizeH="0" baseline="0" noProof="0" dirty="0" err="1">
                <a:ln>
                  <a:noFill/>
                </a:ln>
                <a:solidFill>
                  <a:srgbClr val="000000"/>
                </a:solidFill>
                <a:effectLst/>
                <a:uLnTx/>
                <a:uFillTx/>
                <a:latin typeface="Verdana"/>
                <a:ea typeface="+mn-ea"/>
                <a:cs typeface="+mn-cs"/>
              </a:rPr>
              <a:t>operations</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0" name="TextBox 19">
            <a:extLst>
              <a:ext uri="{FF2B5EF4-FFF2-40B4-BE49-F238E27FC236}">
                <a16:creationId xmlns:a16="http://schemas.microsoft.com/office/drawing/2014/main" id="{FFC77E6B-8C06-80E4-D154-54D7C818E7A2}"/>
              </a:ext>
            </a:extLst>
          </p:cNvPr>
          <p:cNvSpPr txBox="1"/>
          <p:nvPr/>
        </p:nvSpPr>
        <p:spPr>
          <a:xfrm>
            <a:off x="3413503" y="2806722"/>
            <a:ext cx="2235163" cy="6924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Verdana"/>
                <a:ea typeface="+mn-ea"/>
                <a:cs typeface="+mn-cs"/>
              </a:rPr>
              <a:t>It supports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Verdana"/>
                <a:ea typeface="+mn-ea"/>
                <a:cs typeface="+mn-cs"/>
              </a:rPr>
              <a:t>scalar </a:t>
            </a:r>
            <a:r>
              <a:rPr kumimoji="0" lang="hu-HU" sz="1300" b="0" i="0" u="none" strike="noStrike" kern="1200" cap="none" spc="0" normalizeH="0" baseline="0" noProof="0">
                <a:ln>
                  <a:noFill/>
                </a:ln>
                <a:solidFill>
                  <a:srgbClr val="000000"/>
                </a:solidFill>
                <a:effectLst/>
                <a:uLnTx/>
                <a:uFillTx/>
                <a:latin typeface="Verdana"/>
                <a:ea typeface="+mn-ea"/>
                <a:cs typeface="+mn-cs"/>
              </a:rPr>
              <a:t>FP</a:t>
            </a:r>
            <a:r>
              <a:rPr kumimoji="0" lang="en-US" sz="1300" b="0" i="0" u="none" strike="noStrike" kern="1200" cap="none" spc="0" normalizeH="0" baseline="0" noProof="0">
                <a:ln>
                  <a:noFill/>
                </a:ln>
                <a:solidFill>
                  <a:srgbClr val="000000"/>
                </a:solidFill>
                <a:effectLst/>
                <a:uLnTx/>
                <a:uFillTx/>
                <a:latin typeface="Verdana"/>
                <a:ea typeface="+mn-ea"/>
                <a:cs typeface="+mn-cs"/>
              </a:rPr>
              <a:t>/vector FP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 </a:t>
            </a:r>
            <a:r>
              <a:rPr kumimoji="0" lang="en-GB" sz="1300" b="0" i="0" u="none" strike="noStrike" kern="1200" cap="none" spc="0" normalizeH="0" baseline="0" noProof="0">
                <a:ln>
                  <a:noFill/>
                </a:ln>
                <a:solidFill>
                  <a:srgbClr val="000000"/>
                </a:solidFill>
                <a:effectLst/>
                <a:uLnTx/>
                <a:uFillTx/>
                <a:latin typeface="Verdana"/>
                <a:ea typeface="+mn-ea"/>
                <a:cs typeface="+mn-cs"/>
              </a:rPr>
              <a:t>FX/FP</a:t>
            </a:r>
            <a:r>
              <a:rPr kumimoji="0" lang="hu-HU" sz="1300" b="0" i="0" u="none" strike="noStrike" kern="1200" cap="none" spc="0" normalizeH="0" baseline="0" noProof="0">
                <a:ln>
                  <a:noFill/>
                </a:ln>
                <a:solidFill>
                  <a:srgbClr val="000000"/>
                </a:solidFill>
                <a:effectLst/>
                <a:uLnTx/>
                <a:uFillTx/>
                <a:latin typeface="Verdana"/>
                <a:ea typeface="+mn-ea"/>
                <a:cs typeface="+mn-cs"/>
              </a:rPr>
              <a:t> SIMD </a:t>
            </a:r>
            <a:r>
              <a:rPr kumimoji="0" lang="hu-HU" sz="1300" b="0" i="0" u="none" strike="noStrike" kern="1200" cap="none" spc="0" normalizeH="0" baseline="0" noProof="0" err="1">
                <a:ln>
                  <a:noFill/>
                </a:ln>
                <a:solidFill>
                  <a:srgbClr val="000000"/>
                </a:solidFill>
                <a:effectLst/>
                <a:uLnTx/>
                <a:uFillTx/>
                <a:latin typeface="Verdana"/>
                <a:ea typeface="+mn-ea"/>
                <a:cs typeface="+mn-cs"/>
              </a:rPr>
              <a:t>operations</a:t>
            </a:r>
            <a:endParaRPr kumimoji="0" lang="en-GB" sz="1300" b="0" i="0" u="none" strike="noStrike" kern="1200" cap="none" spc="0" normalizeH="0" baseline="0" noProof="0">
              <a:ln>
                <a:noFill/>
              </a:ln>
              <a:solidFill>
                <a:srgbClr val="000000"/>
              </a:solidFill>
              <a:effectLst/>
              <a:uLnTx/>
              <a:uFillTx/>
              <a:latin typeface="Verdana"/>
              <a:ea typeface="+mn-ea"/>
              <a:cs typeface="+mn-cs"/>
            </a:endParaRPr>
          </a:p>
        </p:txBody>
      </p:sp>
      <p:sp>
        <p:nvSpPr>
          <p:cNvPr id="21" name="TextBox 20">
            <a:extLst>
              <a:ext uri="{FF2B5EF4-FFF2-40B4-BE49-F238E27FC236}">
                <a16:creationId xmlns:a16="http://schemas.microsoft.com/office/drawing/2014/main" id="{1B0C46A9-0028-EBED-B5BF-3D9938D57F43}"/>
              </a:ext>
            </a:extLst>
          </p:cNvPr>
          <p:cNvSpPr txBox="1"/>
          <p:nvPr/>
        </p:nvSpPr>
        <p:spPr>
          <a:xfrm>
            <a:off x="6207367" y="2804110"/>
            <a:ext cx="2861682" cy="6924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It </a:t>
            </a:r>
            <a:r>
              <a:rPr kumimoji="0" lang="hu-HU" sz="1300" b="0" i="0" u="none" strike="noStrike" kern="1200" cap="none" spc="0" normalizeH="0" baseline="0" noProof="0" dirty="0" err="1">
                <a:ln>
                  <a:noFill/>
                </a:ln>
                <a:solidFill>
                  <a:srgbClr val="000000"/>
                </a:solidFill>
                <a:effectLst/>
                <a:uLnTx/>
                <a:uFillTx/>
                <a:latin typeface="Verdana"/>
                <a:ea typeface="+mn-ea"/>
                <a:cs typeface="+mn-cs"/>
              </a:rPr>
              <a:t>supports</a:t>
            </a: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FX/FP SIMD </a:t>
            </a:r>
            <a:r>
              <a:rPr kumimoji="0" lang="hu-HU" sz="1300" b="0" i="0" u="none" strike="noStrike" kern="1200" cap="none" spc="0" normalizeH="0" baseline="0" noProof="0" dirty="0" err="1">
                <a:ln>
                  <a:noFill/>
                </a:ln>
                <a:solidFill>
                  <a:srgbClr val="000000"/>
                </a:solidFill>
                <a:effectLst/>
                <a:uLnTx/>
                <a:uFillTx/>
                <a:latin typeface="Verdana"/>
                <a:ea typeface="+mn-ea"/>
                <a:cs typeface="+mn-cs"/>
              </a:rPr>
              <a:t>operations</a:t>
            </a: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err="1">
                <a:ln>
                  <a:noFill/>
                </a:ln>
                <a:solidFill>
                  <a:srgbClr val="000000"/>
                </a:solidFill>
                <a:effectLst/>
                <a:uLnTx/>
                <a:uFillTx/>
                <a:latin typeface="Verdana"/>
                <a:ea typeface="+mn-ea"/>
                <a:cs typeface="+mn-cs"/>
              </a:rPr>
              <a:t>on</a:t>
            </a:r>
            <a:r>
              <a:rPr kumimoji="0" lang="hu-HU" sz="1300" b="0" i="0" u="none" strike="noStrike" kern="1200" cap="none" spc="0" normalizeH="0" baseline="0" noProof="0" dirty="0">
                <a:ln>
                  <a:noFill/>
                </a:ln>
                <a:solidFill>
                  <a:srgbClr val="000000"/>
                </a:solidFill>
                <a:effectLst/>
                <a:uLnTx/>
                <a:uFillTx/>
                <a:latin typeface="Verdana"/>
                <a:ea typeface="+mn-ea"/>
                <a:cs typeface="+mn-cs"/>
              </a:rPr>
              <a:t> </a:t>
            </a:r>
            <a:r>
              <a:rPr kumimoji="0" lang="hu-HU" sz="1300" b="0" i="0" u="none" strike="noStrike" kern="1200" cap="none" spc="0" normalizeH="0" baseline="0" noProof="0" dirty="0" err="1">
                <a:ln>
                  <a:noFill/>
                </a:ln>
                <a:solidFill>
                  <a:srgbClr val="000000"/>
                </a:solidFill>
                <a:effectLst/>
                <a:uLnTx/>
                <a:uFillTx/>
                <a:latin typeface="Verdana"/>
                <a:ea typeface="+mn-ea"/>
                <a:cs typeface="+mn-cs"/>
              </a:rPr>
              <a:t>long</a:t>
            </a:r>
            <a:r>
              <a:rPr kumimoji="0" lang="hu-HU" sz="1300" b="0" i="0" u="none" strike="noStrike" kern="1200" cap="none" spc="0" normalizeH="0" baseline="0" noProof="0" dirty="0">
                <a:ln>
                  <a:noFill/>
                </a:ln>
                <a:solidFill>
                  <a:srgbClr val="000000"/>
                </a:solidFill>
                <a:effectLst/>
                <a:uLnTx/>
                <a:uFillTx/>
                <a:latin typeface="Verdana"/>
                <a:ea typeface="+mn-ea"/>
                <a:cs typeface="+mn-cs"/>
              </a:rPr>
              <a:t> </a:t>
            </a:r>
            <a:r>
              <a:rPr kumimoji="0" lang="en-GB" sz="1300" b="0" i="0" u="none" strike="noStrike" kern="1200" cap="none" spc="0" normalizeH="0" baseline="0" noProof="0" dirty="0">
                <a:ln>
                  <a:noFill/>
                </a:ln>
                <a:solidFill>
                  <a:srgbClr val="000000"/>
                </a:solidFill>
                <a:effectLst/>
                <a:uLnTx/>
                <a:uFillTx/>
                <a:latin typeface="Verdana"/>
                <a:ea typeface="+mn-ea"/>
                <a:cs typeface="+mn-cs"/>
              </a:rPr>
              <a:t>(up to 16x128-bit) </a:t>
            </a:r>
            <a:r>
              <a:rPr kumimoji="0" lang="hu-HU" sz="1300" b="0" i="0" u="none" strike="noStrike" kern="1200" cap="none" spc="0" normalizeH="0" baseline="0" noProof="0" dirty="0" err="1">
                <a:ln>
                  <a:noFill/>
                </a:ln>
                <a:solidFill>
                  <a:srgbClr val="000000"/>
                </a:solidFill>
                <a:effectLst/>
                <a:uLnTx/>
                <a:uFillTx/>
                <a:latin typeface="Verdana"/>
                <a:ea typeface="+mn-ea"/>
                <a:cs typeface="+mn-cs"/>
              </a:rPr>
              <a:t>data</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2" name="TextBox 21">
            <a:extLst>
              <a:ext uri="{FF2B5EF4-FFF2-40B4-BE49-F238E27FC236}">
                <a16:creationId xmlns:a16="http://schemas.microsoft.com/office/drawing/2014/main" id="{686601EB-EB4B-EC92-F29A-F9316D56E10C}"/>
              </a:ext>
            </a:extLst>
          </p:cNvPr>
          <p:cNvSpPr txBox="1"/>
          <p:nvPr/>
        </p:nvSpPr>
        <p:spPr>
          <a:xfrm>
            <a:off x="765783" y="3590723"/>
            <a:ext cx="1359668"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Armv1/Armv6</a:t>
            </a:r>
          </a:p>
        </p:txBody>
      </p:sp>
      <p:sp>
        <p:nvSpPr>
          <p:cNvPr id="23" name="TextBox 22">
            <a:extLst>
              <a:ext uri="{FF2B5EF4-FFF2-40B4-BE49-F238E27FC236}">
                <a16:creationId xmlns:a16="http://schemas.microsoft.com/office/drawing/2014/main" id="{BE1B760A-D40E-61CF-813B-1190D58CEFF3}"/>
              </a:ext>
            </a:extLst>
          </p:cNvPr>
          <p:cNvSpPr txBox="1"/>
          <p:nvPr/>
        </p:nvSpPr>
        <p:spPr>
          <a:xfrm>
            <a:off x="3913968" y="3577821"/>
            <a:ext cx="1359668"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Armv5/Armv7</a:t>
            </a:r>
          </a:p>
        </p:txBody>
      </p:sp>
      <p:sp>
        <p:nvSpPr>
          <p:cNvPr id="24" name="TextBox 23">
            <a:extLst>
              <a:ext uri="{FF2B5EF4-FFF2-40B4-BE49-F238E27FC236}">
                <a16:creationId xmlns:a16="http://schemas.microsoft.com/office/drawing/2014/main" id="{72A17470-A9FF-1BDB-2CF2-53CA6380D258}"/>
              </a:ext>
            </a:extLst>
          </p:cNvPr>
          <p:cNvSpPr txBox="1"/>
          <p:nvPr/>
        </p:nvSpPr>
        <p:spPr>
          <a:xfrm>
            <a:off x="7176230" y="3582357"/>
            <a:ext cx="901209"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Armv8.2</a:t>
            </a:r>
          </a:p>
        </p:txBody>
      </p:sp>
      <p:sp>
        <p:nvSpPr>
          <p:cNvPr id="25" name="Line 17">
            <a:extLst>
              <a:ext uri="{FF2B5EF4-FFF2-40B4-BE49-F238E27FC236}">
                <a16:creationId xmlns:a16="http://schemas.microsoft.com/office/drawing/2014/main" id="{AB98F57E-F5B6-9347-4A78-45D9888C1FA1}"/>
              </a:ext>
            </a:extLst>
          </p:cNvPr>
          <p:cNvSpPr>
            <a:spLocks noChangeShapeType="1"/>
          </p:cNvSpPr>
          <p:nvPr/>
        </p:nvSpPr>
        <p:spPr bwMode="auto">
          <a:xfrm flipV="1">
            <a:off x="1481226" y="2314110"/>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6" name="Line 25">
            <a:extLst>
              <a:ext uri="{FF2B5EF4-FFF2-40B4-BE49-F238E27FC236}">
                <a16:creationId xmlns:a16="http://schemas.microsoft.com/office/drawing/2014/main" id="{11513AE7-EF24-F518-CE55-6CC6182D2FE5}"/>
              </a:ext>
            </a:extLst>
          </p:cNvPr>
          <p:cNvSpPr>
            <a:spLocks noChangeShapeType="1"/>
          </p:cNvSpPr>
          <p:nvPr/>
        </p:nvSpPr>
        <p:spPr bwMode="auto">
          <a:xfrm>
            <a:off x="1479276" y="2328491"/>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7" name="Line 29">
            <a:extLst>
              <a:ext uri="{FF2B5EF4-FFF2-40B4-BE49-F238E27FC236}">
                <a16:creationId xmlns:a16="http://schemas.microsoft.com/office/drawing/2014/main" id="{0F32AEA3-3EFF-8D5F-495F-94857F755FDC}"/>
              </a:ext>
            </a:extLst>
          </p:cNvPr>
          <p:cNvSpPr>
            <a:spLocks noChangeShapeType="1"/>
          </p:cNvSpPr>
          <p:nvPr/>
        </p:nvSpPr>
        <p:spPr bwMode="auto">
          <a:xfrm flipH="1">
            <a:off x="7636755" y="2322119"/>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8" name="Oval 27">
            <a:extLst>
              <a:ext uri="{FF2B5EF4-FFF2-40B4-BE49-F238E27FC236}">
                <a16:creationId xmlns:a16="http://schemas.microsoft.com/office/drawing/2014/main" id="{B696C806-ED85-3683-05C9-9FE521820989}"/>
              </a:ext>
            </a:extLst>
          </p:cNvPr>
          <p:cNvSpPr>
            <a:spLocks noChangeArrowheads="1"/>
          </p:cNvSpPr>
          <p:nvPr/>
        </p:nvSpPr>
        <p:spPr bwMode="auto">
          <a:xfrm>
            <a:off x="4511742" y="248256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Line 25">
            <a:extLst>
              <a:ext uri="{FF2B5EF4-FFF2-40B4-BE49-F238E27FC236}">
                <a16:creationId xmlns:a16="http://schemas.microsoft.com/office/drawing/2014/main" id="{AB455DC4-D26A-EA0E-8357-5076CE0B9ACA}"/>
              </a:ext>
            </a:extLst>
          </p:cNvPr>
          <p:cNvSpPr>
            <a:spLocks noChangeShapeType="1"/>
          </p:cNvSpPr>
          <p:nvPr/>
        </p:nvSpPr>
        <p:spPr bwMode="auto">
          <a:xfrm>
            <a:off x="4545247" y="2154329"/>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30" name="Oval 13">
            <a:extLst>
              <a:ext uri="{FF2B5EF4-FFF2-40B4-BE49-F238E27FC236}">
                <a16:creationId xmlns:a16="http://schemas.microsoft.com/office/drawing/2014/main" id="{F32F9D26-C102-8825-F747-08BBAD25E990}"/>
              </a:ext>
            </a:extLst>
          </p:cNvPr>
          <p:cNvSpPr>
            <a:spLocks noChangeArrowheads="1"/>
          </p:cNvSpPr>
          <p:nvPr/>
        </p:nvSpPr>
        <p:spPr bwMode="auto">
          <a:xfrm>
            <a:off x="1444668" y="248084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Oval 13">
            <a:extLst>
              <a:ext uri="{FF2B5EF4-FFF2-40B4-BE49-F238E27FC236}">
                <a16:creationId xmlns:a16="http://schemas.microsoft.com/office/drawing/2014/main" id="{40EBC2AC-F41C-624F-715F-38C43C3C4FCE}"/>
              </a:ext>
            </a:extLst>
          </p:cNvPr>
          <p:cNvSpPr>
            <a:spLocks noChangeArrowheads="1"/>
          </p:cNvSpPr>
          <p:nvPr/>
        </p:nvSpPr>
        <p:spPr bwMode="auto">
          <a:xfrm>
            <a:off x="7605490" y="2476082"/>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Text Box 6">
            <a:extLst>
              <a:ext uri="{FF2B5EF4-FFF2-40B4-BE49-F238E27FC236}">
                <a16:creationId xmlns:a16="http://schemas.microsoft.com/office/drawing/2014/main" id="{B9261C48-E421-C669-281A-8063EF9FE7DD}"/>
              </a:ext>
            </a:extLst>
          </p:cNvPr>
          <p:cNvSpPr txBox="1">
            <a:spLocks noChangeArrowheads="1"/>
          </p:cNvSpPr>
          <p:nvPr/>
        </p:nvSpPr>
        <p:spPr bwMode="auto">
          <a:xfrm>
            <a:off x="337498" y="2537159"/>
            <a:ext cx="210987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177800" algn="l"/>
              </a:tabLst>
              <a:defRPr/>
            </a:pPr>
            <a:r>
              <a:rPr kumimoji="0" lang="hu-HU" sz="1300" b="1" i="0" u="none" strike="noStrike" kern="1200" cap="none" spc="0" normalizeH="0" baseline="0" noProof="0">
                <a:ln>
                  <a:noFill/>
                </a:ln>
                <a:solidFill>
                  <a:srgbClr val="000000"/>
                </a:solidFill>
                <a:effectLst/>
                <a:uLnTx/>
                <a:uFillTx/>
                <a:latin typeface="Verdana" pitchFamily="34" charset="0"/>
                <a:ea typeface="+mn-ea"/>
                <a:cs typeface="+mn-cs"/>
              </a:rPr>
              <a:t>The GPR </a:t>
            </a:r>
            <a:r>
              <a:rPr kumimoji="0" lang="hu-HU" sz="1300" b="1" i="0" u="none" strike="noStrike" kern="1200" cap="none" spc="0" normalizeH="0" baseline="0" noProof="0" err="1">
                <a:ln>
                  <a:noFill/>
                </a:ln>
                <a:solidFill>
                  <a:srgbClr val="000000"/>
                </a:solidFill>
                <a:effectLst/>
                <a:uLnTx/>
                <a:uFillTx/>
                <a:latin typeface="Verdana" pitchFamily="34" charset="0"/>
                <a:ea typeface="+mn-ea"/>
                <a:cs typeface="+mn-cs"/>
              </a:rPr>
              <a:t>register</a:t>
            </a:r>
            <a:r>
              <a:rPr kumimoji="0" lang="hu-HU"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300" b="1" i="0" u="none" strike="noStrike" kern="1200" cap="none" spc="0" normalizeH="0" baseline="0" noProof="0" err="1">
                <a:ln>
                  <a:noFill/>
                </a:ln>
                <a:solidFill>
                  <a:srgbClr val="000000"/>
                </a:solidFill>
                <a:effectLst/>
                <a:uLnTx/>
                <a:uFillTx/>
                <a:latin typeface="Verdana" pitchFamily="34" charset="0"/>
                <a:ea typeface="+mn-ea"/>
                <a:cs typeface="+mn-cs"/>
              </a:rPr>
              <a:t>set</a:t>
            </a:r>
            <a:endParaRPr kumimoji="0" 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Text Box 5">
            <a:extLst>
              <a:ext uri="{FF2B5EF4-FFF2-40B4-BE49-F238E27FC236}">
                <a16:creationId xmlns:a16="http://schemas.microsoft.com/office/drawing/2014/main" id="{AA0FD0AA-F2DC-E480-AA2B-B6D944EFF14C}"/>
              </a:ext>
            </a:extLst>
          </p:cNvPr>
          <p:cNvSpPr txBox="1">
            <a:spLocks noChangeArrowheads="1"/>
          </p:cNvSpPr>
          <p:nvPr/>
        </p:nvSpPr>
        <p:spPr bwMode="auto">
          <a:xfrm>
            <a:off x="3139076" y="2537016"/>
            <a:ext cx="274145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 The sec</a:t>
            </a:r>
            <a:r>
              <a:rPr kumimoji="0" lang="hu-HU" sz="1300" b="1" i="0" u="none" strike="noStrike" kern="1200" cap="none" spc="0" normalizeH="0" baseline="0" noProof="0">
                <a:ln>
                  <a:noFill/>
                </a:ln>
                <a:solidFill>
                  <a:srgbClr val="000000"/>
                </a:solidFill>
                <a:effectLst/>
                <a:uLnTx/>
                <a:uFillTx/>
                <a:latin typeface="Verdana" pitchFamily="34" charset="0"/>
                <a:ea typeface="+mn-ea"/>
                <a:cs typeface="+mn-cs"/>
              </a:rPr>
              <a:t>ondary </a:t>
            </a:r>
            <a:r>
              <a:rPr kumimoji="0" lang="hu-HU" sz="1300" b="1" i="0" u="none" strike="noStrike" kern="1200" cap="none" spc="0" normalizeH="0" baseline="0" noProof="0" err="1">
                <a:ln>
                  <a:noFill/>
                </a:ln>
                <a:solidFill>
                  <a:srgbClr val="000000"/>
                </a:solidFill>
                <a:effectLst/>
                <a:uLnTx/>
                <a:uFillTx/>
                <a:latin typeface="Verdana" pitchFamily="34" charset="0"/>
                <a:ea typeface="+mn-ea"/>
                <a:cs typeface="+mn-cs"/>
              </a:rPr>
              <a:t>register</a:t>
            </a:r>
            <a:r>
              <a:rPr kumimoji="0" lang="hu-HU"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300" b="1" i="0" u="none" strike="noStrike" kern="1200" cap="none" spc="0" normalizeH="0" baseline="0" noProof="0" err="1">
                <a:ln>
                  <a:noFill/>
                </a:ln>
                <a:solidFill>
                  <a:srgbClr val="000000"/>
                </a:solidFill>
                <a:effectLst/>
                <a:uLnTx/>
                <a:uFillTx/>
                <a:latin typeface="Verdana" pitchFamily="34" charset="0"/>
                <a:ea typeface="+mn-ea"/>
                <a:cs typeface="+mn-cs"/>
              </a:rPr>
              <a:t>set</a:t>
            </a:r>
            <a:endParaRPr kumimoji="0" lang="hu-HU"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TextBox 33">
            <a:extLst>
              <a:ext uri="{FF2B5EF4-FFF2-40B4-BE49-F238E27FC236}">
                <a16:creationId xmlns:a16="http://schemas.microsoft.com/office/drawing/2014/main" id="{1A4E4D4F-F93B-28FE-96D6-E2161020A6DF}"/>
              </a:ext>
            </a:extLst>
          </p:cNvPr>
          <p:cNvSpPr txBox="1"/>
          <p:nvPr/>
        </p:nvSpPr>
        <p:spPr>
          <a:xfrm>
            <a:off x="6653148" y="2567201"/>
            <a:ext cx="208262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a:ea typeface="+mn-ea"/>
                <a:cs typeface="+mn-cs"/>
              </a:rPr>
              <a:t>The SVE register set</a:t>
            </a:r>
            <a:endParaRPr kumimoji="0" lang="hu-HU" sz="1300" b="1" i="0" u="none" strike="noStrike" kern="1200" cap="none" spc="0" normalizeH="0" baseline="0" noProof="0">
              <a:ln>
                <a:noFill/>
              </a:ln>
              <a:solidFill>
                <a:srgbClr val="000000"/>
              </a:solidFill>
              <a:effectLst/>
              <a:uLnTx/>
              <a:uFillTx/>
              <a:latin typeface="Verdana"/>
              <a:ea typeface="+mn-ea"/>
              <a:cs typeface="+mn-cs"/>
            </a:endParaRPr>
          </a:p>
        </p:txBody>
      </p:sp>
      <p:sp>
        <p:nvSpPr>
          <p:cNvPr id="35" name="Text Box 16">
            <a:extLst>
              <a:ext uri="{FF2B5EF4-FFF2-40B4-BE49-F238E27FC236}">
                <a16:creationId xmlns:a16="http://schemas.microsoft.com/office/drawing/2014/main" id="{F204CC57-149D-4947-DE65-4715F08080C8}"/>
              </a:ext>
            </a:extLst>
          </p:cNvPr>
          <p:cNvSpPr txBox="1">
            <a:spLocks noChangeArrowheads="1"/>
          </p:cNvSpPr>
          <p:nvPr/>
        </p:nvSpPr>
        <p:spPr bwMode="auto">
          <a:xfrm>
            <a:off x="2582642" y="1816936"/>
            <a:ext cx="388439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Register sets provided by the Arm </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ISA</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TextBox 35">
            <a:extLst>
              <a:ext uri="{FF2B5EF4-FFF2-40B4-BE49-F238E27FC236}">
                <a16:creationId xmlns:a16="http://schemas.microsoft.com/office/drawing/2014/main" id="{CB4CD594-1C57-608E-3353-56AEB3B3697F}"/>
              </a:ext>
            </a:extLst>
          </p:cNvPr>
          <p:cNvSpPr txBox="1"/>
          <p:nvPr/>
        </p:nvSpPr>
        <p:spPr>
          <a:xfrm>
            <a:off x="71500" y="3373185"/>
            <a:ext cx="1309974"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1" u="none" strike="noStrike" kern="1200" cap="none" spc="0" normalizeH="0" baseline="0" noProof="0">
                <a:ln>
                  <a:noFill/>
                </a:ln>
                <a:solidFill>
                  <a:srgbClr val="000000"/>
                </a:solidFill>
                <a:effectLst/>
                <a:uLnTx/>
                <a:uFillTx/>
                <a:latin typeface="Verdana"/>
                <a:ea typeface="+mn-ea"/>
                <a:cs typeface="+mn-cs"/>
              </a:rPr>
              <a:t>Introduced in</a:t>
            </a:r>
          </a:p>
        </p:txBody>
      </p:sp>
      <p:sp>
        <p:nvSpPr>
          <p:cNvPr id="37" name="TextBox 36">
            <a:extLst>
              <a:ext uri="{FF2B5EF4-FFF2-40B4-BE49-F238E27FC236}">
                <a16:creationId xmlns:a16="http://schemas.microsoft.com/office/drawing/2014/main" id="{43B8D83B-E610-89A1-2AB0-6B9CC37B2F47}"/>
              </a:ext>
            </a:extLst>
          </p:cNvPr>
          <p:cNvSpPr txBox="1"/>
          <p:nvPr/>
        </p:nvSpPr>
        <p:spPr>
          <a:xfrm>
            <a:off x="762144" y="3868383"/>
            <a:ext cx="1257075"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300" b="0" i="1" u="none" strike="noStrike" kern="1200" cap="none" spc="0" normalizeH="0" baseline="0" noProof="0" dirty="0">
                <a:ln>
                  <a:noFill/>
                </a:ln>
                <a:solidFill>
                  <a:srgbClr val="000000"/>
                </a:solidFill>
                <a:effectLst/>
                <a:uLnTx/>
                <a:uFillTx/>
                <a:latin typeface="Verdana"/>
                <a:ea typeface="+mn-ea"/>
                <a:cs typeface="+mn-cs"/>
              </a:rPr>
              <a:t>(1985/2002)</a:t>
            </a:r>
          </a:p>
        </p:txBody>
      </p:sp>
      <p:sp>
        <p:nvSpPr>
          <p:cNvPr id="38" name="TextBox 37">
            <a:extLst>
              <a:ext uri="{FF2B5EF4-FFF2-40B4-BE49-F238E27FC236}">
                <a16:creationId xmlns:a16="http://schemas.microsoft.com/office/drawing/2014/main" id="{3884AF8D-145E-778D-384D-166318726C8E}"/>
              </a:ext>
            </a:extLst>
          </p:cNvPr>
          <p:cNvSpPr txBox="1"/>
          <p:nvPr/>
        </p:nvSpPr>
        <p:spPr>
          <a:xfrm>
            <a:off x="3909527" y="3868240"/>
            <a:ext cx="1257075"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300" b="0" i="1" u="none" strike="noStrike" kern="1200" cap="none" spc="0" normalizeH="0" baseline="0" noProof="0" dirty="0">
                <a:ln>
                  <a:noFill/>
                </a:ln>
                <a:solidFill>
                  <a:srgbClr val="000000"/>
                </a:solidFill>
                <a:effectLst/>
                <a:uLnTx/>
                <a:uFillTx/>
                <a:latin typeface="Verdana"/>
                <a:ea typeface="+mn-ea"/>
                <a:cs typeface="+mn-cs"/>
              </a:rPr>
              <a:t>(2000/2005)</a:t>
            </a:r>
          </a:p>
        </p:txBody>
      </p:sp>
      <p:sp>
        <p:nvSpPr>
          <p:cNvPr id="39" name="TextBox 38">
            <a:extLst>
              <a:ext uri="{FF2B5EF4-FFF2-40B4-BE49-F238E27FC236}">
                <a16:creationId xmlns:a16="http://schemas.microsoft.com/office/drawing/2014/main" id="{6A0FE464-B9E3-B593-8ADB-D6721D50C8B2}"/>
              </a:ext>
            </a:extLst>
          </p:cNvPr>
          <p:cNvSpPr txBox="1"/>
          <p:nvPr/>
        </p:nvSpPr>
        <p:spPr>
          <a:xfrm>
            <a:off x="7264139" y="3870045"/>
            <a:ext cx="75854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300" b="0" i="1" u="none" strike="noStrike" kern="1200" cap="none" spc="0" normalizeH="0" baseline="0" noProof="0">
                <a:ln>
                  <a:noFill/>
                </a:ln>
                <a:solidFill>
                  <a:srgbClr val="000000"/>
                </a:solidFill>
                <a:effectLst/>
                <a:uLnTx/>
                <a:uFillTx/>
                <a:latin typeface="Verdana"/>
                <a:ea typeface="+mn-ea"/>
                <a:cs typeface="+mn-cs"/>
              </a:rPr>
              <a:t>(2017)</a:t>
            </a:r>
          </a:p>
        </p:txBody>
      </p:sp>
      <p:sp>
        <p:nvSpPr>
          <p:cNvPr id="40" name="Left Brace 39">
            <a:extLst>
              <a:ext uri="{FF2B5EF4-FFF2-40B4-BE49-F238E27FC236}">
                <a16:creationId xmlns:a16="http://schemas.microsoft.com/office/drawing/2014/main" id="{792B8BBB-D798-A378-A508-D6CF6B7D590D}"/>
              </a:ext>
            </a:extLst>
          </p:cNvPr>
          <p:cNvSpPr/>
          <p:nvPr/>
        </p:nvSpPr>
        <p:spPr bwMode="auto">
          <a:xfrm rot="16200000">
            <a:off x="2962930" y="1507865"/>
            <a:ext cx="238860" cy="547200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41" name="Left Brace 40">
            <a:extLst>
              <a:ext uri="{FF2B5EF4-FFF2-40B4-BE49-F238E27FC236}">
                <a16:creationId xmlns:a16="http://schemas.microsoft.com/office/drawing/2014/main" id="{76D0B781-C027-8C3E-BF0A-D3DB03609619}"/>
              </a:ext>
            </a:extLst>
          </p:cNvPr>
          <p:cNvSpPr/>
          <p:nvPr/>
        </p:nvSpPr>
        <p:spPr bwMode="auto">
          <a:xfrm rot="16200000">
            <a:off x="7579386" y="3404995"/>
            <a:ext cx="238860" cy="1676905"/>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42" name="Rounded Rectangle 28">
            <a:extLst>
              <a:ext uri="{FF2B5EF4-FFF2-40B4-BE49-F238E27FC236}">
                <a16:creationId xmlns:a16="http://schemas.microsoft.com/office/drawing/2014/main" id="{D97AD366-1D22-8512-BB72-88014B67FD66}"/>
              </a:ext>
            </a:extLst>
          </p:cNvPr>
          <p:cNvSpPr/>
          <p:nvPr/>
        </p:nvSpPr>
        <p:spPr bwMode="auto">
          <a:xfrm>
            <a:off x="6196857" y="2505216"/>
            <a:ext cx="2896457" cy="2196000"/>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3" name="TextBox 42">
            <a:extLst>
              <a:ext uri="{FF2B5EF4-FFF2-40B4-BE49-F238E27FC236}">
                <a16:creationId xmlns:a16="http://schemas.microsoft.com/office/drawing/2014/main" id="{A61A3D18-3561-049B-9591-0776EC9A8D98}"/>
              </a:ext>
            </a:extLst>
          </p:cNvPr>
          <p:cNvSpPr txBox="1"/>
          <p:nvPr/>
        </p:nvSpPr>
        <p:spPr>
          <a:xfrm>
            <a:off x="2384399" y="4691262"/>
            <a:ext cx="3100529" cy="338554"/>
          </a:xfrm>
          <a:prstGeom prst="rect">
            <a:avLst/>
          </a:prstGeom>
          <a:noFill/>
        </p:spPr>
        <p:txBody>
          <a:bodyPr wrap="none" rtlCol="0">
            <a:spAutoFit/>
          </a:bodyPr>
          <a:lstStyle/>
          <a:p>
            <a:r>
              <a:rPr lang="en-US" sz="1600" dirty="0"/>
              <a:t>Figure: The SVE register set</a:t>
            </a:r>
            <a:endParaRPr lang="hu-HU" sz="1600" dirty="0"/>
          </a:p>
        </p:txBody>
      </p:sp>
    </p:spTree>
    <p:extLst>
      <p:ext uri="{BB962C8B-B14F-4D97-AF65-F5344CB8AC3E}">
        <p14:creationId xmlns:p14="http://schemas.microsoft.com/office/powerpoint/2010/main" val="102409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ppt_x"/>
                                          </p:val>
                                        </p:tav>
                                        <p:tav tm="100000">
                                          <p:val>
                                            <p:strVal val="#ppt_x"/>
                                          </p:val>
                                        </p:tav>
                                      </p:tavLst>
                                    </p:anim>
                                    <p:anim calcmode="lin" valueType="num">
                                      <p:cBhvr additive="base">
                                        <p:cTn id="60" dur="500" fill="hold"/>
                                        <p:tgtEl>
                                          <p:spTgt spid="2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ppt_x"/>
                                          </p:val>
                                        </p:tav>
                                        <p:tav tm="100000">
                                          <p:val>
                                            <p:strVal val="#ppt_x"/>
                                          </p:val>
                                        </p:tav>
                                      </p:tavLst>
                                    </p:anim>
                                    <p:anim calcmode="lin" valueType="num">
                                      <p:cBhvr additive="base">
                                        <p:cTn id="64" dur="500" fill="hold"/>
                                        <p:tgtEl>
                                          <p:spTgt spid="3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ppt_x"/>
                                          </p:val>
                                        </p:tav>
                                        <p:tav tm="100000">
                                          <p:val>
                                            <p:strVal val="#ppt_x"/>
                                          </p:val>
                                        </p:tav>
                                      </p:tavLst>
                                    </p:anim>
                                    <p:anim calcmode="lin" valueType="num">
                                      <p:cBhvr additive="base">
                                        <p:cTn id="68" dur="500" fill="hold"/>
                                        <p:tgtEl>
                                          <p:spTgt spid="3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500" fill="hold"/>
                                        <p:tgtEl>
                                          <p:spTgt spid="33"/>
                                        </p:tgtEl>
                                        <p:attrNameLst>
                                          <p:attrName>ppt_x</p:attrName>
                                        </p:attrNameLst>
                                      </p:cBhvr>
                                      <p:tavLst>
                                        <p:tav tm="0">
                                          <p:val>
                                            <p:strVal val="#ppt_x"/>
                                          </p:val>
                                        </p:tav>
                                        <p:tav tm="100000">
                                          <p:val>
                                            <p:strVal val="#ppt_x"/>
                                          </p:val>
                                        </p:tav>
                                      </p:tavLst>
                                    </p:anim>
                                    <p:anim calcmode="lin" valueType="num">
                                      <p:cBhvr additive="base">
                                        <p:cTn id="76" dur="500" fill="hold"/>
                                        <p:tgtEl>
                                          <p:spTgt spid="3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additive="base">
                                        <p:cTn id="79" dur="500" fill="hold"/>
                                        <p:tgtEl>
                                          <p:spTgt spid="34"/>
                                        </p:tgtEl>
                                        <p:attrNameLst>
                                          <p:attrName>ppt_x</p:attrName>
                                        </p:attrNameLst>
                                      </p:cBhvr>
                                      <p:tavLst>
                                        <p:tav tm="0">
                                          <p:val>
                                            <p:strVal val="#ppt_x"/>
                                          </p:val>
                                        </p:tav>
                                        <p:tav tm="100000">
                                          <p:val>
                                            <p:strVal val="#ppt_x"/>
                                          </p:val>
                                        </p:tav>
                                      </p:tavLst>
                                    </p:anim>
                                    <p:anim calcmode="lin" valueType="num">
                                      <p:cBhvr additive="base">
                                        <p:cTn id="80" dur="500" fill="hold"/>
                                        <p:tgtEl>
                                          <p:spTgt spid="3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additive="base">
                                        <p:cTn id="83" dur="500" fill="hold"/>
                                        <p:tgtEl>
                                          <p:spTgt spid="35"/>
                                        </p:tgtEl>
                                        <p:attrNameLst>
                                          <p:attrName>ppt_x</p:attrName>
                                        </p:attrNameLst>
                                      </p:cBhvr>
                                      <p:tavLst>
                                        <p:tav tm="0">
                                          <p:val>
                                            <p:strVal val="#ppt_x"/>
                                          </p:val>
                                        </p:tav>
                                        <p:tav tm="100000">
                                          <p:val>
                                            <p:strVal val="#ppt_x"/>
                                          </p:val>
                                        </p:tav>
                                      </p:tavLst>
                                    </p:anim>
                                    <p:anim calcmode="lin" valueType="num">
                                      <p:cBhvr additive="base">
                                        <p:cTn id="84" dur="500" fill="hold"/>
                                        <p:tgtEl>
                                          <p:spTgt spid="3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anim calcmode="lin" valueType="num">
                                      <p:cBhvr additive="base">
                                        <p:cTn id="87" dur="500" fill="hold"/>
                                        <p:tgtEl>
                                          <p:spTgt spid="36"/>
                                        </p:tgtEl>
                                        <p:attrNameLst>
                                          <p:attrName>ppt_x</p:attrName>
                                        </p:attrNameLst>
                                      </p:cBhvr>
                                      <p:tavLst>
                                        <p:tav tm="0">
                                          <p:val>
                                            <p:strVal val="#ppt_x"/>
                                          </p:val>
                                        </p:tav>
                                        <p:tav tm="100000">
                                          <p:val>
                                            <p:strVal val="#ppt_x"/>
                                          </p:val>
                                        </p:tav>
                                      </p:tavLst>
                                    </p:anim>
                                    <p:anim calcmode="lin" valueType="num">
                                      <p:cBhvr additive="base">
                                        <p:cTn id="88" dur="500" fill="hold"/>
                                        <p:tgtEl>
                                          <p:spTgt spid="3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anim calcmode="lin" valueType="num">
                                      <p:cBhvr additive="base">
                                        <p:cTn id="91" dur="500" fill="hold"/>
                                        <p:tgtEl>
                                          <p:spTgt spid="37"/>
                                        </p:tgtEl>
                                        <p:attrNameLst>
                                          <p:attrName>ppt_x</p:attrName>
                                        </p:attrNameLst>
                                      </p:cBhvr>
                                      <p:tavLst>
                                        <p:tav tm="0">
                                          <p:val>
                                            <p:strVal val="#ppt_x"/>
                                          </p:val>
                                        </p:tav>
                                        <p:tav tm="100000">
                                          <p:val>
                                            <p:strVal val="#ppt_x"/>
                                          </p:val>
                                        </p:tav>
                                      </p:tavLst>
                                    </p:anim>
                                    <p:anim calcmode="lin" valueType="num">
                                      <p:cBhvr additive="base">
                                        <p:cTn id="92" dur="500" fill="hold"/>
                                        <p:tgtEl>
                                          <p:spTgt spid="3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anim calcmode="lin" valueType="num">
                                      <p:cBhvr additive="base">
                                        <p:cTn id="95" dur="500" fill="hold"/>
                                        <p:tgtEl>
                                          <p:spTgt spid="38"/>
                                        </p:tgtEl>
                                        <p:attrNameLst>
                                          <p:attrName>ppt_x</p:attrName>
                                        </p:attrNameLst>
                                      </p:cBhvr>
                                      <p:tavLst>
                                        <p:tav tm="0">
                                          <p:val>
                                            <p:strVal val="#ppt_x"/>
                                          </p:val>
                                        </p:tav>
                                        <p:tav tm="100000">
                                          <p:val>
                                            <p:strVal val="#ppt_x"/>
                                          </p:val>
                                        </p:tav>
                                      </p:tavLst>
                                    </p:anim>
                                    <p:anim calcmode="lin" valueType="num">
                                      <p:cBhvr additive="base">
                                        <p:cTn id="96" dur="500" fill="hold"/>
                                        <p:tgtEl>
                                          <p:spTgt spid="38"/>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9"/>
                                        </p:tgtEl>
                                        <p:attrNameLst>
                                          <p:attrName>style.visibility</p:attrName>
                                        </p:attrNameLst>
                                      </p:cBhvr>
                                      <p:to>
                                        <p:strVal val="visible"/>
                                      </p:to>
                                    </p:set>
                                    <p:anim calcmode="lin" valueType="num">
                                      <p:cBhvr additive="base">
                                        <p:cTn id="99" dur="500" fill="hold"/>
                                        <p:tgtEl>
                                          <p:spTgt spid="39"/>
                                        </p:tgtEl>
                                        <p:attrNameLst>
                                          <p:attrName>ppt_x</p:attrName>
                                        </p:attrNameLst>
                                      </p:cBhvr>
                                      <p:tavLst>
                                        <p:tav tm="0">
                                          <p:val>
                                            <p:strVal val="#ppt_x"/>
                                          </p:val>
                                        </p:tav>
                                        <p:tav tm="100000">
                                          <p:val>
                                            <p:strVal val="#ppt_x"/>
                                          </p:val>
                                        </p:tav>
                                      </p:tavLst>
                                    </p:anim>
                                    <p:anim calcmode="lin" valueType="num">
                                      <p:cBhvr additive="base">
                                        <p:cTn id="100" dur="500" fill="hold"/>
                                        <p:tgtEl>
                                          <p:spTgt spid="39"/>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40"/>
                                        </p:tgtEl>
                                        <p:attrNameLst>
                                          <p:attrName>style.visibility</p:attrName>
                                        </p:attrNameLst>
                                      </p:cBhvr>
                                      <p:to>
                                        <p:strVal val="visible"/>
                                      </p:to>
                                    </p:set>
                                    <p:anim calcmode="lin" valueType="num">
                                      <p:cBhvr additive="base">
                                        <p:cTn id="103" dur="500" fill="hold"/>
                                        <p:tgtEl>
                                          <p:spTgt spid="40"/>
                                        </p:tgtEl>
                                        <p:attrNameLst>
                                          <p:attrName>ppt_x</p:attrName>
                                        </p:attrNameLst>
                                      </p:cBhvr>
                                      <p:tavLst>
                                        <p:tav tm="0">
                                          <p:val>
                                            <p:strVal val="#ppt_x"/>
                                          </p:val>
                                        </p:tav>
                                        <p:tav tm="100000">
                                          <p:val>
                                            <p:strVal val="#ppt_x"/>
                                          </p:val>
                                        </p:tav>
                                      </p:tavLst>
                                    </p:anim>
                                    <p:anim calcmode="lin" valueType="num">
                                      <p:cBhvr additive="base">
                                        <p:cTn id="104" dur="500" fill="hold"/>
                                        <p:tgtEl>
                                          <p:spTgt spid="40"/>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41"/>
                                        </p:tgtEl>
                                        <p:attrNameLst>
                                          <p:attrName>style.visibility</p:attrName>
                                        </p:attrNameLst>
                                      </p:cBhvr>
                                      <p:to>
                                        <p:strVal val="visible"/>
                                      </p:to>
                                    </p:set>
                                    <p:anim calcmode="lin" valueType="num">
                                      <p:cBhvr additive="base">
                                        <p:cTn id="107" dur="500" fill="hold"/>
                                        <p:tgtEl>
                                          <p:spTgt spid="41"/>
                                        </p:tgtEl>
                                        <p:attrNameLst>
                                          <p:attrName>ppt_x</p:attrName>
                                        </p:attrNameLst>
                                      </p:cBhvr>
                                      <p:tavLst>
                                        <p:tav tm="0">
                                          <p:val>
                                            <p:strVal val="#ppt_x"/>
                                          </p:val>
                                        </p:tav>
                                        <p:tav tm="100000">
                                          <p:val>
                                            <p:strVal val="#ppt_x"/>
                                          </p:val>
                                        </p:tav>
                                      </p:tavLst>
                                    </p:anim>
                                    <p:anim calcmode="lin" valueType="num">
                                      <p:cBhvr additive="base">
                                        <p:cTn id="108" dur="500" fill="hold"/>
                                        <p:tgtEl>
                                          <p:spTgt spid="4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42"/>
                                        </p:tgtEl>
                                        <p:attrNameLst>
                                          <p:attrName>style.visibility</p:attrName>
                                        </p:attrNameLst>
                                      </p:cBhvr>
                                      <p:to>
                                        <p:strVal val="visible"/>
                                      </p:to>
                                    </p:set>
                                    <p:anim calcmode="lin" valueType="num">
                                      <p:cBhvr additive="base">
                                        <p:cTn id="111" dur="500" fill="hold"/>
                                        <p:tgtEl>
                                          <p:spTgt spid="42"/>
                                        </p:tgtEl>
                                        <p:attrNameLst>
                                          <p:attrName>ppt_x</p:attrName>
                                        </p:attrNameLst>
                                      </p:cBhvr>
                                      <p:tavLst>
                                        <p:tav tm="0">
                                          <p:val>
                                            <p:strVal val="#ppt_x"/>
                                          </p:val>
                                        </p:tav>
                                        <p:tav tm="100000">
                                          <p:val>
                                            <p:strVal val="#ppt_x"/>
                                          </p:val>
                                        </p:tav>
                                      </p:tavLst>
                                    </p:anim>
                                    <p:anim calcmode="lin" valueType="num">
                                      <p:cBhvr additive="base">
                                        <p:cTn id="112" dur="500" fill="hold"/>
                                        <p:tgtEl>
                                          <p:spTgt spid="4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43"/>
                                        </p:tgtEl>
                                        <p:attrNameLst>
                                          <p:attrName>style.visibility</p:attrName>
                                        </p:attrNameLst>
                                      </p:cBhvr>
                                      <p:to>
                                        <p:strVal val="visible"/>
                                      </p:to>
                                    </p:set>
                                    <p:anim calcmode="lin" valueType="num">
                                      <p:cBhvr additive="base">
                                        <p:cTn id="115" dur="500" fill="hold"/>
                                        <p:tgtEl>
                                          <p:spTgt spid="43"/>
                                        </p:tgtEl>
                                        <p:attrNameLst>
                                          <p:attrName>ppt_x</p:attrName>
                                        </p:attrNameLst>
                                      </p:cBhvr>
                                      <p:tavLst>
                                        <p:tav tm="0">
                                          <p:val>
                                            <p:strVal val="#ppt_x"/>
                                          </p:val>
                                        </p:tav>
                                        <p:tav tm="100000">
                                          <p:val>
                                            <p:strVal val="#ppt_x"/>
                                          </p:val>
                                        </p:tav>
                                      </p:tavLst>
                                    </p:anim>
                                    <p:anim calcmode="lin" valueType="num">
                                      <p:cBhvr additive="base">
                                        <p:cTn id="1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9" grpId="0"/>
      <p:bldP spid="20" grpId="0"/>
      <p:bldP spid="21" grpId="0"/>
      <p:bldP spid="22" grpId="0"/>
      <p:bldP spid="23" grpId="0"/>
      <p:bldP spid="24" grpId="0"/>
      <p:bldP spid="25" grpId="0" animBg="1"/>
      <p:bldP spid="26" grpId="0" animBg="1"/>
      <p:bldP spid="27" grpId="0" animBg="1"/>
      <p:bldP spid="28" grpId="0" animBg="1"/>
      <p:bldP spid="29" grpId="0" animBg="1"/>
      <p:bldP spid="30" grpId="0" animBg="1"/>
      <p:bldP spid="31" grpId="0" animBg="1"/>
      <p:bldP spid="32" grpId="0"/>
      <p:bldP spid="33" grpId="0"/>
      <p:bldP spid="34" grpId="0"/>
      <p:bldP spid="35" grpId="0"/>
      <p:bldP spid="36" grpId="0"/>
      <p:bldP spid="37" grpId="0"/>
      <p:bldP spid="38" grpId="0"/>
      <p:bldP spid="39" grpId="0"/>
      <p:bldP spid="40" grpId="0" animBg="1"/>
      <p:bldP spid="41" grpId="0" animBg="1"/>
      <p:bldP spid="42" grpId="0" animBg="1"/>
      <p:bldP spid="4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045" y="442540"/>
            <a:ext cx="27430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The SVE register set</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Picture 5"/>
          <p:cNvPicPr>
            <a:picLocks noChangeAspect="1"/>
          </p:cNvPicPr>
          <p:nvPr/>
        </p:nvPicPr>
        <p:blipFill>
          <a:blip r:embed="rId2"/>
          <a:stretch>
            <a:fillRect/>
          </a:stretch>
        </p:blipFill>
        <p:spPr>
          <a:xfrm>
            <a:off x="1781690" y="3365995"/>
            <a:ext cx="5175575" cy="1784774"/>
          </a:xfrm>
          <a:prstGeom prst="rect">
            <a:avLst/>
          </a:prstGeom>
        </p:spPr>
      </p:pic>
      <p:sp>
        <p:nvSpPr>
          <p:cNvPr id="7" name="TextBox 6"/>
          <p:cNvSpPr txBox="1"/>
          <p:nvPr/>
        </p:nvSpPr>
        <p:spPr>
          <a:xfrm>
            <a:off x="3806915" y="5150616"/>
            <a:ext cx="14863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LEN: 1 to 16</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8" name="Title 1"/>
          <p:cNvSpPr>
            <a:spLocks noGrp="1"/>
          </p:cNvSpPr>
          <p:nvPr>
            <p:ph type="title"/>
          </p:nvPr>
        </p:nvSpPr>
        <p:spPr>
          <a:xfrm>
            <a:off x="0" y="-63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2.2.4 A closer look at the SVE register set-based ISA extensions (2)</a:t>
            </a:r>
            <a:endParaRPr lang="en-US" sz="1700" dirty="0">
              <a:solidFill>
                <a:srgbClr val="FFFFFF"/>
              </a:solidFill>
            </a:endParaRPr>
          </a:p>
        </p:txBody>
      </p:sp>
      <p:sp>
        <p:nvSpPr>
          <p:cNvPr id="3" name="Rounded Rectangle 2"/>
          <p:cNvSpPr/>
          <p:nvPr/>
        </p:nvSpPr>
        <p:spPr bwMode="auto">
          <a:xfrm>
            <a:off x="-21021" y="2597896"/>
            <a:ext cx="9224957" cy="584775"/>
          </a:xfrm>
          <a:prstGeom prst="roundRect">
            <a:avLst/>
          </a:prstGeom>
          <a:solidFill>
            <a:schemeClr val="bg1">
              <a:lumMod val="95000"/>
            </a:schemeClr>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245564" y="2597896"/>
            <a:ext cx="8898911"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The </a:t>
            </a:r>
            <a:r>
              <a:rPr kumimoji="0" lang="en-US" sz="1600" b="0" i="0" u="none" strike="noStrike" kern="1200" cap="none" spc="-30" normalizeH="0" baseline="0" noProof="0" dirty="0">
                <a:ln>
                  <a:noFill/>
                </a:ln>
                <a:solidFill>
                  <a:srgbClr val="0070C0"/>
                </a:solidFill>
                <a:effectLst/>
                <a:uLnTx/>
                <a:uFillTx/>
                <a:latin typeface="Verdana"/>
                <a:ea typeface="+mn-ea"/>
                <a:cs typeface="+mn-cs"/>
              </a:rPr>
              <a:t>1. lanes </a:t>
            </a:r>
            <a:r>
              <a:rPr kumimoji="0" lang="en-US" sz="1600" b="0" i="0" u="none" strike="noStrike" kern="1200" cap="none" spc="-30" normalizeH="0" baseline="0" noProof="0" dirty="0">
                <a:ln>
                  <a:noFill/>
                </a:ln>
                <a:solidFill>
                  <a:srgbClr val="000000"/>
                </a:solidFill>
                <a:effectLst/>
                <a:uLnTx/>
                <a:uFillTx/>
                <a:latin typeface="Verdana"/>
                <a:ea typeface="+mn-ea"/>
                <a:cs typeface="+mn-cs"/>
              </a:rPr>
              <a:t>(first 128 bits) of the SVE Z register set are </a:t>
            </a:r>
            <a:r>
              <a:rPr kumimoji="0" lang="en-US" sz="1600" b="0" i="0" u="none" strike="noStrike" kern="1200" cap="none" spc="-30" normalizeH="0" baseline="0" noProof="0" dirty="0">
                <a:ln>
                  <a:noFill/>
                </a:ln>
                <a:solidFill>
                  <a:srgbClr val="0070C0"/>
                </a:solidFill>
                <a:effectLst/>
                <a:uLnTx/>
                <a:uFillTx/>
                <a:latin typeface="Verdana"/>
                <a:ea typeface="+mn-ea"/>
                <a:cs typeface="+mn-cs"/>
              </a:rPr>
              <a:t>shared with the 32 128-bit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wide SIMD registers (V0-31)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Armv8.0 ISA, as indicated below.</a:t>
            </a:r>
          </a:p>
        </p:txBody>
      </p:sp>
      <p:sp>
        <p:nvSpPr>
          <p:cNvPr id="2" name="TextBox 1"/>
          <p:cNvSpPr txBox="1"/>
          <p:nvPr/>
        </p:nvSpPr>
        <p:spPr>
          <a:xfrm>
            <a:off x="245564" y="782773"/>
            <a:ext cx="9325819" cy="1800493"/>
          </a:xfrm>
          <a:prstGeom prst="rect">
            <a:avLst/>
          </a:prstGeom>
          <a:noFill/>
        </p:spPr>
        <p:txBody>
          <a:bodyPr wrap="square" rtlCol="0">
            <a:spAutoFit/>
          </a:bodyPr>
          <a:lstStyle/>
          <a:p>
            <a:pPr marL="285750" lvl="0" indent="-285750">
              <a:spcAft>
                <a:spcPts val="600"/>
              </a:spcAft>
              <a:buFont typeface="Arial" panose="020B0604020202020204" pitchFamily="34" charset="0"/>
              <a:buChar char="•"/>
              <a:defRPr/>
            </a:pPr>
            <a:r>
              <a:rPr lang="en-US" sz="1600" dirty="0">
                <a:solidFill>
                  <a:srgbClr val="000000"/>
                </a:solidFill>
              </a:rPr>
              <a:t>The </a:t>
            </a:r>
            <a:r>
              <a:rPr lang="en-US" sz="1600" dirty="0">
                <a:solidFill>
                  <a:srgbClr val="0070C0"/>
                </a:solidFill>
              </a:rPr>
              <a:t>SVE register set consists of </a:t>
            </a:r>
            <a:r>
              <a:rPr lang="en-US" sz="1600" dirty="0">
                <a:solidFill>
                  <a:srgbClr val="FF0000"/>
                </a:solidFill>
              </a:rPr>
              <a:t>32</a:t>
            </a:r>
            <a:r>
              <a:rPr lang="en-US" sz="1600" dirty="0">
                <a:solidFill>
                  <a:srgbClr val="0070C0"/>
                </a:solidFill>
              </a:rPr>
              <a:t> </a:t>
            </a:r>
            <a:r>
              <a:rPr lang="en-US" sz="1600" dirty="0">
                <a:solidFill>
                  <a:srgbClr val="FF0000"/>
                </a:solidFill>
              </a:rPr>
              <a:t>Z registers</a:t>
            </a:r>
            <a:r>
              <a:rPr lang="en-US" sz="1600" dirty="0">
                <a:solidFill>
                  <a:srgbClr val="000000"/>
                </a:solidFill>
              </a:rPr>
              <a:t>.</a:t>
            </a:r>
          </a:p>
          <a:p>
            <a:pPr marL="285750" lvl="0" indent="-285750">
              <a:spcAft>
                <a:spcPts val="600"/>
              </a:spcAft>
              <a:buFont typeface="Arial" panose="020B0604020202020204" pitchFamily="34" charset="0"/>
              <a:buChar char="•"/>
              <a:defRPr/>
            </a:pPr>
            <a:r>
              <a:rPr lang="en-US" sz="1600" dirty="0">
                <a:solidFill>
                  <a:srgbClr val="000000"/>
                </a:solidFill>
              </a:rPr>
              <a:t>Their </a:t>
            </a:r>
            <a:r>
              <a:rPr lang="en-US" sz="1600" dirty="0">
                <a:solidFill>
                  <a:srgbClr val="FF0000"/>
                </a:solidFill>
              </a:rPr>
              <a:t>size</a:t>
            </a:r>
            <a:r>
              <a:rPr lang="en-US" sz="1600" dirty="0">
                <a:solidFill>
                  <a:srgbClr val="000000"/>
                </a:solidFill>
              </a:rPr>
              <a:t> is </a:t>
            </a:r>
            <a:r>
              <a:rPr lang="en-US" sz="1600" dirty="0">
                <a:solidFill>
                  <a:srgbClr val="0070C0"/>
                </a:solidFill>
              </a:rPr>
              <a:t>not fixed </a:t>
            </a:r>
            <a:r>
              <a:rPr lang="en-US" sz="1600" dirty="0">
                <a:solidFill>
                  <a:srgbClr val="000000"/>
                </a:solidFill>
              </a:rPr>
              <a:t>but </a:t>
            </a:r>
            <a:r>
              <a:rPr lang="en-US" sz="1600" dirty="0">
                <a:solidFill>
                  <a:srgbClr val="0070C0"/>
                </a:solidFill>
              </a:rPr>
              <a:t>depends on the width of the SIMD execution units </a:t>
            </a:r>
            <a:r>
              <a:rPr lang="en-US" sz="1600" dirty="0"/>
              <a:t>of the </a:t>
            </a:r>
            <a:r>
              <a:rPr lang="en-US" sz="1600" spc="-30" dirty="0"/>
              <a:t>processor</a:t>
            </a:r>
            <a:r>
              <a:rPr lang="en-US" sz="1600" spc="-30" dirty="0">
                <a:solidFill>
                  <a:srgbClr val="0070C0"/>
                </a:solidFill>
              </a:rPr>
              <a:t>. </a:t>
            </a:r>
          </a:p>
          <a:p>
            <a:pPr marL="285750" lvl="0" indent="-285750">
              <a:spcAft>
                <a:spcPts val="600"/>
              </a:spcAft>
              <a:buFont typeface="Arial" panose="020B0604020202020204" pitchFamily="34" charset="0"/>
              <a:buChar char="•"/>
              <a:defRPr/>
            </a:pPr>
            <a:r>
              <a:rPr lang="en-US" sz="1600" spc="-30" dirty="0">
                <a:solidFill>
                  <a:srgbClr val="0070C0"/>
                </a:solidFill>
              </a:rPr>
              <a:t>Nevertheless, </a:t>
            </a:r>
            <a:r>
              <a:rPr lang="en-US" sz="1600" spc="-30" dirty="0">
                <a:solidFill>
                  <a:srgbClr val="000000"/>
                </a:solidFill>
              </a:rPr>
              <a:t>it should be a </a:t>
            </a:r>
            <a:r>
              <a:rPr lang="en-US" sz="1600" spc="-30" dirty="0">
                <a:solidFill>
                  <a:srgbClr val="0070C0"/>
                </a:solidFill>
              </a:rPr>
              <a:t>multiple of 128 bits (up to 16 x 128 = 2048 bits).</a:t>
            </a:r>
          </a:p>
          <a:p>
            <a:pPr lvl="0">
              <a:defRPr/>
            </a:pPr>
            <a:r>
              <a:rPr lang="en-US" sz="1600" dirty="0">
                <a:solidFill>
                  <a:srgbClr val="000000"/>
                </a:solidFill>
              </a:rPr>
              <a:t>    The </a:t>
            </a:r>
            <a:r>
              <a:rPr lang="en-US" sz="1600" dirty="0">
                <a:solidFill>
                  <a:srgbClr val="0070C0"/>
                </a:solidFill>
              </a:rPr>
              <a:t>actual size </a:t>
            </a:r>
            <a:r>
              <a:rPr lang="en-US" sz="1600" dirty="0">
                <a:solidFill>
                  <a:srgbClr val="000000"/>
                </a:solidFill>
              </a:rPr>
              <a:t>of the SVE registers is held </a:t>
            </a:r>
            <a:r>
              <a:rPr lang="en-US" sz="1600" dirty="0">
                <a:solidFill>
                  <a:srgbClr val="0070C0"/>
                </a:solidFill>
              </a:rPr>
              <a:t>in a field of a control register</a:t>
            </a:r>
            <a:r>
              <a:rPr lang="en-US" sz="1600" dirty="0">
                <a:solidFill>
                  <a:srgbClr val="000000"/>
                </a:solidFill>
              </a:rPr>
              <a:t> named</a:t>
            </a:r>
          </a:p>
          <a:p>
            <a:pPr lvl="0">
              <a:defRPr/>
            </a:pPr>
            <a:r>
              <a:rPr lang="en-US" sz="1600" dirty="0">
                <a:solidFill>
                  <a:srgbClr val="000000"/>
                </a:solidFill>
              </a:rPr>
              <a:t>       </a:t>
            </a:r>
            <a:r>
              <a:rPr lang="en-US" sz="1600" dirty="0">
                <a:solidFill>
                  <a:srgbClr val="0070C0"/>
                </a:solidFill>
              </a:rPr>
              <a:t>LEN</a:t>
            </a:r>
            <a:r>
              <a:rPr lang="en-US" sz="1600" dirty="0">
                <a:solidFill>
                  <a:srgbClr val="000000"/>
                </a:solidFill>
              </a:rPr>
              <a:t>, which we won't be discussing here.</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TextBox 3"/>
          <p:cNvSpPr txBox="1"/>
          <p:nvPr/>
        </p:nvSpPr>
        <p:spPr>
          <a:xfrm>
            <a:off x="2338215" y="5525174"/>
            <a:ext cx="40479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Designation of the SVE registers [96]</a:t>
            </a:r>
          </a:p>
        </p:txBody>
      </p:sp>
    </p:spTree>
    <p:extLst>
      <p:ext uri="{BB962C8B-B14F-4D97-AF65-F5344CB8AC3E}">
        <p14:creationId xmlns:p14="http://schemas.microsoft.com/office/powerpoint/2010/main" val="171485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 calcmode="lin" valueType="num">
                                      <p:cBhvr additive="base">
                                        <p:cTn id="3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additive="base">
                                        <p:cTn id="3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 calcmode="lin" valueType="num">
                                      <p:cBhvr additive="base">
                                        <p:cTn id="4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0" end="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 calcmode="lin" valueType="num">
                                      <p:cBhvr additive="base">
                                        <p:cTn id="4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82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2.2.4 A closer look at the SVE register set-based ISA extensions (3)</a:t>
            </a:r>
            <a:endParaRPr lang="en-US" sz="1700" dirty="0">
              <a:solidFill>
                <a:srgbClr val="FFFFFF"/>
              </a:solidFill>
            </a:endParaRPr>
          </a:p>
        </p:txBody>
      </p:sp>
      <p:pic>
        <p:nvPicPr>
          <p:cNvPr id="9" name="Picture 8"/>
          <p:cNvPicPr>
            <a:picLocks noChangeAspect="1"/>
          </p:cNvPicPr>
          <p:nvPr/>
        </p:nvPicPr>
        <p:blipFill rotWithShape="1">
          <a:blip r:embed="rId2"/>
          <a:srcRect l="2506" t="52625" b="6688"/>
          <a:stretch/>
        </p:blipFill>
        <p:spPr>
          <a:xfrm>
            <a:off x="-18510" y="953725"/>
            <a:ext cx="8754823" cy="3915436"/>
          </a:xfrm>
          <a:prstGeom prst="rect">
            <a:avLst/>
          </a:prstGeom>
        </p:spPr>
      </p:pic>
      <p:sp>
        <p:nvSpPr>
          <p:cNvPr id="3" name="TextBox 2"/>
          <p:cNvSpPr txBox="1"/>
          <p:nvPr/>
        </p:nvSpPr>
        <p:spPr>
          <a:xfrm>
            <a:off x="73288" y="440668"/>
            <a:ext cx="55330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Possible data elements per 128-bit lane </a:t>
            </a:r>
            <a:r>
              <a:rPr kumimoji="0" lang="en-US" sz="1800" b="0" i="0" u="none" strike="noStrike" kern="1200" cap="none" spc="0" normalizeH="0" baseline="0" noProof="0" dirty="0">
                <a:ln>
                  <a:noFill/>
                </a:ln>
                <a:solidFill>
                  <a:srgbClr val="000000"/>
                </a:solidFill>
                <a:effectLst/>
                <a:uLnTx/>
                <a:uFillTx/>
                <a:latin typeface="Verdana"/>
                <a:ea typeface="+mn-ea"/>
                <a:cs typeface="+mn-cs"/>
              </a:rPr>
              <a:t>[116]</a:t>
            </a:r>
          </a:p>
        </p:txBody>
      </p:sp>
      <p:sp>
        <p:nvSpPr>
          <p:cNvPr id="4" name="TextBox 3"/>
          <p:cNvSpPr txBox="1"/>
          <p:nvPr/>
        </p:nvSpPr>
        <p:spPr>
          <a:xfrm>
            <a:off x="521550" y="2934524"/>
            <a:ext cx="1433406" cy="116955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8-bit FX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16-bit FX/FP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32-bit FX/FP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64-bit FX/FP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128-bit FX</a:t>
            </a:r>
          </a:p>
        </p:txBody>
      </p:sp>
      <p:sp>
        <p:nvSpPr>
          <p:cNvPr id="5" name="TextBox 4"/>
          <p:cNvSpPr txBox="1"/>
          <p:nvPr/>
        </p:nvSpPr>
        <p:spPr>
          <a:xfrm>
            <a:off x="262525" y="2393885"/>
            <a:ext cx="210423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Possible data elements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 in the 128-bit lanes</a:t>
            </a:r>
          </a:p>
        </p:txBody>
      </p:sp>
    </p:spTree>
    <p:extLst>
      <p:ext uri="{BB962C8B-B14F-4D97-AF65-F5344CB8AC3E}">
        <p14:creationId xmlns:p14="http://schemas.microsoft.com/office/powerpoint/2010/main" val="3704797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384DB-EA9E-85FC-50DC-DF59EF58DF7D}"/>
              </a:ext>
            </a:extLst>
          </p:cNvPr>
          <p:cNvSpPr>
            <a:spLocks noGrp="1"/>
          </p:cNvSpPr>
          <p:nvPr>
            <p:ph type="title"/>
          </p:nvPr>
        </p:nvSpPr>
        <p:spPr/>
        <p:txBody>
          <a:bodyPr/>
          <a:lstStyle/>
          <a:p>
            <a:r>
              <a:rPr lang="en-US" sz="1700" dirty="0"/>
              <a:t>2.2.4 A closer look at the SVE register set-based ISA extensions (4)</a:t>
            </a:r>
            <a:endParaRPr lang="hu-HU" sz="1700" dirty="0"/>
          </a:p>
        </p:txBody>
      </p:sp>
      <p:sp>
        <p:nvSpPr>
          <p:cNvPr id="3" name="Rectangle: Rounded Corners 2">
            <a:extLst>
              <a:ext uri="{FF2B5EF4-FFF2-40B4-BE49-F238E27FC236}">
                <a16:creationId xmlns:a16="http://schemas.microsoft.com/office/drawing/2014/main" id="{3BDAD656-5694-C475-13AB-769CC4FD2ABB}"/>
              </a:ext>
            </a:extLst>
          </p:cNvPr>
          <p:cNvSpPr/>
          <p:nvPr/>
        </p:nvSpPr>
        <p:spPr bwMode="auto">
          <a:xfrm>
            <a:off x="9941" y="901018"/>
            <a:ext cx="9144000" cy="955762"/>
          </a:xfrm>
          <a:prstGeom prst="roundRect">
            <a:avLst/>
          </a:prstGeom>
          <a:solidFill>
            <a:schemeClr val="bg1">
              <a:lumMod val="95000"/>
            </a:schemeClr>
          </a:solidFill>
          <a:ln w="9525" cap="flat" cmpd="sng" algn="ctr">
            <a:solidFill>
              <a:srgbClr val="B6C8CA"/>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4" name="TextBox 3">
            <a:extLst>
              <a:ext uri="{FF2B5EF4-FFF2-40B4-BE49-F238E27FC236}">
                <a16:creationId xmlns:a16="http://schemas.microsoft.com/office/drawing/2014/main" id="{E95FCBE0-9BAD-148A-2BCC-7D3D52CEDC41}"/>
              </a:ext>
            </a:extLst>
          </p:cNvPr>
          <p:cNvSpPr txBox="1"/>
          <p:nvPr/>
        </p:nvSpPr>
        <p:spPr>
          <a:xfrm>
            <a:off x="231969" y="892791"/>
            <a:ext cx="8711296" cy="1231106"/>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80" normalizeH="0" baseline="0" noProof="0" dirty="0">
                <a:ln>
                  <a:noFill/>
                </a:ln>
                <a:solidFill>
                  <a:srgbClr val="000000"/>
                </a:solidFill>
                <a:effectLst/>
                <a:uLnTx/>
                <a:uFillTx/>
                <a:latin typeface="Verdana"/>
                <a:ea typeface="+mn-ea"/>
                <a:cs typeface="+mn-cs"/>
              </a:rPr>
              <a:t>The </a:t>
            </a:r>
            <a:r>
              <a:rPr kumimoji="0" lang="en-US" sz="1600" b="0" i="0" u="none" strike="noStrike" kern="1200" cap="none" spc="-80" normalizeH="0" baseline="0" noProof="0" dirty="0">
                <a:ln>
                  <a:noFill/>
                </a:ln>
                <a:solidFill>
                  <a:srgbClr val="FF0000"/>
                </a:solidFill>
                <a:effectLst/>
                <a:uLnTx/>
                <a:uFillTx/>
                <a:latin typeface="Verdana"/>
                <a:ea typeface="+mn-ea"/>
                <a:cs typeface="+mn-cs"/>
              </a:rPr>
              <a:t>SVE</a:t>
            </a:r>
            <a:r>
              <a:rPr kumimoji="0" lang="en-US" sz="1600" b="0" i="0" u="none" strike="noStrike" kern="1200" cap="none" spc="-80" normalizeH="0" baseline="0" noProof="0" dirty="0">
                <a:ln>
                  <a:noFill/>
                </a:ln>
                <a:solidFill>
                  <a:srgbClr val="000000"/>
                </a:solidFill>
                <a:effectLst/>
                <a:uLnTx/>
                <a:uFillTx/>
                <a:latin typeface="Verdana"/>
                <a:ea typeface="+mn-ea"/>
                <a:cs typeface="+mn-cs"/>
              </a:rPr>
              <a:t> extension was introduced in the </a:t>
            </a:r>
            <a:r>
              <a:rPr kumimoji="0" lang="en-US" sz="1600" b="0" i="0" u="none" strike="noStrike" kern="1200" cap="none" spc="-80" normalizeH="0" baseline="0" noProof="0" dirty="0">
                <a:ln>
                  <a:noFill/>
                </a:ln>
                <a:solidFill>
                  <a:srgbClr val="0070C0"/>
                </a:solidFill>
                <a:effectLst/>
                <a:uLnTx/>
                <a:uFillTx/>
                <a:latin typeface="Verdana"/>
                <a:ea typeface="+mn-ea"/>
                <a:cs typeface="+mn-cs"/>
              </a:rPr>
              <a:t>Armv8.2-A</a:t>
            </a:r>
            <a:r>
              <a:rPr kumimoji="0" lang="en-US" sz="1600" b="0" i="0" u="none" strike="noStrike" kern="1200" cap="none" spc="-80" normalizeH="0" baseline="0" noProof="0" dirty="0">
                <a:ln>
                  <a:noFill/>
                </a:ln>
                <a:solidFill>
                  <a:srgbClr val="000000"/>
                </a:solidFill>
                <a:effectLst/>
                <a:uLnTx/>
                <a:uFillTx/>
                <a:latin typeface="Verdana"/>
                <a:ea typeface="+mn-ea"/>
                <a:cs typeface="+mn-cs"/>
              </a:rPr>
              <a:t> ISA in </a:t>
            </a:r>
            <a:r>
              <a:rPr kumimoji="0" lang="en-US" sz="1600" b="0" i="0" u="none" strike="noStrike" kern="1200" cap="none" spc="-80" normalizeH="0" baseline="0" noProof="0" dirty="0">
                <a:ln>
                  <a:noFill/>
                </a:ln>
                <a:solidFill>
                  <a:srgbClr val="0070C0"/>
                </a:solidFill>
                <a:effectLst/>
                <a:uLnTx/>
                <a:uFillTx/>
                <a:latin typeface="Verdana"/>
                <a:ea typeface="+mn-ea"/>
                <a:cs typeface="+mn-cs"/>
              </a:rPr>
              <a:t>2017 </a:t>
            </a:r>
            <a:r>
              <a:rPr kumimoji="0" lang="en-US" sz="1600" b="0" i="0" u="none" strike="noStrike" kern="1200" cap="none" spc="-80" normalizeH="0" baseline="0" noProof="0" dirty="0">
                <a:ln>
                  <a:noFill/>
                </a:ln>
                <a:solidFill>
                  <a:srgbClr val="000000"/>
                </a:solidFill>
                <a:effectLst/>
                <a:uLnTx/>
                <a:uFillTx/>
                <a:latin typeface="Verdana"/>
                <a:ea typeface="+mn-ea"/>
                <a:cs typeface="+mn-cs"/>
              </a:rPr>
              <a:t>as an </a:t>
            </a:r>
            <a:r>
              <a:rPr kumimoji="0" lang="en-US" sz="1600" b="0" i="0" u="none" strike="noStrike" kern="1200" cap="none" spc="-80" normalizeH="0" baseline="0" noProof="0" dirty="0">
                <a:ln>
                  <a:noFill/>
                </a:ln>
                <a:solidFill>
                  <a:srgbClr val="0070C0"/>
                </a:solidFill>
                <a:effectLst/>
                <a:uLnTx/>
                <a:uFillTx/>
                <a:latin typeface="Verdana"/>
                <a:ea typeface="+mn-ea"/>
                <a:cs typeface="+mn-cs"/>
              </a:rPr>
              <a:t>optional feature,</a:t>
            </a:r>
          </a:p>
          <a:p>
            <a:pPr marR="0" lvl="0" algn="l" defTabSz="914400" rtl="0" eaLnBrk="1" fontAlgn="auto" latinLnBrk="0" hangingPunct="1">
              <a:lnSpc>
                <a:spcPct val="100000"/>
              </a:lnSpc>
              <a:spcBef>
                <a:spcPts val="0"/>
              </a:spcBef>
              <a:spcAft>
                <a:spcPts val="600"/>
              </a:spcAft>
              <a:buClrTx/>
              <a:buSzTx/>
              <a:tabLst/>
              <a:defRPr/>
            </a:pPr>
            <a:r>
              <a:rPr lang="en-US" sz="1600" spc="-80" dirty="0">
                <a:solidFill>
                  <a:srgbClr val="0070C0"/>
                </a:solidFill>
                <a:latin typeface="Verdana"/>
              </a:rPr>
              <a:t>     </a:t>
            </a:r>
            <a:r>
              <a:rPr kumimoji="0" lang="en-US" sz="1600" b="0" i="0" u="none" strike="noStrike" kern="1200" cap="none" spc="-80" normalizeH="0" baseline="0" noProof="0" dirty="0">
                <a:ln>
                  <a:noFill/>
                </a:ln>
                <a:solidFill>
                  <a:srgbClr val="0070C0"/>
                </a:solidFill>
                <a:effectLst/>
                <a:uLnTx/>
                <a:uFillTx/>
                <a:latin typeface="Verdana"/>
                <a:ea typeface="+mn-ea"/>
                <a:cs typeface="+mn-cs"/>
              </a:rPr>
              <a:t> </a:t>
            </a:r>
            <a:r>
              <a:rPr kumimoji="0" lang="en-US" sz="1600" b="0" i="0" u="none" strike="noStrike" kern="1200" cap="none" spc="-80" normalizeH="0" baseline="0" noProof="0" dirty="0">
                <a:ln>
                  <a:noFill/>
                </a:ln>
                <a:effectLst/>
                <a:uLnTx/>
                <a:uFillTx/>
                <a:latin typeface="Verdana"/>
                <a:ea typeface="+mn-ea"/>
                <a:cs typeface="+mn-cs"/>
              </a:rPr>
              <a:t>whereas </a:t>
            </a:r>
            <a:r>
              <a:rPr kumimoji="0" lang="en-US" sz="1600" b="0" i="0" u="none" strike="noStrike" kern="1200" cap="none" spc="-40" normalizeH="0" baseline="0" noProof="0" dirty="0">
                <a:ln>
                  <a:noFill/>
                </a:ln>
                <a:solidFill>
                  <a:srgbClr val="000000"/>
                </a:solidFill>
                <a:effectLst/>
                <a:uLnTx/>
                <a:uFillTx/>
                <a:latin typeface="Verdana"/>
                <a:ea typeface="+mn-ea"/>
                <a:cs typeface="+mn-cs"/>
              </a:rPr>
              <a:t>the </a:t>
            </a:r>
            <a:r>
              <a:rPr kumimoji="0" lang="en-US" sz="1600" b="0" i="0" u="none" strike="noStrike" kern="1200" cap="none" spc="-40" normalizeH="0" baseline="0" noProof="0" dirty="0">
                <a:ln>
                  <a:noFill/>
                </a:ln>
                <a:solidFill>
                  <a:srgbClr val="FF0000"/>
                </a:solidFill>
                <a:effectLst/>
                <a:uLnTx/>
                <a:uFillTx/>
                <a:latin typeface="Verdana"/>
                <a:ea typeface="+mn-ea"/>
                <a:cs typeface="+mn-cs"/>
              </a:rPr>
              <a:t>SVE2</a:t>
            </a:r>
            <a:r>
              <a:rPr lang="en-US" sz="1600" spc="-40" dirty="0">
                <a:latin typeface="Verdana"/>
              </a:rPr>
              <a:t>, launched in</a:t>
            </a:r>
            <a:r>
              <a:rPr kumimoji="0" lang="en-US" sz="1600" b="0" i="0" u="none" strike="noStrike" kern="1200" cap="none" spc="-40" normalizeH="0" baseline="0" noProof="0" dirty="0">
                <a:ln>
                  <a:noFill/>
                </a:ln>
                <a:effectLst/>
                <a:uLnTx/>
                <a:uFillTx/>
                <a:latin typeface="Verdana"/>
                <a:ea typeface="+mn-ea"/>
                <a:cs typeface="+mn-cs"/>
              </a:rPr>
              <a:t> the </a:t>
            </a:r>
            <a:r>
              <a:rPr kumimoji="0" lang="en-US" sz="1600" b="0" i="0" u="none" strike="noStrike" kern="1200" cap="none" spc="-40" normalizeH="0" baseline="0" noProof="0" dirty="0">
                <a:ln>
                  <a:noFill/>
                </a:ln>
                <a:solidFill>
                  <a:srgbClr val="0070C0"/>
                </a:solidFill>
                <a:effectLst/>
                <a:uLnTx/>
                <a:uFillTx/>
                <a:latin typeface="Verdana"/>
                <a:ea typeface="+mn-ea"/>
                <a:cs typeface="+mn-cs"/>
              </a:rPr>
              <a:t>Armv9-A</a:t>
            </a:r>
            <a:r>
              <a:rPr kumimoji="0" lang="en-US" sz="1600" b="0" i="0" u="none" strike="noStrike" kern="1200" cap="none" spc="-40" normalizeH="0" baseline="0" noProof="0" dirty="0">
                <a:ln>
                  <a:noFill/>
                </a:ln>
                <a:solidFill>
                  <a:srgbClr val="000000"/>
                </a:solidFill>
                <a:effectLst/>
                <a:uLnTx/>
                <a:uFillTx/>
                <a:latin typeface="Verdana"/>
                <a:ea typeface="+mn-ea"/>
                <a:cs typeface="+mn-cs"/>
              </a:rPr>
              <a:t> ISA in </a:t>
            </a:r>
            <a:r>
              <a:rPr kumimoji="0" lang="en-US" sz="1600" b="0" i="0" u="none" strike="noStrike" kern="1200" cap="none" spc="-40" normalizeH="0" baseline="0" noProof="0" dirty="0">
                <a:ln>
                  <a:noFill/>
                </a:ln>
                <a:solidFill>
                  <a:srgbClr val="0070C0"/>
                </a:solidFill>
                <a:effectLst/>
                <a:uLnTx/>
                <a:uFillTx/>
                <a:latin typeface="Verdana"/>
                <a:ea typeface="+mn-ea"/>
                <a:cs typeface="+mn-cs"/>
              </a:rPr>
              <a:t>2021</a:t>
            </a:r>
            <a:r>
              <a:rPr kumimoji="0" lang="en-US" sz="1600" b="0" i="0" u="none" strike="noStrike" kern="1200" cap="none" spc="-40" normalizeH="0" baseline="0" noProof="0" dirty="0">
                <a:ln>
                  <a:noFill/>
                </a:ln>
                <a:solidFill>
                  <a:srgbClr val="000000"/>
                </a:solidFill>
                <a:effectLst/>
                <a:uLnTx/>
                <a:uFillTx/>
                <a:latin typeface="Verdana"/>
                <a:ea typeface="+mn-ea"/>
                <a:cs typeface="+mn-cs"/>
              </a:rPr>
              <a:t>, is </a:t>
            </a:r>
            <a:r>
              <a:rPr kumimoji="0" lang="en-US" sz="1600" b="0" i="0" u="none" strike="noStrike" kern="1200" cap="none" spc="-40" normalizeH="0" baseline="0" noProof="0" dirty="0">
                <a:ln>
                  <a:noFill/>
                </a:ln>
                <a:solidFill>
                  <a:srgbClr val="0070C0"/>
                </a:solidFill>
                <a:effectLst/>
                <a:uLnTx/>
                <a:uFillTx/>
                <a:latin typeface="Verdana"/>
                <a:ea typeface="+mn-ea"/>
                <a:cs typeface="+mn-cs"/>
              </a:rPr>
              <a:t>mandatory.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spc="-40" dirty="0">
                <a:solidFill>
                  <a:srgbClr val="000000"/>
                </a:solidFill>
                <a:latin typeface="Verdana"/>
              </a:rPr>
              <a:t>The SVE2 is a </a:t>
            </a:r>
            <a:r>
              <a:rPr lang="en-US" sz="1600" spc="-40" dirty="0">
                <a:solidFill>
                  <a:srgbClr val="0070C0"/>
                </a:solidFill>
                <a:latin typeface="Verdana"/>
              </a:rPr>
              <a:t>superset of SVE</a:t>
            </a:r>
            <a:r>
              <a:rPr lang="en-US" sz="1600" spc="-40" dirty="0">
                <a:solidFill>
                  <a:srgbClr val="000000"/>
                </a:solidFill>
                <a:latin typeface="Verdana"/>
              </a:rPr>
              <a:t>, i.e., it provides all instructions of the SVE.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a:extLst>
              <a:ext uri="{FF2B5EF4-FFF2-40B4-BE49-F238E27FC236}">
                <a16:creationId xmlns:a16="http://schemas.microsoft.com/office/drawing/2014/main" id="{C2152510-25DE-3C67-E165-DC6133EB0038}"/>
              </a:ext>
            </a:extLst>
          </p:cNvPr>
          <p:cNvSpPr txBox="1"/>
          <p:nvPr/>
        </p:nvSpPr>
        <p:spPr>
          <a:xfrm flipH="1">
            <a:off x="194806" y="467140"/>
            <a:ext cx="6295446" cy="369332"/>
          </a:xfrm>
          <a:prstGeom prst="rect">
            <a:avLst/>
          </a:prstGeom>
          <a:noFill/>
        </p:spPr>
        <p:txBody>
          <a:bodyPr wrap="square" rtlCol="0">
            <a:spAutoFit/>
          </a:bodyPr>
          <a:lstStyle/>
          <a:p>
            <a:r>
              <a:rPr lang="en-US" dirty="0">
                <a:solidFill>
                  <a:schemeClr val="accent6"/>
                </a:solidFill>
              </a:rPr>
              <a:t>Introduction of the SVE and SVE2 ISA extensions</a:t>
            </a:r>
            <a:endParaRPr lang="hu-HU" dirty="0">
              <a:solidFill>
                <a:schemeClr val="accent6"/>
              </a:solidFill>
            </a:endParaRPr>
          </a:p>
        </p:txBody>
      </p:sp>
    </p:spTree>
    <p:extLst>
      <p:ext uri="{BB962C8B-B14F-4D97-AF65-F5344CB8AC3E}">
        <p14:creationId xmlns:p14="http://schemas.microsoft.com/office/powerpoint/2010/main" val="357150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2.2.4 A closer look at the SVE register set-based ISA extensions (5)</a:t>
            </a:r>
            <a:endParaRPr lang="en-US" sz="1700" dirty="0">
              <a:solidFill>
                <a:srgbClr val="FFFFFF"/>
              </a:solidFill>
            </a:endParaRPr>
          </a:p>
        </p:txBody>
      </p:sp>
      <p:sp>
        <p:nvSpPr>
          <p:cNvPr id="3" name="TextBox 2"/>
          <p:cNvSpPr txBox="1"/>
          <p:nvPr/>
        </p:nvSpPr>
        <p:spPr>
          <a:xfrm>
            <a:off x="73907" y="440668"/>
            <a:ext cx="69429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a) The SVE register set based SVE SIMD extension  </a:t>
            </a:r>
            <a:r>
              <a:rPr kumimoji="0" lang="en-GB" sz="1800" b="0" i="0" u="none" strike="noStrike" kern="1200" cap="none" spc="0" normalizeH="0" baseline="0" noProof="0" dirty="0">
                <a:ln>
                  <a:noFill/>
                </a:ln>
                <a:solidFill>
                  <a:srgbClr val="000000"/>
                </a:solidFill>
                <a:effectLst/>
                <a:uLnTx/>
                <a:uFillTx/>
                <a:latin typeface="Verdana"/>
                <a:ea typeface="+mn-ea"/>
                <a:cs typeface="+mn-cs"/>
              </a:rPr>
              <a:t>[96]</a:t>
            </a:r>
          </a:p>
        </p:txBody>
      </p:sp>
      <p:sp>
        <p:nvSpPr>
          <p:cNvPr id="19" name="Rounded Rectangle 18"/>
          <p:cNvSpPr/>
          <p:nvPr/>
        </p:nvSpPr>
        <p:spPr bwMode="auto">
          <a:xfrm>
            <a:off x="8718" y="863382"/>
            <a:ext cx="9105497" cy="158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TextBox 19"/>
          <p:cNvSpPr txBox="1"/>
          <p:nvPr/>
        </p:nvSpPr>
        <p:spPr>
          <a:xfrm>
            <a:off x="228311" y="899095"/>
            <a:ext cx="9014840" cy="147732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333399"/>
                </a:solidFill>
                <a:effectLst/>
                <a:uLnTx/>
                <a:uFillTx/>
                <a:latin typeface="Verdana"/>
                <a:ea typeface="+mn-ea"/>
                <a:cs typeface="+mn-cs"/>
              </a:rPr>
              <a:t>The </a:t>
            </a:r>
            <a:r>
              <a:rPr kumimoji="0" lang="hu-HU" sz="1600" b="0" i="0" u="none" strike="noStrike" kern="1200" cap="none" spc="0" normalizeH="0" baseline="0" noProof="0" dirty="0">
                <a:ln>
                  <a:noFill/>
                </a:ln>
                <a:solidFill>
                  <a:srgbClr val="FF0000"/>
                </a:solidFill>
                <a:effectLst/>
                <a:uLnTx/>
                <a:uFillTx/>
                <a:latin typeface="Verdana"/>
                <a:ea typeface="+mn-ea"/>
                <a:cs typeface="+mn-cs"/>
              </a:rPr>
              <a:t>SVE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Scalable</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Vector</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Extension</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announced</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t>
            </a:r>
            <a:r>
              <a:rPr kumimoji="0" lang="hu-HU" sz="1600" b="0" i="0" u="none" strike="noStrike" kern="1200" cap="none" spc="0" normalizeH="0" baseline="0" noProof="0" dirty="0">
                <a:ln>
                  <a:noFill/>
                </a:ln>
                <a:solidFill>
                  <a:srgbClr val="0070C0"/>
                </a:solidFill>
                <a:effectLst/>
                <a:uLnTx/>
                <a:uFillTx/>
                <a:latin typeface="Verdana"/>
                <a:ea typeface="+mn-ea"/>
                <a:cs typeface="+mn-cs"/>
              </a:rPr>
              <a:t>2016</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at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Hot Chips</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50" normalizeH="0" baseline="0" noProof="0" dirty="0" err="1">
                <a:ln>
                  <a:noFill/>
                </a:ln>
                <a:solidFill>
                  <a:srgbClr val="000000"/>
                </a:solidFill>
                <a:effectLst/>
                <a:uLnTx/>
                <a:uFillTx/>
                <a:latin typeface="Verdana"/>
                <a:ea typeface="+mn-ea"/>
                <a:cs typeface="+mn-cs"/>
              </a:rPr>
              <a:t>conference</a:t>
            </a:r>
            <a:r>
              <a:rPr kumimoji="0" lang="hu-HU" sz="1600" b="0" i="0" u="none" strike="noStrike" kern="1200" cap="none" spc="-50" normalizeH="0" baseline="0" noProof="0" dirty="0">
                <a:ln>
                  <a:noFill/>
                </a:ln>
                <a:solidFill>
                  <a:srgbClr val="000000"/>
                </a:solidFill>
                <a:effectLst/>
                <a:uLnTx/>
                <a:uFillTx/>
                <a:latin typeface="Verdana"/>
                <a:ea typeface="+mn-ea"/>
                <a:cs typeface="+mn-cs"/>
              </a:rPr>
              <a:t>)</a:t>
            </a:r>
            <a:r>
              <a:rPr kumimoji="0" lang="en-GB" sz="1600" b="0" i="0" u="none" strike="noStrike" kern="1200" cap="none" spc="-50" normalizeH="0" baseline="0" noProof="0" dirty="0">
                <a:ln>
                  <a:noFill/>
                </a:ln>
                <a:solidFill>
                  <a:srgbClr val="000000"/>
                </a:solidFill>
                <a:effectLst/>
                <a:uLnTx/>
                <a:uFillTx/>
                <a:latin typeface="Verdana"/>
                <a:ea typeface="+mn-ea"/>
                <a:cs typeface="+mn-cs"/>
              </a:rPr>
              <a:t> and </a:t>
            </a:r>
            <a:r>
              <a:rPr kumimoji="0" lang="hu-HU" sz="1600" b="0" i="0" u="none" strike="noStrike" kern="1200" cap="none" spc="-50" normalizeH="0" baseline="0" noProof="0" dirty="0" err="1">
                <a:ln>
                  <a:noFill/>
                </a:ln>
                <a:solidFill>
                  <a:srgbClr val="0070C0"/>
                </a:solidFill>
                <a:effectLst/>
                <a:uLnTx/>
                <a:uFillTx/>
                <a:latin typeface="Verdana"/>
                <a:ea typeface="+mn-ea"/>
                <a:cs typeface="+mn-cs"/>
              </a:rPr>
              <a:t>introduced</a:t>
            </a:r>
            <a:r>
              <a:rPr kumimoji="0" lang="en-GB" sz="1600" b="0" i="0" u="none" strike="noStrike" kern="1200" cap="none" spc="-50" normalizeH="0" baseline="0" noProof="0" dirty="0">
                <a:ln>
                  <a:noFill/>
                </a:ln>
                <a:solidFill>
                  <a:srgbClr val="0070C0"/>
                </a:solidFill>
                <a:effectLst/>
                <a:uLnTx/>
                <a:uFillTx/>
                <a:latin typeface="Verdana"/>
                <a:ea typeface="+mn-ea"/>
                <a:cs typeface="+mn-cs"/>
              </a:rPr>
              <a:t> in</a:t>
            </a:r>
            <a:r>
              <a:rPr kumimoji="0" lang="hu-HU" sz="1600" b="0" i="0" u="none" strike="noStrike" kern="1200" cap="none" spc="-50" normalizeH="0" baseline="0" noProof="0" dirty="0">
                <a:ln>
                  <a:noFill/>
                </a:ln>
                <a:solidFill>
                  <a:srgbClr val="0070C0"/>
                </a:solidFill>
                <a:effectLst/>
                <a:uLnTx/>
                <a:uFillTx/>
                <a:latin typeface="Verdana"/>
                <a:ea typeface="+mn-ea"/>
                <a:cs typeface="+mn-cs"/>
              </a:rPr>
              <a:t> </a:t>
            </a:r>
            <a:r>
              <a:rPr kumimoji="0" lang="hu-HU" sz="1600" b="0" i="0" u="none" strike="noStrike" kern="1200" cap="none" spc="-5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50" normalizeH="0" baseline="0" noProof="0" dirty="0">
                <a:ln>
                  <a:noFill/>
                </a:ln>
                <a:solidFill>
                  <a:srgbClr val="0070C0"/>
                </a:solidFill>
                <a:effectLst/>
                <a:uLnTx/>
                <a:uFillTx/>
                <a:latin typeface="Verdana"/>
                <a:ea typeface="+mn-ea"/>
                <a:cs typeface="+mn-cs"/>
              </a:rPr>
              <a:t> </a:t>
            </a:r>
            <a:r>
              <a:rPr kumimoji="0" lang="en-US" sz="1600" b="0" i="0" u="none" strike="noStrike" kern="1200" cap="none" spc="-50" normalizeH="0" baseline="0" noProof="0" dirty="0">
                <a:ln>
                  <a:noFill/>
                </a:ln>
                <a:solidFill>
                  <a:srgbClr val="0070C0"/>
                </a:solidFill>
                <a:effectLst/>
                <a:uLnTx/>
                <a:uFillTx/>
                <a:latin typeface="Verdana"/>
                <a:ea typeface="+mn-ea"/>
                <a:cs typeface="+mn-cs"/>
              </a:rPr>
              <a:t>Armv8.2-based ISA in 2017</a:t>
            </a:r>
            <a:r>
              <a:rPr kumimoji="0" lang="en-US" sz="1600" b="0" i="0" u="none" strike="noStrike" kern="1200" cap="none" spc="-50" normalizeH="0" baseline="0" noProof="0" dirty="0">
                <a:ln>
                  <a:noFill/>
                </a:ln>
                <a:solidFill>
                  <a:srgbClr val="333399"/>
                </a:solidFill>
                <a:effectLst/>
                <a:uLnTx/>
                <a:uFillTx/>
                <a:latin typeface="Verdana"/>
                <a:ea typeface="+mn-ea"/>
                <a:cs typeface="+mn-cs"/>
              </a:rPr>
              <a:t> </a:t>
            </a:r>
            <a:r>
              <a:rPr kumimoji="0" lang="en-US" sz="1600" b="0" i="0" u="none" strike="noStrike" kern="1200" cap="none" spc="-50" normalizeH="0" baseline="0" noProof="0" dirty="0">
                <a:ln>
                  <a:noFill/>
                </a:ln>
                <a:solidFill>
                  <a:srgbClr val="0070C0"/>
                </a:solidFill>
                <a:effectLst/>
                <a:uLnTx/>
                <a:uFillTx/>
                <a:latin typeface="Verdana"/>
                <a:ea typeface="+mn-ea"/>
                <a:cs typeface="+mn-cs"/>
              </a:rPr>
              <a:t>as an optional feature.</a:t>
            </a:r>
            <a:endParaRPr kumimoji="0" lang="hu-HU" sz="1600" b="0" i="0" u="none" strike="noStrike" kern="1200" cap="none" spc="-50" normalizeH="0" baseline="0" noProof="0" dirty="0">
              <a:ln>
                <a:noFill/>
              </a:ln>
              <a:solidFill>
                <a:srgbClr val="0070C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SVE is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implemented</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only</a:t>
            </a:r>
            <a:r>
              <a:rPr kumimoji="0" lang="hu-HU" sz="1600" b="0" i="0" u="none" strike="noStrike" kern="1200" cap="none" spc="0" normalizeH="0" baseline="0" noProof="0" dirty="0">
                <a:ln>
                  <a:noFill/>
                </a:ln>
                <a:solidFill>
                  <a:srgbClr val="0070C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0" normalizeH="0" baseline="0" noProof="0" dirty="0">
                <a:ln>
                  <a:noFill/>
                </a:ln>
                <a:solidFill>
                  <a:srgbClr val="0070C0"/>
                </a:solidFill>
                <a:effectLst/>
                <a:uLnTx/>
                <a:uFillTx/>
                <a:latin typeface="Verdana"/>
                <a:ea typeface="+mn-ea"/>
                <a:cs typeface="+mn-cs"/>
              </a:rPr>
              <a:t> AArch64 </a:t>
            </a:r>
            <a:r>
              <a:rPr kumimoji="0" lang="hu-HU" sz="1600" b="0" i="0" u="none" strike="noStrike" kern="1200" cap="none" spc="0" normalizeH="0" baseline="0" noProof="0" dirty="0">
                <a:ln>
                  <a:noFill/>
                </a:ln>
                <a:solidFill>
                  <a:srgbClr val="000000"/>
                </a:solidFill>
                <a:effectLst/>
                <a:uLnTx/>
                <a:uFillTx/>
                <a:latin typeface="Verdana"/>
                <a:ea typeface="+mn-ea"/>
                <a:cs typeface="+mn-cs"/>
              </a:rPr>
              <a:t>version of Armv8</a:t>
            </a:r>
            <a:r>
              <a:rPr kumimoji="0" lang="en-US" sz="1600" b="0" i="0" u="none" strike="noStrike" kern="1200" cap="none" spc="0" normalizeH="0" baseline="0" noProof="0" dirty="0">
                <a:ln>
                  <a:noFill/>
                </a:ln>
                <a:solidFill>
                  <a:srgbClr val="000000"/>
                </a:solidFill>
                <a:effectLst/>
                <a:uLnTx/>
                <a:uFillTx/>
                <a:latin typeface="Verdana"/>
                <a:ea typeface="+mn-ea"/>
                <a:cs typeface="+mn-cs"/>
              </a:rPr>
              <a:t>.2 and supports both</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FX- and FP processing</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SVE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aims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at</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HPC</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scientific</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workloads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rather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than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media</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or</a:t>
            </a:r>
            <a:r>
              <a:rPr kumimoji="0" lang="hu-HU" sz="1600" b="0" i="0" u="none" strike="noStrike" kern="1200" cap="none" spc="0" normalizeH="0" baseline="0" noProof="0" dirty="0">
                <a:ln>
                  <a:noFill/>
                </a:ln>
                <a:solidFill>
                  <a:srgbClr val="000000"/>
                </a:solidFill>
                <a:effectLst/>
                <a:uLnTx/>
                <a:uFillTx/>
                <a:latin typeface="Verdana"/>
                <a:ea typeface="+mn-ea"/>
                <a:cs typeface="+mn-cs"/>
              </a:rPr>
              <a:t> image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processing</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p>
        </p:txBody>
      </p:sp>
    </p:spTree>
    <p:extLst>
      <p:ext uri="{BB962C8B-B14F-4D97-AF65-F5344CB8AC3E}">
        <p14:creationId xmlns:p14="http://schemas.microsoft.com/office/powerpoint/2010/main" val="272503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 calcmode="lin" valueType="num">
                                      <p:cBhvr additive="base">
                                        <p:cTn id="11"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anim calcmode="lin" valueType="num">
                                      <p:cBhvr additive="base">
                                        <p:cTn id="15"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anim calcmode="lin" valueType="num">
                                      <p:cBhvr additive="base">
                                        <p:cTn id="19"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xEl>
                                              <p:pRg st="4" end="4"/>
                                            </p:txEl>
                                          </p:spTgt>
                                        </p:tgtEl>
                                        <p:attrNameLst>
                                          <p:attrName>style.visibility</p:attrName>
                                        </p:attrNameLst>
                                      </p:cBhvr>
                                      <p:to>
                                        <p:strVal val="visible"/>
                                      </p:to>
                                    </p:set>
                                    <p:anim calcmode="lin" valueType="num">
                                      <p:cBhvr additive="base">
                                        <p:cTn id="25"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2.2.4 A closer look at the SVE register set-based ISA extensions (6)</a:t>
            </a:r>
          </a:p>
        </p:txBody>
      </p:sp>
      <p:sp>
        <p:nvSpPr>
          <p:cNvPr id="3" name="Szövegdoboz 2"/>
          <p:cNvSpPr txBox="1"/>
          <p:nvPr/>
        </p:nvSpPr>
        <p:spPr>
          <a:xfrm>
            <a:off x="71500" y="452165"/>
            <a:ext cx="903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Key feature of the SVE extension: Vector</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length</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agnostic</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programming</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4" name="Rounded Rectangle 3"/>
          <p:cNvSpPr/>
          <p:nvPr/>
        </p:nvSpPr>
        <p:spPr bwMode="auto">
          <a:xfrm>
            <a:off x="-18510" y="2855484"/>
            <a:ext cx="9175732" cy="90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Box 5"/>
          <p:cNvSpPr txBox="1"/>
          <p:nvPr/>
        </p:nvSpPr>
        <p:spPr>
          <a:xfrm>
            <a:off x="266134" y="804698"/>
            <a:ext cx="8960466" cy="2929007"/>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a:solidFill>
                  <a:srgbClr val="000000"/>
                </a:solidFill>
              </a:rPr>
              <a:t>As discussed, both the x86 and Arm ISAs support </a:t>
            </a:r>
            <a:r>
              <a:rPr lang="en-US" sz="1600" dirty="0">
                <a:solidFill>
                  <a:srgbClr val="0070C0"/>
                </a:solidFill>
              </a:rPr>
              <a:t>progressively wider SIMD</a:t>
            </a:r>
          </a:p>
          <a:p>
            <a:pPr lvl="0">
              <a:spcAft>
                <a:spcPts val="600"/>
              </a:spcAft>
              <a:defRPr/>
            </a:pPr>
            <a:r>
              <a:rPr lang="en-US" sz="1600" dirty="0">
                <a:solidFill>
                  <a:srgbClr val="0070C0"/>
                </a:solidFill>
              </a:rPr>
              <a:t>      execution,</a:t>
            </a:r>
            <a:r>
              <a:rPr lang="en-US" sz="1600" dirty="0">
                <a:solidFill>
                  <a:srgbClr val="000000"/>
                </a:solidFill>
              </a:rPr>
              <a:t> such as 64-bit, 128-bit, 256-bit, and 512-bit long SIMD processing.</a:t>
            </a:r>
          </a:p>
          <a:p>
            <a:pPr lvl="0">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This evolution path has, however, a </a:t>
            </a:r>
            <a:r>
              <a:rPr kumimoji="0" lang="en-US" sz="1600" b="0" i="0" u="none" strike="noStrike" kern="1200" cap="none" spc="0" normalizeH="0" baseline="0" noProof="0" dirty="0">
                <a:ln>
                  <a:noFill/>
                </a:ln>
                <a:solidFill>
                  <a:srgbClr val="FF0000"/>
                </a:solidFill>
                <a:effectLst/>
                <a:uLnTx/>
                <a:uFillTx/>
                <a:latin typeface="Verdana"/>
                <a:ea typeface="+mn-ea"/>
                <a:cs typeface="+mn-cs"/>
              </a:rPr>
              <a:t>drawback in the case</a:t>
            </a:r>
            <a:r>
              <a:rPr kumimoji="0" lang="en-US" sz="1600" b="0" i="0" u="none" strike="noStrike" kern="1200" cap="none" spc="0" normalizeH="0" noProof="0" dirty="0">
                <a:ln>
                  <a:noFill/>
                </a:ln>
                <a:solidFill>
                  <a:srgbClr val="FF0000"/>
                </a:solidFill>
                <a:effectLst/>
                <a:uLnTx/>
                <a:uFillTx/>
                <a:latin typeface="Verdana"/>
                <a:ea typeface="+mn-ea"/>
                <a:cs typeface="+mn-cs"/>
              </a:rPr>
              <a:t> of </a:t>
            </a:r>
            <a:r>
              <a:rPr kumimoji="0" lang="en-US" sz="1600" b="0" i="0" u="none" strike="noStrike" kern="1200" cap="none" spc="0" normalizeH="0" baseline="0" noProof="0" dirty="0">
                <a:ln>
                  <a:noFill/>
                </a:ln>
                <a:solidFill>
                  <a:srgbClr val="FF0000"/>
                </a:solidFill>
                <a:effectLst/>
                <a:uLnTx/>
                <a:uFillTx/>
                <a:latin typeface="Verdana"/>
                <a:ea typeface="+mn-ea"/>
                <a:cs typeface="+mn-cs"/>
              </a:rPr>
              <a:t>the x86 ISA</a:t>
            </a:r>
            <a:r>
              <a:rPr kumimoji="0" lang="en-US" sz="1600" b="0" i="0" u="none" strike="noStrike" kern="1200" cap="none" spc="0" normalizeH="0" baseline="0" noProof="0" dirty="0">
                <a:ln>
                  <a:noFill/>
                </a:ln>
                <a:effectLst/>
                <a:uLnTx/>
                <a:uFillTx/>
                <a:latin typeface="Verdana"/>
                <a:ea typeface="+mn-ea"/>
                <a:cs typeface="+mn-cs"/>
              </a:rPr>
              <a:t>, since</a:t>
            </a:r>
          </a:p>
          <a:p>
            <a:pPr lvl="0">
              <a:defRPr/>
            </a:pPr>
            <a:r>
              <a:rPr lang="en-US" sz="1600" spc="-30" dirty="0">
                <a:solidFill>
                  <a:srgbClr val="FF0000"/>
                </a:solidFill>
                <a:latin typeface="Verdana"/>
              </a:rPr>
              <a:t>      </a:t>
            </a:r>
            <a:r>
              <a:rPr lang="en-US" sz="1600" spc="-30" dirty="0">
                <a:solidFill>
                  <a:srgbClr val="0070C0"/>
                </a:solidFill>
                <a:latin typeface="Verdana"/>
              </a:rPr>
              <a:t>w</a:t>
            </a:r>
            <a:r>
              <a:rPr lang="en-US" spc="-30" dirty="0">
                <a:solidFill>
                  <a:srgbClr val="0070C0"/>
                </a:solidFill>
              </a:rPr>
              <a:t>ith each new extension</a:t>
            </a:r>
            <a:r>
              <a:rPr lang="en-US" spc="-30" dirty="0"/>
              <a:t>, </a:t>
            </a:r>
            <a:r>
              <a:rPr lang="en-US" sz="1600" spc="-30" dirty="0"/>
              <a:t>such as MMX, SSE, SSE2, SSE3, AVX, AVX512,</a:t>
            </a:r>
          </a:p>
          <a:p>
            <a:pPr lvl="0">
              <a:spcAft>
                <a:spcPts val="600"/>
              </a:spcAft>
              <a:defRPr/>
            </a:pPr>
            <a:r>
              <a:rPr lang="en-US" sz="1600" dirty="0"/>
              <a:t>     </a:t>
            </a:r>
            <a:r>
              <a:rPr lang="en-US" sz="1600" dirty="0">
                <a:solidFill>
                  <a:srgbClr val="0070C0"/>
                </a:solidFill>
              </a:rPr>
              <a:t>a further subset of instructions </a:t>
            </a:r>
            <a:r>
              <a:rPr lang="en-US" sz="1600" dirty="0"/>
              <a:t>is introduced</a:t>
            </a:r>
            <a:r>
              <a:rPr lang="en-US" dirty="0"/>
              <a:t>. </a:t>
            </a:r>
          </a:p>
          <a:p>
            <a:pPr lvl="0">
              <a:defRPr/>
            </a:pPr>
            <a:r>
              <a:rPr lang="en-US" dirty="0"/>
              <a:t>    </a:t>
            </a:r>
            <a:r>
              <a:rPr kumimoji="0" lang="en-US" sz="1600" b="0" i="0" u="none" strike="noStrike" kern="1200" cap="none" spc="0" normalizeH="0" baseline="0" noProof="0" dirty="0">
                <a:ln>
                  <a:noFill/>
                </a:ln>
                <a:solidFill>
                  <a:srgbClr val="0070C0"/>
                </a:solidFill>
                <a:effectLst/>
                <a:uLnTx/>
                <a:uFillTx/>
                <a:latin typeface="Verdana"/>
                <a:ea typeface="+mn-ea"/>
                <a:cs typeface="+mn-cs"/>
              </a:rPr>
              <a:t>So, to utilize the benefits of wider and wider SIMD execution resources, software </a:t>
            </a:r>
          </a:p>
          <a:p>
            <a:pPr lvl="0">
              <a:spcAft>
                <a:spcPts val="1000"/>
              </a:spcAf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had to be rewritten and recompiled</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lvl="0" indent="-285750">
              <a:buFont typeface="Arial" panose="020B0604020202020204" pitchFamily="34" charset="0"/>
              <a:buChar char="•"/>
              <a:defRPr/>
            </a:pPr>
            <a:r>
              <a:rPr lang="en-US" sz="1600" spc="-40" dirty="0">
                <a:solidFill>
                  <a:srgbClr val="000000"/>
                </a:solidFill>
              </a:rPr>
              <a:t>By contrast, with the </a:t>
            </a:r>
            <a:r>
              <a:rPr lang="en-US" sz="1600" spc="-40" dirty="0">
                <a:solidFill>
                  <a:srgbClr val="FF0000"/>
                </a:solidFill>
              </a:rPr>
              <a:t>SVE extension</a:t>
            </a:r>
            <a:r>
              <a:rPr lang="en-US" sz="1600" spc="-40" dirty="0">
                <a:solidFill>
                  <a:srgbClr val="000000"/>
                </a:solidFill>
              </a:rPr>
              <a:t>, programming becomes "</a:t>
            </a:r>
            <a:r>
              <a:rPr lang="en-US" sz="1600" spc="-40" dirty="0">
                <a:solidFill>
                  <a:srgbClr val="FF0000"/>
                </a:solidFill>
              </a:rPr>
              <a:t>vector length agnostic</a:t>
            </a:r>
            <a:r>
              <a:rPr lang="en-US" sz="1600" spc="-40" dirty="0">
                <a:solidFill>
                  <a:srgbClr val="000000"/>
                </a:solidFill>
              </a:rPr>
              <a:t>," </a:t>
            </a:r>
          </a:p>
          <a:p>
            <a:pPr lvl="0">
              <a:defRPr/>
            </a:pPr>
            <a:r>
              <a:rPr lang="en-US" sz="1600" dirty="0">
                <a:solidFill>
                  <a:srgbClr val="000000"/>
                </a:solidFill>
              </a:rPr>
              <a:t>      meaning the programmer no longer needs to use different instruction subsets </a:t>
            </a:r>
          </a:p>
          <a:p>
            <a:pPr lvl="0">
              <a:defRPr/>
            </a:pPr>
            <a:r>
              <a:rPr lang="en-US" sz="1600" dirty="0">
                <a:solidFill>
                  <a:srgbClr val="000000"/>
                </a:solidFill>
              </a:rPr>
              <a:t>      for different long ISA extensions.</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16514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 calcmode="lin" valueType="num">
                                      <p:cBhvr additive="base">
                                        <p:cTn id="3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anim calcmode="lin" valueType="num">
                                      <p:cBhvr additive="base">
                                        <p:cTn id="39"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anim calcmode="lin" valueType="num">
                                      <p:cBhvr additive="base">
                                        <p:cTn id="43"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anim calcmode="lin" valueType="num">
                                      <p:cBhvr additive="base">
                                        <p:cTn id="47"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2.2.4 A closer look at the SVE register set-based ISA extensions (7)</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1259" t="26344" r="9852" b="26439"/>
          <a:stretch/>
        </p:blipFill>
        <p:spPr>
          <a:xfrm>
            <a:off x="147482" y="1253670"/>
            <a:ext cx="8849033" cy="2979175"/>
          </a:xfrm>
          <a:prstGeom prst="rect">
            <a:avLst/>
          </a:prstGeom>
        </p:spPr>
      </p:pic>
      <p:sp>
        <p:nvSpPr>
          <p:cNvPr id="6" name="TextBox 5"/>
          <p:cNvSpPr txBox="1"/>
          <p:nvPr/>
        </p:nvSpPr>
        <p:spPr>
          <a:xfrm>
            <a:off x="147482" y="476250"/>
            <a:ext cx="8681886" cy="4719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7" name="TextBox 6"/>
          <p:cNvSpPr txBox="1"/>
          <p:nvPr/>
        </p:nvSpPr>
        <p:spPr>
          <a:xfrm>
            <a:off x="82550" y="452907"/>
            <a:ext cx="71349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Interpretation of vector length agnostic programming [</a:t>
            </a:r>
            <a:r>
              <a:rPr kumimoji="0" lang="hu-HU" sz="1800" b="0" i="0" u="none" strike="noStrike" kern="1200" cap="none" spc="0" normalizeH="0" baseline="0" noProof="0" dirty="0">
                <a:ln>
                  <a:noFill/>
                </a:ln>
                <a:solidFill>
                  <a:srgbClr val="2D2D8A"/>
                </a:solidFill>
                <a:effectLst/>
                <a:uLnTx/>
                <a:uFillTx/>
                <a:latin typeface="Verdana"/>
                <a:ea typeface="+mn-ea"/>
                <a:cs typeface="+mn-cs"/>
              </a:rPr>
              <a:t>173</a:t>
            </a:r>
            <a:r>
              <a:rPr kumimoji="0" lang="en-US" sz="1800" b="0" i="0" u="none" strike="noStrike" kern="1200" cap="none" spc="0" normalizeH="0" baseline="0" noProof="0" dirty="0">
                <a:ln>
                  <a:noFill/>
                </a:ln>
                <a:solidFill>
                  <a:srgbClr val="2D2D8A"/>
                </a:solidFill>
                <a:effectLst/>
                <a:uLnTx/>
                <a:uFillTx/>
                <a:latin typeface="Verdana"/>
                <a:ea typeface="+mn-ea"/>
                <a:cs typeface="+mn-cs"/>
              </a:rPr>
              <a:t>]</a:t>
            </a:r>
          </a:p>
        </p:txBody>
      </p:sp>
      <p:sp>
        <p:nvSpPr>
          <p:cNvPr id="4" name="TextBox 3"/>
          <p:cNvSpPr txBox="1"/>
          <p:nvPr/>
        </p:nvSpPr>
        <p:spPr>
          <a:xfrm>
            <a:off x="147482" y="4440024"/>
            <a:ext cx="90632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As the Figure above indicates, the </a:t>
            </a:r>
            <a:r>
              <a:rPr kumimoji="0" lang="en-US" sz="1600" b="0" i="0" u="none" strike="noStrike" kern="1200" cap="none" spc="0" normalizeH="0" baseline="0" noProof="0">
                <a:ln>
                  <a:noFill/>
                </a:ln>
                <a:solidFill>
                  <a:srgbClr val="0070C0"/>
                </a:solidFill>
                <a:effectLst/>
                <a:uLnTx/>
                <a:uFillTx/>
                <a:latin typeface="Verdana"/>
                <a:ea typeface="+mn-ea"/>
                <a:cs typeface="+mn-cs"/>
              </a:rPr>
              <a:t>same binary code </a:t>
            </a:r>
            <a:r>
              <a:rPr kumimoji="0" lang="en-US" sz="1600" b="0" i="0" u="none" strike="noStrike" kern="1200" cap="none" spc="0" normalizeH="0" baseline="0" noProof="0">
                <a:ln>
                  <a:noFill/>
                </a:ln>
                <a:solidFill>
                  <a:srgbClr val="000000"/>
                </a:solidFill>
                <a:effectLst/>
                <a:uLnTx/>
                <a:uFillTx/>
                <a:latin typeface="Verdana"/>
                <a:ea typeface="+mn-ea"/>
                <a:cs typeface="+mn-cs"/>
              </a:rPr>
              <a:t>runs on different wide hardware,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i.e. </a:t>
            </a:r>
            <a:r>
              <a:rPr kumimoji="0" lang="en-US" sz="1600" b="0" i="0" u="none" strike="noStrike" kern="1200" cap="none" spc="0" normalizeH="0" baseline="0" noProof="0">
                <a:ln>
                  <a:noFill/>
                </a:ln>
                <a:solidFill>
                  <a:srgbClr val="0070C0"/>
                </a:solidFill>
                <a:effectLst/>
                <a:uLnTx/>
                <a:uFillTx/>
                <a:latin typeface="Verdana"/>
                <a:ea typeface="+mn-ea"/>
                <a:cs typeface="+mn-cs"/>
              </a:rPr>
              <a:t>different wide SIMD execution units</a:t>
            </a:r>
            <a:r>
              <a:rPr kumimoji="0" lang="en-US" sz="1600" b="0" i="0" u="none" strike="noStrike" kern="1200" cap="none" spc="0" normalizeH="0" baseline="0" noProof="0">
                <a:ln>
                  <a:noFill/>
                </a:ln>
                <a:solidFill>
                  <a:srgbClr val="000000"/>
                </a:solidFill>
                <a:effectLst/>
                <a:uLnTx/>
                <a:uFillTx/>
                <a:latin typeface="Verdana"/>
                <a:ea typeface="+mn-ea"/>
                <a:cs typeface="+mn-cs"/>
              </a:rPr>
              <a:t>. </a:t>
            </a:r>
          </a:p>
        </p:txBody>
      </p:sp>
      <p:sp>
        <p:nvSpPr>
          <p:cNvPr id="5" name="TextBox 4"/>
          <p:cNvSpPr txBox="1"/>
          <p:nvPr/>
        </p:nvSpPr>
        <p:spPr>
          <a:xfrm>
            <a:off x="567560" y="2575036"/>
            <a:ext cx="3318259"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Verdana"/>
                <a:ea typeface="+mn-ea"/>
                <a:cs typeface="+mn-cs"/>
              </a:rPr>
              <a:t>(implemented by masking)</a:t>
            </a:r>
          </a:p>
        </p:txBody>
      </p:sp>
    </p:spTree>
    <p:extLst>
      <p:ext uri="{BB962C8B-B14F-4D97-AF65-F5344CB8AC3E}">
        <p14:creationId xmlns:p14="http://schemas.microsoft.com/office/powerpoint/2010/main" val="1826085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8620"/>
            <a:ext cx="9144000" cy="393192"/>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700" b="0" i="0" u="none" strike="noStrike" kern="1200" cap="none" spc="0" normalizeH="0" baseline="0" noProof="0" err="1">
                <a:ln>
                  <a:noFill/>
                </a:ln>
                <a:solidFill>
                  <a:srgbClr val="FFFFFF"/>
                </a:solidFill>
                <a:effectLst/>
                <a:uLnTx/>
                <a:uFillTx/>
                <a:latin typeface="Verdana"/>
                <a:ea typeface="+mj-ea"/>
                <a:cs typeface="+mj-cs"/>
              </a:rPr>
              <a:t>Forword</a:t>
            </a:r>
            <a:r>
              <a:rPr kumimoji="0" lang="en-GB" sz="1700" b="0" i="0" u="none" strike="noStrike" kern="1200" cap="none" spc="0" normalizeH="0" baseline="0" noProof="0">
                <a:ln>
                  <a:noFill/>
                </a:ln>
                <a:solidFill>
                  <a:srgbClr val="FFFFFF"/>
                </a:solidFill>
                <a:effectLst/>
                <a:uLnTx/>
                <a:uFillTx/>
                <a:latin typeface="Verdana"/>
                <a:ea typeface="+mj-ea"/>
                <a:cs typeface="+mj-cs"/>
              </a:rPr>
              <a:t> (3)</a:t>
            </a:r>
            <a:endParaRPr kumimoji="0" lang="en-US" sz="1700" b="0" i="0" u="none" strike="noStrike" kern="0" cap="none" spc="0" normalizeH="0" baseline="0" noProof="0">
              <a:ln>
                <a:noFill/>
              </a:ln>
              <a:solidFill>
                <a:srgbClr val="FFFFFF"/>
              </a:solidFill>
              <a:effectLst/>
              <a:uLnTx/>
              <a:uFillTx/>
              <a:latin typeface="Verdana"/>
              <a:ea typeface="+mj-ea"/>
              <a:cs typeface="+mj-cs"/>
            </a:endParaRPr>
          </a:p>
        </p:txBody>
      </p:sp>
      <p:sp>
        <p:nvSpPr>
          <p:cNvPr id="4" name="Rectangle 3"/>
          <p:cNvSpPr/>
          <p:nvPr/>
        </p:nvSpPr>
        <p:spPr>
          <a:xfrm>
            <a:off x="71500" y="459718"/>
            <a:ext cx="364311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Verdana"/>
                <a:ea typeface="+mn-ea"/>
                <a:cs typeface="+mn-cs"/>
              </a:rPr>
              <a:t>Remark to the terminology -2</a:t>
            </a:r>
            <a:endParaRPr kumimoji="0" lang="en-US" sz="1800" b="0" i="0" u="none" strike="noStrike" kern="1200" cap="none" spc="0" normalizeH="0" baseline="0" noProof="0" dirty="0">
              <a:ln>
                <a:noFill/>
              </a:ln>
              <a:solidFill>
                <a:srgbClr val="FF0000"/>
              </a:solidFill>
              <a:effectLst/>
              <a:uLnTx/>
              <a:uFillTx/>
              <a:latin typeface="Verdana"/>
              <a:ea typeface="+mn-ea"/>
              <a:cs typeface="+mn-cs"/>
            </a:endParaRPr>
          </a:p>
        </p:txBody>
      </p:sp>
      <p:sp>
        <p:nvSpPr>
          <p:cNvPr id="5" name="Rectangle 4"/>
          <p:cNvSpPr/>
          <p:nvPr/>
        </p:nvSpPr>
        <p:spPr>
          <a:xfrm>
            <a:off x="206375" y="800100"/>
            <a:ext cx="9406185" cy="293926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In their presentations and documentation, ARM often designates </a:t>
            </a:r>
            <a:r>
              <a:rPr kumimoji="0" lang="en-GB" sz="1600" b="0" i="0" u="none" strike="noStrike" kern="1200" cap="none" spc="0" normalizeH="0" baseline="0" noProof="0" dirty="0">
                <a:ln>
                  <a:noFill/>
                </a:ln>
                <a:solidFill>
                  <a:srgbClr val="FF0000"/>
                </a:solidFill>
                <a:effectLst/>
                <a:uLnTx/>
                <a:uFillTx/>
                <a:latin typeface="Verdana"/>
                <a:ea typeface="+mn-ea"/>
                <a:cs typeface="+mn-cs"/>
              </a:rPr>
              <a:t>cores </a:t>
            </a:r>
            <a:r>
              <a:rPr kumimoji="0" lang="en-GB" sz="1600" b="0" i="0" u="none" strike="noStrike" kern="1200" cap="none" spc="0" normalizeH="0" baseline="0" noProof="0" dirty="0">
                <a:ln>
                  <a:noFill/>
                </a:ln>
                <a:solidFill>
                  <a:srgbClr val="000000"/>
                </a:solidFill>
                <a:effectLst/>
                <a:uLnTx/>
                <a:uFillTx/>
                <a:latin typeface="Verdana"/>
                <a:ea typeface="+mn-ea"/>
                <a:cs typeface="+mn-cs"/>
              </a:rPr>
              <a:t>as </a:t>
            </a:r>
            <a:r>
              <a:rPr kumimoji="0" lang="en-GB" sz="1600" b="0" i="0" u="none" strike="noStrike" kern="1200" cap="none" spc="0" normalizeH="0" baseline="0" noProof="0" dirty="0">
                <a:ln>
                  <a:noFill/>
                </a:ln>
                <a:solidFill>
                  <a:srgbClr val="FF0000"/>
                </a:solidFill>
                <a:effectLst/>
                <a:uLnTx/>
                <a:uFillTx/>
                <a:latin typeface="Verdana"/>
                <a:ea typeface="+mn-ea"/>
                <a:cs typeface="+mn-cs"/>
              </a:rPr>
              <a:t>CPUs</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a:t>
            </a:r>
            <a:r>
              <a:rPr kumimoji="0" lang="en-GB" sz="1600" b="0" i="0" u="none" strike="noStrike" kern="1200" cap="none" spc="-30" normalizeH="0" baseline="0" noProof="0" dirty="0">
                <a:ln>
                  <a:noFill/>
                </a:ln>
                <a:solidFill>
                  <a:srgbClr val="0070C0"/>
                </a:solidFill>
                <a:effectLst/>
                <a:uLnTx/>
                <a:uFillTx/>
                <a:latin typeface="Verdana"/>
                <a:ea typeface="+mn-ea"/>
                <a:cs typeface="+mn-cs"/>
              </a:rPr>
              <a:t>his Chapter discusses only CPU cores based on the </a:t>
            </a:r>
            <a:r>
              <a:rPr kumimoji="0" lang="en-GB" sz="1600" b="0" i="0" u="none" strike="noStrike" kern="1200" cap="none" spc="-30" normalizeH="0" baseline="0" noProof="0" dirty="0" err="1">
                <a:ln>
                  <a:noFill/>
                </a:ln>
                <a:solidFill>
                  <a:srgbClr val="FF0000"/>
                </a:solidFill>
                <a:effectLst/>
                <a:uLnTx/>
                <a:uFillTx/>
                <a:latin typeface="Verdana"/>
                <a:ea typeface="+mn-ea"/>
                <a:cs typeface="+mn-cs"/>
              </a:rPr>
              <a:t>Armvx</a:t>
            </a:r>
            <a:r>
              <a:rPr kumimoji="0" lang="en-GB" sz="1600" b="0" i="0" u="none" strike="noStrike" kern="1200" cap="none" spc="-30" normalizeH="0" baseline="0" noProof="0" dirty="0">
                <a:ln>
                  <a:noFill/>
                </a:ln>
                <a:solidFill>
                  <a:srgbClr val="FF0000"/>
                </a:solidFill>
                <a:effectLst/>
                <a:uLnTx/>
                <a:uFillTx/>
                <a:latin typeface="Verdana"/>
                <a:ea typeface="+mn-ea"/>
                <a:cs typeface="+mn-cs"/>
              </a:rPr>
              <a:t>-A ISA </a:t>
            </a:r>
            <a:r>
              <a:rPr kumimoji="0" lang="en-GB" sz="1600" b="0" i="0" u="none" strike="noStrike" kern="1200" cap="none" spc="-30" normalizeH="0" baseline="0" noProof="0" dirty="0">
                <a:ln>
                  <a:noFill/>
                </a:ln>
                <a:solidFill>
                  <a:srgbClr val="000000"/>
                </a:solidFill>
                <a:effectLst/>
                <a:uLnTx/>
                <a:uFillTx/>
                <a:latin typeface="Verdana"/>
                <a:ea typeface="+mn-ea"/>
                <a:cs typeface="+mn-cs"/>
              </a:rPr>
              <a:t>(here, the </a:t>
            </a:r>
            <a:r>
              <a:rPr kumimoji="0" lang="en-GB" sz="1600" b="0" i="0" u="none" strike="noStrike" kern="1200" cap="none" spc="-30" normalizeH="0" baseline="0" noProof="0" dirty="0">
                <a:ln>
                  <a:noFill/>
                </a:ln>
                <a:solidFill>
                  <a:srgbClr val="FF0000"/>
                </a:solidFill>
                <a:effectLst/>
                <a:uLnTx/>
                <a:uFillTx/>
                <a:latin typeface="Verdana"/>
                <a:ea typeface="+mn-ea"/>
                <a:cs typeface="+mn-cs"/>
              </a:rPr>
              <a:t>“A” tag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30" normalizeH="0" baseline="0" noProof="0" dirty="0">
                <a:ln>
                  <a:noFill/>
                </a:ln>
                <a:solidFill>
                  <a:srgbClr val="000000"/>
                </a:solidFill>
                <a:effectLst/>
                <a:uLnTx/>
                <a:uFillTx/>
                <a:latin typeface="Verdana"/>
                <a:ea typeface="+mn-ea"/>
                <a:cs typeface="+mn-cs"/>
              </a:rPr>
              <a:t>       refers to application-oriented, meaning targeting mobile devices). </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Nevertheless, neither ARM nor the Lecture Notes are consequent in using the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FF0000"/>
                </a:solidFill>
                <a:effectLst/>
                <a:uLnTx/>
                <a:uFillTx/>
                <a:latin typeface="Verdana"/>
                <a:ea typeface="+mn-ea"/>
                <a:cs typeface="+mn-cs"/>
              </a:rPr>
              <a:t>A tag</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Regardless of whether designations include the “A tag” or not, our Chapter always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refers to </a:t>
            </a:r>
            <a:r>
              <a:rPr kumimoji="0" lang="en-GB" sz="1600" b="0" i="0" u="none" strike="noStrike" kern="1200" cap="none" spc="0" normalizeH="0" baseline="0" noProof="0" dirty="0" err="1">
                <a:ln>
                  <a:noFill/>
                </a:ln>
                <a:solidFill>
                  <a:srgbClr val="0070C0"/>
                </a:solidFill>
                <a:effectLst/>
                <a:uLnTx/>
                <a:uFillTx/>
                <a:latin typeface="Verdana"/>
                <a:ea typeface="+mn-ea"/>
                <a:cs typeface="+mn-cs"/>
              </a:rPr>
              <a:t>Armvx</a:t>
            </a:r>
            <a:r>
              <a:rPr kumimoji="0" lang="en-GB" sz="1600" b="0" i="0" u="none" strike="noStrike" kern="1200" cap="none" spc="0" normalizeH="0" baseline="0" noProof="0" dirty="0">
                <a:ln>
                  <a:noFill/>
                </a:ln>
                <a:solidFill>
                  <a:srgbClr val="0070C0"/>
                </a:solidFill>
                <a:effectLst/>
                <a:uLnTx/>
                <a:uFillTx/>
                <a:latin typeface="Verdana"/>
                <a:ea typeface="+mn-ea"/>
                <a:cs typeface="+mn-cs"/>
              </a:rPr>
              <a:t>-A ISA-based CPUs.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One more point: This Chapter deals with </a:t>
            </a:r>
            <a:r>
              <a:rPr kumimoji="0" lang="en-GB" sz="1600" b="0" i="0" u="none" strike="noStrike" kern="1200" cap="none" spc="0" normalizeH="0" baseline="0" noProof="0" dirty="0">
                <a:ln>
                  <a:noFill/>
                </a:ln>
                <a:solidFill>
                  <a:srgbClr val="FF0000"/>
                </a:solidFill>
                <a:effectLst/>
                <a:uLnTx/>
                <a:uFillTx/>
                <a:latin typeface="Verdana"/>
                <a:ea typeface="+mn-ea"/>
                <a:cs typeface="+mn-cs"/>
              </a:rPr>
              <a:t>CPU core designs</a:t>
            </a:r>
            <a:r>
              <a:rPr kumimoji="0" lang="en-GB"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Nevertheless, for brevity, </a:t>
            </a:r>
            <a:r>
              <a:rPr kumimoji="0" lang="en-GB" sz="1600" b="0" i="0" u="none" strike="noStrike" kern="1200" cap="none" spc="0" normalizeH="0" baseline="0" noProof="0" dirty="0">
                <a:ln>
                  <a:noFill/>
                </a:ln>
                <a:solidFill>
                  <a:srgbClr val="0070C0"/>
                </a:solidFill>
                <a:effectLst/>
                <a:uLnTx/>
                <a:uFillTx/>
                <a:latin typeface="Verdana"/>
                <a:ea typeface="+mn-ea"/>
                <a:cs typeface="+mn-cs"/>
              </a:rPr>
              <a:t>we often abbreviate the term CPU core design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CPU cores. </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spTree>
    <p:extLst>
      <p:ext uri="{BB962C8B-B14F-4D97-AF65-F5344CB8AC3E}">
        <p14:creationId xmlns:p14="http://schemas.microsoft.com/office/powerpoint/2010/main" val="245457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 calcmode="lin" valueType="num">
                                      <p:cBhvr additive="base">
                                        <p:cTn id="3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 calcmode="lin" valueType="num">
                                      <p:cBhvr additive="base">
                                        <p:cTn id="3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 calcmode="lin" valueType="num">
                                      <p:cBhvr additive="base">
                                        <p:cTn id="4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 calcmode="lin" valueType="num">
                                      <p:cBhvr additive="base">
                                        <p:cTn id="4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2.2.4 A closer look at the SVE register set-based ISA extensions (8)</a:t>
            </a:r>
          </a:p>
        </p:txBody>
      </p:sp>
      <p:sp>
        <p:nvSpPr>
          <p:cNvPr id="3" name="Szövegdoboz 2"/>
          <p:cNvSpPr txBox="1"/>
          <p:nvPr/>
        </p:nvSpPr>
        <p:spPr>
          <a:xfrm>
            <a:off x="71437" y="446849"/>
            <a:ext cx="76059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Benefits of vector</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length</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agnostic</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(VLA)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programming</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4" name="Rounded Rectangle 3"/>
          <p:cNvSpPr/>
          <p:nvPr/>
        </p:nvSpPr>
        <p:spPr bwMode="auto">
          <a:xfrm>
            <a:off x="26495" y="875380"/>
            <a:ext cx="9144000" cy="151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5"/>
          <p:cNvSpPr txBox="1"/>
          <p:nvPr/>
        </p:nvSpPr>
        <p:spPr>
          <a:xfrm>
            <a:off x="276675" y="911093"/>
            <a:ext cx="8829277" cy="1400383"/>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a:solidFill>
                  <a:srgbClr val="FF0000"/>
                </a:solidFill>
              </a:rPr>
              <a:t>VLA</a:t>
            </a:r>
            <a:r>
              <a:rPr lang="en-US" sz="1600" dirty="0"/>
              <a:t> simplifies programming, allowing </a:t>
            </a:r>
            <a:r>
              <a:rPr lang="en-US" sz="1600" dirty="0">
                <a:solidFill>
                  <a:srgbClr val="0070C0"/>
                </a:solidFill>
              </a:rPr>
              <a:t>binary code to be portable across different</a:t>
            </a:r>
          </a:p>
          <a:p>
            <a:pPr lvl="0">
              <a:defRPr/>
            </a:pPr>
            <a:r>
              <a:rPr lang="en-US" sz="1600" dirty="0">
                <a:solidFill>
                  <a:srgbClr val="0070C0"/>
                </a:solidFill>
              </a:rPr>
              <a:t>       processors with varying SIMD execution units</a:t>
            </a:r>
            <a:r>
              <a:rPr lang="en-US" sz="1600" dirty="0"/>
              <a:t>, as instruction execution is </a:t>
            </a:r>
          </a:p>
          <a:p>
            <a:pPr lvl="0">
              <a:spcAft>
                <a:spcPts val="600"/>
              </a:spcAft>
              <a:defRPr/>
            </a:pPr>
            <a:r>
              <a:rPr lang="en-US" sz="1600" dirty="0"/>
              <a:t>       automatically scaled to match available resources.</a:t>
            </a:r>
          </a:p>
          <a:p>
            <a:pPr marL="285750" lvl="0" indent="-285750">
              <a:buFont typeface="Arial" panose="020B0604020202020204" pitchFamily="34" charset="0"/>
              <a:buChar char="•"/>
              <a:defRPr/>
            </a:pPr>
            <a:r>
              <a:rPr kumimoji="0" lang="hu-HU" sz="1600" b="0" i="0" u="none" strike="noStrike" kern="1200" cap="none" spc="0" normalizeH="0" baseline="0" noProof="0" dirty="0">
                <a:ln>
                  <a:noFill/>
                </a:ln>
                <a:effectLst/>
                <a:uLnTx/>
                <a:uFillTx/>
                <a:latin typeface="Verdana"/>
                <a:ea typeface="+mn-ea"/>
                <a:cs typeface="+mn-cs"/>
              </a:rPr>
              <a:t>A </a:t>
            </a:r>
            <a:r>
              <a:rPr kumimoji="0" lang="hu-HU" sz="1600" b="0" i="0" u="none" strike="noStrike" kern="1200" cap="none" spc="0" normalizeH="0" baseline="0" noProof="0" dirty="0" err="1">
                <a:ln>
                  <a:noFill/>
                </a:ln>
                <a:effectLst/>
                <a:uLnTx/>
                <a:uFillTx/>
                <a:latin typeface="Verdana"/>
                <a:ea typeface="+mn-ea"/>
                <a:cs typeface="+mn-cs"/>
              </a:rPr>
              <a:t>further</a:t>
            </a:r>
            <a:r>
              <a:rPr kumimoji="0" lang="hu-HU" sz="1600" b="0" i="0" u="none" strike="noStrike" kern="1200" cap="none" spc="0" normalizeH="0" baseline="0" noProof="0" dirty="0">
                <a:ln>
                  <a:noFill/>
                </a:ln>
                <a:effectLst/>
                <a:uLnTx/>
                <a:uFillTx/>
                <a:latin typeface="Verdana"/>
                <a:ea typeface="+mn-ea"/>
                <a:cs typeface="+mn-cs"/>
              </a:rPr>
              <a:t> benefit of </a:t>
            </a:r>
            <a:r>
              <a:rPr kumimoji="0" lang="en-US" sz="1600" b="0" i="0" u="none" strike="noStrike" kern="1200" cap="none" spc="0" normalizeH="0" baseline="0" noProof="0" dirty="0">
                <a:ln>
                  <a:noFill/>
                </a:ln>
                <a:effectLst/>
                <a:uLnTx/>
                <a:uFillTx/>
                <a:latin typeface="Verdana"/>
                <a:ea typeface="+mn-ea"/>
                <a:cs typeface="+mn-cs"/>
              </a:rPr>
              <a:t>vector-length</a:t>
            </a:r>
            <a:r>
              <a:rPr kumimoji="0" lang="hu-HU" sz="1600" b="0" i="0" u="none" strike="noStrike" kern="1200" cap="none" spc="0" normalizeH="0" baseline="0" noProof="0" dirty="0">
                <a:ln>
                  <a:noFill/>
                </a:ln>
                <a:effectLst/>
                <a:uLnTx/>
                <a:uFillTx/>
                <a:latin typeface="Verdana"/>
                <a:ea typeface="+mn-ea"/>
                <a:cs typeface="+mn-cs"/>
              </a:rPr>
              <a:t> </a:t>
            </a:r>
            <a:r>
              <a:rPr kumimoji="0" lang="hu-HU" sz="1600" b="0" i="0" u="none" strike="noStrike" kern="1200" cap="none" spc="0" normalizeH="0" baseline="0" noProof="0" dirty="0" err="1">
                <a:ln>
                  <a:noFill/>
                </a:ln>
                <a:effectLst/>
                <a:uLnTx/>
                <a:uFillTx/>
                <a:latin typeface="Verdana"/>
                <a:ea typeface="+mn-ea"/>
                <a:cs typeface="+mn-cs"/>
              </a:rPr>
              <a:t>agnostic</a:t>
            </a:r>
            <a:r>
              <a:rPr kumimoji="0" lang="hu-HU" sz="1600" b="0" i="0" u="none" strike="noStrike" kern="1200" cap="none" spc="0" normalizeH="0" baseline="0" noProof="0" dirty="0">
                <a:ln>
                  <a:noFill/>
                </a:ln>
                <a:effectLst/>
                <a:uLnTx/>
                <a:uFillTx/>
                <a:latin typeface="Verdana"/>
                <a:ea typeface="+mn-ea"/>
                <a:cs typeface="+mn-cs"/>
              </a:rPr>
              <a:t> </a:t>
            </a:r>
            <a:r>
              <a:rPr kumimoji="0" lang="hu-HU" sz="1600" b="0" i="0" u="none" strike="noStrike" kern="1200" cap="none" spc="0" normalizeH="0" baseline="0" noProof="0" dirty="0" err="1">
                <a:ln>
                  <a:noFill/>
                </a:ln>
                <a:effectLst/>
                <a:uLnTx/>
                <a:uFillTx/>
                <a:latin typeface="Verdana"/>
                <a:ea typeface="+mn-ea"/>
                <a:cs typeface="+mn-cs"/>
              </a:rPr>
              <a:t>programming</a:t>
            </a:r>
            <a:r>
              <a:rPr kumimoji="0" lang="hu-HU" sz="1600" b="0" i="0" u="none" strike="noStrike" kern="1200" cap="none" spc="0" normalizeH="0" baseline="0" noProof="0" dirty="0">
                <a:ln>
                  <a:noFill/>
                </a:ln>
                <a:effectLst/>
                <a:uLnTx/>
                <a:uFillTx/>
                <a:latin typeface="Verdana"/>
                <a:ea typeface="+mn-ea"/>
                <a:cs typeface="+mn-cs"/>
              </a:rPr>
              <a:t> is </a:t>
            </a:r>
            <a:r>
              <a:rPr kumimoji="0" lang="hu-HU" sz="1600" b="0" i="0" u="none" strike="noStrike" kern="1200" cap="none" spc="0" normalizeH="0" baseline="0" noProof="0" dirty="0" err="1">
                <a:ln>
                  <a:noFill/>
                </a:ln>
                <a:effectLst/>
                <a:uLnTx/>
                <a:uFillTx/>
                <a:latin typeface="Verdana"/>
                <a:ea typeface="+mn-ea"/>
                <a:cs typeface="+mn-cs"/>
              </a:rPr>
              <a:t>that</a:t>
            </a:r>
            <a:r>
              <a:rPr kumimoji="0" lang="hu-HU" sz="1600" b="0" i="0" u="none" strike="noStrike" kern="1200" cap="none" spc="0" normalizeH="0" baseline="0" noProof="0" dirty="0">
                <a:ln>
                  <a:noFill/>
                </a:ln>
                <a:effectLst/>
                <a:uLnTx/>
                <a:uFillTx/>
                <a:latin typeface="Verdana"/>
                <a:ea typeface="+mn-ea"/>
                <a:cs typeface="+mn-cs"/>
              </a:rPr>
              <a:t> it </a:t>
            </a:r>
            <a:r>
              <a:rPr kumimoji="0" lang="hu-HU" sz="1600" b="0" i="0" u="none" strike="noStrike" kern="1200" cap="none" spc="0" normalizeH="0" baseline="0" noProof="0" dirty="0" err="1">
                <a:ln>
                  <a:noFill/>
                </a:ln>
                <a:effectLst/>
                <a:uLnTx/>
                <a:uFillTx/>
                <a:latin typeface="Verdana"/>
                <a:ea typeface="+mn-ea"/>
                <a:cs typeface="+mn-cs"/>
              </a:rPr>
              <a:t>allows</a:t>
            </a:r>
            <a:r>
              <a:rPr kumimoji="0" lang="en-US" sz="1600" b="0" i="0" u="none" strike="noStrike" kern="1200" cap="none" spc="0" normalizeH="0" baseline="0" noProof="0" dirty="0">
                <a:ln>
                  <a:noFill/>
                </a:ln>
                <a:effectLst/>
                <a:uLnTx/>
                <a:uFillTx/>
                <a:latin typeface="Verdana"/>
                <a:ea typeface="+mn-ea"/>
                <a:cs typeface="+mn-cs"/>
              </a:rPr>
              <a:t> </a:t>
            </a:r>
          </a:p>
          <a:p>
            <a:pPr lvl="0">
              <a:defRPr/>
            </a:pPr>
            <a:r>
              <a:rPr lang="en-US" sz="1600" dirty="0">
                <a:latin typeface="Verdana"/>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auto-vectorization</a:t>
            </a:r>
            <a:r>
              <a:rPr kumimoji="0" lang="hu-HU" sz="1600" b="0" i="0" u="none" strike="noStrike" kern="1200" cap="none" spc="0" normalizeH="0" baseline="0" noProof="0" dirty="0">
                <a:ln>
                  <a:noFill/>
                </a:ln>
                <a:effectLst/>
                <a:uLnTx/>
                <a:uFillTx/>
                <a:latin typeface="Verdana"/>
                <a:ea typeface="+mn-ea"/>
                <a:cs typeface="+mn-cs"/>
              </a:rPr>
              <a:t> </a:t>
            </a:r>
            <a:r>
              <a:rPr kumimoji="0" lang="hu-HU" sz="1600" b="0" i="0" u="none" strike="noStrike" kern="1200" cap="none" spc="0" normalizeH="0" baseline="0" noProof="0" dirty="0" err="1">
                <a:ln>
                  <a:noFill/>
                </a:ln>
                <a:effectLst/>
                <a:uLnTx/>
                <a:uFillTx/>
                <a:latin typeface="Verdana"/>
                <a:ea typeface="+mn-ea"/>
                <a:cs typeface="+mn-cs"/>
              </a:rPr>
              <a:t>by</a:t>
            </a:r>
            <a:r>
              <a:rPr kumimoji="0" lang="hu-HU" sz="1600" b="0" i="0" u="none" strike="noStrike" kern="1200" cap="none" spc="0" normalizeH="0" baseline="0" noProof="0" dirty="0">
                <a:ln>
                  <a:noFill/>
                </a:ln>
                <a:effectLst/>
                <a:uLnTx/>
                <a:uFillTx/>
                <a:latin typeface="Verdana"/>
                <a:ea typeface="+mn-ea"/>
                <a:cs typeface="+mn-cs"/>
              </a:rPr>
              <a:t> </a:t>
            </a:r>
            <a:r>
              <a:rPr kumimoji="0" lang="hu-HU" sz="1600" b="0" i="0" u="none" strike="noStrike" kern="1200" cap="none" spc="0" normalizeH="0" baseline="0" noProof="0" dirty="0" err="1">
                <a:ln>
                  <a:noFill/>
                </a:ln>
                <a:effectLst/>
                <a:uLnTx/>
                <a:uFillTx/>
                <a:latin typeface="Verdana"/>
                <a:ea typeface="+mn-ea"/>
                <a:cs typeface="+mn-cs"/>
              </a:rPr>
              <a:t>advanced</a:t>
            </a:r>
            <a:r>
              <a:rPr kumimoji="0" lang="hu-HU" sz="1600" b="0" i="0" u="none" strike="noStrike" kern="1200" cap="none" spc="0" normalizeH="0" baseline="0" noProof="0" dirty="0">
                <a:ln>
                  <a:noFill/>
                </a:ln>
                <a:effectLst/>
                <a:uLnTx/>
                <a:uFillTx/>
                <a:latin typeface="Verdana"/>
                <a:ea typeface="+mn-ea"/>
                <a:cs typeface="+mn-cs"/>
              </a:rPr>
              <a:t> </a:t>
            </a:r>
            <a:r>
              <a:rPr kumimoji="0" lang="hu-HU" sz="1600" b="0" i="0" u="none" strike="noStrike" kern="1200" cap="none" spc="0" normalizeH="0" baseline="0" noProof="0" dirty="0" err="1">
                <a:ln>
                  <a:noFill/>
                </a:ln>
                <a:effectLst/>
                <a:uLnTx/>
                <a:uFillTx/>
                <a:latin typeface="Verdana"/>
                <a:ea typeface="+mn-ea"/>
                <a:cs typeface="+mn-cs"/>
              </a:rPr>
              <a:t>compilers</a:t>
            </a:r>
            <a:r>
              <a:rPr kumimoji="0" lang="en-US" sz="1600" b="0" i="0" u="none" strike="noStrike" kern="1200" cap="none" spc="0" normalizeH="0" baseline="0" noProof="0" dirty="0">
                <a:ln>
                  <a:noFill/>
                </a:ln>
                <a:effectLst/>
                <a:uLnTx/>
                <a:uFillTx/>
                <a:latin typeface="Verdana"/>
                <a:ea typeface="+mn-ea"/>
                <a:cs typeface="+mn-cs"/>
              </a:rPr>
              <a:t>.</a:t>
            </a:r>
            <a:endParaRPr kumimoji="0" lang="hu-HU" sz="1600" b="0" i="0" u="none" strike="noStrike" kern="1200" cap="none" spc="0" normalizeH="0" baseline="0" noProof="0" dirty="0">
              <a:ln>
                <a:noFill/>
              </a:ln>
              <a:effectLst/>
              <a:uLnTx/>
              <a:uFillTx/>
              <a:latin typeface="Verdana"/>
              <a:ea typeface="+mn-ea"/>
              <a:cs typeface="+mn-cs"/>
            </a:endParaRPr>
          </a:p>
        </p:txBody>
      </p:sp>
      <p:sp>
        <p:nvSpPr>
          <p:cNvPr id="8" name="TextBox 7">
            <a:extLst>
              <a:ext uri="{FF2B5EF4-FFF2-40B4-BE49-F238E27FC236}">
                <a16:creationId xmlns:a16="http://schemas.microsoft.com/office/drawing/2014/main" id="{4E51BBD7-2D6D-9434-81E1-5201BE8D230C}"/>
              </a:ext>
            </a:extLst>
          </p:cNvPr>
          <p:cNvSpPr txBox="1"/>
          <p:nvPr/>
        </p:nvSpPr>
        <p:spPr>
          <a:xfrm>
            <a:off x="98497" y="6351103"/>
            <a:ext cx="7289944" cy="338554"/>
          </a:xfrm>
          <a:prstGeom prst="rect">
            <a:avLst/>
          </a:prstGeom>
          <a:noFill/>
        </p:spPr>
        <p:txBody>
          <a:bodyPr wrap="none" rtlCol="0">
            <a:spAutoFit/>
          </a:bodyPr>
          <a:lstStyle/>
          <a:p>
            <a:r>
              <a:rPr lang="en-US" sz="1600" b="0" i="0" dirty="0">
                <a:effectLst/>
                <a:latin typeface="Verdana" panose="020B0604030504040204" pitchFamily="34" charset="0"/>
                <a:ea typeface="Verdana" panose="020B0604030504040204" pitchFamily="34" charset="0"/>
              </a:rPr>
              <a:t>Auto-vectorization: </a:t>
            </a:r>
            <a:r>
              <a:rPr lang="hu-HU" sz="1600" b="0" i="0" dirty="0" err="1">
                <a:effectLst/>
                <a:latin typeface="Verdana" panose="020B0604030504040204" pitchFamily="34" charset="0"/>
                <a:ea typeface="Verdana" panose="020B0604030504040204" pitchFamily="34" charset="0"/>
              </a:rPr>
              <a:t>automatically</a:t>
            </a:r>
            <a:r>
              <a:rPr lang="hu-HU" sz="1600" b="0" i="0" dirty="0">
                <a:effectLst/>
                <a:latin typeface="Verdana" panose="020B0604030504040204" pitchFamily="34" charset="0"/>
                <a:ea typeface="Verdana" panose="020B0604030504040204" pitchFamily="34" charset="0"/>
              </a:rPr>
              <a:t> </a:t>
            </a:r>
            <a:r>
              <a:rPr lang="en-US" sz="1600" b="0" i="0" dirty="0">
                <a:effectLst/>
                <a:latin typeface="Verdana" panose="020B0604030504040204" pitchFamily="34" charset="0"/>
                <a:ea typeface="Verdana" panose="020B0604030504040204" pitchFamily="34" charset="0"/>
              </a:rPr>
              <a:t>generates</a:t>
            </a:r>
            <a:r>
              <a:rPr lang="hu-HU" sz="1600" b="0" i="0" dirty="0">
                <a:effectLst/>
                <a:latin typeface="Verdana" panose="020B0604030504040204" pitchFamily="34" charset="0"/>
                <a:ea typeface="Verdana" panose="020B0604030504040204" pitchFamily="34" charset="0"/>
              </a:rPr>
              <a:t> SIMD </a:t>
            </a:r>
            <a:r>
              <a:rPr lang="hu-HU" sz="1600" b="0" i="0" dirty="0" err="1">
                <a:effectLst/>
                <a:latin typeface="Verdana" panose="020B0604030504040204" pitchFamily="34" charset="0"/>
                <a:ea typeface="Verdana" panose="020B0604030504040204" pitchFamily="34" charset="0"/>
              </a:rPr>
              <a:t>code</a:t>
            </a:r>
            <a:r>
              <a:rPr lang="en-US" sz="1600" b="0" i="0" dirty="0">
                <a:effectLst/>
                <a:latin typeface="Verdana" panose="020B0604030504040204" pitchFamily="34" charset="0"/>
                <a:ea typeface="Verdana" panose="020B0604030504040204" pitchFamily="34" charset="0"/>
              </a:rPr>
              <a:t> from loops.</a:t>
            </a:r>
            <a:endParaRPr lang="hu-HU"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6240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2.2.4 A closer look at the SVE register set-based ISA extensions (9)</a:t>
            </a:r>
          </a:p>
        </p:txBody>
      </p:sp>
      <p:sp>
        <p:nvSpPr>
          <p:cNvPr id="3" name="Szövegdoboz 2"/>
          <p:cNvSpPr txBox="1"/>
          <p:nvPr/>
        </p:nvSpPr>
        <p:spPr>
          <a:xfrm>
            <a:off x="71499" y="446849"/>
            <a:ext cx="90725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How ARM implements data vector length agnostic programming? </a:t>
            </a:r>
            <a:r>
              <a:rPr kumimoji="0" lang="hu-HU" sz="1800" b="0" i="0" u="none" strike="noStrike" kern="1200" cap="none" spc="0" normalizeH="0" baseline="0" noProof="0" dirty="0">
                <a:ln>
                  <a:noFill/>
                </a:ln>
                <a:solidFill>
                  <a:srgbClr val="000000"/>
                </a:solidFill>
                <a:effectLst/>
                <a:uLnTx/>
                <a:uFillTx/>
                <a:latin typeface="Verdana"/>
                <a:ea typeface="+mn-ea"/>
                <a:cs typeface="+mn-cs"/>
              </a:rPr>
              <a:t>[136]</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Kép 5"/>
          <p:cNvPicPr>
            <a:picLocks noChangeAspect="1"/>
          </p:cNvPicPr>
          <p:nvPr/>
        </p:nvPicPr>
        <p:blipFill rotWithShape="1">
          <a:blip r:embed="rId2"/>
          <a:srcRect l="25391" t="32500" r="51723" b="41250"/>
          <a:stretch/>
        </p:blipFill>
        <p:spPr>
          <a:xfrm>
            <a:off x="2951820" y="2811529"/>
            <a:ext cx="3487888" cy="2250250"/>
          </a:xfrm>
          <a:prstGeom prst="rect">
            <a:avLst/>
          </a:prstGeom>
        </p:spPr>
      </p:pic>
      <p:sp>
        <p:nvSpPr>
          <p:cNvPr id="7" name="Szövegdoboz 6"/>
          <p:cNvSpPr txBox="1"/>
          <p:nvPr/>
        </p:nvSpPr>
        <p:spPr>
          <a:xfrm flipH="1">
            <a:off x="3289358" y="2496494"/>
            <a:ext cx="17101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err="1">
                <a:ln>
                  <a:noFill/>
                </a:ln>
                <a:solidFill>
                  <a:srgbClr val="000000"/>
                </a:solidFill>
                <a:effectLst/>
                <a:uLnTx/>
                <a:uFillTx/>
                <a:latin typeface="Verdana"/>
                <a:ea typeface="+mn-ea"/>
                <a:cs typeface="+mn-cs"/>
              </a:rPr>
              <a:t>Up</a:t>
            </a:r>
            <a:r>
              <a:rPr kumimoji="0" lang="hu-HU" sz="1300" b="0" i="0" u="none" strike="noStrike" kern="1200" cap="none" spc="0" normalizeH="0" baseline="0" noProof="0">
                <a:ln>
                  <a:noFill/>
                </a:ln>
                <a:solidFill>
                  <a:srgbClr val="000000"/>
                </a:solidFill>
                <a:effectLst/>
                <a:uLnTx/>
                <a:uFillTx/>
                <a:latin typeface="Verdana"/>
                <a:ea typeface="+mn-ea"/>
                <a:cs typeface="+mn-cs"/>
              </a:rPr>
              <a:t> </a:t>
            </a:r>
            <a:r>
              <a:rPr kumimoji="0" lang="hu-HU" sz="1300" b="0" i="0" u="none" strike="noStrike" kern="1200" cap="none" spc="0" normalizeH="0" baseline="0" noProof="0" err="1">
                <a:ln>
                  <a:noFill/>
                </a:ln>
                <a:solidFill>
                  <a:srgbClr val="000000"/>
                </a:solidFill>
                <a:effectLst/>
                <a:uLnTx/>
                <a:uFillTx/>
                <a:latin typeface="Verdana"/>
                <a:ea typeface="+mn-ea"/>
                <a:cs typeface="+mn-cs"/>
              </a:rPr>
              <a:t>to</a:t>
            </a:r>
            <a:r>
              <a:rPr kumimoji="0" lang="hu-HU" sz="1300" b="0" i="0" u="none" strike="noStrike" kern="1200" cap="none" spc="0" normalizeH="0" baseline="0" noProof="0">
                <a:ln>
                  <a:noFill/>
                </a:ln>
                <a:solidFill>
                  <a:srgbClr val="000000"/>
                </a:solidFill>
                <a:effectLst/>
                <a:uLnTx/>
                <a:uFillTx/>
                <a:latin typeface="Verdana"/>
                <a:ea typeface="+mn-ea"/>
                <a:cs typeface="+mn-cs"/>
              </a:rPr>
              <a:t> 16x16 bit</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9" name="Szövegdoboz 8"/>
          <p:cNvSpPr txBox="1"/>
          <p:nvPr/>
        </p:nvSpPr>
        <p:spPr>
          <a:xfrm>
            <a:off x="3401870" y="5016774"/>
            <a:ext cx="29703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err="1">
                <a:ln>
                  <a:noFill/>
                </a:ln>
                <a:solidFill>
                  <a:srgbClr val="000000"/>
                </a:solidFill>
                <a:effectLst/>
                <a:uLnTx/>
                <a:uFillTx/>
                <a:latin typeface="Verdana"/>
                <a:ea typeface="+mn-ea"/>
                <a:cs typeface="+mn-cs"/>
              </a:rPr>
              <a:t>Figure</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Predicate</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registers</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4" name="Rounded Rectangle 3"/>
          <p:cNvSpPr/>
          <p:nvPr/>
        </p:nvSpPr>
        <p:spPr bwMode="auto">
          <a:xfrm>
            <a:off x="-18510" y="809656"/>
            <a:ext cx="9144000" cy="97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Szövegdoboz 4"/>
          <p:cNvSpPr txBox="1"/>
          <p:nvPr/>
        </p:nvSpPr>
        <p:spPr>
          <a:xfrm>
            <a:off x="268126" y="828194"/>
            <a:ext cx="9496055" cy="159274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The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introduced</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SVE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extension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utilizes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Predicate</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registers</a:t>
            </a:r>
            <a:r>
              <a:rPr kumimoji="0" lang="en-US" sz="1600" b="0" i="0" u="none" strike="noStrike" kern="1200" cap="none" spc="0" normalizeH="0" baseline="0" noProof="0" dirty="0">
                <a:ln>
                  <a:noFill/>
                </a:ln>
                <a:solidFill>
                  <a:srgbClr val="FF0000"/>
                </a:solidFill>
                <a:effectLst/>
                <a:uLnTx/>
                <a:uFillTx/>
                <a:latin typeface="Verdana"/>
                <a:ea typeface="+mn-ea"/>
                <a:cs typeface="+mn-cs"/>
              </a:rPr>
              <a:t> (P registers)</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masks</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30" normalizeH="0" noProof="0" dirty="0">
                <a:ln>
                  <a:noFill/>
                </a:ln>
                <a:solidFill>
                  <a:srgbClr val="FF0000"/>
                </a:solidFill>
                <a:effectLst/>
                <a:uLnTx/>
                <a:uFillTx/>
                <a:latin typeface="Verdana"/>
                <a:ea typeface="+mn-ea"/>
                <a:cs typeface="+mn-cs"/>
              </a:rPr>
              <a:t>      </a:t>
            </a:r>
            <a:r>
              <a:rPr kumimoji="0" lang="hu-HU" sz="1600" b="0" i="0" u="none" strike="noStrike" kern="1200" cap="none" spc="-30" normalizeH="0" noProof="0" dirty="0">
                <a:ln>
                  <a:noFill/>
                </a:ln>
                <a:solidFill>
                  <a:srgbClr val="000000"/>
                </a:solidFill>
                <a:effectLst/>
                <a:uLnTx/>
                <a:uFillTx/>
                <a:latin typeface="Verdana"/>
                <a:ea typeface="+mn-ea"/>
                <a:cs typeface="+mn-cs"/>
              </a:rPr>
              <a:t> </a:t>
            </a:r>
            <a:r>
              <a:rPr kumimoji="0" lang="en-US" sz="1600" b="0" i="0" u="none" strike="noStrike" kern="1200" cap="none" spc="-30" normalizeH="0" noProof="0" dirty="0">
                <a:ln>
                  <a:noFill/>
                </a:ln>
                <a:solidFill>
                  <a:srgbClr val="000000"/>
                </a:solidFill>
                <a:effectLst/>
                <a:uLnTx/>
                <a:uFillTx/>
                <a:latin typeface="Verdana"/>
                <a:ea typeface="+mn-ea"/>
                <a:cs typeface="+mn-cs"/>
              </a:rPr>
              <a:t>to </a:t>
            </a:r>
            <a:r>
              <a:rPr kumimoji="0" lang="hu-HU" sz="1600" b="0" i="0" u="none" strike="noStrike" kern="1200" cap="none" spc="-30" normalizeH="0" noProof="0" dirty="0" err="1">
                <a:ln>
                  <a:noFill/>
                </a:ln>
                <a:solidFill>
                  <a:srgbClr val="000000"/>
                </a:solidFill>
                <a:effectLst/>
                <a:uLnTx/>
                <a:uFillTx/>
                <a:latin typeface="Verdana"/>
                <a:ea typeface="+mn-ea"/>
                <a:cs typeface="+mn-cs"/>
              </a:rPr>
              <a:t>indicate</a:t>
            </a:r>
            <a:r>
              <a:rPr kumimoji="0" lang="en-US" sz="1600" b="0" i="0" u="none" strike="noStrike" kern="1200" cap="none" spc="-30" normalizeH="0" noProof="0" dirty="0">
                <a:ln>
                  <a:noFill/>
                </a:ln>
                <a:solidFill>
                  <a:srgbClr val="000000"/>
                </a:solidFill>
                <a:effectLst/>
                <a:uLnTx/>
                <a:uFillTx/>
                <a:latin typeface="Verdana"/>
                <a:ea typeface="+mn-ea"/>
                <a:cs typeface="+mn-cs"/>
              </a:rPr>
              <a:t> </a:t>
            </a:r>
            <a:r>
              <a:rPr kumimoji="0" lang="hu-HU" sz="1600" b="0" i="0" u="none" strike="noStrike" kern="1200" cap="none" spc="-30" normalizeH="0" noProof="0" dirty="0" err="1">
                <a:ln>
                  <a:noFill/>
                </a:ln>
                <a:solidFill>
                  <a:srgbClr val="0070C0"/>
                </a:solidFill>
                <a:effectLst/>
                <a:uLnTx/>
                <a:uFillTx/>
                <a:latin typeface="Verdana"/>
                <a:ea typeface="+mn-ea"/>
                <a:cs typeface="+mn-cs"/>
              </a:rPr>
              <a:t>which</a:t>
            </a:r>
            <a:r>
              <a:rPr kumimoji="0" lang="hu-HU" sz="1600" b="0" i="0" u="none" strike="noStrike" kern="1200" cap="none" spc="-30" normalizeH="0" noProof="0" dirty="0">
                <a:ln>
                  <a:noFill/>
                </a:ln>
                <a:solidFill>
                  <a:srgbClr val="0070C0"/>
                </a:solidFill>
                <a:effectLst/>
                <a:uLnTx/>
                <a:uFillTx/>
                <a:latin typeface="Verdana"/>
                <a:ea typeface="+mn-ea"/>
                <a:cs typeface="+mn-cs"/>
              </a:rPr>
              <a:t> </a:t>
            </a:r>
            <a:r>
              <a:rPr kumimoji="0" lang="hu-HU" sz="1600" b="0" i="0" u="none" strike="noStrike" kern="1200" cap="none" spc="-30" normalizeH="0" noProof="0" dirty="0" err="1">
                <a:ln>
                  <a:noFill/>
                </a:ln>
                <a:solidFill>
                  <a:srgbClr val="0070C0"/>
                </a:solidFill>
                <a:effectLst/>
                <a:uLnTx/>
                <a:uFillTx/>
                <a:latin typeface="Verdana"/>
                <a:ea typeface="+mn-ea"/>
                <a:cs typeface="+mn-cs"/>
              </a:rPr>
              <a:t>active</a:t>
            </a:r>
            <a:r>
              <a:rPr kumimoji="0" lang="hu-HU" sz="1600" b="0" i="0" u="none" strike="noStrike" kern="1200" cap="none" spc="-30" normalizeH="0" noProof="0" dirty="0">
                <a:ln>
                  <a:noFill/>
                </a:ln>
                <a:solidFill>
                  <a:srgbClr val="0070C0"/>
                </a:solidFill>
                <a:effectLst/>
                <a:uLnTx/>
                <a:uFillTx/>
                <a:latin typeface="Verdana"/>
                <a:ea typeface="+mn-ea"/>
                <a:cs typeface="+mn-cs"/>
              </a:rPr>
              <a:t> </a:t>
            </a:r>
            <a:r>
              <a:rPr kumimoji="0" lang="hu-HU" sz="1600" b="0" i="0" u="none" strike="noStrike" kern="1200" cap="none" spc="-30" normalizeH="0" noProof="0" dirty="0" err="1">
                <a:ln>
                  <a:noFill/>
                </a:ln>
                <a:solidFill>
                  <a:srgbClr val="0070C0"/>
                </a:solidFill>
                <a:effectLst/>
                <a:uLnTx/>
                <a:uFillTx/>
                <a:latin typeface="Verdana"/>
                <a:ea typeface="+mn-ea"/>
                <a:cs typeface="+mn-cs"/>
              </a:rPr>
              <a:t>elements</a:t>
            </a:r>
            <a:r>
              <a:rPr kumimoji="0" lang="hu-HU" sz="1600" b="0" i="0" u="none" strike="noStrike" kern="1200" cap="none" spc="-30" normalizeH="0" noProof="0" dirty="0">
                <a:ln>
                  <a:noFill/>
                </a:ln>
                <a:solidFill>
                  <a:srgbClr val="0070C0"/>
                </a:solidFill>
                <a:effectLst/>
                <a:uLnTx/>
                <a:uFillTx/>
                <a:latin typeface="Verdana"/>
                <a:ea typeface="+mn-ea"/>
                <a:cs typeface="+mn-cs"/>
              </a:rPr>
              <a:t> </a:t>
            </a:r>
            <a:r>
              <a:rPr kumimoji="0" lang="hu-HU" sz="1600" b="0" i="0" u="none" strike="noStrike" kern="1200" cap="none" spc="-30" normalizeH="0" noProof="0" dirty="0">
                <a:ln>
                  <a:noFill/>
                </a:ln>
                <a:solidFill>
                  <a:srgbClr val="000000"/>
                </a:solidFill>
                <a:effectLst/>
                <a:uLnTx/>
                <a:uFillTx/>
                <a:latin typeface="Verdana"/>
                <a:ea typeface="+mn-ea"/>
                <a:cs typeface="+mn-cs"/>
              </a:rPr>
              <a:t>of </a:t>
            </a:r>
            <a:r>
              <a:rPr kumimoji="0" lang="en-US" sz="1600" b="0" i="0" u="none" strike="noStrike" kern="1200" cap="none" spc="-30" normalizeH="0" noProof="0" dirty="0">
                <a:ln>
                  <a:noFill/>
                </a:ln>
                <a:solidFill>
                  <a:srgbClr val="000000"/>
                </a:solidFill>
                <a:effectLst/>
                <a:uLnTx/>
                <a:uFillTx/>
                <a:latin typeface="Verdana"/>
                <a:ea typeface="+mn-ea"/>
                <a:cs typeface="+mn-cs"/>
              </a:rPr>
              <a:t>the Z-registers </a:t>
            </a:r>
            <a:r>
              <a:rPr kumimoji="0" lang="hu-HU" sz="1600" b="0" i="0" u="none" strike="noStrike" kern="1200" cap="none" spc="-30" normalizeH="0" noProof="0" dirty="0" err="1">
                <a:ln>
                  <a:noFill/>
                </a:ln>
                <a:solidFill>
                  <a:srgbClr val="0070C0"/>
                </a:solidFill>
                <a:effectLst/>
                <a:uLnTx/>
                <a:uFillTx/>
                <a:latin typeface="Verdana"/>
                <a:ea typeface="+mn-ea"/>
                <a:cs typeface="+mn-cs"/>
              </a:rPr>
              <a:t>are</a:t>
            </a:r>
            <a:r>
              <a:rPr kumimoji="0" lang="hu-HU" sz="1600" b="0" i="0" u="none" strike="noStrike" kern="1200" cap="none" spc="-30" normalizeH="0" noProof="0" dirty="0">
                <a:ln>
                  <a:noFill/>
                </a:ln>
                <a:solidFill>
                  <a:srgbClr val="0070C0"/>
                </a:solidFill>
                <a:effectLst/>
                <a:uLnTx/>
                <a:uFillTx/>
                <a:latin typeface="Verdana"/>
                <a:ea typeface="+mn-ea"/>
                <a:cs typeface="+mn-cs"/>
              </a:rPr>
              <a:t> </a:t>
            </a:r>
            <a:r>
              <a:rPr kumimoji="0" lang="hu-HU" sz="1600" b="0" i="0" u="none" strike="noStrike" kern="1200" cap="none" spc="-30" normalizeH="0" noProof="0" dirty="0" err="1">
                <a:ln>
                  <a:noFill/>
                </a:ln>
                <a:solidFill>
                  <a:srgbClr val="0070C0"/>
                </a:solidFill>
                <a:effectLst/>
                <a:uLnTx/>
                <a:uFillTx/>
                <a:latin typeface="Verdana"/>
                <a:ea typeface="+mn-ea"/>
                <a:cs typeface="+mn-cs"/>
              </a:rPr>
              <a:t>involved</a:t>
            </a:r>
            <a:r>
              <a:rPr kumimoji="0" lang="en-US" sz="1600" b="0" i="0" u="none" strike="noStrike" kern="1200" cap="none" spc="-30" normalizeH="0" noProof="0" dirty="0">
                <a:ln>
                  <a:noFill/>
                </a:ln>
                <a:solidFill>
                  <a:srgbClr val="0070C0"/>
                </a:solidFill>
                <a:effectLst/>
                <a:uLnTx/>
                <a:uFillTx/>
                <a:latin typeface="Verdana"/>
                <a:ea typeface="+mn-ea"/>
                <a:cs typeface="+mn-cs"/>
              </a:rPr>
              <a:t> </a:t>
            </a:r>
            <a:r>
              <a:rPr kumimoji="0" lang="hu-HU" sz="1600" b="0" i="0" u="none" strike="noStrike" kern="1200" cap="none" spc="-30" normalizeH="0" noProof="0" dirty="0">
                <a:ln>
                  <a:noFill/>
                </a:ln>
                <a:solidFill>
                  <a:srgbClr val="000000"/>
                </a:solidFill>
                <a:effectLst/>
                <a:uLnTx/>
                <a:uFillTx/>
                <a:latin typeface="Verdana"/>
                <a:ea typeface="+mn-ea"/>
                <a:cs typeface="+mn-cs"/>
              </a:rPr>
              <a:t>in </a:t>
            </a:r>
            <a:r>
              <a:rPr kumimoji="0" lang="hu-HU" sz="1600" b="0" i="0" u="none" strike="noStrike" kern="1200" cap="none" spc="-30" normalizeH="0" noProof="0" dirty="0" err="1">
                <a:ln>
                  <a:noFill/>
                </a:ln>
                <a:solidFill>
                  <a:srgbClr val="000000"/>
                </a:solidFill>
                <a:effectLst/>
                <a:uLnTx/>
                <a:uFillTx/>
                <a:latin typeface="Verdana"/>
                <a:ea typeface="+mn-ea"/>
                <a:cs typeface="+mn-cs"/>
              </a:rPr>
              <a:t>the</a:t>
            </a:r>
            <a:r>
              <a:rPr kumimoji="0" lang="hu-HU" sz="1600" b="0" i="0" u="none" strike="noStrike" kern="1200" cap="none" spc="-30" normalizeH="0" noProof="0" dirty="0">
                <a:ln>
                  <a:noFill/>
                </a:ln>
                <a:solidFill>
                  <a:srgbClr val="000000"/>
                </a:solidFill>
                <a:effectLst/>
                <a:uLnTx/>
                <a:uFillTx/>
                <a:latin typeface="Verdana"/>
                <a:ea typeface="+mn-ea"/>
                <a:cs typeface="+mn-cs"/>
              </a:rPr>
              <a:t> </a:t>
            </a:r>
            <a:r>
              <a:rPr kumimoji="0" lang="hu-HU" sz="1600" b="0" i="0" u="none" strike="noStrike" kern="1200" cap="none" spc="-30" normalizeH="0" noProof="0" dirty="0" err="1">
                <a:ln>
                  <a:noFill/>
                </a:ln>
                <a:solidFill>
                  <a:srgbClr val="000000"/>
                </a:solidFill>
                <a:effectLst/>
                <a:uLnTx/>
                <a:uFillTx/>
                <a:latin typeface="Verdana"/>
                <a:ea typeface="+mn-ea"/>
                <a:cs typeface="+mn-cs"/>
              </a:rPr>
              <a:t>operation</a:t>
            </a:r>
            <a:r>
              <a:rPr kumimoji="0" lang="hu-HU" sz="1600" b="0" i="0" u="none" strike="noStrike" kern="1200" cap="none" spc="-30" normalizeH="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hu-HU" sz="1600" b="0" i="0" u="none" strike="noStrike" kern="1200" cap="none" spc="0" normalizeH="0" baseline="0" noProof="0" dirty="0" err="1">
                <a:ln>
                  <a:noFill/>
                </a:ln>
                <a:solidFill>
                  <a:srgbClr val="000000"/>
                </a:solidFill>
                <a:effectLst/>
                <a:uLnTx/>
                <a:uFillTx/>
                <a:latin typeface="Verdana"/>
                <a:ea typeface="+mn-ea"/>
                <a:cs typeface="+mn-cs"/>
              </a:rPr>
              <a:t>There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exist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16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Predicate</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registers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seen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below</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P0-P7 </a:t>
            </a:r>
            <a:r>
              <a:rPr kumimoji="0" lang="en-US" sz="1600" b="0" i="0" u="none" strike="noStrike" kern="1200" cap="none" spc="0" normalizeH="0" baseline="0" noProof="0" dirty="0">
                <a:ln>
                  <a:noFill/>
                </a:ln>
                <a:solidFill>
                  <a:srgbClr val="000000"/>
                </a:solidFill>
                <a:effectLst/>
                <a:uLnTx/>
                <a:uFillTx/>
                <a:latin typeface="Verdana"/>
                <a:ea typeface="+mn-ea"/>
                <a:cs typeface="+mn-cs"/>
              </a:rPr>
              <a:t>include </a:t>
            </a:r>
            <a:r>
              <a:rPr kumimoji="0" lang="en-US" sz="1600" b="0" i="0" u="none" strike="noStrike" kern="1200" cap="none" spc="0" normalizeH="0" baseline="0" noProof="0" dirty="0">
                <a:ln>
                  <a:noFill/>
                </a:ln>
                <a:solidFill>
                  <a:srgbClr val="0070C0"/>
                </a:solidFill>
                <a:effectLst/>
                <a:uLnTx/>
                <a:uFillTx/>
                <a:latin typeface="Verdana"/>
                <a:ea typeface="+mn-ea"/>
                <a:cs typeface="+mn-cs"/>
              </a:rPr>
              <a:t>predicates for load</a:t>
            </a:r>
            <a:r>
              <a:rPr kumimoji="0" lang="hu-HU" sz="1600" b="0" i="0" u="none" strike="noStrike" kern="1200" cap="none" spc="0" normalizeH="0" baseline="0" noProof="0" dirty="0">
                <a:ln>
                  <a:noFill/>
                </a:ln>
                <a:solidFill>
                  <a:srgbClr val="0070C0"/>
                </a:solidFill>
                <a:effectLst/>
                <a:uLnTx/>
                <a:uFillTx/>
                <a:latin typeface="Verdana"/>
                <a:ea typeface="+mn-ea"/>
                <a:cs typeface="+mn-cs"/>
              </a:rPr>
              <a:t>s</a:t>
            </a:r>
            <a:r>
              <a:rPr kumimoji="0" lang="en-US" sz="1600" b="0" i="0" u="none" strike="noStrike" kern="1200" cap="none" spc="0" normalizeH="0" baseline="0" noProof="0" dirty="0">
                <a:ln>
                  <a:noFill/>
                </a:ln>
                <a:solidFill>
                  <a:srgbClr val="0070C0"/>
                </a:solidFill>
                <a:effectLst/>
                <a:uLnTx/>
                <a:uFillTx/>
                <a:latin typeface="Verdana"/>
                <a:ea typeface="+mn-ea"/>
                <a:cs typeface="+mn-cs"/>
              </a:rPr>
              <a:t>, store</a:t>
            </a:r>
            <a:r>
              <a:rPr kumimoji="0" lang="hu-HU" sz="1600" b="0" i="0" u="none" strike="noStrike" kern="1200" cap="none" spc="0" normalizeH="0" baseline="0" noProof="0" dirty="0">
                <a:ln>
                  <a:noFill/>
                </a:ln>
                <a:solidFill>
                  <a:srgbClr val="0070C0"/>
                </a:solidFill>
                <a:effectLst/>
                <a:uLnTx/>
                <a:uFillTx/>
                <a:latin typeface="Verdana"/>
                <a:ea typeface="+mn-ea"/>
                <a:cs typeface="+mn-cs"/>
              </a:rPr>
              <a:t>s</a:t>
            </a:r>
            <a:r>
              <a:rPr kumimoji="0" lang="en-US" sz="1600" b="0" i="0" u="none" strike="noStrike" kern="1200" cap="none" spc="0" normalizeH="0" baseline="0" noProof="0" dirty="0">
                <a:ln>
                  <a:noFill/>
                </a:ln>
                <a:solidFill>
                  <a:srgbClr val="0070C0"/>
                </a:solidFill>
                <a:effectLst/>
                <a:uLnTx/>
                <a:uFillTx/>
                <a:latin typeface="Verdana"/>
                <a:ea typeface="+mn-ea"/>
                <a:cs typeface="+mn-cs"/>
              </a:rPr>
              <a:t>, and arithmetic</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operations</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P8-P15</a:t>
            </a:r>
            <a:r>
              <a:rPr kumimoji="0" lang="en-US" sz="1600" b="0" i="0" u="none" strike="noStrike" kern="1200" cap="none" spc="0" normalizeH="0" baseline="0" noProof="0" dirty="0">
                <a:ln>
                  <a:noFill/>
                </a:ln>
                <a:solidFill>
                  <a:srgbClr val="000000"/>
                </a:solidFill>
                <a:effectLst/>
                <a:uLnTx/>
                <a:uFillTx/>
                <a:latin typeface="Verdana"/>
                <a:ea typeface="+mn-ea"/>
                <a:cs typeface="+mn-cs"/>
              </a:rPr>
              <a:t> are extra </a:t>
            </a:r>
            <a:r>
              <a:rPr kumimoji="0" lang="en-US" sz="1600" b="0" i="0" u="none" strike="noStrike" kern="1200" cap="none" spc="0" normalizeH="0" baseline="0" noProof="0" dirty="0">
                <a:ln>
                  <a:noFill/>
                </a:ln>
                <a:solidFill>
                  <a:srgbClr val="0070C0"/>
                </a:solidFill>
                <a:effectLst/>
                <a:uLnTx/>
                <a:uFillTx/>
                <a:latin typeface="Verdana"/>
                <a:ea typeface="+mn-ea"/>
                <a:cs typeface="+mn-cs"/>
              </a:rPr>
              <a:t>predicates for loop management</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8" name="Rounded Rectangle 7"/>
          <p:cNvSpPr/>
          <p:nvPr/>
        </p:nvSpPr>
        <p:spPr bwMode="auto">
          <a:xfrm>
            <a:off x="-18510" y="5517937"/>
            <a:ext cx="9162510" cy="987966"/>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TextBox 10"/>
          <p:cNvSpPr txBox="1"/>
          <p:nvPr/>
        </p:nvSpPr>
        <p:spPr>
          <a:xfrm>
            <a:off x="71499" y="5517937"/>
            <a:ext cx="8792728" cy="90794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Predicate registers hold </a:t>
            </a:r>
            <a:r>
              <a:rPr kumimoji="0" lang="en-US" sz="1600" b="0" i="0" u="none" strike="noStrike" kern="1200" cap="none" spc="0" normalizeH="0" baseline="0" noProof="0" dirty="0">
                <a:ln>
                  <a:noFill/>
                </a:ln>
                <a:solidFill>
                  <a:srgbClr val="FF0000"/>
                </a:solidFill>
                <a:effectLst/>
                <a:uLnTx/>
                <a:uFillTx/>
                <a:latin typeface="Verdana"/>
                <a:ea typeface="+mn-ea"/>
                <a:cs typeface="+mn-cs"/>
              </a:rPr>
              <a:t>one bit for each byte </a:t>
            </a:r>
            <a:r>
              <a:rPr kumimoji="0" lang="en-US" sz="1600" b="0" i="0" u="none" strike="noStrike" kern="1200" cap="none" spc="0" normalizeH="0" baseline="0" noProof="0" dirty="0">
                <a:ln>
                  <a:noFill/>
                </a:ln>
                <a:solidFill>
                  <a:srgbClr val="000000"/>
                </a:solidFill>
                <a:effectLst/>
                <a:uLnTx/>
                <a:uFillTx/>
                <a:latin typeface="Verdana"/>
                <a:ea typeface="+mn-ea"/>
                <a:cs typeface="+mn-cs"/>
              </a:rPr>
              <a:t>available in a Z register.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For example, an implementation providing 1024-bit Z registers has 128-bit wide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Predicate registers.</a:t>
            </a:r>
          </a:p>
        </p:txBody>
      </p:sp>
    </p:spTree>
    <p:extLst>
      <p:ext uri="{BB962C8B-B14F-4D97-AF65-F5344CB8AC3E}">
        <p14:creationId xmlns:p14="http://schemas.microsoft.com/office/powerpoint/2010/main" val="185188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 calcmode="lin" valueType="num">
                                      <p:cBhvr additive="base">
                                        <p:cTn id="3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anim calcmode="lin" valueType="num">
                                      <p:cBhvr additive="base">
                                        <p:cTn id="3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additive="base">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xEl>
                                              <p:pRg st="1" end="1"/>
                                            </p:txEl>
                                          </p:spTgt>
                                        </p:tgtEl>
                                        <p:attrNameLst>
                                          <p:attrName>style.visibility</p:attrName>
                                        </p:attrNameLst>
                                      </p:cBhvr>
                                      <p:to>
                                        <p:strVal val="visible"/>
                                      </p:to>
                                    </p:set>
                                    <p:anim calcmode="lin" valueType="num">
                                      <p:cBhvr additive="base">
                                        <p:cTn id="5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
                                            <p:txEl>
                                              <p:pRg st="2" end="2"/>
                                            </p:txEl>
                                          </p:spTgt>
                                        </p:tgtEl>
                                        <p:attrNameLst>
                                          <p:attrName>style.visibility</p:attrName>
                                        </p:attrNameLst>
                                      </p:cBhvr>
                                      <p:to>
                                        <p:strVal val="visible"/>
                                      </p:to>
                                    </p:set>
                                    <p:anim calcmode="lin" valueType="num">
                                      <p:cBhvr additive="base">
                                        <p:cTn id="5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4"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2.2.4 A closer look at the SVE register set-based ISA extensions (10)</a:t>
            </a:r>
          </a:p>
        </p:txBody>
      </p:sp>
      <p:sp>
        <p:nvSpPr>
          <p:cNvPr id="5" name="Rounded Rectangle 4"/>
          <p:cNvSpPr/>
          <p:nvPr/>
        </p:nvSpPr>
        <p:spPr bwMode="auto">
          <a:xfrm flipV="1">
            <a:off x="7245" y="895733"/>
            <a:ext cx="9136755" cy="144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Szövegdoboz 2"/>
          <p:cNvSpPr txBox="1"/>
          <p:nvPr/>
        </p:nvSpPr>
        <p:spPr>
          <a:xfrm>
            <a:off x="256268" y="904855"/>
            <a:ext cx="9469114"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Predicate registers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(1 bit for each byte) are used as </a:t>
            </a:r>
            <a:r>
              <a:rPr kumimoji="0" lang="en-US" sz="1600" b="0" i="0" u="none" strike="noStrike" kern="1200" cap="none" spc="0" normalizeH="0" baseline="0" noProof="0" dirty="0">
                <a:ln>
                  <a:noFill/>
                </a:ln>
                <a:solidFill>
                  <a:srgbClr val="FF0000"/>
                </a:solidFill>
                <a:effectLst/>
                <a:uLnTx/>
                <a:uFillTx/>
                <a:latin typeface="Verdana"/>
                <a:ea typeface="+mn-ea"/>
                <a:cs typeface="+mn-cs"/>
              </a:rPr>
              <a:t>masks for data operations.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 „1”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value</a:t>
            </a:r>
            <a:r>
              <a:rPr kumimoji="0" lang="en-US" sz="1600" b="0" i="0" u="none" strike="noStrike" kern="1200" cap="none" spc="0" normalizeH="0" baseline="0" noProof="0" dirty="0">
                <a:ln>
                  <a:noFill/>
                </a:ln>
                <a:solidFill>
                  <a:srgbClr val="000000"/>
                </a:solidFill>
                <a:effectLst/>
                <a:uLnTx/>
                <a:uFillTx/>
                <a:latin typeface="Verdana"/>
                <a:ea typeface="+mn-ea"/>
                <a:cs typeface="+mn-cs"/>
              </a:rPr>
              <a:t> of the Predicate register will activate the associated byte, a „0”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value</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will</a:t>
            </a:r>
            <a:r>
              <a:rPr kumimoji="0" lang="en-US" sz="1600" b="0" i="0" u="none" strike="noStrike" kern="1200" cap="none" spc="0" normalizeH="0" baseline="0" noProof="0" dirty="0">
                <a:ln>
                  <a:noFill/>
                </a:ln>
                <a:solidFill>
                  <a:srgbClr val="000000"/>
                </a:solidFill>
                <a:effectLst/>
                <a:uLnTx/>
                <a:uFillTx/>
                <a:latin typeface="Verdana"/>
                <a:ea typeface="+mn-ea"/>
                <a:cs typeface="+mn-cs"/>
              </a:rPr>
              <a:t> neglect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next example demonstrates this.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71437" y="445251"/>
            <a:ext cx="84209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hu-HU" sz="1800" b="0" i="0" u="none" strike="noStrike" kern="1200" cap="none" spc="0" normalizeH="0" baseline="0" noProof="0" dirty="0" err="1">
                <a:ln>
                  <a:noFill/>
                </a:ln>
                <a:solidFill>
                  <a:srgbClr val="2D2D8A"/>
                </a:solidFill>
                <a:effectLst/>
                <a:uLnTx/>
                <a:uFillTx/>
                <a:latin typeface="Verdana"/>
                <a:ea typeface="+mn-ea"/>
                <a:cs typeface="+mn-cs"/>
              </a:rPr>
              <a:t>Specifying</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the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word length (vector lengths) </a:t>
            </a:r>
            <a:r>
              <a:rPr kumimoji="0" lang="hu-HU" sz="1800" b="0" i="0" u="none" strike="noStrike" kern="1200" cap="none" spc="0" normalizeH="0" baseline="0" noProof="0" dirty="0">
                <a:ln>
                  <a:noFill/>
                </a:ln>
                <a:solidFill>
                  <a:srgbClr val="2D2D8A"/>
                </a:solidFill>
                <a:effectLst/>
                <a:uLnTx/>
                <a:uFillTx/>
                <a:latin typeface="Verdana"/>
                <a:ea typeface="+mn-ea"/>
                <a:cs typeface="+mn-cs"/>
              </a:rPr>
              <a:t>in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the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instructions</a:t>
            </a:r>
            <a:r>
              <a:rPr kumimoji="0" lang="en-US" sz="1800" b="0" i="0" u="none" strike="noStrike" kern="1200" cap="none" spc="0" normalizeH="0" baseline="0" noProof="0" dirty="0">
                <a:ln>
                  <a:noFill/>
                </a:ln>
                <a:solidFill>
                  <a:srgbClr val="2D2D8A"/>
                </a:solidFill>
                <a:effectLst/>
                <a:uLnTx/>
                <a:uFillTx/>
                <a:latin typeface="Verdana"/>
                <a:ea typeface="+mn-ea"/>
                <a:cs typeface="+mn-cs"/>
              </a:rPr>
              <a:t> -1</a:t>
            </a:r>
            <a:endParaRPr kumimoji="0" lang="hu-HU" sz="1800" b="0" i="0" u="none" strike="noStrike" kern="1200" cap="none" spc="0" normalizeH="0" baseline="0" noProof="0" dirty="0">
              <a:ln>
                <a:noFill/>
              </a:ln>
              <a:solidFill>
                <a:srgbClr val="2D2D8A"/>
              </a:solidFill>
              <a:effectLst/>
              <a:uLnTx/>
              <a:uFillTx/>
              <a:latin typeface="Verdana"/>
              <a:ea typeface="+mn-ea"/>
              <a:cs typeface="+mn-cs"/>
            </a:endParaRPr>
          </a:p>
        </p:txBody>
      </p:sp>
    </p:spTree>
    <p:extLst>
      <p:ext uri="{BB962C8B-B14F-4D97-AF65-F5344CB8AC3E}">
        <p14:creationId xmlns:p14="http://schemas.microsoft.com/office/powerpoint/2010/main" val="345931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additive="base">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2.2.4 A closer look at the SVE register set-based ISA extensions (11)</a:t>
            </a:r>
          </a:p>
        </p:txBody>
      </p:sp>
      <p:sp>
        <p:nvSpPr>
          <p:cNvPr id="4" name="Szövegdoboz 3"/>
          <p:cNvSpPr txBox="1"/>
          <p:nvPr/>
        </p:nvSpPr>
        <p:spPr>
          <a:xfrm>
            <a:off x="71438" y="446849"/>
            <a:ext cx="88660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srgbClr val="2D2D8A"/>
                </a:solidFill>
                <a:effectLst/>
                <a:uLnTx/>
                <a:uFillTx/>
                <a:latin typeface="Verdana"/>
                <a:ea typeface="+mn-ea"/>
                <a:cs typeface="+mn-cs"/>
              </a:rPr>
              <a:t>Example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Masking</a:t>
            </a:r>
            <a:r>
              <a:rPr kumimoji="0" lang="hu-HU" sz="1800" b="0" i="0" u="none" strike="noStrike" kern="1200" cap="none" spc="0" normalizeH="0" baseline="0" noProof="0" dirty="0">
                <a:ln>
                  <a:noFill/>
                </a:ln>
                <a:solidFill>
                  <a:srgbClr val="2D2D8A"/>
                </a:solidFill>
                <a:effectLst/>
                <a:uLnTx/>
                <a:uFillTx/>
                <a:latin typeface="Verdana"/>
                <a:ea typeface="+mn-ea"/>
                <a:cs typeface="+mn-cs"/>
              </a:rPr>
              <a:t> out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active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data</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elements</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from</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the</a:t>
            </a:r>
            <a:r>
              <a:rPr kumimoji="0" lang="hu-HU" sz="1800" b="0" i="0" u="none" strike="noStrike" kern="1200" cap="none" spc="0" normalizeH="0" baseline="0" noProof="0" dirty="0">
                <a:ln>
                  <a:noFill/>
                </a:ln>
                <a:solidFill>
                  <a:srgbClr val="2D2D8A"/>
                </a:solidFill>
                <a:effectLst/>
                <a:uLnTx/>
                <a:uFillTx/>
                <a:latin typeface="Verdana"/>
                <a:ea typeface="+mn-ea"/>
                <a:cs typeface="+mn-cs"/>
              </a:rPr>
              <a:t> SVE-</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registers</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by</a:t>
            </a:r>
            <a:endParaRPr kumimoji="0" lang="hu-HU" sz="1800" b="0" i="0" u="none" strike="noStrike" kern="1200" cap="none" spc="0" normalizeH="0" baseline="0" noProof="0" dirty="0">
              <a:ln>
                <a:noFill/>
              </a:ln>
              <a:solidFill>
                <a:srgbClr val="2D2D8A"/>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using</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predicates</a:t>
            </a:r>
            <a:r>
              <a:rPr kumimoji="0" lang="en-GB" sz="1800" b="0" i="0" u="none" strike="noStrike" kern="1200" cap="none" spc="0" normalizeH="0" baseline="0" noProof="0" dirty="0">
                <a:ln>
                  <a:noFill/>
                </a:ln>
                <a:solidFill>
                  <a:srgbClr val="2D2D8A"/>
                </a:solidFill>
                <a:effectLst/>
                <a:uLnTx/>
                <a:uFillTx/>
                <a:latin typeface="Verdana"/>
                <a:ea typeface="+mn-ea"/>
                <a:cs typeface="+mn-cs"/>
              </a:rPr>
              <a:t> while performing the zo &lt; z1 + z0 operation</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[136]</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Szövegdoboz 5"/>
          <p:cNvSpPr txBox="1"/>
          <p:nvPr/>
        </p:nvSpPr>
        <p:spPr>
          <a:xfrm>
            <a:off x="386535" y="4689141"/>
            <a:ext cx="8820980" cy="14003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active data elements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source registers Z0 and Z1</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(indicated by the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„1” values per byte in the Predicate register P0) </a:t>
            </a:r>
            <a:r>
              <a:rPr kumimoji="0" lang="en-US" sz="1600" b="0" i="0" u="none" strike="noStrike" kern="1200" cap="none" spc="0" normalizeH="0" baseline="0" noProof="0" dirty="0">
                <a:ln>
                  <a:noFill/>
                </a:ln>
                <a:solidFill>
                  <a:srgbClr val="0070C0"/>
                </a:solidFill>
                <a:effectLst/>
                <a:uLnTx/>
                <a:uFillTx/>
                <a:latin typeface="Verdana"/>
                <a:ea typeface="+mn-ea"/>
                <a:cs typeface="+mn-cs"/>
              </a:rPr>
              <a:t>are added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the result is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written into the destination register Z0.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masked out data elements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SVE source register Z0 are </a:t>
            </a:r>
            <a:r>
              <a:rPr kumimoji="0" lang="en-US" sz="1600" b="0" i="0" u="none" strike="noStrike" kern="1200" cap="none" spc="0" normalizeH="0" baseline="0" noProof="0" dirty="0">
                <a:ln>
                  <a:noFill/>
                </a:ln>
                <a:solidFill>
                  <a:srgbClr val="0070C0"/>
                </a:solidFill>
                <a:effectLst/>
                <a:uLnTx/>
                <a:uFillTx/>
                <a:latin typeface="Verdana"/>
                <a:ea typeface="+mn-ea"/>
                <a:cs typeface="+mn-cs"/>
              </a:rPr>
              <a:t>copied</a:t>
            </a:r>
            <a:r>
              <a:rPr kumimoji="0" lang="en-US" sz="1600" b="0" i="0" u="none" strike="noStrike" kern="1200" cap="none" spc="0" normalizeH="0" baseline="0" noProof="0" dirty="0">
                <a:ln>
                  <a:noFill/>
                </a:ln>
                <a:solidFill>
                  <a:srgbClr val="000000"/>
                </a:solidFill>
                <a:effectLst/>
                <a:uLnTx/>
                <a:uFillTx/>
                <a:latin typeface="Verdana"/>
                <a:ea typeface="+mn-ea"/>
                <a:cs typeface="+mn-cs"/>
              </a:rPr>
              <a:t> into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destination register Z0.  </a:t>
            </a:r>
          </a:p>
        </p:txBody>
      </p:sp>
      <p:grpSp>
        <p:nvGrpSpPr>
          <p:cNvPr id="15" name="Group 14"/>
          <p:cNvGrpSpPr/>
          <p:nvPr/>
        </p:nvGrpSpPr>
        <p:grpSpPr>
          <a:xfrm>
            <a:off x="746575" y="1358770"/>
            <a:ext cx="7335815" cy="3298839"/>
            <a:chOff x="746575" y="1358770"/>
            <a:chExt cx="7335815" cy="3298839"/>
          </a:xfrm>
        </p:grpSpPr>
        <p:pic>
          <p:nvPicPr>
            <p:cNvPr id="3" name="Kép 2"/>
            <p:cNvPicPr>
              <a:picLocks noChangeAspect="1"/>
            </p:cNvPicPr>
            <p:nvPr/>
          </p:nvPicPr>
          <p:blipFill rotWithShape="1">
            <a:blip r:embed="rId2"/>
            <a:srcRect l="29330" t="51620" r="30558" b="16313"/>
            <a:stretch/>
          </p:blipFill>
          <p:spPr>
            <a:xfrm>
              <a:off x="746575" y="1358770"/>
              <a:ext cx="7335815" cy="3298839"/>
            </a:xfrm>
            <a:prstGeom prst="rect">
              <a:avLst/>
            </a:prstGeom>
          </p:spPr>
        </p:pic>
        <p:pic>
          <p:nvPicPr>
            <p:cNvPr id="7" name="Kép 2"/>
            <p:cNvPicPr>
              <a:picLocks noChangeAspect="1"/>
            </p:cNvPicPr>
            <p:nvPr/>
          </p:nvPicPr>
          <p:blipFill rotWithShape="1">
            <a:blip r:embed="rId2"/>
            <a:srcRect l="48771" t="54682" r="48768" b="43130"/>
            <a:stretch/>
          </p:blipFill>
          <p:spPr>
            <a:xfrm>
              <a:off x="2257495" y="1673805"/>
              <a:ext cx="450050" cy="225025"/>
            </a:xfrm>
            <a:prstGeom prst="rect">
              <a:avLst/>
            </a:prstGeom>
          </p:spPr>
        </p:pic>
        <p:pic>
          <p:nvPicPr>
            <p:cNvPr id="8" name="Kép 2"/>
            <p:cNvPicPr>
              <a:picLocks noChangeAspect="1"/>
            </p:cNvPicPr>
            <p:nvPr/>
          </p:nvPicPr>
          <p:blipFill rotWithShape="1">
            <a:blip r:embed="rId2"/>
            <a:srcRect l="48771" t="54682" r="48768" b="43130"/>
            <a:stretch/>
          </p:blipFill>
          <p:spPr>
            <a:xfrm>
              <a:off x="3401870" y="1673805"/>
              <a:ext cx="450050" cy="225025"/>
            </a:xfrm>
            <a:prstGeom prst="rect">
              <a:avLst/>
            </a:prstGeom>
          </p:spPr>
        </p:pic>
        <p:pic>
          <p:nvPicPr>
            <p:cNvPr id="9" name="Kép 2"/>
            <p:cNvPicPr>
              <a:picLocks noChangeAspect="1"/>
            </p:cNvPicPr>
            <p:nvPr/>
          </p:nvPicPr>
          <p:blipFill rotWithShape="1">
            <a:blip r:embed="rId2"/>
            <a:srcRect l="48771" t="54682" r="48768" b="43130"/>
            <a:stretch/>
          </p:blipFill>
          <p:spPr>
            <a:xfrm>
              <a:off x="5697125" y="1673805"/>
              <a:ext cx="450050" cy="225025"/>
            </a:xfrm>
            <a:prstGeom prst="rect">
              <a:avLst/>
            </a:prstGeom>
          </p:spPr>
        </p:pic>
        <p:pic>
          <p:nvPicPr>
            <p:cNvPr id="10" name="Kép 2"/>
            <p:cNvPicPr>
              <a:picLocks noChangeAspect="1"/>
            </p:cNvPicPr>
            <p:nvPr/>
          </p:nvPicPr>
          <p:blipFill rotWithShape="1">
            <a:blip r:embed="rId2"/>
            <a:srcRect l="48771" t="54682" r="48768" b="43130"/>
            <a:stretch/>
          </p:blipFill>
          <p:spPr>
            <a:xfrm>
              <a:off x="6867255" y="1673805"/>
              <a:ext cx="450050" cy="225025"/>
            </a:xfrm>
            <a:prstGeom prst="rect">
              <a:avLst/>
            </a:prstGeom>
          </p:spPr>
        </p:pic>
        <p:sp>
          <p:nvSpPr>
            <p:cNvPr id="5" name="TextBox 4"/>
            <p:cNvSpPr txBox="1"/>
            <p:nvPr/>
          </p:nvSpPr>
          <p:spPr>
            <a:xfrm>
              <a:off x="2144850" y="1645683"/>
              <a:ext cx="655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B0F0"/>
                  </a:solidFill>
                  <a:effectLst/>
                  <a:uLnTx/>
                  <a:uFillTx/>
                  <a:latin typeface="Verdana"/>
                  <a:ea typeface="+mn-ea"/>
                  <a:cs typeface="+mn-cs"/>
                </a:rPr>
                <a:t>1111</a:t>
              </a:r>
            </a:p>
          </p:txBody>
        </p:sp>
        <p:sp>
          <p:nvSpPr>
            <p:cNvPr id="11" name="TextBox 10"/>
            <p:cNvSpPr txBox="1"/>
            <p:nvPr/>
          </p:nvSpPr>
          <p:spPr>
            <a:xfrm>
              <a:off x="5626365" y="1648050"/>
              <a:ext cx="6709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B0F0"/>
                  </a:solidFill>
                  <a:effectLst/>
                  <a:uLnTx/>
                  <a:uFillTx/>
                  <a:latin typeface="Verdana"/>
                  <a:ea typeface="+mn-ea"/>
                  <a:cs typeface="+mn-cs"/>
                </a:rPr>
                <a:t>1111</a:t>
              </a:r>
            </a:p>
          </p:txBody>
        </p:sp>
        <p:sp>
          <p:nvSpPr>
            <p:cNvPr id="12" name="TextBox 11"/>
            <p:cNvSpPr txBox="1"/>
            <p:nvPr/>
          </p:nvSpPr>
          <p:spPr>
            <a:xfrm>
              <a:off x="3364511" y="1628391"/>
              <a:ext cx="6542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0000</a:t>
              </a:r>
            </a:p>
          </p:txBody>
        </p:sp>
        <p:sp>
          <p:nvSpPr>
            <p:cNvPr id="13" name="TextBox 12"/>
            <p:cNvSpPr txBox="1"/>
            <p:nvPr/>
          </p:nvSpPr>
          <p:spPr>
            <a:xfrm>
              <a:off x="6822675" y="1648050"/>
              <a:ext cx="7196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0000</a:t>
              </a:r>
            </a:p>
          </p:txBody>
        </p:sp>
        <p:sp>
          <p:nvSpPr>
            <p:cNvPr id="14" name="Oval 13"/>
            <p:cNvSpPr/>
            <p:nvPr/>
          </p:nvSpPr>
          <p:spPr bwMode="auto">
            <a:xfrm>
              <a:off x="6793800" y="4194085"/>
              <a:ext cx="764235" cy="463524"/>
            </a:xfrm>
            <a:prstGeom prst="ellipse">
              <a:avLst/>
            </a:prstGeom>
            <a:noFill/>
            <a:ln w="1905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16" name="Rectangle 15"/>
          <p:cNvSpPr/>
          <p:nvPr/>
        </p:nvSpPr>
        <p:spPr bwMode="auto">
          <a:xfrm>
            <a:off x="3174123" y="3951889"/>
            <a:ext cx="945931" cy="536028"/>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287002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2.2.4 A closer look at the SVE register set-based ISA extensions (12)</a:t>
            </a:r>
          </a:p>
        </p:txBody>
      </p:sp>
      <p:sp>
        <p:nvSpPr>
          <p:cNvPr id="5" name="Rounded Rectangle 4"/>
          <p:cNvSpPr/>
          <p:nvPr/>
        </p:nvSpPr>
        <p:spPr bwMode="auto">
          <a:xfrm flipV="1">
            <a:off x="7245" y="834957"/>
            <a:ext cx="9136755" cy="93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Szövegdoboz 2"/>
          <p:cNvSpPr txBox="1"/>
          <p:nvPr/>
        </p:nvSpPr>
        <p:spPr>
          <a:xfrm>
            <a:off x="90895" y="865099"/>
            <a:ext cx="9469114" cy="830997"/>
          </a:xfrm>
          <a:prstGeom prst="rect">
            <a:avLst/>
          </a:prstGeom>
          <a:noFill/>
        </p:spPr>
        <p:txBody>
          <a:bodyPr wrap="square" rtlCol="0">
            <a:spAutoFit/>
          </a:bodyPr>
          <a:lstStyle/>
          <a:p>
            <a:pPr marL="285750" lvl="0" indent="-285750">
              <a:buFont typeface="Arial" panose="020B0604020202020204" pitchFamily="34" charset="0"/>
              <a:buChar char="•"/>
              <a:defRPr/>
            </a:pPr>
            <a:r>
              <a:rPr lang="en-US" sz="1600" spc="-30" dirty="0">
                <a:solidFill>
                  <a:srgbClr val="000000"/>
                </a:solidFill>
              </a:rPr>
              <a:t>When writing programs, in addition to the operation code, the source and destination</a:t>
            </a:r>
          </a:p>
          <a:p>
            <a:pPr lvl="0">
              <a:defRPr/>
            </a:pPr>
            <a:r>
              <a:rPr lang="en-US" sz="1600" spc="-30" dirty="0">
                <a:solidFill>
                  <a:srgbClr val="000000"/>
                </a:solidFill>
              </a:rPr>
              <a:t>      registers, </a:t>
            </a:r>
            <a:r>
              <a:rPr lang="en-US" sz="1600" spc="-30" dirty="0">
                <a:solidFill>
                  <a:srgbClr val="0070C0"/>
                </a:solidFill>
              </a:rPr>
              <a:t>a previously set Predicate register must also be specified </a:t>
            </a:r>
            <a:r>
              <a:rPr lang="en-US" sz="1600" spc="-30" dirty="0">
                <a:solidFill>
                  <a:srgbClr val="000000"/>
                </a:solidFill>
              </a:rPr>
              <a:t>to identify which</a:t>
            </a:r>
          </a:p>
          <a:p>
            <a:pPr lvl="0">
              <a:defRPr/>
            </a:pPr>
            <a:r>
              <a:rPr lang="en-US" sz="1600" spc="-30" dirty="0">
                <a:solidFill>
                  <a:srgbClr val="000000"/>
                </a:solidFill>
              </a:rPr>
              <a:t>      </a:t>
            </a:r>
            <a:r>
              <a:rPr lang="en-US" sz="1600" dirty="0">
                <a:solidFill>
                  <a:srgbClr val="000000"/>
                </a:solidFill>
              </a:rPr>
              <a:t>data elements should be used in the referenced SVE registers.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71437" y="413719"/>
            <a:ext cx="85050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hu-HU" sz="1800" b="0" i="0" u="none" strike="noStrike" kern="1200" cap="none" spc="0" normalizeH="0" baseline="0" noProof="0" dirty="0" err="1">
                <a:ln>
                  <a:noFill/>
                </a:ln>
                <a:solidFill>
                  <a:srgbClr val="2D2D8A"/>
                </a:solidFill>
                <a:effectLst/>
                <a:uLnTx/>
                <a:uFillTx/>
                <a:latin typeface="Verdana"/>
                <a:ea typeface="+mn-ea"/>
                <a:cs typeface="+mn-cs"/>
              </a:rPr>
              <a:t>Specifying</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the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length</a:t>
            </a:r>
            <a:r>
              <a:rPr kumimoji="0" lang="hu-HU" sz="1800" b="0" i="0" u="none" strike="noStrike" kern="1200" cap="none" spc="0" normalizeH="0" baseline="0" noProof="0" dirty="0">
                <a:ln>
                  <a:noFill/>
                </a:ln>
                <a:solidFill>
                  <a:srgbClr val="2D2D8A"/>
                </a:solidFill>
                <a:effectLst/>
                <a:uLnTx/>
                <a:uFillTx/>
                <a:latin typeface="Verdana"/>
                <a:ea typeface="+mn-ea"/>
                <a:cs typeface="+mn-cs"/>
              </a:rPr>
              <a:t> of </a:t>
            </a:r>
            <a:r>
              <a:rPr kumimoji="0" lang="en-US" sz="1800" b="0" i="0" u="none" strike="noStrike" kern="1200" cap="none" spc="0" normalizeH="0" baseline="0" noProof="0" dirty="0">
                <a:ln>
                  <a:noFill/>
                </a:ln>
                <a:solidFill>
                  <a:srgbClr val="2D2D8A"/>
                </a:solidFill>
                <a:effectLst/>
                <a:uLnTx/>
                <a:uFillTx/>
                <a:latin typeface="Verdana"/>
                <a:ea typeface="+mn-ea"/>
                <a:cs typeface="+mn-cs"/>
              </a:rPr>
              <a:t>vectors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data</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words</a:t>
            </a:r>
            <a:r>
              <a:rPr kumimoji="0" lang="en-US" sz="1800" b="0" i="0" u="none" strike="noStrike" kern="1200" cap="none" spc="0" normalizeH="0" baseline="0" noProof="0" dirty="0">
                <a:ln>
                  <a:noFill/>
                </a:ln>
                <a:solidFill>
                  <a:srgbClr val="2D2D8A"/>
                </a:solidFill>
                <a:effectLst/>
                <a:uLnTx/>
                <a:uFillTx/>
                <a:latin typeface="Verdana"/>
                <a:ea typeface="+mn-ea"/>
                <a:cs typeface="+mn-cs"/>
              </a:rPr>
              <a:t>)</a:t>
            </a:r>
            <a:r>
              <a:rPr kumimoji="0" lang="hu-HU" sz="1800" b="0" i="0" u="none" strike="noStrike" kern="1200" cap="none" spc="0" normalizeH="0" baseline="0" noProof="0" dirty="0">
                <a:ln>
                  <a:noFill/>
                </a:ln>
                <a:solidFill>
                  <a:srgbClr val="2D2D8A"/>
                </a:solidFill>
                <a:effectLst/>
                <a:uLnTx/>
                <a:uFillTx/>
                <a:latin typeface="Verdana"/>
                <a:ea typeface="+mn-ea"/>
                <a:cs typeface="+mn-cs"/>
              </a:rPr>
              <a:t> in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the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instructions</a:t>
            </a:r>
            <a:r>
              <a:rPr kumimoji="0" lang="en-US" sz="1800" b="0" i="0" u="none" strike="noStrike" kern="1200" cap="none" spc="0" normalizeH="0" baseline="0" noProof="0" dirty="0">
                <a:ln>
                  <a:noFill/>
                </a:ln>
                <a:solidFill>
                  <a:srgbClr val="2D2D8A"/>
                </a:solidFill>
                <a:effectLst/>
                <a:uLnTx/>
                <a:uFillTx/>
                <a:latin typeface="Verdana"/>
                <a:ea typeface="+mn-ea"/>
                <a:cs typeface="+mn-cs"/>
              </a:rPr>
              <a:t> -2</a:t>
            </a:r>
            <a:endParaRPr kumimoji="0" lang="hu-HU" sz="1800" b="0" i="0" u="none" strike="noStrike" kern="1200" cap="none" spc="0" normalizeH="0" baseline="0" noProof="0" dirty="0">
              <a:ln>
                <a:noFill/>
              </a:ln>
              <a:solidFill>
                <a:srgbClr val="2D2D8A"/>
              </a:solidFill>
              <a:effectLst/>
              <a:uLnTx/>
              <a:uFillTx/>
              <a:latin typeface="Verdana"/>
              <a:ea typeface="+mn-ea"/>
              <a:cs typeface="+mn-cs"/>
            </a:endParaRPr>
          </a:p>
        </p:txBody>
      </p:sp>
    </p:spTree>
    <p:extLst>
      <p:ext uri="{BB962C8B-B14F-4D97-AF65-F5344CB8AC3E}">
        <p14:creationId xmlns:p14="http://schemas.microsoft.com/office/powerpoint/2010/main" val="392487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2.2.4 A closer look at the SVE register set-based ISA extensions (13)</a:t>
            </a:r>
          </a:p>
        </p:txBody>
      </p:sp>
      <p:sp>
        <p:nvSpPr>
          <p:cNvPr id="3" name="Szövegdoboz 2"/>
          <p:cNvSpPr txBox="1"/>
          <p:nvPr/>
        </p:nvSpPr>
        <p:spPr>
          <a:xfrm>
            <a:off x="71438" y="413665"/>
            <a:ext cx="8866047" cy="8822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hu-HU" sz="1600" b="0" i="0" u="none" strike="noStrike" kern="1200" cap="none" spc="0" normalizeH="0" baseline="0" noProof="0" dirty="0" err="1">
                <a:ln>
                  <a:noFill/>
                </a:ln>
                <a:solidFill>
                  <a:srgbClr val="FF0000"/>
                </a:solidFill>
                <a:effectLst/>
                <a:uLnTx/>
                <a:uFillTx/>
                <a:latin typeface="Verdana"/>
                <a:ea typeface="+mn-ea"/>
                <a:cs typeface="+mn-cs"/>
              </a:rPr>
              <a:t>Remark</a:t>
            </a:r>
            <a:endParaRPr kumimoji="0" lang="hu-HU" sz="16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err="1">
                <a:ln>
                  <a:noFill/>
                </a:ln>
                <a:solidFill>
                  <a:srgbClr val="000000"/>
                </a:solidFill>
                <a:effectLst/>
                <a:uLnTx/>
                <a:uFillTx/>
                <a:latin typeface="Verdana"/>
                <a:ea typeface="+mn-ea"/>
                <a:cs typeface="+mn-cs"/>
              </a:rPr>
              <a:t>Our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previous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discussion</a:t>
            </a:r>
            <a:r>
              <a:rPr kumimoji="0" lang="hu-HU" sz="1600" b="0" i="0" u="none" strike="noStrike" kern="1200" cap="none" spc="0" normalizeH="0" baseline="0" noProof="0" dirty="0">
                <a:ln>
                  <a:noFill/>
                </a:ln>
                <a:solidFill>
                  <a:srgbClr val="000000"/>
                </a:solidFill>
                <a:effectLst/>
                <a:uLnTx/>
                <a:uFillTx/>
                <a:latin typeface="Verdana"/>
                <a:ea typeface="+mn-ea"/>
                <a:cs typeface="+mn-cs"/>
              </a:rPr>
              <a:t> of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interpreting</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use</a:t>
            </a:r>
            <a:r>
              <a:rPr kumimoji="0" lang="hu-HU" sz="1600" b="0" i="0" u="none" strike="noStrike" kern="1200" cap="none" spc="0" normalizeH="0" baseline="0" noProof="0" dirty="0">
                <a:ln>
                  <a:noFill/>
                </a:ln>
                <a:solidFill>
                  <a:srgbClr val="000000"/>
                </a:solidFill>
                <a:effectLst/>
                <a:uLnTx/>
                <a:uFillTx/>
                <a:latin typeface="Verdana"/>
                <a:ea typeface="+mn-ea"/>
                <a:cs typeface="+mn-cs"/>
              </a:rPr>
              <a:t> of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Predicate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registers</a:t>
            </a:r>
            <a:r>
              <a:rPr kumimoji="0" lang="hu-HU" sz="1600" b="0" i="0" u="none" strike="noStrike" kern="1200" cap="none" spc="0" normalizeH="0" baseline="0" noProof="0" dirty="0">
                <a:ln>
                  <a:noFill/>
                </a:ln>
                <a:solidFill>
                  <a:srgbClr val="000000"/>
                </a:solidFill>
                <a:effectLst/>
                <a:uLnTx/>
                <a:uFillTx/>
                <a:latin typeface="Verdana"/>
                <a:ea typeface="+mn-ea"/>
                <a:cs typeface="+mn-cs"/>
              </a:rPr>
              <a:t> is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strongly</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simplified</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we refer to [116] or [136] for a more detailed explanation</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5996148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38" r="1420"/>
          <a:stretch/>
        </p:blipFill>
        <p:spPr>
          <a:xfrm>
            <a:off x="26494" y="1099291"/>
            <a:ext cx="9001001" cy="4664763"/>
          </a:xfrm>
          <a:prstGeom prst="rect">
            <a:avLst/>
          </a:prstGeom>
        </p:spPr>
      </p:pic>
      <p:sp>
        <p:nvSpPr>
          <p:cNvPr id="5" name="TextBox 4"/>
          <p:cNvSpPr txBox="1"/>
          <p:nvPr/>
        </p:nvSpPr>
        <p:spPr>
          <a:xfrm>
            <a:off x="74928" y="430036"/>
            <a:ext cx="38282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srgbClr val="2D2D8A"/>
                </a:solidFill>
                <a:effectLst/>
                <a:uLnTx/>
                <a:uFillTx/>
                <a:latin typeface="Verdana"/>
                <a:ea typeface="+mn-ea"/>
                <a:cs typeface="+mn-cs"/>
              </a:rPr>
              <a:t>Speed-up</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potential</a:t>
            </a:r>
            <a:r>
              <a:rPr kumimoji="0" lang="hu-HU" sz="1800" b="0" i="0" u="none" strike="noStrike" kern="1200" cap="none" spc="0" normalizeH="0" baseline="0" noProof="0" dirty="0">
                <a:ln>
                  <a:noFill/>
                </a:ln>
                <a:solidFill>
                  <a:srgbClr val="2D2D8A"/>
                </a:solidFill>
                <a:effectLst/>
                <a:uLnTx/>
                <a:uFillTx/>
                <a:latin typeface="Verdana"/>
                <a:ea typeface="+mn-ea"/>
                <a:cs typeface="+mn-cs"/>
              </a:rPr>
              <a:t> of SVE </a:t>
            </a:r>
            <a:r>
              <a:rPr kumimoji="0" lang="hu-HU" sz="1800" b="0" i="0" u="none" strike="noStrike" kern="1200" cap="none" spc="0" normalizeH="0" baseline="0" noProof="0" dirty="0">
                <a:ln>
                  <a:noFill/>
                </a:ln>
                <a:solidFill>
                  <a:srgbClr val="000000"/>
                </a:solidFill>
                <a:effectLst/>
                <a:uLnTx/>
                <a:uFillTx/>
                <a:latin typeface="Verdana"/>
                <a:ea typeface="+mn-ea"/>
                <a:cs typeface="+mn-cs"/>
              </a:rPr>
              <a:t>[96]</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itle 1"/>
          <p:cNvSpPr>
            <a:spLocks noGrp="1"/>
          </p:cNvSpPr>
          <p:nvPr>
            <p:ph type="title"/>
          </p:nvPr>
        </p:nvSpPr>
        <p:spPr>
          <a:xfrm>
            <a:off x="0" y="-421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2.2.4 A closer look at the SVE register set-based ISA extensions (14)</a:t>
            </a:r>
            <a:endParaRPr lang="en-US" sz="1700" dirty="0">
              <a:solidFill>
                <a:srgbClr val="FFFFFF"/>
              </a:solidFill>
            </a:endParaRPr>
          </a:p>
        </p:txBody>
      </p:sp>
      <p:sp>
        <p:nvSpPr>
          <p:cNvPr id="2" name="TextBox 1"/>
          <p:cNvSpPr txBox="1"/>
          <p:nvPr/>
        </p:nvSpPr>
        <p:spPr>
          <a:xfrm>
            <a:off x="26988" y="5826750"/>
            <a:ext cx="937461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As the above Figure indicates, SVE brings real speed-up </a:t>
            </a:r>
            <a:r>
              <a:rPr kumimoji="0" lang="en-US" sz="1600" b="0" i="0" u="none" strike="noStrike" kern="1200" cap="none" spc="0" normalizeH="0" baseline="0" noProof="0">
                <a:ln>
                  <a:noFill/>
                </a:ln>
                <a:solidFill>
                  <a:srgbClr val="0070C0"/>
                </a:solidFill>
                <a:effectLst/>
                <a:uLnTx/>
                <a:uFillTx/>
                <a:latin typeface="Verdana"/>
                <a:ea typeface="+mn-ea"/>
                <a:cs typeface="+mn-cs"/>
              </a:rPr>
              <a:t>only for appropriate workloads</a:t>
            </a:r>
            <a:r>
              <a:rPr kumimoji="0" lang="en-US" sz="1600" b="0" i="0" u="none" strike="noStrike" kern="1200" cap="none" spc="0" normalizeH="0" baseline="0" noProof="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5788159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2.2.4 A closer look at the SVE register set-based ISA extensions (15)</a:t>
            </a:r>
            <a:endParaRPr lang="en-GB" sz="1700" dirty="0">
              <a:solidFill>
                <a:srgbClr val="FFFFFF"/>
              </a:solidFill>
            </a:endParaRPr>
          </a:p>
        </p:txBody>
      </p:sp>
      <p:sp>
        <p:nvSpPr>
          <p:cNvPr id="5" name="TextBox 4"/>
          <p:cNvSpPr txBox="1"/>
          <p:nvPr/>
        </p:nvSpPr>
        <p:spPr>
          <a:xfrm>
            <a:off x="71438" y="452165"/>
            <a:ext cx="835273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b) </a:t>
            </a:r>
            <a:r>
              <a:rPr kumimoji="0" lang="en-US" sz="1800" b="0" i="0" u="none" strike="noStrike" kern="1200" cap="none" spc="0" normalizeH="0" baseline="0" noProof="0" dirty="0">
                <a:ln>
                  <a:noFill/>
                </a:ln>
                <a:solidFill>
                  <a:srgbClr val="2D2D8A"/>
                </a:solidFill>
                <a:effectLst/>
                <a:uLnTx/>
                <a:uFillTx/>
                <a:latin typeface="Verdana"/>
                <a:ea typeface="+mn-ea"/>
                <a:cs typeface="+mn-cs"/>
              </a:rPr>
              <a:t>The 2. generation 128 – 2048-bit FX/FP SIMD extension, called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SVE2 ISA extension</a:t>
            </a:r>
          </a:p>
        </p:txBody>
      </p:sp>
      <p:sp>
        <p:nvSpPr>
          <p:cNvPr id="3" name="Rounded Rectangle 2"/>
          <p:cNvSpPr/>
          <p:nvPr/>
        </p:nvSpPr>
        <p:spPr bwMode="auto">
          <a:xfrm>
            <a:off x="24478" y="1134368"/>
            <a:ext cx="9117012" cy="165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Szövegdoboz 3"/>
          <p:cNvSpPr txBox="1"/>
          <p:nvPr/>
        </p:nvSpPr>
        <p:spPr>
          <a:xfrm>
            <a:off x="211170" y="1134369"/>
            <a:ext cx="9290639" cy="1646605"/>
          </a:xfrm>
          <a:prstGeom prst="rect">
            <a:avLst/>
          </a:prstGeom>
          <a:noFill/>
        </p:spPr>
        <p:txBody>
          <a:bodyPr wrap="square" rtlCol="0">
            <a:spAutoFit/>
          </a:bodyPr>
          <a:lstStyle/>
          <a:p>
            <a:pPr marL="285750" lvl="0" indent="-285750">
              <a:spcAft>
                <a:spcPts val="600"/>
              </a:spcAft>
              <a:buFont typeface="Arial" panose="020B0604020202020204" pitchFamily="34" charset="0"/>
              <a:buChar char="•"/>
              <a:defRPr/>
            </a:pPr>
            <a:r>
              <a:rPr lang="en-US" sz="1600" dirty="0">
                <a:solidFill>
                  <a:srgbClr val="000000"/>
                </a:solidFill>
              </a:rPr>
              <a:t>The </a:t>
            </a:r>
            <a:r>
              <a:rPr lang="en-US" sz="1600" dirty="0">
                <a:solidFill>
                  <a:srgbClr val="FF0000"/>
                </a:solidFill>
              </a:rPr>
              <a:t>SVE2</a:t>
            </a:r>
            <a:r>
              <a:rPr lang="en-US" sz="1600" dirty="0">
                <a:solidFill>
                  <a:srgbClr val="000000"/>
                </a:solidFill>
              </a:rPr>
              <a:t> extension was introduced in the </a:t>
            </a:r>
            <a:r>
              <a:rPr lang="en-US" sz="1600" dirty="0">
                <a:solidFill>
                  <a:srgbClr val="0070C0"/>
                </a:solidFill>
              </a:rPr>
              <a:t>Armv9-A ISA in 2021 as a mandatory </a:t>
            </a:r>
            <a:r>
              <a:rPr lang="en-US" sz="1600" dirty="0">
                <a:solidFill>
                  <a:srgbClr val="000000"/>
                </a:solidFill>
              </a:rPr>
              <a:t>feature. </a:t>
            </a:r>
          </a:p>
          <a:p>
            <a:pPr marL="285750" lvl="0" indent="-285750">
              <a:spcAft>
                <a:spcPts val="600"/>
              </a:spcAft>
              <a:buFont typeface="Arial" panose="020B0604020202020204" pitchFamily="34" charset="0"/>
              <a:buChar char="•"/>
              <a:defRPr/>
            </a:pPr>
            <a:r>
              <a:rPr lang="en-US" sz="1600" dirty="0">
                <a:solidFill>
                  <a:srgbClr val="000000"/>
                </a:solidFill>
              </a:rPr>
              <a:t>While the previous </a:t>
            </a:r>
            <a:r>
              <a:rPr lang="en-US" sz="1600" dirty="0">
                <a:solidFill>
                  <a:srgbClr val="0070C0"/>
                </a:solidFill>
              </a:rPr>
              <a:t>SVE</a:t>
            </a:r>
            <a:r>
              <a:rPr lang="en-US" sz="1600" dirty="0">
                <a:solidFill>
                  <a:srgbClr val="000000"/>
                </a:solidFill>
              </a:rPr>
              <a:t> extension was mainly </a:t>
            </a:r>
            <a:r>
              <a:rPr lang="en-US" sz="1600" dirty="0">
                <a:solidFill>
                  <a:srgbClr val="0070C0"/>
                </a:solidFill>
              </a:rPr>
              <a:t>focused on HPC </a:t>
            </a:r>
            <a:r>
              <a:rPr lang="en-US" sz="1600" dirty="0">
                <a:solidFill>
                  <a:srgbClr val="000000"/>
                </a:solidFill>
              </a:rPr>
              <a:t>(High-Performance Computing) workloads, the SVE2 extension provides a </a:t>
            </a:r>
            <a:r>
              <a:rPr lang="en-US" sz="1600" dirty="0">
                <a:solidFill>
                  <a:srgbClr val="0070C0"/>
                </a:solidFill>
              </a:rPr>
              <a:t>much broader range of </a:t>
            </a:r>
            <a:r>
              <a:rPr lang="en-US" sz="1600" spc="-30" dirty="0">
                <a:solidFill>
                  <a:srgbClr val="0070C0"/>
                </a:solidFill>
              </a:rPr>
              <a:t>instructions </a:t>
            </a:r>
            <a:r>
              <a:rPr lang="en-US" sz="1600" spc="-30" dirty="0">
                <a:solidFill>
                  <a:srgbClr val="000000"/>
                </a:solidFill>
              </a:rPr>
              <a:t>and can be seen as a </a:t>
            </a:r>
            <a:r>
              <a:rPr lang="en-US" sz="1600" spc="-30" dirty="0">
                <a:solidFill>
                  <a:srgbClr val="0070C0"/>
                </a:solidFill>
              </a:rPr>
              <a:t>potential successor to </a:t>
            </a:r>
            <a:r>
              <a:rPr lang="en-US" sz="1600" spc="-30" dirty="0">
                <a:solidFill>
                  <a:srgbClr val="000000"/>
                </a:solidFill>
              </a:rPr>
              <a:t>the recent SIMD extension, </a:t>
            </a:r>
            <a:r>
              <a:rPr lang="en-US" sz="1600" dirty="0">
                <a:solidFill>
                  <a:srgbClr val="000000"/>
                </a:solidFill>
              </a:rPr>
              <a:t>known as </a:t>
            </a:r>
            <a:r>
              <a:rPr lang="en-US" sz="1600" dirty="0">
                <a:solidFill>
                  <a:srgbClr val="0070C0"/>
                </a:solidFill>
              </a:rPr>
              <a:t>Neon</a:t>
            </a:r>
            <a:r>
              <a:rPr lang="en-US" sz="1600" dirty="0">
                <a:solidFill>
                  <a:srgbClr val="000000"/>
                </a:solidFill>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418489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2.2.4 A closer look at the SVE register set-based ISA extensions (16)</a:t>
            </a:r>
            <a:endParaRPr lang="en-US" sz="1700" dirty="0">
              <a:solidFill>
                <a:srgbClr val="FFFFFF"/>
              </a:solidFill>
            </a:endParaRPr>
          </a:p>
        </p:txBody>
      </p:sp>
      <p:sp>
        <p:nvSpPr>
          <p:cNvPr id="3" name="Rounded Rectangle 2"/>
          <p:cNvSpPr/>
          <p:nvPr/>
        </p:nvSpPr>
        <p:spPr bwMode="auto">
          <a:xfrm>
            <a:off x="268590" y="3759705"/>
            <a:ext cx="8676000" cy="1548000"/>
          </a:xfrm>
          <a:prstGeom prst="roundRect">
            <a:avLst/>
          </a:prstGeom>
          <a:solidFill>
            <a:srgbClr val="CCFFCC"/>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Box 3"/>
          <p:cNvSpPr txBox="1"/>
          <p:nvPr/>
        </p:nvSpPr>
        <p:spPr>
          <a:xfrm>
            <a:off x="2795217" y="4566367"/>
            <a:ext cx="3475631" cy="692497"/>
          </a:xfrm>
          <a:prstGeom prst="rect">
            <a:avLst/>
          </a:prstGeom>
          <a:solidFill>
            <a:srgbClr val="CCFFCC"/>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Each </a:t>
            </a:r>
            <a:r>
              <a:rPr kumimoji="0" lang="hu-HU" sz="1300" b="0" i="0" u="none" strike="noStrike" kern="1200" cap="none" spc="0" normalizeH="0" baseline="0" noProof="0">
                <a:ln>
                  <a:noFill/>
                </a:ln>
                <a:solidFill>
                  <a:srgbClr val="000000"/>
                </a:solidFill>
                <a:effectLst/>
                <a:uLnTx/>
                <a:uFillTx/>
                <a:latin typeface="Verdana"/>
                <a:ea typeface="+mn-ea"/>
                <a:cs typeface="+mn-cs"/>
              </a:rPr>
              <a:t>128-bit </a:t>
            </a:r>
            <a:r>
              <a:rPr kumimoji="0" lang="hu-HU" sz="1300" b="0" i="0" u="none" strike="noStrike" kern="1200" cap="none" spc="0" normalizeH="0" baseline="0" noProof="0" err="1">
                <a:ln>
                  <a:noFill/>
                </a:ln>
                <a:solidFill>
                  <a:srgbClr val="000000"/>
                </a:solidFill>
                <a:effectLst/>
                <a:uLnTx/>
                <a:uFillTx/>
                <a:latin typeface="Verdana"/>
                <a:ea typeface="+mn-ea"/>
                <a:cs typeface="+mn-cs"/>
              </a:rPr>
              <a:t>lane</a:t>
            </a:r>
            <a:r>
              <a:rPr kumimoji="0" lang="en-US" sz="1300" b="0" i="0" u="none" strike="noStrike" kern="1200" cap="none" spc="0" normalizeH="0" baseline="0" noProof="0">
                <a:ln>
                  <a:noFill/>
                </a:ln>
                <a:solidFill>
                  <a:srgbClr val="000000"/>
                </a:solidFill>
                <a:effectLst/>
                <a:uLnTx/>
                <a:uFillTx/>
                <a:latin typeface="Verdana"/>
                <a:ea typeface="+mn-ea"/>
                <a:cs typeface="+mn-cs"/>
              </a:rPr>
              <a:t> holds</a:t>
            </a:r>
            <a:r>
              <a:rPr kumimoji="0" lang="hu-HU" sz="1300" b="0" i="0" u="none" strike="noStrike" kern="1200" cap="none" spc="0" normalizeH="0" baseline="0" noProof="0">
                <a:ln>
                  <a:noFill/>
                </a:ln>
                <a:solidFill>
                  <a:srgbClr val="000000"/>
                </a:solidFill>
                <a:effectLst/>
                <a:uLnTx/>
                <a:uFillTx/>
                <a:latin typeface="Verdana"/>
                <a:ea typeface="+mn-ea"/>
                <a:cs typeface="+mn-cs"/>
              </a:rPr>
              <a:t>: FX8/16/32/64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                                 FP16</a:t>
            </a:r>
            <a:r>
              <a:rPr kumimoji="0" lang="en-US" sz="1300" b="0" i="0" u="none" strike="noStrike" kern="1200" cap="none" spc="0" normalizeH="0" baseline="30000" noProof="0">
                <a:ln>
                  <a:noFill/>
                </a:ln>
                <a:solidFill>
                  <a:srgbClr val="000000"/>
                </a:solidFill>
                <a:effectLst/>
                <a:uLnTx/>
                <a:uFillTx/>
                <a:latin typeface="Verdana"/>
                <a:ea typeface="+mn-ea"/>
                <a:cs typeface="+mn-cs"/>
              </a:rPr>
              <a:t>1</a:t>
            </a:r>
            <a:r>
              <a:rPr kumimoji="0" lang="hu-HU" sz="1300" b="0" i="0" u="none" strike="noStrike" kern="1200" cap="none" spc="0" normalizeH="0" baseline="0" noProof="0">
                <a:ln>
                  <a:noFill/>
                </a:ln>
                <a:solidFill>
                  <a:srgbClr val="000000"/>
                </a:solidFill>
                <a:effectLst/>
                <a:uLnTx/>
                <a:uFillTx/>
                <a:latin typeface="Verdana"/>
                <a:ea typeface="+mn-ea"/>
                <a:cs typeface="+mn-cs"/>
              </a:rPr>
              <a:t>/32/64</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                                 </a:t>
            </a:r>
            <a:r>
              <a:rPr kumimoji="0" lang="hu-HU" sz="1300" b="0" i="0" u="none" strike="noStrike" kern="1200" cap="none" spc="0" normalizeH="0" baseline="0" noProof="0">
                <a:ln>
                  <a:noFill/>
                </a:ln>
                <a:solidFill>
                  <a:srgbClr val="000000"/>
                </a:solidFill>
                <a:effectLst/>
                <a:uLnTx/>
                <a:uFillTx/>
                <a:latin typeface="Verdana"/>
                <a:ea typeface="+mn-ea"/>
                <a:cs typeface="+mn-cs"/>
              </a:rPr>
              <a:t> </a:t>
            </a:r>
            <a:r>
              <a:rPr kumimoji="0" lang="en-US" sz="1300" b="0" i="0" u="none" strike="noStrike" kern="1200" cap="none" spc="0" normalizeH="0" baseline="0" noProof="0">
                <a:ln>
                  <a:noFill/>
                </a:ln>
                <a:solidFill>
                  <a:srgbClr val="000000"/>
                </a:solidFill>
                <a:effectLst/>
                <a:uLnTx/>
                <a:uFillTx/>
                <a:latin typeface="Verdana"/>
                <a:ea typeface="+mn-ea"/>
                <a:cs typeface="+mn-cs"/>
              </a:rPr>
              <a:t>data elements</a:t>
            </a:r>
          </a:p>
        </p:txBody>
      </p:sp>
      <p:sp>
        <p:nvSpPr>
          <p:cNvPr id="6" name="TextBox 5"/>
          <p:cNvSpPr txBox="1"/>
          <p:nvPr/>
        </p:nvSpPr>
        <p:spPr>
          <a:xfrm>
            <a:off x="2845273" y="3823715"/>
            <a:ext cx="3579826"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a:ln>
                  <a:noFill/>
                </a:ln>
                <a:solidFill>
                  <a:srgbClr val="FF0000"/>
                </a:solidFill>
                <a:effectLst/>
                <a:uLnTx/>
                <a:uFillTx/>
                <a:latin typeface="Verdana"/>
                <a:ea typeface="+mn-ea"/>
                <a:cs typeface="+mn-cs"/>
              </a:rPr>
              <a:t>S</a:t>
            </a:r>
            <a:r>
              <a:rPr kumimoji="0" lang="en-US" sz="1300" b="1" i="0" u="none" strike="noStrike" kern="1200" cap="none" spc="0" normalizeH="0" baseline="0" noProof="0">
                <a:ln>
                  <a:noFill/>
                </a:ln>
                <a:solidFill>
                  <a:srgbClr val="FF0000"/>
                </a:solidFill>
                <a:effectLst/>
                <a:uLnTx/>
                <a:uFillTx/>
                <a:latin typeface="Verdana"/>
                <a:ea typeface="+mn-ea"/>
                <a:cs typeface="+mn-cs"/>
              </a:rPr>
              <a:t>VE </a:t>
            </a:r>
            <a:r>
              <a:rPr kumimoji="0" lang="en-US" sz="1300" b="0" i="0" u="none" strike="noStrike" kern="1200" cap="none" spc="0" normalizeH="0" baseline="0" noProof="0">
                <a:ln>
                  <a:noFill/>
                </a:ln>
                <a:solidFill>
                  <a:srgbClr val="000000"/>
                </a:solidFill>
                <a:effectLst/>
                <a:uLnTx/>
                <a:uFillTx/>
                <a:latin typeface="Verdana"/>
                <a:ea typeface="+mn-ea"/>
                <a:cs typeface="+mn-cs"/>
              </a:rPr>
              <a:t>(2017)</a:t>
            </a:r>
            <a:r>
              <a:rPr kumimoji="0" lang="hu-HU" sz="1300" b="1" i="0" u="none" strike="noStrike" kern="1200" cap="none" spc="0" normalizeH="0" baseline="0" noProof="0">
                <a:ln>
                  <a:noFill/>
                </a:ln>
                <a:solidFill>
                  <a:srgbClr val="FF0000"/>
                </a:solidFill>
                <a:effectLst/>
                <a:uLnTx/>
                <a:uFillTx/>
                <a:latin typeface="Verdana"/>
                <a:ea typeface="+mn-ea"/>
                <a:cs typeface="+mn-cs"/>
              </a:rPr>
              <a:t>/SVE2 </a:t>
            </a:r>
            <a:r>
              <a:rPr kumimoji="0" lang="en-GB" sz="1300" b="0" i="0" u="none" strike="noStrike" kern="1200" cap="none" spc="0" normalizeH="0" baseline="0" noProof="0">
                <a:ln>
                  <a:noFill/>
                </a:ln>
                <a:solidFill>
                  <a:srgbClr val="000000"/>
                </a:solidFill>
                <a:effectLst/>
                <a:uLnTx/>
                <a:uFillTx/>
                <a:latin typeface="Verdana"/>
                <a:ea typeface="+mn-ea"/>
                <a:cs typeface="+mn-cs"/>
              </a:rPr>
              <a:t>(2021)</a:t>
            </a:r>
            <a:r>
              <a:rPr kumimoji="0" lang="en-GB" sz="1300" b="1" i="0" u="none" strike="noStrike" kern="1200" cap="none" spc="0" normalizeH="0" baseline="0" noProof="0">
                <a:ln>
                  <a:noFill/>
                </a:ln>
                <a:solidFill>
                  <a:srgbClr val="FF0000"/>
                </a:solidFill>
                <a:effectLst/>
                <a:uLnTx/>
                <a:uFillTx/>
                <a:latin typeface="Verdana"/>
                <a:ea typeface="+mn-ea"/>
                <a:cs typeface="+mn-cs"/>
              </a:rPr>
              <a:t> </a:t>
            </a:r>
            <a:r>
              <a:rPr kumimoji="0" lang="hu-HU" sz="1300" b="1" i="0" u="none" strike="noStrike" kern="1200" cap="none" spc="0" normalizeH="0" baseline="0" noProof="0">
                <a:ln>
                  <a:noFill/>
                </a:ln>
                <a:solidFill>
                  <a:srgbClr val="FF0000"/>
                </a:solidFill>
                <a:effectLst/>
                <a:uLnTx/>
                <a:uFillTx/>
                <a:latin typeface="Verdana"/>
                <a:ea typeface="+mn-ea"/>
                <a:cs typeface="+mn-cs"/>
              </a:rPr>
              <a:t>extension</a:t>
            </a:r>
            <a:r>
              <a:rPr kumimoji="0" lang="en-GB" sz="1300" b="1" i="0" u="none" strike="noStrike" kern="1200" cap="none" spc="0" normalizeH="0" baseline="0" noProof="0">
                <a:ln>
                  <a:noFill/>
                </a:ln>
                <a:solidFill>
                  <a:srgbClr val="FF0000"/>
                </a:solidFill>
                <a:effectLst/>
                <a:uLnTx/>
                <a:uFillTx/>
                <a:latin typeface="Verdana"/>
                <a:ea typeface="+mn-ea"/>
                <a:cs typeface="+mn-cs"/>
              </a:rPr>
              <a:t>s</a:t>
            </a:r>
            <a:endParaRPr kumimoji="0" lang="hu-HU" sz="1300" b="1" i="0" u="none" strike="noStrike" kern="1200" cap="none" spc="0" normalizeH="0" baseline="0" noProof="0">
              <a:ln>
                <a:noFill/>
              </a:ln>
              <a:solidFill>
                <a:srgbClr val="FF0000"/>
              </a:solidFill>
              <a:effectLst/>
              <a:uLnTx/>
              <a:uFillTx/>
              <a:latin typeface="Verdana"/>
              <a:ea typeface="+mn-ea"/>
              <a:cs typeface="+mn-cs"/>
            </a:endParaRPr>
          </a:p>
        </p:txBody>
      </p:sp>
      <p:sp>
        <p:nvSpPr>
          <p:cNvPr id="7" name="TextBox 6"/>
          <p:cNvSpPr txBox="1"/>
          <p:nvPr/>
        </p:nvSpPr>
        <p:spPr>
          <a:xfrm>
            <a:off x="3221850" y="1321692"/>
            <a:ext cx="266825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a:ln>
                  <a:noFill/>
                </a:ln>
                <a:solidFill>
                  <a:srgbClr val="000000"/>
                </a:solidFill>
                <a:effectLst/>
                <a:uLnTx/>
                <a:uFillTx/>
                <a:latin typeface="Verdana"/>
                <a:ea typeface="+mn-ea"/>
                <a:cs typeface="+mn-cs"/>
              </a:rPr>
              <a:t>Armv8</a:t>
            </a:r>
            <a:r>
              <a:rPr kumimoji="0" lang="en-US" sz="1300" b="1" i="0" u="none" strike="noStrike" kern="1200" cap="none" spc="0" normalizeH="0" baseline="0" noProof="0">
                <a:ln>
                  <a:noFill/>
                </a:ln>
                <a:solidFill>
                  <a:srgbClr val="000000"/>
                </a:solidFill>
                <a:effectLst/>
                <a:uLnTx/>
                <a:uFillTx/>
                <a:latin typeface="Verdana"/>
                <a:ea typeface="+mn-ea"/>
                <a:cs typeface="+mn-cs"/>
              </a:rPr>
              <a:t>.2 </a:t>
            </a:r>
            <a:r>
              <a:rPr kumimoji="0" lang="hu-HU" sz="1300" b="1" i="0" u="none" strike="noStrike" kern="1200" cap="none" spc="0" normalizeH="0" baseline="0" noProof="0">
                <a:ln>
                  <a:noFill/>
                </a:ln>
                <a:solidFill>
                  <a:srgbClr val="000000"/>
                </a:solidFill>
                <a:effectLst/>
                <a:uLnTx/>
                <a:uFillTx/>
                <a:latin typeface="Verdana"/>
                <a:ea typeface="+mn-ea"/>
                <a:cs typeface="+mn-cs"/>
              </a:rPr>
              <a:t>(AArch64 </a:t>
            </a:r>
            <a:r>
              <a:rPr kumimoji="0" lang="hu-HU" sz="1300" b="1" i="0" u="none" strike="noStrike" kern="1200" cap="none" spc="0" normalizeH="0" baseline="0" noProof="0" err="1">
                <a:ln>
                  <a:noFill/>
                </a:ln>
                <a:solidFill>
                  <a:srgbClr val="000000"/>
                </a:solidFill>
                <a:effectLst/>
                <a:uLnTx/>
                <a:uFillTx/>
                <a:latin typeface="Verdana"/>
                <a:ea typeface="+mn-ea"/>
                <a:cs typeface="+mn-cs"/>
              </a:rPr>
              <a:t>mode</a:t>
            </a:r>
            <a:r>
              <a:rPr kumimoji="0" lang="hu-HU" sz="1300" b="1" i="0" u="none" strike="noStrike" kern="1200" cap="none" spc="0" normalizeH="0" baseline="0" noProof="0">
                <a:ln>
                  <a:noFill/>
                </a:ln>
                <a:solidFill>
                  <a:srgbClr val="000000"/>
                </a:solidFill>
                <a:effectLst/>
                <a:uLnTx/>
                <a:uFillTx/>
                <a:latin typeface="Verdana"/>
                <a:ea typeface="+mn-ea"/>
                <a:cs typeface="+mn-cs"/>
              </a:rPr>
              <a:t>)</a:t>
            </a:r>
            <a:endParaRPr kumimoji="0" lang="en-US" sz="1300" b="1"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a:ea typeface="+mn-ea"/>
                <a:cs typeface="+mn-cs"/>
              </a:rPr>
              <a:t>(optional)</a:t>
            </a:r>
          </a:p>
        </p:txBody>
      </p:sp>
      <p:sp>
        <p:nvSpPr>
          <p:cNvPr id="8" name="Rectangle 7"/>
          <p:cNvSpPr/>
          <p:nvPr/>
        </p:nvSpPr>
        <p:spPr bwMode="auto">
          <a:xfrm>
            <a:off x="6270301" y="2364610"/>
            <a:ext cx="2385594" cy="540000"/>
          </a:xfrm>
          <a:prstGeom prst="rect">
            <a:avLst/>
          </a:prstGeom>
          <a:gradFill flip="none" rotWithShape="1">
            <a:gsLst>
              <a:gs pos="0">
                <a:srgbClr val="7DCDFF">
                  <a:shade val="30000"/>
                  <a:satMod val="115000"/>
                </a:srgbClr>
              </a:gs>
              <a:gs pos="50000">
                <a:srgbClr val="7DCDFF">
                  <a:shade val="67500"/>
                  <a:satMod val="115000"/>
                </a:srgbClr>
              </a:gs>
              <a:gs pos="100000">
                <a:srgbClr val="7DCD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7244334" y="2936870"/>
            <a:ext cx="50206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128</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0" name="TextBox 9"/>
          <p:cNvSpPr txBox="1"/>
          <p:nvPr/>
        </p:nvSpPr>
        <p:spPr>
          <a:xfrm>
            <a:off x="8647263" y="2496445"/>
            <a:ext cx="39626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32</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1" name="TextBox 10"/>
          <p:cNvSpPr txBox="1"/>
          <p:nvPr/>
        </p:nvSpPr>
        <p:spPr>
          <a:xfrm>
            <a:off x="3655214" y="1762344"/>
            <a:ext cx="168187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70C0"/>
                </a:solidFill>
                <a:effectLst/>
                <a:uLnTx/>
                <a:uFillTx/>
                <a:latin typeface="Verdana"/>
                <a:ea typeface="+mn-ea"/>
                <a:cs typeface="+mn-cs"/>
              </a:rPr>
              <a:t>SVE</a:t>
            </a:r>
            <a:r>
              <a:rPr kumimoji="0" lang="hu-HU" sz="1300" b="1" i="0" u="none" strike="noStrike" kern="1200" cap="none" spc="0" normalizeH="0" baseline="0" noProof="0">
                <a:ln>
                  <a:noFill/>
                </a:ln>
                <a:solidFill>
                  <a:srgbClr val="0070C0"/>
                </a:solidFill>
                <a:effectLst/>
                <a:uLnTx/>
                <a:uFillTx/>
                <a:latin typeface="Verdana"/>
                <a:ea typeface="+mn-ea"/>
                <a:cs typeface="+mn-cs"/>
              </a:rPr>
              <a:t> </a:t>
            </a:r>
            <a:r>
              <a:rPr kumimoji="0" lang="hu-HU" sz="1300" b="1" i="0" u="none" strike="noStrike" kern="1200" cap="none" spc="0" normalizeH="0" baseline="0" noProof="0" err="1">
                <a:ln>
                  <a:noFill/>
                </a:ln>
                <a:solidFill>
                  <a:srgbClr val="0070C0"/>
                </a:solidFill>
                <a:effectLst/>
                <a:uLnTx/>
                <a:uFillTx/>
                <a:latin typeface="Verdana"/>
                <a:ea typeface="+mn-ea"/>
                <a:cs typeface="+mn-cs"/>
              </a:rPr>
              <a:t>register</a:t>
            </a:r>
            <a:r>
              <a:rPr kumimoji="0" lang="hu-HU" sz="1300" b="1" i="0" u="none" strike="noStrike" kern="1200" cap="none" spc="0" normalizeH="0" baseline="0" noProof="0">
                <a:ln>
                  <a:noFill/>
                </a:ln>
                <a:solidFill>
                  <a:srgbClr val="0070C0"/>
                </a:solidFill>
                <a:effectLst/>
                <a:uLnTx/>
                <a:uFillTx/>
                <a:latin typeface="Verdana"/>
                <a:ea typeface="+mn-ea"/>
                <a:cs typeface="+mn-cs"/>
              </a:rPr>
              <a:t> </a:t>
            </a:r>
            <a:r>
              <a:rPr kumimoji="0" lang="hu-HU" sz="1300" b="1" i="0" u="none" strike="noStrike" kern="1200" cap="none" spc="0" normalizeH="0" baseline="0" noProof="0" err="1">
                <a:ln>
                  <a:noFill/>
                </a:ln>
                <a:solidFill>
                  <a:srgbClr val="0070C0"/>
                </a:solidFill>
                <a:effectLst/>
                <a:uLnTx/>
                <a:uFillTx/>
                <a:latin typeface="Verdana"/>
                <a:ea typeface="+mn-ea"/>
                <a:cs typeface="+mn-cs"/>
              </a:rPr>
              <a:t>set</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3" name="TextBox 12"/>
          <p:cNvSpPr txBox="1"/>
          <p:nvPr/>
        </p:nvSpPr>
        <p:spPr>
          <a:xfrm>
            <a:off x="3337789" y="4115187"/>
            <a:ext cx="2618024"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70C0"/>
                </a:solidFill>
                <a:effectLst/>
                <a:uLnTx/>
                <a:uFillTx/>
                <a:latin typeface="Verdana"/>
                <a:ea typeface="+mn-ea"/>
                <a:cs typeface="+mn-cs"/>
              </a:rPr>
              <a:t>Up to 16x 128-bit wide</a:t>
            </a:r>
            <a:r>
              <a:rPr kumimoji="0" lang="hu-HU" sz="1300" b="0" i="1" u="none" strike="noStrike" kern="1200" cap="none" spc="0" normalizeH="0" baseline="0" noProof="0">
                <a:ln>
                  <a:noFill/>
                </a:ln>
                <a:solidFill>
                  <a:srgbClr val="0070C0"/>
                </a:solidFill>
                <a:effectLst/>
                <a:uLnTx/>
                <a:uFillTx/>
                <a:latin typeface="Verdana"/>
                <a:ea typeface="+mn-ea"/>
                <a:cs typeface="+mn-cs"/>
              </a:rPr>
              <a:t> </a:t>
            </a:r>
            <a:r>
              <a:rPr kumimoji="0" lang="hu-HU" sz="1300" b="0" i="1" u="none" strike="noStrike" kern="1200" cap="none" spc="0" normalizeH="0" baseline="0" noProof="0" err="1">
                <a:ln>
                  <a:noFill/>
                </a:ln>
                <a:solidFill>
                  <a:srgbClr val="0070C0"/>
                </a:solidFill>
                <a:effectLst/>
                <a:uLnTx/>
                <a:uFillTx/>
                <a:latin typeface="Verdana"/>
                <a:ea typeface="+mn-ea"/>
                <a:cs typeface="+mn-cs"/>
              </a:rPr>
              <a:t>lanes</a:t>
            </a:r>
            <a:endParaRPr kumimoji="0" lang="en-US" sz="1300" b="0" i="1" u="none" strike="noStrike" kern="1200" cap="none" spc="0" normalizeH="0" baseline="0" noProof="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70C0"/>
                </a:solidFill>
                <a:effectLst/>
                <a:uLnTx/>
                <a:uFillTx/>
                <a:latin typeface="Verdana"/>
                <a:ea typeface="+mn-ea"/>
                <a:cs typeface="+mn-cs"/>
              </a:rPr>
              <a:t>FX/FP </a:t>
            </a:r>
            <a:r>
              <a:rPr kumimoji="0" lang="hu-HU" sz="1300" b="0" i="1" u="none" strike="noStrike" kern="1200" cap="none" spc="0" normalizeH="0" baseline="0" noProof="0">
                <a:ln>
                  <a:noFill/>
                </a:ln>
                <a:solidFill>
                  <a:srgbClr val="0070C0"/>
                </a:solidFill>
                <a:effectLst/>
                <a:uLnTx/>
                <a:uFillTx/>
                <a:latin typeface="Verdana"/>
                <a:ea typeface="+mn-ea"/>
                <a:cs typeface="+mn-cs"/>
              </a:rPr>
              <a:t>SIMD (</a:t>
            </a:r>
            <a:r>
              <a:rPr kumimoji="0" lang="hu-HU" sz="1300" b="0" i="1" u="none" strike="noStrike" kern="1200" cap="none" spc="0" normalizeH="0" baseline="0" noProof="0" err="1">
                <a:ln>
                  <a:noFill/>
                </a:ln>
                <a:solidFill>
                  <a:srgbClr val="0070C0"/>
                </a:solidFill>
                <a:effectLst/>
                <a:uLnTx/>
                <a:uFillTx/>
                <a:latin typeface="Verdana"/>
                <a:ea typeface="+mn-ea"/>
                <a:cs typeface="+mn-cs"/>
              </a:rPr>
              <a:t>vector</a:t>
            </a:r>
            <a:r>
              <a:rPr kumimoji="0" lang="hu-HU" sz="1300" b="0" i="1" u="none" strike="noStrike" kern="1200" cap="none" spc="0" normalizeH="0" baseline="0" noProof="0">
                <a:ln>
                  <a:noFill/>
                </a:ln>
                <a:solidFill>
                  <a:srgbClr val="0070C0"/>
                </a:solidFill>
                <a:effectLst/>
                <a:uLnTx/>
                <a:uFillTx/>
                <a:latin typeface="Verdana"/>
                <a:ea typeface="+mn-ea"/>
                <a:cs typeface="+mn-cs"/>
              </a:rPr>
              <a:t>) </a:t>
            </a:r>
            <a:r>
              <a:rPr kumimoji="0" lang="hu-HU" sz="1300" b="0" i="1" u="none" strike="noStrike" kern="1200" cap="none" spc="0" normalizeH="0" baseline="0" noProof="0" err="1">
                <a:ln>
                  <a:noFill/>
                </a:ln>
                <a:solidFill>
                  <a:srgbClr val="0070C0"/>
                </a:solidFill>
                <a:effectLst/>
                <a:uLnTx/>
                <a:uFillTx/>
                <a:latin typeface="Verdana"/>
                <a:ea typeface="+mn-ea"/>
                <a:cs typeface="+mn-cs"/>
              </a:rPr>
              <a:t>data</a:t>
            </a:r>
            <a:endParaRPr kumimoji="0" lang="en-US" sz="1300" b="0" i="1" u="none" strike="noStrike" kern="1200" cap="none" spc="0" normalizeH="0" baseline="0" noProof="0">
              <a:ln>
                <a:noFill/>
              </a:ln>
              <a:solidFill>
                <a:srgbClr val="0070C0"/>
              </a:solidFill>
              <a:effectLst/>
              <a:uLnTx/>
              <a:uFillTx/>
              <a:latin typeface="Verdana"/>
              <a:ea typeface="+mn-ea"/>
              <a:cs typeface="+mn-cs"/>
            </a:endParaRPr>
          </a:p>
        </p:txBody>
      </p:sp>
      <p:sp>
        <p:nvSpPr>
          <p:cNvPr id="16" name="Rectangle 15"/>
          <p:cNvSpPr/>
          <p:nvPr/>
        </p:nvSpPr>
        <p:spPr bwMode="auto">
          <a:xfrm>
            <a:off x="3877349" y="2362772"/>
            <a:ext cx="2385594" cy="540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Rectangle 16"/>
          <p:cNvSpPr/>
          <p:nvPr/>
        </p:nvSpPr>
        <p:spPr bwMode="auto">
          <a:xfrm>
            <a:off x="277278" y="2349325"/>
            <a:ext cx="2385594" cy="540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TextBox 17"/>
          <p:cNvSpPr txBox="1"/>
          <p:nvPr/>
        </p:nvSpPr>
        <p:spPr>
          <a:xfrm>
            <a:off x="3031366" y="2372887"/>
            <a:ext cx="410690"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a:t>
            </a:r>
          </a:p>
        </p:txBody>
      </p:sp>
      <p:sp>
        <p:nvSpPr>
          <p:cNvPr id="19" name="Left Brace 18"/>
          <p:cNvSpPr/>
          <p:nvPr/>
        </p:nvSpPr>
        <p:spPr bwMode="auto">
          <a:xfrm rot="16200000">
            <a:off x="4333774" y="-963307"/>
            <a:ext cx="253770" cy="836676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0" name="TextBox 19"/>
          <p:cNvSpPr txBox="1"/>
          <p:nvPr/>
        </p:nvSpPr>
        <p:spPr>
          <a:xfrm>
            <a:off x="2996825" y="3401858"/>
            <a:ext cx="317106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Up to 16 x 128-bit (Up to 2048-bit)</a:t>
            </a:r>
          </a:p>
        </p:txBody>
      </p:sp>
      <p:sp>
        <p:nvSpPr>
          <p:cNvPr id="21" name="TextBox 20"/>
          <p:cNvSpPr txBox="1"/>
          <p:nvPr/>
        </p:nvSpPr>
        <p:spPr>
          <a:xfrm>
            <a:off x="68169" y="446849"/>
            <a:ext cx="85877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Summing up the layout of </a:t>
            </a:r>
            <a:r>
              <a:rPr kumimoji="0" lang="en-GB" sz="1800" b="0" i="0" u="none" strike="noStrike" kern="1200" cap="none" spc="0" normalizeH="0" baseline="0" noProof="0" dirty="0">
                <a:ln>
                  <a:noFill/>
                </a:ln>
                <a:solidFill>
                  <a:srgbClr val="2D2D8A"/>
                </a:solidFill>
                <a:effectLst/>
                <a:uLnTx/>
                <a:uFillTx/>
                <a:latin typeface="Verdana"/>
                <a:ea typeface="+mn-ea"/>
                <a:cs typeface="+mn-cs"/>
              </a:rPr>
              <a:t>the SVE register extensions (2017/2021)</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5" name="Rounded Rectangle 4"/>
          <p:cNvSpPr/>
          <p:nvPr/>
        </p:nvSpPr>
        <p:spPr bwMode="auto">
          <a:xfrm>
            <a:off x="250825" y="1240876"/>
            <a:ext cx="8731665" cy="4066829"/>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w="28575">
                <a:solidFill>
                  <a:srgbClr val="000000"/>
                </a:solidFill>
              </a:ln>
              <a:solidFill>
                <a:srgbClr val="000000"/>
              </a:solidFill>
              <a:effectLst/>
              <a:uLnTx/>
              <a:uFillTx/>
              <a:latin typeface="Verdana" pitchFamily="34" charset="0"/>
              <a:ea typeface="+mn-ea"/>
              <a:cs typeface="+mn-cs"/>
            </a:endParaRPr>
          </a:p>
        </p:txBody>
      </p:sp>
      <p:sp>
        <p:nvSpPr>
          <p:cNvPr id="23" name="TextBox 22"/>
          <p:cNvSpPr txBox="1"/>
          <p:nvPr/>
        </p:nvSpPr>
        <p:spPr>
          <a:xfrm>
            <a:off x="7137285" y="2077102"/>
            <a:ext cx="7617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1. </a:t>
            </a:r>
            <a:r>
              <a:rPr kumimoji="0" lang="hu-HU" sz="1300" b="0" i="0" u="none" strike="noStrike" kern="1200" cap="none" spc="0" normalizeH="0" baseline="0" noProof="0" err="1">
                <a:ln>
                  <a:noFill/>
                </a:ln>
                <a:solidFill>
                  <a:srgbClr val="000000"/>
                </a:solidFill>
                <a:effectLst/>
                <a:uLnTx/>
                <a:uFillTx/>
                <a:latin typeface="Verdana"/>
                <a:ea typeface="+mn-ea"/>
                <a:cs typeface="+mn-cs"/>
              </a:rPr>
              <a:t>lane</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5" name="TextBox 24"/>
          <p:cNvSpPr txBox="1"/>
          <p:nvPr/>
        </p:nvSpPr>
        <p:spPr>
          <a:xfrm>
            <a:off x="4800242" y="2077102"/>
            <a:ext cx="7617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2. </a:t>
            </a:r>
            <a:r>
              <a:rPr kumimoji="0" lang="hu-HU" sz="1300" b="0" i="0" u="none" strike="noStrike" kern="1200" cap="none" spc="0" normalizeH="0" baseline="0" noProof="0" err="1">
                <a:ln>
                  <a:noFill/>
                </a:ln>
                <a:solidFill>
                  <a:srgbClr val="000000"/>
                </a:solidFill>
                <a:effectLst/>
                <a:uLnTx/>
                <a:uFillTx/>
                <a:latin typeface="Verdana"/>
                <a:ea typeface="+mn-ea"/>
                <a:cs typeface="+mn-cs"/>
              </a:rPr>
              <a:t>lane</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6" name="TextBox 25"/>
          <p:cNvSpPr txBox="1"/>
          <p:nvPr/>
        </p:nvSpPr>
        <p:spPr>
          <a:xfrm>
            <a:off x="1016605" y="2077102"/>
            <a:ext cx="80823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1</a:t>
            </a:r>
            <a:r>
              <a:rPr kumimoji="0" lang="en-US" sz="1300" b="0" i="0" u="none" strike="noStrike" kern="1200" cap="none" spc="0" normalizeH="0" baseline="0" noProof="0">
                <a:ln>
                  <a:noFill/>
                </a:ln>
                <a:solidFill>
                  <a:srgbClr val="000000"/>
                </a:solidFill>
                <a:effectLst/>
                <a:uLnTx/>
                <a:uFillTx/>
                <a:latin typeface="Verdana"/>
                <a:ea typeface="+mn-ea"/>
                <a:cs typeface="+mn-cs"/>
              </a:rPr>
              <a:t>5</a:t>
            </a:r>
            <a:r>
              <a:rPr kumimoji="0" lang="hu-HU" sz="1300" b="0" i="0" u="none" strike="noStrike" kern="1200" cap="none" spc="0" normalizeH="0" baseline="0" noProof="0">
                <a:ln>
                  <a:noFill/>
                </a:ln>
                <a:solidFill>
                  <a:srgbClr val="000000"/>
                </a:solidFill>
                <a:effectLst/>
                <a:uLnTx/>
                <a:uFillTx/>
                <a:latin typeface="Verdana"/>
                <a:ea typeface="+mn-ea"/>
                <a:cs typeface="+mn-cs"/>
              </a:rPr>
              <a:t>.</a:t>
            </a:r>
            <a:r>
              <a:rPr kumimoji="0" lang="hu-HU" sz="1300" b="0" i="0" u="none" strike="noStrike" kern="1200" cap="none" spc="0" normalizeH="0" baseline="0" noProof="0" err="1">
                <a:ln>
                  <a:noFill/>
                </a:ln>
                <a:solidFill>
                  <a:srgbClr val="000000"/>
                </a:solidFill>
                <a:effectLst/>
                <a:uLnTx/>
                <a:uFillTx/>
                <a:latin typeface="Verdana"/>
                <a:ea typeface="+mn-ea"/>
                <a:cs typeface="+mn-cs"/>
              </a:rPr>
              <a:t>lane</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9" name="Szövegdoboz 11"/>
          <p:cNvSpPr txBox="1"/>
          <p:nvPr/>
        </p:nvSpPr>
        <p:spPr>
          <a:xfrm>
            <a:off x="250825" y="5510516"/>
            <a:ext cx="8911685" cy="9079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FF0000"/>
                </a:solidFill>
                <a:effectLst/>
                <a:uLnTx/>
                <a:uFillTx/>
                <a:latin typeface="Verdana"/>
                <a:ea typeface="+mn-ea"/>
                <a:cs typeface="+mn-cs"/>
              </a:rPr>
              <a:t>data width </a:t>
            </a:r>
            <a:r>
              <a:rPr kumimoji="0" lang="en-US" sz="1600" b="0" i="0" u="none" strike="noStrike" kern="1200" cap="none" spc="0" normalizeH="0" baseline="0" noProof="0" dirty="0">
                <a:ln>
                  <a:noFill/>
                </a:ln>
                <a:solidFill>
                  <a:srgbClr val="000000"/>
                </a:solidFill>
                <a:effectLst/>
                <a:uLnTx/>
                <a:uFillTx/>
                <a:latin typeface="Verdana"/>
                <a:ea typeface="+mn-ea"/>
                <a:cs typeface="+mn-cs"/>
              </a:rPr>
              <a:t>must be </a:t>
            </a:r>
            <a:r>
              <a:rPr kumimoji="0" lang="en-US" sz="1600" b="0" i="0" u="none" strike="noStrike" kern="1200" cap="none" spc="0" normalizeH="0" baseline="0" noProof="0" dirty="0">
                <a:ln>
                  <a:noFill/>
                </a:ln>
                <a:solidFill>
                  <a:srgbClr val="0070C0"/>
                </a:solidFill>
                <a:effectLst/>
                <a:uLnTx/>
                <a:uFillTx/>
                <a:latin typeface="Verdana"/>
                <a:ea typeface="+mn-ea"/>
                <a:cs typeface="+mn-cs"/>
              </a:rPr>
              <a:t>multiples of 128 bits</a:t>
            </a:r>
            <a:r>
              <a:rPr kumimoji="0" lang="en-US" sz="1600" b="0" i="0" u="none" strike="noStrike" kern="1200" cap="none" spc="0" normalizeH="0" baseline="0" noProof="0" dirty="0">
                <a:ln>
                  <a:noFill/>
                </a:ln>
                <a:solidFill>
                  <a:srgbClr val="000000"/>
                </a:solidFill>
                <a:effectLst/>
                <a:uLnTx/>
                <a:uFillTx/>
                <a:latin typeface="Verdana"/>
                <a:ea typeface="+mn-ea"/>
                <a:cs typeface="+mn-cs"/>
              </a:rPr>
              <a:t>, up to 16x128-bit.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The </a:t>
            </a:r>
            <a:r>
              <a:rPr kumimoji="0" lang="en-US" sz="1600" b="0" i="0" u="none" strike="noStrike" kern="1200" cap="none" spc="-30" normalizeH="0" baseline="0" noProof="0" dirty="0">
                <a:ln>
                  <a:noFill/>
                </a:ln>
                <a:solidFill>
                  <a:srgbClr val="0070C0"/>
                </a:solidFill>
                <a:effectLst/>
                <a:uLnTx/>
                <a:uFillTx/>
                <a:latin typeface="Verdana"/>
                <a:ea typeface="+mn-ea"/>
                <a:cs typeface="+mn-cs"/>
              </a:rPr>
              <a:t>1. lanes </a:t>
            </a:r>
            <a:r>
              <a:rPr kumimoji="0" lang="en-US" sz="1600" b="0" i="0" u="none" strike="noStrike" kern="1200" cap="none" spc="-30" normalizeH="0" baseline="0" noProof="0" dirty="0">
                <a:ln>
                  <a:noFill/>
                </a:ln>
                <a:solidFill>
                  <a:srgbClr val="000000"/>
                </a:solidFill>
                <a:effectLst/>
                <a:uLnTx/>
                <a:uFillTx/>
                <a:latin typeface="Verdana"/>
                <a:ea typeface="+mn-ea"/>
                <a:cs typeface="+mn-cs"/>
              </a:rPr>
              <a:t>(first 128 bits) of the SVE Z register set are </a:t>
            </a:r>
            <a:r>
              <a:rPr kumimoji="0" lang="en-US" sz="1600" b="0" i="0" u="none" strike="noStrike" kern="1200" cap="none" spc="-30" normalizeH="0" baseline="0" noProof="0" dirty="0">
                <a:ln>
                  <a:noFill/>
                </a:ln>
                <a:solidFill>
                  <a:srgbClr val="0070C0"/>
                </a:solidFill>
                <a:effectLst/>
                <a:uLnTx/>
                <a:uFillTx/>
                <a:latin typeface="Verdana"/>
                <a:ea typeface="+mn-ea"/>
                <a:cs typeface="+mn-cs"/>
              </a:rPr>
              <a:t>shared with the 32 128-bit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wide SIMD registers (V0-31)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Armv8.0 ISA. </a:t>
            </a:r>
          </a:p>
        </p:txBody>
      </p:sp>
      <p:sp>
        <p:nvSpPr>
          <p:cNvPr id="15" name="TextBox 14"/>
          <p:cNvSpPr txBox="1"/>
          <p:nvPr/>
        </p:nvSpPr>
        <p:spPr>
          <a:xfrm>
            <a:off x="115888" y="6424930"/>
            <a:ext cx="46843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000000"/>
                </a:solidFill>
                <a:effectLst/>
                <a:uLnTx/>
                <a:uFillTx/>
                <a:latin typeface="Verdana"/>
                <a:ea typeface="+mn-ea"/>
                <a:cs typeface="+mn-cs"/>
              </a:rPr>
              <a:t>1</a:t>
            </a:r>
            <a:r>
              <a:rPr kumimoji="0" lang="en-US" sz="1600" b="0" i="0" u="none" strike="noStrike" kern="1200" cap="none" spc="0" normalizeH="0" baseline="0" noProof="0" dirty="0">
                <a:ln>
                  <a:noFill/>
                </a:ln>
                <a:solidFill>
                  <a:srgbClr val="000000"/>
                </a:solidFill>
                <a:effectLst/>
                <a:uLnTx/>
                <a:uFillTx/>
                <a:latin typeface="Verdana"/>
                <a:ea typeface="+mn-ea"/>
                <a:cs typeface="+mn-cs"/>
              </a:rPr>
              <a:t>: Only data conversions are supported</a:t>
            </a:r>
          </a:p>
        </p:txBody>
      </p:sp>
    </p:spTree>
    <p:extLst>
      <p:ext uri="{BB962C8B-B14F-4D97-AF65-F5344CB8AC3E}">
        <p14:creationId xmlns:p14="http://schemas.microsoft.com/office/powerpoint/2010/main" val="3241875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2.2.4 A closer look at the SVE register set-based ISA extensions (17)</a:t>
            </a:r>
            <a:endParaRPr lang="en-US" sz="1700" dirty="0">
              <a:solidFill>
                <a:srgbClr val="FFFFFF"/>
              </a:solidFill>
            </a:endParaRPr>
          </a:p>
        </p:txBody>
      </p:sp>
      <p:sp>
        <p:nvSpPr>
          <p:cNvPr id="7" name="Text Box 4"/>
          <p:cNvSpPr txBox="1">
            <a:spLocks noChangeArrowheads="1"/>
          </p:cNvSpPr>
          <p:nvPr/>
        </p:nvSpPr>
        <p:spPr bwMode="auto">
          <a:xfrm>
            <a:off x="85324" y="449378"/>
            <a:ext cx="9131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342900" marR="0" lvl="0" indent="-342900" algn="l" defTabSz="914400" rtl="0" eaLnBrk="0" fontAlgn="auto" latinLnBrk="0" hangingPunct="0">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2D2D8A"/>
                </a:solidFill>
                <a:effectLst/>
                <a:uLnTx/>
                <a:uFillTx/>
                <a:latin typeface="Verdana" pitchFamily="34" charset="0"/>
                <a:ea typeface="+mn-ea"/>
                <a:cs typeface="+mn-cs"/>
              </a:rPr>
              <a:t>Contrasting the SVE and SVE2 SIMD extensions</a:t>
            </a:r>
          </a:p>
        </p:txBody>
      </p:sp>
      <p:graphicFrame>
        <p:nvGraphicFramePr>
          <p:cNvPr id="8" name="Table 7"/>
          <p:cNvGraphicFramePr>
            <a:graphicFrameLocks noGrp="1"/>
          </p:cNvGraphicFramePr>
          <p:nvPr>
            <p:extLst>
              <p:ext uri="{D42A27DB-BD31-4B8C-83A1-F6EECF244321}">
                <p14:modId xmlns:p14="http://schemas.microsoft.com/office/powerpoint/2010/main" val="1903628928"/>
              </p:ext>
            </p:extLst>
          </p:nvPr>
        </p:nvGraphicFramePr>
        <p:xfrm>
          <a:off x="71500" y="1235267"/>
          <a:ext cx="9009275" cy="3001951"/>
        </p:xfrm>
        <a:graphic>
          <a:graphicData uri="http://schemas.openxmlformats.org/drawingml/2006/table">
            <a:tbl>
              <a:tblPr firstRow="1" bandRow="1">
                <a:tableStyleId>{5940675A-B579-460E-94D1-54222C63F5DA}</a:tableStyleId>
              </a:tblPr>
              <a:tblGrid>
                <a:gridCol w="1125125">
                  <a:extLst>
                    <a:ext uri="{9D8B030D-6E8A-4147-A177-3AD203B41FA5}">
                      <a16:colId xmlns:a16="http://schemas.microsoft.com/office/drawing/2014/main" val="20000"/>
                    </a:ext>
                  </a:extLst>
                </a:gridCol>
                <a:gridCol w="675075">
                  <a:extLst>
                    <a:ext uri="{9D8B030D-6E8A-4147-A177-3AD203B41FA5}">
                      <a16:colId xmlns:a16="http://schemas.microsoft.com/office/drawing/2014/main" val="20001"/>
                    </a:ext>
                  </a:extLst>
                </a:gridCol>
                <a:gridCol w="1038977">
                  <a:extLst>
                    <a:ext uri="{9D8B030D-6E8A-4147-A177-3AD203B41FA5}">
                      <a16:colId xmlns:a16="http://schemas.microsoft.com/office/drawing/2014/main" val="20002"/>
                    </a:ext>
                  </a:extLst>
                </a:gridCol>
                <a:gridCol w="1616318">
                  <a:extLst>
                    <a:ext uri="{9D8B030D-6E8A-4147-A177-3AD203B41FA5}">
                      <a16:colId xmlns:a16="http://schemas.microsoft.com/office/drawing/2014/main" val="20003"/>
                    </a:ext>
                  </a:extLst>
                </a:gridCol>
                <a:gridCol w="1170130">
                  <a:extLst>
                    <a:ext uri="{9D8B030D-6E8A-4147-A177-3AD203B41FA5}">
                      <a16:colId xmlns:a16="http://schemas.microsoft.com/office/drawing/2014/main" val="20004"/>
                    </a:ext>
                  </a:extLst>
                </a:gridCol>
                <a:gridCol w="1794255">
                  <a:extLst>
                    <a:ext uri="{9D8B030D-6E8A-4147-A177-3AD203B41FA5}">
                      <a16:colId xmlns:a16="http://schemas.microsoft.com/office/drawing/2014/main" val="20005"/>
                    </a:ext>
                  </a:extLst>
                </a:gridCol>
                <a:gridCol w="1589395">
                  <a:extLst>
                    <a:ext uri="{9D8B030D-6E8A-4147-A177-3AD203B41FA5}">
                      <a16:colId xmlns:a16="http://schemas.microsoft.com/office/drawing/2014/main" val="2337066772"/>
                    </a:ext>
                  </a:extLst>
                </a:gridCol>
              </a:tblGrid>
              <a:tr h="364330">
                <a:tc rowSpan="2" gridSpan="2">
                  <a:txBody>
                    <a:bodyPr/>
                    <a:lstStyle/>
                    <a:p>
                      <a:pPr algn="ctr"/>
                      <a:r>
                        <a:rPr lang="en-US" sz="1200">
                          <a:solidFill>
                            <a:schemeClr val="bg1"/>
                          </a:solidFill>
                        </a:rPr>
                        <a:t>ARM ISA</a:t>
                      </a:r>
                    </a:p>
                  </a:txBody>
                  <a:tcPr anchor="ctr">
                    <a:solidFill>
                      <a:srgbClr val="0070C0"/>
                    </a:solidFill>
                  </a:tcPr>
                </a:tc>
                <a:tc rowSpan="2" hMerge="1">
                  <a:txBody>
                    <a:bodyPr/>
                    <a:lstStyle/>
                    <a:p>
                      <a:pPr algn="ctr"/>
                      <a:endParaRPr lang="en-US" sz="1200">
                        <a:solidFill>
                          <a:schemeClr val="bg1"/>
                        </a:solidFill>
                      </a:endParaRPr>
                    </a:p>
                  </a:txBody>
                  <a:tcPr anchor="ctr">
                    <a:solidFill>
                      <a:srgbClr val="0070C0"/>
                    </a:solidFill>
                  </a:tcPr>
                </a:tc>
                <a:tc rowSpan="3">
                  <a:txBody>
                    <a:bodyPr/>
                    <a:lstStyle/>
                    <a:p>
                      <a:pPr algn="ctr"/>
                      <a:r>
                        <a:rPr lang="en-US" sz="1200">
                          <a:solidFill>
                            <a:schemeClr val="bg1"/>
                          </a:solidFill>
                        </a:rPr>
                        <a:t>ISA</a:t>
                      </a:r>
                    </a:p>
                    <a:p>
                      <a:pPr algn="ctr"/>
                      <a:r>
                        <a:rPr lang="en-US" sz="1200">
                          <a:solidFill>
                            <a:schemeClr val="bg1"/>
                          </a:solidFill>
                        </a:rPr>
                        <a:t> extension</a:t>
                      </a:r>
                    </a:p>
                  </a:txBody>
                  <a:tcPr anchor="ctr">
                    <a:solidFill>
                      <a:schemeClr val="bg1">
                        <a:lumMod val="50000"/>
                      </a:schemeClr>
                    </a:solidFill>
                  </a:tcPr>
                </a:tc>
                <a:tc gridSpan="4">
                  <a:txBody>
                    <a:bodyPr/>
                    <a:lstStyle/>
                    <a:p>
                      <a:pPr algn="ctr"/>
                      <a:r>
                        <a:rPr lang="en-US" sz="1200">
                          <a:solidFill>
                            <a:schemeClr val="bg1"/>
                          </a:solidFill>
                        </a:rPr>
                        <a:t>The SVE register set based SIMD extensions</a:t>
                      </a:r>
                    </a:p>
                  </a:txBody>
                  <a:tcPr anchor="ctr">
                    <a:solidFill>
                      <a:srgbClr val="CC9900"/>
                    </a:solidFill>
                  </a:tcPr>
                </a:tc>
                <a:tc hMerge="1">
                  <a:txBody>
                    <a:bodyPr/>
                    <a:lstStyle/>
                    <a:p>
                      <a:endParaRPr lang="en-US"/>
                    </a:p>
                  </a:txBody>
                  <a:tcPr/>
                </a:tc>
                <a:tc hMerge="1">
                  <a:txBody>
                    <a:bodyPr/>
                    <a:lstStyle/>
                    <a:p>
                      <a:endParaRPr lang="en-US"/>
                    </a:p>
                  </a:txBody>
                  <a:tcPr/>
                </a:tc>
                <a:tc hMerge="1">
                  <a:txBody>
                    <a:bodyPr/>
                    <a:lstStyle/>
                    <a:p>
                      <a:pPr algn="ctr"/>
                      <a:endParaRPr lang="en-US" sz="1200">
                        <a:solidFill>
                          <a:schemeClr val="bg1"/>
                        </a:solidFill>
                      </a:endParaRPr>
                    </a:p>
                  </a:txBody>
                  <a:tcPr anchor="ctr">
                    <a:solidFill>
                      <a:srgbClr val="CC9900"/>
                    </a:solidFill>
                  </a:tcPr>
                </a:tc>
                <a:extLst>
                  <a:ext uri="{0D108BD9-81ED-4DB2-BD59-A6C34878D82A}">
                    <a16:rowId xmlns:a16="http://schemas.microsoft.com/office/drawing/2014/main" val="10000"/>
                  </a:ext>
                </a:extLst>
              </a:tr>
              <a:tr h="0">
                <a:tc gridSpan="2" vMerge="1">
                  <a:txBody>
                    <a:bodyPr/>
                    <a:lstStyle/>
                    <a:p>
                      <a:pPr algn="ctr"/>
                      <a:endParaRPr lang="en-US" sz="1200" b="0"/>
                    </a:p>
                  </a:txBody>
                  <a:tcPr anchor="ctr"/>
                </a:tc>
                <a:tc hMerge="1" vMerge="1">
                  <a:txBody>
                    <a:bodyPr/>
                    <a:lstStyle/>
                    <a:p>
                      <a:pPr algn="ctr"/>
                      <a:endParaRPr lang="en-US" sz="1200"/>
                    </a:p>
                  </a:txBody>
                  <a:tcPr anchor="ctr"/>
                </a:tc>
                <a:tc vMerge="1">
                  <a:txBody>
                    <a:bodyPr/>
                    <a:lstStyle/>
                    <a:p>
                      <a:pPr algn="ctr"/>
                      <a:endParaRPr lang="en-US" sz="1200">
                        <a:solidFill>
                          <a:schemeClr val="bg1"/>
                        </a:solidFill>
                      </a:endParaRPr>
                    </a:p>
                  </a:txBody>
                  <a:tcPr anchor="ctr"/>
                </a:tc>
                <a:tc rowSpan="2">
                  <a:txBody>
                    <a:bodyPr/>
                    <a:lstStyle/>
                    <a:p>
                      <a:pPr algn="ctr"/>
                      <a:r>
                        <a:rPr lang="hu-HU" sz="1200">
                          <a:solidFill>
                            <a:schemeClr val="bg1"/>
                          </a:solidFill>
                        </a:rPr>
                        <a:t>Available</a:t>
                      </a:r>
                      <a:r>
                        <a:rPr lang="hu-HU" sz="1200" baseline="0">
                          <a:solidFill>
                            <a:schemeClr val="bg1"/>
                          </a:solidFill>
                        </a:rPr>
                        <a:t> </a:t>
                      </a:r>
                    </a:p>
                    <a:p>
                      <a:pPr algn="ctr"/>
                      <a:r>
                        <a:rPr lang="hu-HU" sz="1200" baseline="0">
                          <a:solidFill>
                            <a:schemeClr val="bg1"/>
                          </a:solidFill>
                        </a:rPr>
                        <a:t>r</a:t>
                      </a:r>
                      <a:r>
                        <a:rPr lang="en-US" sz="1200" err="1">
                          <a:solidFill>
                            <a:schemeClr val="bg1"/>
                          </a:solidFill>
                        </a:rPr>
                        <a:t>egister</a:t>
                      </a:r>
                      <a:r>
                        <a:rPr lang="en-US" sz="1200">
                          <a:solidFill>
                            <a:schemeClr val="bg1"/>
                          </a:solidFill>
                        </a:rPr>
                        <a:t> s</a:t>
                      </a:r>
                      <a:r>
                        <a:rPr lang="hu-HU" sz="1200">
                          <a:solidFill>
                            <a:schemeClr val="bg1"/>
                          </a:solidFill>
                        </a:rPr>
                        <a:t>et</a:t>
                      </a:r>
                      <a:endParaRPr lang="en-US" sz="1200">
                        <a:solidFill>
                          <a:schemeClr val="bg1"/>
                        </a:solidFill>
                      </a:endParaRPr>
                    </a:p>
                  </a:txBody>
                  <a:tcPr anchor="ctr">
                    <a:solidFill>
                      <a:srgbClr val="CC9900"/>
                    </a:solidFill>
                  </a:tcPr>
                </a:tc>
                <a:tc rowSpan="2">
                  <a:txBody>
                    <a:bodyPr/>
                    <a:lstStyle/>
                    <a:p>
                      <a:pPr algn="ctr"/>
                      <a:r>
                        <a:rPr lang="en-US" sz="1200">
                          <a:solidFill>
                            <a:schemeClr val="bg1"/>
                          </a:solidFill>
                        </a:rPr>
                        <a:t>Scalar</a:t>
                      </a:r>
                    </a:p>
                    <a:p>
                      <a:pPr algn="ctr"/>
                      <a:r>
                        <a:rPr lang="en-US" sz="1200">
                          <a:solidFill>
                            <a:schemeClr val="bg1"/>
                          </a:solidFill>
                        </a:rPr>
                        <a:t> data types</a:t>
                      </a:r>
                    </a:p>
                  </a:txBody>
                  <a:tcPr anchor="ctr">
                    <a:solidFill>
                      <a:srgbClr val="CC9900"/>
                    </a:solidFill>
                  </a:tcPr>
                </a:tc>
                <a:tc rowSpan="2">
                  <a:txBody>
                    <a:bodyPr/>
                    <a:lstStyle/>
                    <a:p>
                      <a:pPr algn="ctr"/>
                      <a:r>
                        <a:rPr lang="en-US" sz="1200">
                          <a:solidFill>
                            <a:schemeClr val="bg1"/>
                          </a:solidFill>
                        </a:rPr>
                        <a:t>Vector</a:t>
                      </a:r>
                    </a:p>
                    <a:p>
                      <a:pPr algn="ctr"/>
                      <a:r>
                        <a:rPr lang="en-US" sz="1200">
                          <a:solidFill>
                            <a:schemeClr val="bg1"/>
                          </a:solidFill>
                        </a:rPr>
                        <a:t> data types</a:t>
                      </a:r>
                    </a:p>
                  </a:txBody>
                  <a:tcPr anchor="ctr">
                    <a:solidFill>
                      <a:srgbClr val="CC9900"/>
                    </a:solidFill>
                  </a:tcPr>
                </a:tc>
                <a:tc rowSpan="2">
                  <a:txBody>
                    <a:bodyPr/>
                    <a:lstStyle/>
                    <a:p>
                      <a:pPr algn="ctr"/>
                      <a:r>
                        <a:rPr lang="en-US" sz="1200">
                          <a:solidFill>
                            <a:schemeClr val="bg1"/>
                          </a:solidFill>
                        </a:rPr>
                        <a:t>Instruction</a:t>
                      </a:r>
                    </a:p>
                    <a:p>
                      <a:pPr algn="ctr"/>
                      <a:r>
                        <a:rPr lang="en-US" sz="1200">
                          <a:solidFill>
                            <a:schemeClr val="bg1"/>
                          </a:solidFill>
                        </a:rPr>
                        <a:t>subset</a:t>
                      </a:r>
                    </a:p>
                  </a:txBody>
                  <a:tcPr anchor="ctr">
                    <a:solidFill>
                      <a:srgbClr val="CC9900"/>
                    </a:solidFill>
                  </a:tcPr>
                </a:tc>
                <a:extLst>
                  <a:ext uri="{0D108BD9-81ED-4DB2-BD59-A6C34878D82A}">
                    <a16:rowId xmlns:a16="http://schemas.microsoft.com/office/drawing/2014/main" val="10001"/>
                  </a:ext>
                </a:extLst>
              </a:tr>
              <a:tr h="465987">
                <a:tc>
                  <a:txBody>
                    <a:bodyPr/>
                    <a:lstStyle/>
                    <a:p>
                      <a:pPr algn="ctr"/>
                      <a:r>
                        <a:rPr lang="en-US" sz="1200">
                          <a:solidFill>
                            <a:schemeClr val="bg1"/>
                          </a:solidFill>
                        </a:rPr>
                        <a:t>Name</a:t>
                      </a:r>
                    </a:p>
                  </a:txBody>
                  <a:tcPr anchor="ctr">
                    <a:solidFill>
                      <a:srgbClr val="0070C0"/>
                    </a:solidFill>
                  </a:tcPr>
                </a:tc>
                <a:tc>
                  <a:txBody>
                    <a:bodyPr/>
                    <a:lstStyle/>
                    <a:p>
                      <a:pPr algn="ctr"/>
                      <a:r>
                        <a:rPr lang="en-US" sz="1200"/>
                        <a:t>Year</a:t>
                      </a:r>
                    </a:p>
                  </a:txBody>
                  <a:tcPr anchor="ctr">
                    <a:solidFill>
                      <a:srgbClr val="FFFFCC"/>
                    </a:solidFill>
                  </a:tcPr>
                </a:tc>
                <a:tc vMerge="1">
                  <a:txBody>
                    <a:bodyPr/>
                    <a:lstStyle/>
                    <a:p>
                      <a:endParaRPr lang="en-US"/>
                    </a:p>
                  </a:txBody>
                  <a:tcPr>
                    <a:solidFill>
                      <a:srgbClr val="0070C0"/>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GB"/>
                    </a:p>
                  </a:txBody>
                  <a:tcPr/>
                </a:tc>
                <a:extLst>
                  <a:ext uri="{0D108BD9-81ED-4DB2-BD59-A6C34878D82A}">
                    <a16:rowId xmlns:a16="http://schemas.microsoft.com/office/drawing/2014/main" val="10002"/>
                  </a:ext>
                </a:extLst>
              </a:tr>
              <a:tr h="792348">
                <a:tc>
                  <a:txBody>
                    <a:bodyPr/>
                    <a:lstStyle/>
                    <a:p>
                      <a:pPr algn="ctr">
                        <a:spcAft>
                          <a:spcPts val="100"/>
                        </a:spcAft>
                      </a:pPr>
                      <a:r>
                        <a:rPr lang="en-US" sz="1200" dirty="0">
                          <a:solidFill>
                            <a:schemeClr val="bg1"/>
                          </a:solidFill>
                        </a:rPr>
                        <a:t>Armv8.2</a:t>
                      </a:r>
                    </a:p>
                    <a:p>
                      <a:pPr algn="ctr">
                        <a:spcAft>
                          <a:spcPts val="200"/>
                        </a:spcAft>
                      </a:pPr>
                      <a:r>
                        <a:rPr lang="en-US" sz="1200" dirty="0">
                          <a:solidFill>
                            <a:schemeClr val="bg1"/>
                          </a:solidFill>
                        </a:rPr>
                        <a:t>(optional)</a:t>
                      </a:r>
                    </a:p>
                  </a:txBody>
                  <a:tcPr anchor="ctr">
                    <a:solidFill>
                      <a:srgbClr val="0070C0"/>
                    </a:solidFill>
                  </a:tcPr>
                </a:tc>
                <a:tc>
                  <a:txBody>
                    <a:bodyPr/>
                    <a:lstStyle/>
                    <a:p>
                      <a:pPr algn="ctr"/>
                      <a:r>
                        <a:rPr lang="en-US" sz="1200"/>
                        <a:t>2017</a:t>
                      </a:r>
                    </a:p>
                  </a:txBody>
                  <a:tcPr anchor="ctr">
                    <a:solidFill>
                      <a:srgbClr val="FFFFCC"/>
                    </a:solidFill>
                  </a:tcPr>
                </a:tc>
                <a:tc>
                  <a:txBody>
                    <a:bodyPr/>
                    <a:lstStyle/>
                    <a:p>
                      <a:pPr algn="ctr"/>
                      <a:r>
                        <a:rPr lang="en-US" sz="1200" err="1">
                          <a:solidFill>
                            <a:schemeClr val="bg1"/>
                          </a:solidFill>
                        </a:rPr>
                        <a:t>SVE</a:t>
                      </a:r>
                      <a:endParaRPr lang="en-US" sz="1200">
                        <a:solidFill>
                          <a:schemeClr val="bg1"/>
                        </a:solidFill>
                      </a:endParaRPr>
                    </a:p>
                  </a:txBody>
                  <a:tcPr anchor="ctr">
                    <a:solidFill>
                      <a:schemeClr val="bg1">
                        <a:lumMod val="50000"/>
                      </a:schemeClr>
                    </a:solidFill>
                  </a:tcPr>
                </a:tc>
                <a:tc rowSpan="3">
                  <a:txBody>
                    <a:bodyPr/>
                    <a:lstStyle/>
                    <a:p>
                      <a:pPr algn="ctr">
                        <a:spcAft>
                          <a:spcPts val="200"/>
                        </a:spcAft>
                      </a:pPr>
                      <a:r>
                        <a:rPr lang="en-US" sz="1200">
                          <a:solidFill>
                            <a:srgbClr val="FF0000"/>
                          </a:solidFill>
                        </a:rPr>
                        <a:t>SVE register set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32 registers each </a:t>
                      </a:r>
                      <a:r>
                        <a:rPr lang="hu-HU" sz="1200" kern="1200">
                          <a:solidFill>
                            <a:schemeClr val="tx1"/>
                          </a:solidFill>
                          <a:latin typeface="+mn-lt"/>
                          <a:ea typeface="+mn-ea"/>
                          <a:cs typeface="+mn-cs"/>
                        </a:rPr>
                        <a:t>(1...16)x128</a:t>
                      </a:r>
                      <a:r>
                        <a:rPr lang="en-US" sz="1200" kern="1200">
                          <a:solidFill>
                            <a:schemeClr val="tx1"/>
                          </a:solidFill>
                          <a:latin typeface="+mn-lt"/>
                          <a:ea typeface="+mn-ea"/>
                          <a:cs typeface="+mn-cs"/>
                        </a:rPr>
                        <a:t>-bit wide</a:t>
                      </a:r>
                      <a:endParaRPr lang="en-US" sz="1200">
                        <a:solidFill>
                          <a:schemeClr val="bg1"/>
                        </a:solidFill>
                      </a:endParaRPr>
                    </a:p>
                  </a:txBody>
                  <a:tcPr anchor="ctr">
                    <a:solidFill>
                      <a:srgbClr val="CCFFCC"/>
                    </a:solidFill>
                  </a:tcPr>
                </a:tc>
                <a:tc rowSpan="3">
                  <a:txBody>
                    <a:bodyPr/>
                    <a:lstStyle/>
                    <a:p>
                      <a:pPr algn="ctr"/>
                      <a:r>
                        <a:rPr lang="en-US" sz="1200">
                          <a:solidFill>
                            <a:schemeClr val="tx1"/>
                          </a:solidFill>
                        </a:rPr>
                        <a:t>---</a:t>
                      </a:r>
                    </a:p>
                  </a:txBody>
                  <a:tcPr anchor="ctr">
                    <a:solidFill>
                      <a:srgbClr val="CCFFCC"/>
                    </a:solidFill>
                  </a:tcPr>
                </a:tc>
                <a:tc rowSpan="3">
                  <a:txBody>
                    <a:bodyPr/>
                    <a:lstStyle/>
                    <a:p>
                      <a:pPr algn="ctr"/>
                      <a:r>
                        <a:rPr lang="en-US" sz="1200">
                          <a:solidFill>
                            <a:schemeClr val="tx1"/>
                          </a:solidFill>
                        </a:rPr>
                        <a:t>FX 8/16/32/64/128 </a:t>
                      </a:r>
                    </a:p>
                    <a:p>
                      <a:pPr algn="ctr"/>
                      <a:r>
                        <a:rPr lang="en-US" sz="1200">
                          <a:solidFill>
                            <a:schemeClr val="tx1"/>
                          </a:solidFill>
                        </a:rPr>
                        <a:t>FP 16/32/64</a:t>
                      </a:r>
                    </a:p>
                    <a:p>
                      <a:pPr algn="ctr"/>
                      <a:r>
                        <a:rPr lang="en-US" sz="1200">
                          <a:solidFill>
                            <a:schemeClr val="tx1"/>
                          </a:solidFill>
                        </a:rPr>
                        <a:t>(1...16)x128-bit wide SIMD data</a:t>
                      </a:r>
                    </a:p>
                    <a:p>
                      <a:pPr algn="ctr"/>
                      <a:r>
                        <a:rPr lang="en-US" sz="1200">
                          <a:solidFill>
                            <a:schemeClr val="tx1"/>
                          </a:solidFill>
                        </a:rPr>
                        <a:t>(FMA available)</a:t>
                      </a:r>
                    </a:p>
                  </a:txBody>
                  <a:tcPr anchor="ctr">
                    <a:solidFill>
                      <a:srgbClr val="CCFFCC"/>
                    </a:solidFill>
                  </a:tcPr>
                </a:tc>
                <a:tc rowSpan="2">
                  <a:txBody>
                    <a:bodyPr/>
                    <a:lstStyle/>
                    <a:p>
                      <a:pPr algn="ctr"/>
                      <a:r>
                        <a:rPr lang="en-US" sz="1200">
                          <a:solidFill>
                            <a:schemeClr val="tx1"/>
                          </a:solidFill>
                        </a:rPr>
                        <a:t>Small basic</a:t>
                      </a:r>
                    </a:p>
                    <a:p>
                      <a:pPr algn="ctr"/>
                      <a:r>
                        <a:rPr lang="en-US" sz="1200">
                          <a:solidFill>
                            <a:schemeClr val="tx1"/>
                          </a:solidFill>
                        </a:rPr>
                        <a:t>instruction subset</a:t>
                      </a:r>
                    </a:p>
                    <a:p>
                      <a:pPr algn="ctr"/>
                      <a:r>
                        <a:rPr lang="en-US" sz="1200">
                          <a:solidFill>
                            <a:schemeClr val="tx1"/>
                          </a:solidFill>
                        </a:rPr>
                        <a:t>aiming at</a:t>
                      </a:r>
                    </a:p>
                    <a:p>
                      <a:pPr algn="ctr"/>
                      <a:r>
                        <a:rPr lang="en-US" sz="1200">
                          <a:solidFill>
                            <a:schemeClr val="tx1"/>
                          </a:solidFill>
                        </a:rPr>
                        <a:t>HPC workloads</a:t>
                      </a:r>
                    </a:p>
                  </a:txBody>
                  <a:tcPr anchor="ctr">
                    <a:solidFill>
                      <a:srgbClr val="CCFFCC"/>
                    </a:solidFill>
                  </a:tcPr>
                </a:tc>
                <a:extLst>
                  <a:ext uri="{0D108BD9-81ED-4DB2-BD59-A6C34878D82A}">
                    <a16:rowId xmlns:a16="http://schemas.microsoft.com/office/drawing/2014/main" val="10003"/>
                  </a:ext>
                </a:extLst>
              </a:tr>
              <a:tr h="119446">
                <a:tc rowSpan="2">
                  <a:txBody>
                    <a:bodyPr/>
                    <a:lstStyle/>
                    <a:p>
                      <a:pPr algn="ctr">
                        <a:spcAft>
                          <a:spcPts val="0"/>
                        </a:spcAft>
                      </a:pPr>
                      <a:r>
                        <a:rPr lang="hu-HU" sz="1200" dirty="0">
                          <a:solidFill>
                            <a:schemeClr val="bg1"/>
                          </a:solidFill>
                        </a:rPr>
                        <a:t>Armv9</a:t>
                      </a:r>
                      <a:endParaRPr lang="en-US" sz="1200" dirty="0">
                        <a:solidFill>
                          <a:schemeClr val="bg1"/>
                        </a:solidFill>
                      </a:endParaRPr>
                    </a:p>
                    <a:p>
                      <a:pPr algn="ctr">
                        <a:spcAft>
                          <a:spcPts val="0"/>
                        </a:spcAft>
                      </a:pPr>
                      <a:r>
                        <a:rPr lang="en-US" sz="1200" dirty="0">
                          <a:solidFill>
                            <a:schemeClr val="bg1"/>
                          </a:solidFill>
                        </a:rPr>
                        <a:t>(superset of </a:t>
                      </a:r>
                    </a:p>
                    <a:p>
                      <a:pPr algn="ctr">
                        <a:spcAft>
                          <a:spcPts val="0"/>
                        </a:spcAft>
                      </a:pPr>
                      <a:r>
                        <a:rPr lang="en-US" sz="1200" dirty="0">
                          <a:solidFill>
                            <a:schemeClr val="bg1"/>
                          </a:solidFill>
                        </a:rPr>
                        <a:t>SVE)</a:t>
                      </a:r>
                    </a:p>
                    <a:p>
                      <a:pPr algn="ctr"/>
                      <a:r>
                        <a:rPr lang="en-US" sz="1200" spc="-40" baseline="0" dirty="0">
                          <a:solidFill>
                            <a:schemeClr val="bg1"/>
                          </a:solidFill>
                        </a:rPr>
                        <a:t>(mandatory)</a:t>
                      </a:r>
                    </a:p>
                  </a:txBody>
                  <a:tcPr anchor="ctr">
                    <a:solidFill>
                      <a:srgbClr val="0070C0"/>
                    </a:solidFill>
                  </a:tcPr>
                </a:tc>
                <a:tc rowSpan="2">
                  <a:txBody>
                    <a:bodyPr/>
                    <a:lstStyle/>
                    <a:p>
                      <a:pPr algn="ctr"/>
                      <a:r>
                        <a:rPr lang="hu-HU" sz="1200"/>
                        <a:t>2021</a:t>
                      </a:r>
                      <a:endParaRPr lang="en-US" sz="1200"/>
                    </a:p>
                  </a:txBody>
                  <a:tcPr anchor="ctr">
                    <a:solidFill>
                      <a:srgbClr val="FFFFCC"/>
                    </a:solidFill>
                  </a:tcPr>
                </a:tc>
                <a:tc rowSpan="2">
                  <a:txBody>
                    <a:bodyPr/>
                    <a:lstStyle/>
                    <a:p>
                      <a:pPr algn="ctr">
                        <a:spcAft>
                          <a:spcPts val="200"/>
                        </a:spcAft>
                      </a:pPr>
                      <a:r>
                        <a:rPr lang="hu-HU" sz="1200">
                          <a:solidFill>
                            <a:schemeClr val="bg1"/>
                          </a:solidFill>
                        </a:rPr>
                        <a:t>SVE2</a:t>
                      </a:r>
                      <a:endParaRPr lang="en-GB" sz="1200">
                        <a:solidFill>
                          <a:schemeClr val="bg1"/>
                        </a:solidFill>
                      </a:endParaRPr>
                    </a:p>
                  </a:txBody>
                  <a:tcPr anchor="ctr">
                    <a:solidFill>
                      <a:schemeClr val="bg1">
                        <a:lumMod val="50000"/>
                      </a:schemeClr>
                    </a:solidFill>
                  </a:tcPr>
                </a:tc>
                <a:tc vMerge="1">
                  <a:txBody>
                    <a:bodyPr/>
                    <a:lstStyle/>
                    <a:p>
                      <a:pPr algn="ctr"/>
                      <a:endParaRPr lang="en-US" sz="1200">
                        <a:solidFill>
                          <a:schemeClr val="bg1"/>
                        </a:solidFill>
                      </a:endParaRPr>
                    </a:p>
                  </a:txBody>
                  <a:tcPr anchor="ctr">
                    <a:solidFill>
                      <a:srgbClr val="CCFFCC"/>
                    </a:solidFill>
                  </a:tcPr>
                </a:tc>
                <a:tc vMerge="1">
                  <a:txBody>
                    <a:bodyPr/>
                    <a:lstStyle/>
                    <a:p>
                      <a:pPr algn="ctr"/>
                      <a:endParaRPr lang="en-US" sz="1200">
                        <a:solidFill>
                          <a:schemeClr val="tx1"/>
                        </a:solidFill>
                      </a:endParaRPr>
                    </a:p>
                  </a:txBody>
                  <a:tcPr anchor="ctr">
                    <a:solidFill>
                      <a:srgbClr val="CCFFCC"/>
                    </a:solidFill>
                  </a:tcPr>
                </a:tc>
                <a:tc vMerge="1">
                  <a:txBody>
                    <a:bodyPr/>
                    <a:lstStyle/>
                    <a:p>
                      <a:pPr algn="ctr"/>
                      <a:endParaRPr lang="en-US" sz="1200">
                        <a:solidFill>
                          <a:schemeClr val="tx1"/>
                        </a:solidFill>
                      </a:endParaRPr>
                    </a:p>
                  </a:txBody>
                  <a:tcPr anchor="ctr">
                    <a:solidFill>
                      <a:srgbClr val="CCFFCC"/>
                    </a:solidFill>
                  </a:tcPr>
                </a:tc>
                <a:tc vMerge="1">
                  <a:txBody>
                    <a:bodyPr/>
                    <a:lstStyle/>
                    <a:p>
                      <a:endParaRPr lang="en-GB"/>
                    </a:p>
                  </a:txBody>
                  <a:tcPr/>
                </a:tc>
                <a:extLst>
                  <a:ext uri="{0D108BD9-81ED-4DB2-BD59-A6C34878D82A}">
                    <a16:rowId xmlns:a16="http://schemas.microsoft.com/office/drawing/2014/main" val="4223302918"/>
                  </a:ext>
                </a:extLst>
              </a:tr>
              <a:tr h="911794">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mn-lt"/>
                          <a:ea typeface="+mn-ea"/>
                          <a:cs typeface="+mn-cs"/>
                        </a:rPr>
                        <a:t>(</a:t>
                      </a:r>
                      <a:r>
                        <a:rPr kumimoji="0" lang="en-GB" sz="1200" b="0" i="0" u="none" strike="noStrike" kern="1200" cap="none" spc="0" normalizeH="0" baseline="0" noProof="0" dirty="0">
                          <a:ln>
                            <a:noFill/>
                          </a:ln>
                          <a:solidFill>
                            <a:schemeClr val="tx1"/>
                          </a:solidFill>
                          <a:effectLst/>
                          <a:uLnTx/>
                          <a:uFillTx/>
                          <a:latin typeface="+mn-lt"/>
                          <a:ea typeface="+mn-ea"/>
                          <a:cs typeface="+mn-cs"/>
                        </a:rPr>
                        <a:t>Vastly enhanced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instruction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subset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aiming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general-purpose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ea typeface="+mn-ea"/>
                          <a:cs typeface="+mn-cs"/>
                        </a:rPr>
                        <a:t>workloads</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nchor="ctr">
                    <a:solidFill>
                      <a:srgbClr val="CCFFCC"/>
                    </a:solidFill>
                  </a:tcPr>
                </a:tc>
                <a:extLst>
                  <a:ext uri="{0D108BD9-81ED-4DB2-BD59-A6C34878D82A}">
                    <a16:rowId xmlns:a16="http://schemas.microsoft.com/office/drawing/2014/main" val="2992077401"/>
                  </a:ext>
                </a:extLst>
              </a:tr>
            </a:tbl>
          </a:graphicData>
        </a:graphic>
      </p:graphicFrame>
      <p:sp>
        <p:nvSpPr>
          <p:cNvPr id="3" name="Oval 2"/>
          <p:cNvSpPr/>
          <p:nvPr/>
        </p:nvSpPr>
        <p:spPr bwMode="auto">
          <a:xfrm>
            <a:off x="7497325" y="1546627"/>
            <a:ext cx="1575175" cy="2880320"/>
          </a:xfrm>
          <a:prstGeom prst="ellipse">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Box 3"/>
          <p:cNvSpPr txBox="1"/>
          <p:nvPr/>
        </p:nvSpPr>
        <p:spPr>
          <a:xfrm>
            <a:off x="130570" y="6354325"/>
            <a:ext cx="61586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Verdana"/>
                <a:ea typeface="+mn-ea"/>
                <a:cs typeface="+mn-cs"/>
              </a:rPr>
              <a:t>HPC: High-Performance Computing (computing intensive)</a:t>
            </a:r>
          </a:p>
        </p:txBody>
      </p:sp>
      <p:sp>
        <p:nvSpPr>
          <p:cNvPr id="6" name="TextBox 5"/>
          <p:cNvSpPr txBox="1"/>
          <p:nvPr/>
        </p:nvSpPr>
        <p:spPr>
          <a:xfrm>
            <a:off x="85325" y="4471952"/>
            <a:ext cx="8704306" cy="147732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SVE2</a:t>
            </a:r>
            <a:r>
              <a:rPr kumimoji="0" lang="en-GB" sz="1600" b="0" i="0" u="none" strike="noStrike" kern="1200" cap="none" spc="0" normalizeH="0" baseline="0" noProof="0" dirty="0">
                <a:ln>
                  <a:noFill/>
                </a:ln>
                <a:solidFill>
                  <a:srgbClr val="000000"/>
                </a:solidFill>
                <a:effectLst/>
                <a:uLnTx/>
                <a:uFillTx/>
                <a:latin typeface="Verdana"/>
                <a:ea typeface="+mn-ea"/>
                <a:cs typeface="+mn-cs"/>
              </a:rPr>
              <a:t> is a </a:t>
            </a:r>
            <a:r>
              <a:rPr kumimoji="0" lang="en-GB" sz="1600" b="0" i="0" u="none" strike="noStrike" kern="1200" cap="none" spc="0" normalizeH="0" baseline="0" noProof="0" dirty="0">
                <a:ln>
                  <a:noFill/>
                </a:ln>
                <a:solidFill>
                  <a:srgbClr val="0070C0"/>
                </a:solidFill>
                <a:effectLst/>
                <a:uLnTx/>
                <a:uFillTx/>
                <a:latin typeface="Verdana"/>
                <a:ea typeface="+mn-ea"/>
                <a:cs typeface="+mn-cs"/>
              </a:rPr>
              <a:t>superset of SVE.</a:t>
            </a:r>
          </a:p>
          <a:p>
            <a:pPr marR="0" lvl="0" algn="l" defTabSz="914400" rtl="0" eaLnBrk="1" fontAlgn="auto" latinLnBrk="0" hangingPunct="1">
              <a:lnSpc>
                <a:spcPct val="100000"/>
              </a:lnSpc>
              <a:spcBef>
                <a:spcPts val="0"/>
              </a:spcBef>
              <a:spcAft>
                <a:spcPts val="0"/>
              </a:spcAft>
              <a:buClrTx/>
              <a:buSzTx/>
              <a:tabLst/>
              <a:defRPr/>
            </a:pPr>
            <a:r>
              <a:rPr lang="en-GB" sz="1600" dirty="0">
                <a:solidFill>
                  <a:srgbClr val="000000"/>
                </a:solidFill>
                <a:latin typeface="Verdana"/>
              </a:rPr>
              <a:t>    It </a:t>
            </a:r>
            <a:r>
              <a:rPr kumimoji="0" lang="en-GB" sz="1600" b="0" i="0" u="none" strike="noStrike" kern="1200" cap="none" spc="0" normalizeH="0" baseline="0" noProof="0" dirty="0">
                <a:ln>
                  <a:noFill/>
                </a:ln>
                <a:solidFill>
                  <a:srgbClr val="000000"/>
                </a:solidFill>
                <a:effectLst/>
                <a:uLnTx/>
                <a:uFillTx/>
                <a:latin typeface="Verdana"/>
                <a:ea typeface="+mn-ea"/>
                <a:cs typeface="+mn-cs"/>
              </a:rPr>
              <a:t>provides a </a:t>
            </a:r>
            <a:r>
              <a:rPr kumimoji="0" lang="en-GB" sz="1600" b="0" i="0" u="none" strike="noStrike" kern="1200" cap="none" spc="0" normalizeH="0" baseline="0" noProof="0" dirty="0">
                <a:ln>
                  <a:noFill/>
                </a:ln>
                <a:solidFill>
                  <a:srgbClr val="0070C0"/>
                </a:solidFill>
                <a:effectLst/>
                <a:uLnTx/>
                <a:uFillTx/>
                <a:latin typeface="Verdana"/>
                <a:ea typeface="+mn-ea"/>
                <a:cs typeface="+mn-cs"/>
              </a:rPr>
              <a:t>large number of instruction set extensions </a:t>
            </a:r>
            <a:r>
              <a:rPr kumimoji="0" lang="en-GB" sz="1600" b="0" i="0" u="none" strike="noStrike" kern="1200" cap="none" spc="0" normalizeH="0" baseline="0" noProof="0" dirty="0">
                <a:ln>
                  <a:noFill/>
                </a:ln>
                <a:solidFill>
                  <a:srgbClr val="000000"/>
                </a:solidFill>
                <a:effectLst/>
                <a:uLnTx/>
                <a:uFillTx/>
                <a:latin typeface="Verdana"/>
                <a:ea typeface="+mn-ea"/>
                <a:cs typeface="+mn-cs"/>
              </a:rPr>
              <a:t>that result in a faster,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more efficient execution on long SIMD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Execution resources </a:t>
            </a:r>
            <a:r>
              <a:rPr kumimoji="0" lang="en-GB" sz="1600" b="0" i="0" u="none" strike="noStrike" kern="1200" cap="none" spc="0" normalizeH="0" baseline="0" noProof="0" dirty="0">
                <a:ln>
                  <a:noFill/>
                </a:ln>
                <a:solidFill>
                  <a:srgbClr val="000000"/>
                </a:solidFill>
                <a:effectLst/>
                <a:uLnTx/>
                <a:uFillTx/>
                <a:latin typeface="Verdana"/>
                <a:ea typeface="+mn-ea"/>
                <a:cs typeface="+mn-cs"/>
              </a:rPr>
              <a:t>provided for SVE/SVE2 instructions are </a:t>
            </a:r>
            <a:r>
              <a:rPr kumimoji="0" lang="en-GB" sz="1600" b="0" i="0" u="none" strike="noStrike" kern="1200" cap="none" spc="0" normalizeH="0" baseline="0" noProof="0" dirty="0">
                <a:ln>
                  <a:noFill/>
                </a:ln>
                <a:solidFill>
                  <a:srgbClr val="0070C0"/>
                </a:solidFill>
                <a:effectLst/>
                <a:uLnTx/>
                <a:uFillTx/>
                <a:latin typeface="Verdana"/>
                <a:ea typeface="+mn-ea"/>
                <a:cs typeface="+mn-cs"/>
              </a:rPr>
              <a:t>128-bit quantized</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that is they may be 128-bit,  256-bit etc. long up to 2048-bit.,</a:t>
            </a:r>
          </a:p>
        </p:txBody>
      </p:sp>
    </p:spTree>
    <p:extLst>
      <p:ext uri="{BB962C8B-B14F-4D97-AF65-F5344CB8AC3E}">
        <p14:creationId xmlns:p14="http://schemas.microsoft.com/office/powerpoint/2010/main" val="255880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additive="base">
                                        <p:cTn id="2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120835" name="AutoShape 3"/>
          <p:cNvSpPr>
            <a:spLocks noChangeArrowheads="1"/>
          </p:cNvSpPr>
          <p:nvPr/>
        </p:nvSpPr>
        <p:spPr bwMode="auto">
          <a:xfrm>
            <a:off x="598435" y="1582423"/>
            <a:ext cx="7888567" cy="522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err="1">
                <a:ln>
                  <a:noFill/>
                </a:ln>
                <a:solidFill>
                  <a:srgbClr val="FFFFFF"/>
                </a:solidFill>
                <a:effectLst/>
                <a:uLnTx/>
                <a:uFillTx/>
                <a:latin typeface="Verdana" pitchFamily="34" charset="0"/>
                <a:ea typeface="+mn-ea"/>
                <a:cs typeface="Times New Roman" pitchFamily="18" charset="0"/>
              </a:rPr>
              <a:t>ARM’s</a:t>
            </a: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r>
              <a:rPr kumimoji="0" lang="en-GB"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CPU cores</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grpSp>
        <p:nvGrpSpPr>
          <p:cNvPr id="120836" name="Group 4"/>
          <p:cNvGrpSpPr>
            <a:grpSpLocks/>
          </p:cNvGrpSpPr>
          <p:nvPr/>
        </p:nvGrpSpPr>
        <p:grpSpPr bwMode="auto">
          <a:xfrm>
            <a:off x="678950" y="2569845"/>
            <a:ext cx="7808052" cy="432182"/>
            <a:chOff x="684" y="1638"/>
            <a:chExt cx="4465" cy="309"/>
          </a:xfrm>
        </p:grpSpPr>
        <p:sp>
          <p:nvSpPr>
            <p:cNvPr id="120855" name="AutoShape 5"/>
            <p:cNvSpPr>
              <a:spLocks noChangeArrowheads="1"/>
            </p:cNvSpPr>
            <p:nvPr/>
          </p:nvSpPr>
          <p:spPr bwMode="auto">
            <a:xfrm>
              <a:off x="953"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1</a:t>
              </a:r>
              <a:r>
                <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a:t>
              </a: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r>
                <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Introduction to</a:t>
              </a: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ARM</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sp>
          <p:nvSpPr>
            <p:cNvPr id="120856" name="Text Box 6"/>
            <p:cNvSpPr txBox="1">
              <a:spLocks noChangeArrowheads="1"/>
            </p:cNvSpPr>
            <p:nvPr/>
          </p:nvSpPr>
          <p:spPr bwMode="auto">
            <a:xfrm>
              <a:off x="684" y="168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grpSp>
      <p:grpSp>
        <p:nvGrpSpPr>
          <p:cNvPr id="120837" name="Group 7"/>
          <p:cNvGrpSpPr>
            <a:grpSpLocks/>
          </p:cNvGrpSpPr>
          <p:nvPr/>
        </p:nvGrpSpPr>
        <p:grpSpPr bwMode="auto">
          <a:xfrm>
            <a:off x="677154" y="3040794"/>
            <a:ext cx="7809848" cy="450850"/>
            <a:chOff x="681" y="1626"/>
            <a:chExt cx="4466" cy="284"/>
          </a:xfrm>
        </p:grpSpPr>
        <p:sp>
          <p:nvSpPr>
            <p:cNvPr id="120853" name="AutoShape 8"/>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2.</a:t>
              </a: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How has the </a:t>
              </a: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A</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rm</a:t>
              </a: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ISA</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evolved?</a:t>
              </a:r>
            </a:p>
          </p:txBody>
        </p:sp>
        <p:sp>
          <p:nvSpPr>
            <p:cNvPr id="120854" name="Text Box 9"/>
            <p:cNvSpPr txBox="1">
              <a:spLocks noChangeArrowheads="1"/>
            </p:cNvSpPr>
            <p:nvPr/>
          </p:nvSpPr>
          <p:spPr bwMode="auto">
            <a:xfrm>
              <a:off x="681" y="1626"/>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grpSp>
      <p:grpSp>
        <p:nvGrpSpPr>
          <p:cNvPr id="34" name="Group 16"/>
          <p:cNvGrpSpPr>
            <a:grpSpLocks/>
          </p:cNvGrpSpPr>
          <p:nvPr/>
        </p:nvGrpSpPr>
        <p:grpSpPr bwMode="auto">
          <a:xfrm>
            <a:off x="677974" y="4043490"/>
            <a:ext cx="7809028" cy="441697"/>
            <a:chOff x="721" y="1604"/>
            <a:chExt cx="4454" cy="362"/>
          </a:xfrm>
        </p:grpSpPr>
        <p:sp>
          <p:nvSpPr>
            <p:cNvPr id="35" name="AutoShape 17"/>
            <p:cNvSpPr>
              <a:spLocks noChangeArrowheads="1"/>
            </p:cNvSpPr>
            <p:nvPr/>
          </p:nvSpPr>
          <p:spPr bwMode="auto">
            <a:xfrm>
              <a:off x="979" y="1621"/>
              <a:ext cx="4196" cy="345"/>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4</a:t>
              </a:r>
              <a:r>
                <a:rPr kumimoji="0" lang="en-GB"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R</a:t>
              </a:r>
              <a:r>
                <a:rPr kumimoji="0" lang="en-US" altLang="en-US" sz="1900" b="0" i="0" u="none" strike="noStrike" kern="1200" cap="none" spc="0" normalizeH="0" baseline="0" noProof="0" dirty="0" err="1">
                  <a:ln>
                    <a:noFill/>
                  </a:ln>
                  <a:solidFill>
                    <a:srgbClr val="FFFFFF"/>
                  </a:solidFill>
                  <a:effectLst/>
                  <a:uLnTx/>
                  <a:uFillTx/>
                  <a:latin typeface="Verdana" pitchFamily="34" charset="0"/>
                  <a:ea typeface="+mn-ea"/>
                  <a:cs typeface="Times New Roman" pitchFamily="18" charset="0"/>
                </a:rPr>
                <a:t>eferences</a:t>
              </a:r>
              <a:endPar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endParaRPr>
            </a:p>
          </p:txBody>
        </p:sp>
        <p:sp>
          <p:nvSpPr>
            <p:cNvPr id="36" name="Text Box 18"/>
            <p:cNvSpPr txBox="1">
              <a:spLocks noChangeArrowheads="1"/>
            </p:cNvSpPr>
            <p:nvPr/>
          </p:nvSpPr>
          <p:spPr bwMode="auto">
            <a:xfrm>
              <a:off x="721" y="1604"/>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grpSp>
      <p:grpSp>
        <p:nvGrpSpPr>
          <p:cNvPr id="40" name="Group 16"/>
          <p:cNvGrpSpPr>
            <a:grpSpLocks/>
          </p:cNvGrpSpPr>
          <p:nvPr/>
        </p:nvGrpSpPr>
        <p:grpSpPr bwMode="auto">
          <a:xfrm>
            <a:off x="673943" y="3542239"/>
            <a:ext cx="7810513" cy="432000"/>
            <a:chOff x="687" y="1602"/>
            <a:chExt cx="4614" cy="288"/>
          </a:xfrm>
        </p:grpSpPr>
        <p:sp>
          <p:nvSpPr>
            <p:cNvPr id="41" name="AutoShape 17"/>
            <p:cNvSpPr>
              <a:spLocks noChangeArrowheads="1"/>
            </p:cNvSpPr>
            <p:nvPr/>
          </p:nvSpPr>
          <p:spPr bwMode="auto">
            <a:xfrm>
              <a:off x="951" y="1602"/>
              <a:ext cx="4350" cy="28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Times New Roman" pitchFamily="18" charset="0"/>
                </a:rPr>
                <a:t>  </a:t>
              </a:r>
              <a:r>
                <a:rPr kumimoji="0" lang="hu-HU" sz="1900" b="0" i="0" u="none" strike="noStrike" kern="1200" cap="none" spc="0" normalizeH="0" baseline="0" noProof="0" dirty="0">
                  <a:ln>
                    <a:noFill/>
                  </a:ln>
                  <a:solidFill>
                    <a:srgbClr val="FFFFFF"/>
                  </a:solidFill>
                  <a:effectLst/>
                  <a:uLnTx/>
                  <a:uFillTx/>
                  <a:latin typeface="Verdana"/>
                  <a:ea typeface="+mn-ea"/>
                  <a:cs typeface="+mn-cs"/>
                </a:rPr>
                <a:t>3.</a:t>
              </a:r>
              <a:r>
                <a:rPr kumimoji="0" lang="en-US" sz="1900" b="0" i="0" u="none" strike="noStrike" kern="1200" cap="none" spc="0" normalizeH="0" baseline="0" noProof="0" dirty="0">
                  <a:ln>
                    <a:noFill/>
                  </a:ln>
                  <a:solidFill>
                    <a:srgbClr val="FFFFFF"/>
                  </a:solidFill>
                  <a:effectLst/>
                  <a:uLnTx/>
                  <a:uFillTx/>
                  <a:latin typeface="Verdana"/>
                  <a:ea typeface="+mn-ea"/>
                  <a:cs typeface="+mn-cs"/>
                </a:rPr>
                <a:t> How have ARM’s CPU core designs evolved?</a:t>
              </a:r>
            </a:p>
          </p:txBody>
        </p:sp>
        <p:sp>
          <p:nvSpPr>
            <p:cNvPr id="42" name="Text Box 18"/>
            <p:cNvSpPr txBox="1">
              <a:spLocks noChangeArrowheads="1"/>
            </p:cNvSpPr>
            <p:nvPr/>
          </p:nvSpPr>
          <p:spPr bwMode="auto">
            <a:xfrm>
              <a:off x="687" y="1605"/>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rPr>
                <a:t> </a:t>
              </a:r>
              <a:endParaRPr kumimoji="0" lang="en-US" altLang="en-US" sz="1900" b="0" i="0" u="none" strike="noStrike" kern="1200" cap="none" spc="0" normalizeH="0" baseline="0" noProof="0">
                <a:ln>
                  <a:noFill/>
                </a:ln>
                <a:solidFill>
                  <a:srgbClr val="FFFFFF"/>
                </a:solidFill>
                <a:effectLst/>
                <a:uLnTx/>
                <a:uFillTx/>
                <a:latin typeface="Verdana" pitchFamily="34" charset="0"/>
                <a:ea typeface="+mn-ea"/>
                <a:cs typeface="Times New Roman" pitchFamily="18" charset="0"/>
              </a:endParaRPr>
            </a:p>
          </p:txBody>
        </p:sp>
      </p:grpSp>
    </p:spTree>
    <p:extLst>
      <p:ext uri="{BB962C8B-B14F-4D97-AF65-F5344CB8AC3E}">
        <p14:creationId xmlns:p14="http://schemas.microsoft.com/office/powerpoint/2010/main" val="1237662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a:t>2.2.4 A closer look at the SVE register set-based ISA extensions (18)</a:t>
            </a:r>
          </a:p>
        </p:txBody>
      </p:sp>
      <p:sp>
        <p:nvSpPr>
          <p:cNvPr id="3" name="Szövegdoboz 2"/>
          <p:cNvSpPr txBox="1"/>
          <p:nvPr/>
        </p:nvSpPr>
        <p:spPr>
          <a:xfrm>
            <a:off x="82548" y="452165"/>
            <a:ext cx="8286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srgbClr val="2D2D8A"/>
                </a:solidFill>
                <a:effectLst/>
                <a:uLnTx/>
                <a:uFillTx/>
                <a:latin typeface="Verdana"/>
                <a:ea typeface="+mn-ea"/>
                <a:cs typeface="+mn-cs"/>
              </a:rPr>
              <a:t>Implementation</a:t>
            </a:r>
            <a:r>
              <a:rPr kumimoji="0" lang="hu-HU" sz="1800" b="0" i="0" u="none" strike="noStrike" kern="1200" cap="none" spc="0" normalizeH="0" baseline="0" noProof="0" dirty="0">
                <a:ln>
                  <a:noFill/>
                </a:ln>
                <a:solidFill>
                  <a:srgbClr val="2D2D8A"/>
                </a:solidFill>
                <a:effectLst/>
                <a:uLnTx/>
                <a:uFillTx/>
                <a:latin typeface="Verdana"/>
                <a:ea typeface="+mn-ea"/>
                <a:cs typeface="+mn-cs"/>
              </a:rPr>
              <a:t> of </a:t>
            </a:r>
            <a:r>
              <a:rPr kumimoji="0" lang="en-GB" sz="1800" b="0" i="0" u="none" strike="noStrike" kern="1200" cap="none" spc="0" normalizeH="0" baseline="0" noProof="0" dirty="0">
                <a:ln>
                  <a:noFill/>
                </a:ln>
                <a:solidFill>
                  <a:srgbClr val="2D2D8A"/>
                </a:solidFill>
                <a:effectLst/>
                <a:uLnTx/>
                <a:uFillTx/>
                <a:latin typeface="Verdana"/>
                <a:ea typeface="+mn-ea"/>
                <a:cs typeface="+mn-cs"/>
              </a:rPr>
              <a:t>the </a:t>
            </a:r>
            <a:r>
              <a:rPr kumimoji="0" lang="hu-HU" sz="1800" b="0" i="0" u="none" strike="noStrike" kern="1200" cap="none" spc="0" normalizeH="0" baseline="0" noProof="0" dirty="0">
                <a:ln>
                  <a:noFill/>
                </a:ln>
                <a:solidFill>
                  <a:srgbClr val="2D2D8A"/>
                </a:solidFill>
                <a:effectLst/>
                <a:uLnTx/>
                <a:uFillTx/>
                <a:latin typeface="Verdana"/>
                <a:ea typeface="+mn-ea"/>
                <a:cs typeface="+mn-cs"/>
              </a:rPr>
              <a:t>SVE and SVE2</a:t>
            </a:r>
            <a:r>
              <a:rPr kumimoji="0" lang="en-GB" sz="1800" b="0" i="0" u="none" strike="noStrike" kern="1200" cap="none" spc="0" normalizeH="0" baseline="0" noProof="0" dirty="0">
                <a:ln>
                  <a:noFill/>
                </a:ln>
                <a:solidFill>
                  <a:srgbClr val="2D2D8A"/>
                </a:solidFill>
                <a:effectLst/>
                <a:uLnTx/>
                <a:uFillTx/>
                <a:latin typeface="Verdana"/>
                <a:ea typeface="+mn-ea"/>
                <a:cs typeface="+mn-cs"/>
              </a:rPr>
              <a:t> extensions in processors</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6" name="Rounded Rectangle 5"/>
          <p:cNvSpPr/>
          <p:nvPr/>
        </p:nvSpPr>
        <p:spPr bwMode="auto">
          <a:xfrm>
            <a:off x="18510" y="2715317"/>
            <a:ext cx="9144000" cy="68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ounded Rectangle 7"/>
          <p:cNvSpPr/>
          <p:nvPr/>
        </p:nvSpPr>
        <p:spPr bwMode="auto">
          <a:xfrm>
            <a:off x="26495" y="860934"/>
            <a:ext cx="9124257" cy="681914"/>
          </a:xfrm>
          <a:prstGeom prst="roundRect">
            <a:avLst/>
          </a:prstGeom>
          <a:solidFill>
            <a:srgbClr val="F2F2F2"/>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Szövegdoboz 3"/>
          <p:cNvSpPr txBox="1"/>
          <p:nvPr/>
        </p:nvSpPr>
        <p:spPr>
          <a:xfrm>
            <a:off x="250824" y="881957"/>
            <a:ext cx="9001695" cy="180049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Until now </a:t>
            </a:r>
            <a:r>
              <a:rPr kumimoji="0" lang="en-US" sz="1600" b="0" i="0" u="none" strike="noStrike" kern="1200" cap="none" spc="0" normalizeH="0" baseline="0" noProof="0" dirty="0">
                <a:ln>
                  <a:noFill/>
                </a:ln>
                <a:solidFill>
                  <a:srgbClr val="FF0000"/>
                </a:solidFill>
                <a:effectLst/>
                <a:uLnTx/>
                <a:uFillTx/>
                <a:latin typeface="Verdana"/>
                <a:ea typeface="+mn-ea"/>
                <a:cs typeface="+mn-cs"/>
              </a:rPr>
              <a:t>SVE</a:t>
            </a:r>
            <a:r>
              <a:rPr kumimoji="0" lang="en-US" sz="1600" b="0" i="0" u="none" strike="noStrike" kern="1200" cap="none" spc="0" normalizeH="0" baseline="0" noProof="0" dirty="0">
                <a:ln>
                  <a:noFill/>
                </a:ln>
                <a:solidFill>
                  <a:srgbClr val="000000"/>
                </a:solidFill>
                <a:effectLst/>
                <a:uLnTx/>
                <a:uFillTx/>
                <a:latin typeface="Verdana"/>
                <a:ea typeface="+mn-ea"/>
                <a:cs typeface="+mn-cs"/>
              </a:rPr>
              <a:t> has been implemented only by </a:t>
            </a:r>
            <a:r>
              <a:rPr kumimoji="0" lang="en-US" sz="1600" b="0" i="0" u="none" strike="noStrike" kern="1200" cap="none" spc="0" normalizeH="0" baseline="0" noProof="0" dirty="0">
                <a:ln>
                  <a:noFill/>
                </a:ln>
                <a:solidFill>
                  <a:srgbClr val="0070C0"/>
                </a:solidFill>
                <a:effectLst/>
                <a:uLnTx/>
                <a:uFillTx/>
                <a:latin typeface="Verdana"/>
                <a:ea typeface="+mn-ea"/>
                <a:cs typeface="+mn-cs"/>
              </a:rPr>
              <a:t>Fujitsu in its A64FX processor</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It is an </a:t>
            </a:r>
            <a:r>
              <a:rPr kumimoji="0" lang="en-US" sz="1600" b="0" i="0" u="none" strike="noStrike" kern="1200" cap="none" spc="0" normalizeH="0" baseline="0" noProof="0" dirty="0">
                <a:ln>
                  <a:noFill/>
                </a:ln>
                <a:solidFill>
                  <a:srgbClr val="0070C0"/>
                </a:solidFill>
                <a:effectLst/>
                <a:uLnTx/>
                <a:uFillTx/>
                <a:latin typeface="Verdana"/>
                <a:ea typeface="+mn-ea"/>
                <a:cs typeface="+mn-cs"/>
              </a:rPr>
              <a:t>A</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rm</a:t>
            </a:r>
            <a:r>
              <a:rPr kumimoji="0" lang="en-US" sz="1600" b="0" i="0" u="none" strike="noStrike" kern="1200" cap="none" spc="0" normalizeH="0" baseline="0" noProof="0" dirty="0">
                <a:ln>
                  <a:noFill/>
                </a:ln>
                <a:solidFill>
                  <a:srgbClr val="0070C0"/>
                </a:solidFill>
                <a:effectLst/>
                <a:uLnTx/>
                <a:uFillTx/>
                <a:latin typeface="Verdana"/>
                <a:ea typeface="+mn-ea"/>
                <a:cs typeface="+mn-cs"/>
              </a:rPr>
              <a:t>v8.2</a:t>
            </a:r>
            <a:r>
              <a:rPr kumimoji="0" lang="hu-HU" sz="1600" b="0" i="0" u="none" strike="noStrike" kern="1200" cap="none" spc="0" normalizeH="0" baseline="0" noProof="0" dirty="0">
                <a:ln>
                  <a:noFill/>
                </a:ln>
                <a:solidFill>
                  <a:srgbClr val="0070C0"/>
                </a:solidFill>
                <a:effectLst/>
                <a:uLnTx/>
                <a:uFillTx/>
                <a:latin typeface="Verdana"/>
                <a:ea typeface="+mn-ea"/>
                <a:cs typeface="+mn-cs"/>
              </a:rPr>
              <a:t> ISA</a:t>
            </a:r>
            <a:r>
              <a:rPr kumimoji="0" lang="en-US" sz="1600" b="0" i="0" u="none" strike="noStrike" kern="1200" cap="none" spc="0" normalizeH="0" baseline="0" noProof="0" dirty="0">
                <a:ln>
                  <a:noFill/>
                </a:ln>
                <a:solidFill>
                  <a:srgbClr val="0070C0"/>
                </a:solidFill>
                <a:effectLst/>
                <a:uLnTx/>
                <a:uFillTx/>
                <a:latin typeface="Verdana"/>
                <a:ea typeface="+mn-ea"/>
                <a:cs typeface="+mn-cs"/>
              </a:rPr>
              <a:t>-based 48-core processor with 512-bit wide SIMD execution,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manufactured on 7 nm technology, used in the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Fugaku</a:t>
            </a:r>
            <a:r>
              <a:rPr kumimoji="0" lang="en-US" sz="1600" b="0" i="0" u="none" strike="noStrike" kern="1200" cap="none" spc="0" normalizeH="0" baseline="0" noProof="0" dirty="0">
                <a:ln>
                  <a:noFill/>
                </a:ln>
                <a:solidFill>
                  <a:srgbClr val="000000"/>
                </a:solidFill>
                <a:effectLst/>
                <a:uLnTx/>
                <a:uFillTx/>
                <a:latin typeface="Verdana"/>
                <a:ea typeface="+mn-ea"/>
                <a:cs typeface="+mn-cs"/>
              </a:rPr>
              <a:t> supercomputer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(designed by Fujitsu, completed in 03/2021).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This is not surprising, since SVE targets HPC workloads whereas mobiles or</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tablets do not run such workloads.</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TextBox 3"/>
          <p:cNvSpPr txBox="1"/>
          <p:nvPr/>
        </p:nvSpPr>
        <p:spPr>
          <a:xfrm>
            <a:off x="250714" y="2732693"/>
            <a:ext cx="8965660" cy="584775"/>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On the other hand, </a:t>
            </a:r>
            <a:r>
              <a:rPr kumimoji="0" lang="en-US" sz="1600" b="0" i="0" u="none" strike="noStrike" kern="1200" cap="none" spc="0" normalizeH="0" baseline="0" noProof="0" dirty="0">
                <a:ln>
                  <a:noFill/>
                </a:ln>
                <a:solidFill>
                  <a:srgbClr val="FF0000"/>
                </a:solidFill>
                <a:effectLst/>
                <a:uLnTx/>
                <a:uFillTx/>
                <a:latin typeface="Verdana"/>
                <a:ea typeface="+mn-ea"/>
                <a:cs typeface="+mn-cs"/>
              </a:rPr>
              <a:t>SVE2 </a:t>
            </a:r>
            <a:r>
              <a:rPr kumimoji="0" lang="en-US" sz="1600" b="0" i="0" u="none" strike="noStrike" kern="1200" cap="none" spc="0" normalizeH="0" baseline="0" noProof="0" dirty="0">
                <a:ln>
                  <a:noFill/>
                </a:ln>
                <a:solidFill>
                  <a:srgbClr val="000000"/>
                </a:solidFill>
                <a:effectLst/>
                <a:uLnTx/>
                <a:uFillTx/>
                <a:latin typeface="Verdana"/>
                <a:ea typeface="+mn-ea"/>
                <a:cs typeface="+mn-cs"/>
              </a:rPr>
              <a:t>is recently (2021) implemented in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Armv9 ISA-based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Neoverse</a:t>
            </a:r>
            <a:r>
              <a:rPr kumimoji="0" lang="en-US" sz="1600" b="0" i="0" u="none" strike="noStrike" kern="1200" cap="none" spc="0" normalizeH="0" baseline="0" noProof="0" dirty="0">
                <a:ln>
                  <a:noFill/>
                </a:ln>
                <a:solidFill>
                  <a:srgbClr val="0070C0"/>
                </a:solidFill>
                <a:effectLst/>
                <a:uLnTx/>
                <a:uFillTx/>
                <a:latin typeface="Verdana"/>
                <a:ea typeface="+mn-ea"/>
                <a:cs typeface="+mn-cs"/>
              </a:rPr>
              <a:t> and Cortex designs.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424032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 calcmode="lin" valueType="num">
                                      <p:cBhvr additive="base">
                                        <p:cTn id="2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BBE31-0D2D-E372-7CA0-3B4401165846}"/>
              </a:ext>
            </a:extLst>
          </p:cNvPr>
          <p:cNvSpPr>
            <a:spLocks noGrp="1"/>
          </p:cNvSpPr>
          <p:nvPr>
            <p:ph type="title"/>
          </p:nvPr>
        </p:nvSpPr>
        <p:spPr/>
        <p:txBody>
          <a:bodyPr/>
          <a:lstStyle/>
          <a:p>
            <a:r>
              <a:rPr lang="en-US" sz="1700" dirty="0"/>
              <a:t>2.2.4 A closer look at the SVE register set-based ISA extensions (19)</a:t>
            </a:r>
            <a:endParaRPr lang="hu-HU" sz="1700" dirty="0"/>
          </a:p>
        </p:txBody>
      </p:sp>
      <p:sp>
        <p:nvSpPr>
          <p:cNvPr id="3" name="TextBox 2">
            <a:extLst>
              <a:ext uri="{FF2B5EF4-FFF2-40B4-BE49-F238E27FC236}">
                <a16:creationId xmlns:a16="http://schemas.microsoft.com/office/drawing/2014/main" id="{65000204-49B5-B496-8A2D-F68E913FEE4B}"/>
              </a:ext>
            </a:extLst>
          </p:cNvPr>
          <p:cNvSpPr txBox="1"/>
          <p:nvPr/>
        </p:nvSpPr>
        <p:spPr>
          <a:xfrm>
            <a:off x="71438" y="467142"/>
            <a:ext cx="58346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Importance of the SVE and SVE2 ISA extensions</a:t>
            </a:r>
            <a:endParaRPr kumimoji="0" lang="hu-HU"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Rectangle: Rounded Corners 3">
            <a:extLst>
              <a:ext uri="{FF2B5EF4-FFF2-40B4-BE49-F238E27FC236}">
                <a16:creationId xmlns:a16="http://schemas.microsoft.com/office/drawing/2014/main" id="{20C54945-D0F6-2974-DB69-A6770949B5C2}"/>
              </a:ext>
            </a:extLst>
          </p:cNvPr>
          <p:cNvSpPr/>
          <p:nvPr/>
        </p:nvSpPr>
        <p:spPr bwMode="auto">
          <a:xfrm>
            <a:off x="19883" y="894531"/>
            <a:ext cx="9144000" cy="1764000"/>
          </a:xfrm>
          <a:prstGeom prst="roundRect">
            <a:avLst/>
          </a:prstGeom>
          <a:solidFill>
            <a:srgbClr val="DDF2FF"/>
          </a:solidFill>
          <a:ln w="9525" cap="flat" cmpd="sng" algn="ctr">
            <a:solidFill>
              <a:srgbClr val="B6C8CA"/>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8D94B0CD-6651-C441-3186-CD842ED69B42}"/>
              </a:ext>
            </a:extLst>
          </p:cNvPr>
          <p:cNvSpPr txBox="1"/>
          <p:nvPr/>
        </p:nvSpPr>
        <p:spPr>
          <a:xfrm>
            <a:off x="854762" y="1182762"/>
            <a:ext cx="7851252" cy="86946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very wide </a:t>
            </a:r>
            <a:r>
              <a:rPr kumimoji="0" lang="en-US" sz="1600" b="0" i="0" u="none" strike="noStrike" kern="1200" cap="none" spc="0" normalizeH="0" baseline="0" noProof="0" dirty="0">
                <a:ln>
                  <a:noFill/>
                </a:ln>
                <a:solidFill>
                  <a:srgbClr val="000000"/>
                </a:solidFill>
                <a:effectLst/>
                <a:uLnTx/>
                <a:uFillTx/>
                <a:latin typeface="Verdana"/>
                <a:ea typeface="+mn-ea"/>
                <a:cs typeface="+mn-cs"/>
              </a:rPr>
              <a:t>(up to 16x128-bit) </a:t>
            </a:r>
            <a:r>
              <a:rPr kumimoji="0" lang="en-US" sz="1600" b="0" i="0" u="none" strike="noStrike" kern="1200" cap="none" spc="0" normalizeH="0" baseline="0" noProof="0" dirty="0">
                <a:ln>
                  <a:noFill/>
                </a:ln>
                <a:solidFill>
                  <a:srgbClr val="0070C0"/>
                </a:solidFill>
                <a:effectLst/>
                <a:uLnTx/>
                <a:uFillTx/>
                <a:latin typeface="Verdana"/>
                <a:ea typeface="+mn-ea"/>
                <a:cs typeface="+mn-cs"/>
              </a:rPr>
              <a:t>vector processing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vector length agnostic programming,</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(when programming is independent of the length of the vectors used).</a:t>
            </a:r>
            <a:endParaRPr kumimoji="0" lang="hu-HU" sz="1600" b="0" i="0" u="none" strike="noStrike" kern="1200" cap="none" spc="0" normalizeH="0" baseline="0" noProof="0" dirty="0">
              <a:ln>
                <a:noFill/>
              </a:ln>
              <a:solidFill>
                <a:srgbClr val="0070C0"/>
              </a:solidFill>
              <a:effectLst/>
              <a:uLnTx/>
              <a:uFillTx/>
              <a:latin typeface="Verdana"/>
              <a:ea typeface="+mn-ea"/>
              <a:cs typeface="+mn-cs"/>
            </a:endParaRPr>
          </a:p>
        </p:txBody>
      </p:sp>
      <p:sp>
        <p:nvSpPr>
          <p:cNvPr id="6" name="TextBox 5">
            <a:extLst>
              <a:ext uri="{FF2B5EF4-FFF2-40B4-BE49-F238E27FC236}">
                <a16:creationId xmlns:a16="http://schemas.microsoft.com/office/drawing/2014/main" id="{898D5B79-F3BD-B682-718C-B24AA5A54649}"/>
              </a:ext>
            </a:extLst>
          </p:cNvPr>
          <p:cNvSpPr txBox="1"/>
          <p:nvPr/>
        </p:nvSpPr>
        <p:spPr>
          <a:xfrm>
            <a:off x="286012" y="2037536"/>
            <a:ext cx="8577989" cy="95923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Further on,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SVE2 extension is expected to replace the previous 64/128-bit</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FX/FP-SIMD extension </a:t>
            </a:r>
            <a:r>
              <a:rPr kumimoji="0" lang="en-US" sz="1600" b="0" i="0" u="none" strike="noStrike" kern="1200" cap="none" spc="0" normalizeH="0" baseline="0" noProof="0" dirty="0">
                <a:ln>
                  <a:noFill/>
                </a:ln>
                <a:solidFill>
                  <a:srgbClr val="000000"/>
                </a:solidFill>
                <a:effectLst/>
                <a:uLnTx/>
                <a:uFillTx/>
                <a:latin typeface="Verdana"/>
                <a:ea typeface="+mn-ea"/>
                <a:cs typeface="+mn-cs"/>
              </a:rPr>
              <a:t>(called Neon).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This is why we discuss these extensions in a separate Section.</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a:extLst>
              <a:ext uri="{FF2B5EF4-FFF2-40B4-BE49-F238E27FC236}">
                <a16:creationId xmlns:a16="http://schemas.microsoft.com/office/drawing/2014/main" id="{1A9083BF-1D41-6A74-9924-90CBC42EA62C}"/>
              </a:ext>
            </a:extLst>
          </p:cNvPr>
          <p:cNvSpPr txBox="1"/>
          <p:nvPr/>
        </p:nvSpPr>
        <p:spPr>
          <a:xfrm>
            <a:off x="278298" y="864710"/>
            <a:ext cx="6460230"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These extensions have great </a:t>
            </a:r>
            <a:r>
              <a:rPr kumimoji="0" lang="en-US" sz="1600" b="0" i="0" u="none" strike="noStrike" kern="1200" cap="none" spc="0" normalizeH="0" baseline="0" noProof="0" dirty="0">
                <a:ln>
                  <a:noFill/>
                </a:ln>
                <a:solidFill>
                  <a:srgbClr val="FF0000"/>
                </a:solidFill>
                <a:effectLst/>
                <a:uLnTx/>
                <a:uFillTx/>
                <a:latin typeface="Verdana"/>
                <a:ea typeface="+mn-ea"/>
                <a:cs typeface="+mn-cs"/>
              </a:rPr>
              <a:t>importance</a:t>
            </a:r>
            <a:r>
              <a:rPr kumimoji="0" lang="en-US" sz="1600" b="0" i="0" u="none" strike="noStrike" kern="1200" cap="none" spc="0" normalizeH="0" baseline="0" noProof="0" dirty="0">
                <a:ln>
                  <a:noFill/>
                </a:ln>
                <a:solidFill>
                  <a:srgbClr val="000000"/>
                </a:solidFill>
                <a:effectLst/>
                <a:uLnTx/>
                <a:uFillTx/>
                <a:latin typeface="Verdana"/>
                <a:ea typeface="+mn-ea"/>
                <a:cs typeface="+mn-cs"/>
              </a:rPr>
              <a:t> since they allow </a:t>
            </a:r>
          </a:p>
        </p:txBody>
      </p:sp>
    </p:spTree>
    <p:extLst>
      <p:ext uri="{BB962C8B-B14F-4D97-AF65-F5344CB8AC3E}">
        <p14:creationId xmlns:p14="http://schemas.microsoft.com/office/powerpoint/2010/main" val="176106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 calcmode="lin" valueType="num">
                                      <p:cBhvr additive="base">
                                        <p:cTn id="2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 calcmode="lin" valueType="num">
                                      <p:cBhvr additive="base">
                                        <p:cTn id="4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E6E5-7547-7BD7-03A6-483D6A5770E9}"/>
              </a:ext>
            </a:extLst>
          </p:cNvPr>
          <p:cNvSpPr>
            <a:spLocks noGrp="1"/>
          </p:cNvSpPr>
          <p:nvPr>
            <p:ph type="title"/>
          </p:nvPr>
        </p:nvSpPr>
        <p:spPr/>
        <p:txBody>
          <a:bodyPr/>
          <a:lstStyle/>
          <a:p>
            <a:endParaRPr lang="hu-HU"/>
          </a:p>
        </p:txBody>
      </p:sp>
      <p:pic>
        <p:nvPicPr>
          <p:cNvPr id="4" name="Picture 3">
            <a:extLst>
              <a:ext uri="{FF2B5EF4-FFF2-40B4-BE49-F238E27FC236}">
                <a16:creationId xmlns:a16="http://schemas.microsoft.com/office/drawing/2014/main" id="{ACBD6F43-8622-CF59-57F8-7CA89157C9F3}"/>
              </a:ext>
            </a:extLst>
          </p:cNvPr>
          <p:cNvPicPr>
            <a:picLocks noChangeAspect="1"/>
          </p:cNvPicPr>
          <p:nvPr/>
        </p:nvPicPr>
        <p:blipFill rotWithShape="1">
          <a:blip r:embed="rId2"/>
          <a:srcRect l="29809" t="21428" r="10572" b="13387"/>
          <a:stretch/>
        </p:blipFill>
        <p:spPr>
          <a:xfrm>
            <a:off x="104500" y="1013192"/>
            <a:ext cx="8909410" cy="5479431"/>
          </a:xfrm>
          <a:prstGeom prst="rect">
            <a:avLst/>
          </a:prstGeom>
        </p:spPr>
      </p:pic>
    </p:spTree>
    <p:extLst>
      <p:ext uri="{BB962C8B-B14F-4D97-AF65-F5344CB8AC3E}">
        <p14:creationId xmlns:p14="http://schemas.microsoft.com/office/powerpoint/2010/main" val="6310905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643463" y="1094061"/>
            <a:ext cx="7826137"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900" b="0" i="0" u="none" strike="noStrike" kern="1200" cap="none" spc="0" normalizeH="0" baseline="0" noProof="0" dirty="0">
                <a:ln>
                  <a:noFill/>
                </a:ln>
                <a:solidFill>
                  <a:srgbClr val="FFFFFF"/>
                </a:solidFill>
                <a:effectLst/>
                <a:uLnTx/>
                <a:uFillTx/>
                <a:latin typeface="Verdana"/>
                <a:ea typeface="+mn-ea"/>
                <a:cs typeface="+mn-cs"/>
              </a:rPr>
              <a:t>3.</a:t>
            </a:r>
            <a:r>
              <a:rPr kumimoji="0" lang="en-US" sz="1900" b="0" i="0" u="none" strike="noStrike" kern="1200" cap="none" spc="0" normalizeH="0" baseline="0" noProof="0" dirty="0">
                <a:ln>
                  <a:noFill/>
                </a:ln>
                <a:solidFill>
                  <a:srgbClr val="FFFFFF"/>
                </a:solidFill>
                <a:effectLst/>
                <a:uLnTx/>
                <a:uFillTx/>
                <a:latin typeface="Verdana"/>
                <a:ea typeface="+mn-ea"/>
                <a:cs typeface="+mn-cs"/>
              </a:rPr>
              <a:t> How have ARM’s CPU core designs evolved over time?</a:t>
            </a:r>
            <a:endParaRPr kumimoji="0" lang="hu-HU" sz="1900" b="0" i="0" u="none" strike="noStrike" kern="1200" cap="none" spc="0" normalizeH="0" baseline="0" noProof="0" dirty="0">
              <a:ln>
                <a:noFill/>
              </a:ln>
              <a:solidFill>
                <a:srgbClr val="FFFFFF"/>
              </a:solidFill>
              <a:effectLst/>
              <a:uLnTx/>
              <a:uFillTx/>
              <a:latin typeface="Verdana"/>
              <a:ea typeface="+mn-ea"/>
              <a:cs typeface="+mn-cs"/>
            </a:endParaRPr>
          </a:p>
        </p:txBody>
      </p:sp>
      <p:grpSp>
        <p:nvGrpSpPr>
          <p:cNvPr id="2" name="Group 4">
            <a:extLst>
              <a:ext uri="{FF2B5EF4-FFF2-40B4-BE49-F238E27FC236}">
                <a16:creationId xmlns:a16="http://schemas.microsoft.com/office/drawing/2014/main" id="{C89C053D-44E5-C53A-3385-CBFF9D3940A2}"/>
              </a:ext>
            </a:extLst>
          </p:cNvPr>
          <p:cNvGrpSpPr>
            <a:grpSpLocks/>
          </p:cNvGrpSpPr>
          <p:nvPr/>
        </p:nvGrpSpPr>
        <p:grpSpPr bwMode="auto">
          <a:xfrm>
            <a:off x="648470" y="2007892"/>
            <a:ext cx="7808052" cy="432182"/>
            <a:chOff x="684" y="1638"/>
            <a:chExt cx="4465" cy="309"/>
          </a:xfrm>
        </p:grpSpPr>
        <p:sp>
          <p:nvSpPr>
            <p:cNvPr id="3" name="AutoShape 5">
              <a:extLst>
                <a:ext uri="{FF2B5EF4-FFF2-40B4-BE49-F238E27FC236}">
                  <a16:creationId xmlns:a16="http://schemas.microsoft.com/office/drawing/2014/main" id="{0EBB431F-CED9-3913-2028-0E2FB37092D0}"/>
                </a:ext>
              </a:extLst>
            </p:cNvPr>
            <p:cNvSpPr>
              <a:spLocks noChangeArrowheads="1"/>
            </p:cNvSpPr>
            <p:nvPr/>
          </p:nvSpPr>
          <p:spPr bwMode="auto">
            <a:xfrm>
              <a:off x="953"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3.1 ARM’s CPU designs preceding the ARM Cortex family</a:t>
              </a:r>
              <a:endParaRPr lang="en-US" altLang="en-US" sz="1900" dirty="0">
                <a:solidFill>
                  <a:srgbClr val="FFFFFF"/>
                </a:solidFill>
                <a:latin typeface="Verdana" pitchFamily="34" charset="0"/>
                <a:cs typeface="Times New Roman" pitchFamily="18" charset="0"/>
              </a:endParaRPr>
            </a:p>
          </p:txBody>
        </p:sp>
        <p:sp>
          <p:nvSpPr>
            <p:cNvPr id="4" name="Text Box 6">
              <a:extLst>
                <a:ext uri="{FF2B5EF4-FFF2-40B4-BE49-F238E27FC236}">
                  <a16:creationId xmlns:a16="http://schemas.microsoft.com/office/drawing/2014/main" id="{EBA71DC9-59A5-3152-4D81-E35184880008}"/>
                </a:ext>
              </a:extLst>
            </p:cNvPr>
            <p:cNvSpPr txBox="1">
              <a:spLocks noChangeArrowheads="1"/>
            </p:cNvSpPr>
            <p:nvPr/>
          </p:nvSpPr>
          <p:spPr bwMode="auto">
            <a:xfrm>
              <a:off x="684" y="1642"/>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5" name="Group 7">
            <a:extLst>
              <a:ext uri="{FF2B5EF4-FFF2-40B4-BE49-F238E27FC236}">
                <a16:creationId xmlns:a16="http://schemas.microsoft.com/office/drawing/2014/main" id="{AABE26F2-5996-8DD4-0453-DEADC81A1462}"/>
              </a:ext>
            </a:extLst>
          </p:cNvPr>
          <p:cNvGrpSpPr>
            <a:grpSpLocks/>
          </p:cNvGrpSpPr>
          <p:nvPr/>
        </p:nvGrpSpPr>
        <p:grpSpPr bwMode="auto">
          <a:xfrm>
            <a:off x="644128" y="2498436"/>
            <a:ext cx="7809848" cy="431800"/>
            <a:chOff x="681" y="1638"/>
            <a:chExt cx="4466" cy="272"/>
          </a:xfrm>
        </p:grpSpPr>
        <p:sp>
          <p:nvSpPr>
            <p:cNvPr id="6" name="AutoShape 8">
              <a:extLst>
                <a:ext uri="{FF2B5EF4-FFF2-40B4-BE49-F238E27FC236}">
                  <a16:creationId xmlns:a16="http://schemas.microsoft.com/office/drawing/2014/main" id="{26BE01AD-956D-53B5-11D0-9BCF61CC8087}"/>
                </a:ext>
              </a:extLst>
            </p:cNvPr>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3.2 Overview of the</a:t>
              </a:r>
              <a:r>
                <a:rPr lang="en-US" sz="1900" dirty="0">
                  <a:solidFill>
                    <a:srgbClr val="FFFFFF"/>
                  </a:solidFill>
                </a:rPr>
                <a:t> Cortex family of CPU cores</a:t>
              </a:r>
              <a:endParaRPr lang="en-US" altLang="en-US" sz="1900" dirty="0">
                <a:solidFill>
                  <a:srgbClr val="FFFFFF"/>
                </a:solidFill>
                <a:latin typeface="Verdana" pitchFamily="34" charset="0"/>
                <a:cs typeface="Times New Roman" pitchFamily="18" charset="0"/>
              </a:endParaRPr>
            </a:p>
          </p:txBody>
        </p:sp>
        <p:sp>
          <p:nvSpPr>
            <p:cNvPr id="7" name="Text Box 9">
              <a:extLst>
                <a:ext uri="{FF2B5EF4-FFF2-40B4-BE49-F238E27FC236}">
                  <a16:creationId xmlns:a16="http://schemas.microsoft.com/office/drawing/2014/main" id="{54B55CE1-3EF0-CCCE-46F1-E329495308D8}"/>
                </a:ext>
              </a:extLst>
            </p:cNvPr>
            <p:cNvSpPr txBox="1">
              <a:spLocks noChangeArrowheads="1"/>
            </p:cNvSpPr>
            <p:nvPr/>
          </p:nvSpPr>
          <p:spPr bwMode="auto">
            <a:xfrm>
              <a:off x="681" y="163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8" name="Group 16">
            <a:extLst>
              <a:ext uri="{FF2B5EF4-FFF2-40B4-BE49-F238E27FC236}">
                <a16:creationId xmlns:a16="http://schemas.microsoft.com/office/drawing/2014/main" id="{53F4D57F-798E-F0F0-024D-AFE145776B47}"/>
              </a:ext>
            </a:extLst>
          </p:cNvPr>
          <p:cNvGrpSpPr>
            <a:grpSpLocks/>
          </p:cNvGrpSpPr>
          <p:nvPr/>
        </p:nvGrpSpPr>
        <p:grpSpPr bwMode="auto">
          <a:xfrm>
            <a:off x="647494" y="3502283"/>
            <a:ext cx="7809028" cy="420955"/>
            <a:chOff x="721" y="1621"/>
            <a:chExt cx="4454" cy="345"/>
          </a:xfrm>
        </p:grpSpPr>
        <p:sp>
          <p:nvSpPr>
            <p:cNvPr id="9" name="AutoShape 17">
              <a:extLst>
                <a:ext uri="{FF2B5EF4-FFF2-40B4-BE49-F238E27FC236}">
                  <a16:creationId xmlns:a16="http://schemas.microsoft.com/office/drawing/2014/main" id="{96508BE0-53A7-B3B5-E638-1DB0F82E419A}"/>
                </a:ext>
              </a:extLst>
            </p:cNvPr>
            <p:cNvSpPr>
              <a:spLocks noChangeArrowheads="1"/>
            </p:cNvSpPr>
            <p:nvPr/>
          </p:nvSpPr>
          <p:spPr bwMode="auto">
            <a:xfrm>
              <a:off x="979" y="1621"/>
              <a:ext cx="4196" cy="345"/>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3.4 Armv8.0-A ISA-based 64-bit Cortex-A CPUs</a:t>
              </a:r>
              <a:endParaRPr lang="en-US" altLang="en-US" sz="1900" dirty="0">
                <a:solidFill>
                  <a:srgbClr val="FFFFFF"/>
                </a:solidFill>
                <a:latin typeface="Verdana" pitchFamily="34" charset="0"/>
                <a:cs typeface="Times New Roman" pitchFamily="18" charset="0"/>
              </a:endParaRPr>
            </a:p>
          </p:txBody>
        </p:sp>
        <p:sp>
          <p:nvSpPr>
            <p:cNvPr id="10" name="Text Box 18">
              <a:extLst>
                <a:ext uri="{FF2B5EF4-FFF2-40B4-BE49-F238E27FC236}">
                  <a16:creationId xmlns:a16="http://schemas.microsoft.com/office/drawing/2014/main" id="{87262259-2F62-013E-3B2D-61C53C34454C}"/>
                </a:ext>
              </a:extLst>
            </p:cNvPr>
            <p:cNvSpPr txBox="1">
              <a:spLocks noChangeArrowheads="1"/>
            </p:cNvSpPr>
            <p:nvPr/>
          </p:nvSpPr>
          <p:spPr bwMode="auto">
            <a:xfrm>
              <a:off x="721" y="1636"/>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11" name="Group 16">
            <a:extLst>
              <a:ext uri="{FF2B5EF4-FFF2-40B4-BE49-F238E27FC236}">
                <a16:creationId xmlns:a16="http://schemas.microsoft.com/office/drawing/2014/main" id="{717DCF6E-B031-D652-FD3F-4CF817CDADE4}"/>
              </a:ext>
            </a:extLst>
          </p:cNvPr>
          <p:cNvGrpSpPr>
            <a:grpSpLocks/>
          </p:cNvGrpSpPr>
          <p:nvPr/>
        </p:nvGrpSpPr>
        <p:grpSpPr bwMode="auto">
          <a:xfrm>
            <a:off x="643463" y="2980286"/>
            <a:ext cx="7810513" cy="432000"/>
            <a:chOff x="687" y="1602"/>
            <a:chExt cx="4614" cy="288"/>
          </a:xfrm>
        </p:grpSpPr>
        <p:sp>
          <p:nvSpPr>
            <p:cNvPr id="12" name="AutoShape 17">
              <a:extLst>
                <a:ext uri="{FF2B5EF4-FFF2-40B4-BE49-F238E27FC236}">
                  <a16:creationId xmlns:a16="http://schemas.microsoft.com/office/drawing/2014/main" id="{830309D3-3277-C92C-A416-9A49F738E703}"/>
                </a:ext>
              </a:extLst>
            </p:cNvPr>
            <p:cNvSpPr>
              <a:spLocks noChangeArrowheads="1"/>
            </p:cNvSpPr>
            <p:nvPr/>
          </p:nvSpPr>
          <p:spPr bwMode="auto">
            <a:xfrm>
              <a:off x="951" y="1602"/>
              <a:ext cx="4350" cy="28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3.3 Armv7-A ISA-based 32-bit Cortex-A CPUs</a:t>
              </a:r>
              <a:endParaRPr lang="en-US" sz="1900" dirty="0">
                <a:solidFill>
                  <a:schemeClr val="bg1"/>
                </a:solidFill>
                <a:latin typeface="+mj-lt"/>
              </a:endParaRPr>
            </a:p>
          </p:txBody>
        </p:sp>
        <p:sp>
          <p:nvSpPr>
            <p:cNvPr id="13" name="Text Box 18">
              <a:extLst>
                <a:ext uri="{FF2B5EF4-FFF2-40B4-BE49-F238E27FC236}">
                  <a16:creationId xmlns:a16="http://schemas.microsoft.com/office/drawing/2014/main" id="{BA5E62E2-C6B3-4FFA-3042-3F8DF3962196}"/>
                </a:ext>
              </a:extLst>
            </p:cNvPr>
            <p:cNvSpPr txBox="1">
              <a:spLocks noChangeArrowheads="1"/>
            </p:cNvSpPr>
            <p:nvPr/>
          </p:nvSpPr>
          <p:spPr bwMode="auto">
            <a:xfrm>
              <a:off x="687" y="1605"/>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14" name="Group 4">
            <a:extLst>
              <a:ext uri="{FF2B5EF4-FFF2-40B4-BE49-F238E27FC236}">
                <a16:creationId xmlns:a16="http://schemas.microsoft.com/office/drawing/2014/main" id="{37B3F720-9C08-720F-D4FC-95AC3B3BA55A}"/>
              </a:ext>
            </a:extLst>
          </p:cNvPr>
          <p:cNvGrpSpPr>
            <a:grpSpLocks/>
          </p:cNvGrpSpPr>
          <p:nvPr/>
        </p:nvGrpSpPr>
        <p:grpSpPr bwMode="auto">
          <a:xfrm>
            <a:off x="648470" y="3943232"/>
            <a:ext cx="7808052" cy="447568"/>
            <a:chOff x="684" y="1627"/>
            <a:chExt cx="4465" cy="320"/>
          </a:xfrm>
        </p:grpSpPr>
        <p:sp>
          <p:nvSpPr>
            <p:cNvPr id="15" name="AutoShape 5">
              <a:extLst>
                <a:ext uri="{FF2B5EF4-FFF2-40B4-BE49-F238E27FC236}">
                  <a16:creationId xmlns:a16="http://schemas.microsoft.com/office/drawing/2014/main" id="{25A82DA1-1C38-B110-DD33-0B0E84BDB467}"/>
                </a:ext>
              </a:extLst>
            </p:cNvPr>
            <p:cNvSpPr>
              <a:spLocks noChangeArrowheads="1"/>
            </p:cNvSpPr>
            <p:nvPr/>
          </p:nvSpPr>
          <p:spPr bwMode="auto">
            <a:xfrm>
              <a:off x="953"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3.5 Armv8.2-A ISA-based 64-bit Cortex-A CPUs</a:t>
              </a:r>
              <a:endParaRPr lang="en-US" altLang="en-US" sz="1900" dirty="0">
                <a:solidFill>
                  <a:srgbClr val="FFFFFF"/>
                </a:solidFill>
                <a:latin typeface="Verdana" pitchFamily="34" charset="0"/>
                <a:cs typeface="Times New Roman" pitchFamily="18" charset="0"/>
              </a:endParaRPr>
            </a:p>
          </p:txBody>
        </p:sp>
        <p:sp>
          <p:nvSpPr>
            <p:cNvPr id="16" name="Text Box 6">
              <a:extLst>
                <a:ext uri="{FF2B5EF4-FFF2-40B4-BE49-F238E27FC236}">
                  <a16:creationId xmlns:a16="http://schemas.microsoft.com/office/drawing/2014/main" id="{3B95F90D-B4C8-D6FC-6261-086654B272BA}"/>
                </a:ext>
              </a:extLst>
            </p:cNvPr>
            <p:cNvSpPr txBox="1">
              <a:spLocks noChangeArrowheads="1"/>
            </p:cNvSpPr>
            <p:nvPr/>
          </p:nvSpPr>
          <p:spPr bwMode="auto">
            <a:xfrm>
              <a:off x="684" y="1627"/>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23" name="Group 16">
            <a:extLst>
              <a:ext uri="{FF2B5EF4-FFF2-40B4-BE49-F238E27FC236}">
                <a16:creationId xmlns:a16="http://schemas.microsoft.com/office/drawing/2014/main" id="{8EE15744-6177-9E84-F4C8-CA49AFE10FB3}"/>
              </a:ext>
            </a:extLst>
          </p:cNvPr>
          <p:cNvGrpSpPr>
            <a:grpSpLocks/>
          </p:cNvGrpSpPr>
          <p:nvPr/>
        </p:nvGrpSpPr>
        <p:grpSpPr bwMode="auto">
          <a:xfrm>
            <a:off x="643463" y="4394663"/>
            <a:ext cx="7810513" cy="432000"/>
            <a:chOff x="687" y="1583"/>
            <a:chExt cx="4614" cy="307"/>
          </a:xfrm>
        </p:grpSpPr>
        <p:sp>
          <p:nvSpPr>
            <p:cNvPr id="24" name="AutoShape 17">
              <a:extLst>
                <a:ext uri="{FF2B5EF4-FFF2-40B4-BE49-F238E27FC236}">
                  <a16:creationId xmlns:a16="http://schemas.microsoft.com/office/drawing/2014/main" id="{5431B5E6-D524-B898-AE64-35ED444D530F}"/>
                </a:ext>
              </a:extLst>
            </p:cNvPr>
            <p:cNvSpPr>
              <a:spLocks noChangeArrowheads="1"/>
            </p:cNvSpPr>
            <p:nvPr/>
          </p:nvSpPr>
          <p:spPr bwMode="auto">
            <a:xfrm>
              <a:off x="951" y="1602"/>
              <a:ext cx="4350" cy="28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3.6 Armv9-A based 64-bit Cortex-A CPUs</a:t>
              </a:r>
              <a:endParaRPr lang="en-US" sz="1900" dirty="0">
                <a:solidFill>
                  <a:schemeClr val="bg1"/>
                </a:solidFill>
                <a:latin typeface="+mj-lt"/>
              </a:endParaRPr>
            </a:p>
          </p:txBody>
        </p:sp>
        <p:sp>
          <p:nvSpPr>
            <p:cNvPr id="25" name="Text Box 18">
              <a:extLst>
                <a:ext uri="{FF2B5EF4-FFF2-40B4-BE49-F238E27FC236}">
                  <a16:creationId xmlns:a16="http://schemas.microsoft.com/office/drawing/2014/main" id="{9A4B20DD-B982-2D83-8C6C-828B2433FB47}"/>
                </a:ext>
              </a:extLst>
            </p:cNvPr>
            <p:cNvSpPr txBox="1">
              <a:spLocks noChangeArrowheads="1"/>
            </p:cNvSpPr>
            <p:nvPr/>
          </p:nvSpPr>
          <p:spPr bwMode="auto">
            <a:xfrm>
              <a:off x="687" y="1583"/>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26" name="Group 7">
            <a:extLst>
              <a:ext uri="{FF2B5EF4-FFF2-40B4-BE49-F238E27FC236}">
                <a16:creationId xmlns:a16="http://schemas.microsoft.com/office/drawing/2014/main" id="{BCECF1B1-9607-E6B8-A6B6-015499A84BF3}"/>
              </a:ext>
            </a:extLst>
          </p:cNvPr>
          <p:cNvGrpSpPr>
            <a:grpSpLocks/>
          </p:cNvGrpSpPr>
          <p:nvPr/>
        </p:nvGrpSpPr>
        <p:grpSpPr bwMode="auto">
          <a:xfrm>
            <a:off x="623808" y="4822830"/>
            <a:ext cx="7809848" cy="606423"/>
            <a:chOff x="681" y="1611"/>
            <a:chExt cx="4466" cy="299"/>
          </a:xfrm>
        </p:grpSpPr>
        <p:sp>
          <p:nvSpPr>
            <p:cNvPr id="27" name="AutoShape 8">
              <a:extLst>
                <a:ext uri="{FF2B5EF4-FFF2-40B4-BE49-F238E27FC236}">
                  <a16:creationId xmlns:a16="http://schemas.microsoft.com/office/drawing/2014/main" id="{8A77A223-0163-25EB-95BD-75D58E825719}"/>
                </a:ext>
              </a:extLst>
            </p:cNvPr>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hu-HU" altLang="en-US" sz="1900" dirty="0">
                  <a:solidFill>
                    <a:srgbClr val="FFFFFF"/>
                  </a:solidFill>
                  <a:latin typeface="Verdana" pitchFamily="34" charset="0"/>
                  <a:cs typeface="Times New Roman" pitchFamily="18" charset="0"/>
                </a:rPr>
                <a:t> </a:t>
              </a:r>
              <a:r>
                <a:rPr lang="en-US" altLang="en-US" sz="1900" dirty="0">
                  <a:solidFill>
                    <a:srgbClr val="FFFFFF"/>
                  </a:solidFill>
                  <a:latin typeface="Verdana" pitchFamily="34" charset="0"/>
                  <a:cs typeface="Times New Roman" pitchFamily="18" charset="0"/>
                </a:rPr>
                <a:t> 3</a:t>
              </a:r>
              <a:r>
                <a:rPr kumimoji="0" lang="en-US" sz="1900" b="0" i="0" u="none" strike="noStrike" kern="1200" cap="none" spc="0" normalizeH="0" baseline="0" noProof="0" dirty="0">
                  <a:ln>
                    <a:noFill/>
                  </a:ln>
                  <a:solidFill>
                    <a:srgbClr val="FFFFFF"/>
                  </a:solidFill>
                  <a:effectLst/>
                  <a:uLnTx/>
                  <a:uFillTx/>
                  <a:latin typeface="Verdana"/>
                  <a:ea typeface="+mn-ea"/>
                  <a:cs typeface="+mn-cs"/>
                </a:rPr>
                <a:t>.7 </a:t>
              </a:r>
              <a:r>
                <a:rPr kumimoji="0" lang="en-US" sz="1900" b="0" i="0" u="none" strike="noStrike" kern="1200" cap="none" spc="-60" normalizeH="0" noProof="0" dirty="0">
                  <a:ln>
                    <a:noFill/>
                  </a:ln>
                  <a:solidFill>
                    <a:srgbClr val="FFFFFF"/>
                  </a:solidFill>
                  <a:effectLst/>
                  <a:uLnTx/>
                  <a:uFillTx/>
                  <a:latin typeface="Verdana"/>
                  <a:ea typeface="+mn-ea"/>
                  <a:cs typeface="+mn-cs"/>
                </a:rPr>
                <a:t>Case example: The core complex of the TCS22 platform </a:t>
              </a:r>
              <a:endParaRPr lang="en-US" altLang="en-US" sz="1900" spc="-60" dirty="0">
                <a:solidFill>
                  <a:srgbClr val="FFFFFF"/>
                </a:solidFill>
                <a:latin typeface="Verdana" pitchFamily="34" charset="0"/>
                <a:cs typeface="Times New Roman" pitchFamily="18" charset="0"/>
              </a:endParaRPr>
            </a:p>
          </p:txBody>
        </p:sp>
        <p:sp>
          <p:nvSpPr>
            <p:cNvPr id="28" name="Text Box 9">
              <a:extLst>
                <a:ext uri="{FF2B5EF4-FFF2-40B4-BE49-F238E27FC236}">
                  <a16:creationId xmlns:a16="http://schemas.microsoft.com/office/drawing/2014/main" id="{864A9458-CE53-A6D3-326E-D4E56E59BEF6}"/>
                </a:ext>
              </a:extLst>
            </p:cNvPr>
            <p:cNvSpPr txBox="1">
              <a:spLocks noChangeArrowheads="1"/>
            </p:cNvSpPr>
            <p:nvPr/>
          </p:nvSpPr>
          <p:spPr bwMode="auto">
            <a:xfrm>
              <a:off x="681" y="1611"/>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29" name="Group 16">
            <a:extLst>
              <a:ext uri="{FF2B5EF4-FFF2-40B4-BE49-F238E27FC236}">
                <a16:creationId xmlns:a16="http://schemas.microsoft.com/office/drawing/2014/main" id="{F51116FA-D72A-F001-FEEE-3A29891312CC}"/>
              </a:ext>
            </a:extLst>
          </p:cNvPr>
          <p:cNvGrpSpPr>
            <a:grpSpLocks/>
          </p:cNvGrpSpPr>
          <p:nvPr/>
        </p:nvGrpSpPr>
        <p:grpSpPr bwMode="auto">
          <a:xfrm>
            <a:off x="643463" y="5451998"/>
            <a:ext cx="7810513" cy="675438"/>
            <a:chOff x="687" y="1583"/>
            <a:chExt cx="4614" cy="480"/>
          </a:xfrm>
        </p:grpSpPr>
        <p:sp>
          <p:nvSpPr>
            <p:cNvPr id="30" name="AutoShape 17">
              <a:extLst>
                <a:ext uri="{FF2B5EF4-FFF2-40B4-BE49-F238E27FC236}">
                  <a16:creationId xmlns:a16="http://schemas.microsoft.com/office/drawing/2014/main" id="{CADE46E8-02C4-B4E8-76C2-659E18301404}"/>
                </a:ext>
              </a:extLst>
            </p:cNvPr>
            <p:cNvSpPr>
              <a:spLocks noChangeArrowheads="1"/>
            </p:cNvSpPr>
            <p:nvPr/>
          </p:nvSpPr>
          <p:spPr bwMode="auto">
            <a:xfrm>
              <a:off x="951" y="1602"/>
              <a:ext cx="4350" cy="461"/>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kumimoji="0" lang="en-US" sz="1900" b="0" i="0" u="none" strike="noStrike" kern="1200" cap="none" spc="0" normalizeH="0" baseline="0" noProof="0" dirty="0">
                  <a:ln>
                    <a:noFill/>
                  </a:ln>
                  <a:solidFill>
                    <a:srgbClr val="FFFFFF"/>
                  </a:solidFill>
                  <a:effectLst/>
                  <a:uLnTx/>
                  <a:uFillTx/>
                  <a:latin typeface="Verdana"/>
                  <a:ea typeface="+mn-ea"/>
                  <a:cs typeface="+mn-cs"/>
                </a:rPr>
                <a:t>3.8 Summing up: Main evolution steps of Armv7 to </a:t>
              </a:r>
            </a:p>
            <a:p>
              <a:pPr eaLnBrk="1" fontAlgn="base" hangingPunct="1">
                <a:spcBef>
                  <a:spcPct val="0"/>
                </a:spcBef>
                <a:spcAft>
                  <a:spcPct val="0"/>
                </a:spcAft>
                <a:buNone/>
              </a:pPr>
              <a:r>
                <a:rPr lang="en-US" sz="1900" dirty="0">
                  <a:solidFill>
                    <a:srgbClr val="FFFFFF"/>
                  </a:solidFill>
                  <a:latin typeface="Verdana"/>
                </a:rPr>
                <a:t>           Armv9</a:t>
              </a:r>
              <a:r>
                <a:rPr kumimoji="0" lang="en-US" sz="1900" b="0" i="0" u="none" strike="noStrike" kern="1200" cap="none" spc="0" normalizeH="0" baseline="0" noProof="0" dirty="0">
                  <a:ln>
                    <a:noFill/>
                  </a:ln>
                  <a:solidFill>
                    <a:srgbClr val="FFFFFF"/>
                  </a:solidFill>
                  <a:effectLst/>
                  <a:uLnTx/>
                  <a:uFillTx/>
                  <a:latin typeface="Verdana"/>
                  <a:ea typeface="+mn-ea"/>
                  <a:cs typeface="+mn-cs"/>
                </a:rPr>
                <a:t>-based </a:t>
              </a:r>
              <a:r>
                <a:rPr lang="en-US" sz="1900" dirty="0">
                  <a:solidFill>
                    <a:srgbClr val="FFFFFF"/>
                  </a:solidFill>
                  <a:latin typeface="Verdana"/>
                </a:rPr>
                <a:t>CPU designs in</a:t>
              </a:r>
              <a:r>
                <a:rPr kumimoji="0" lang="en-US" sz="1900" b="0" i="0" u="none" strike="noStrike" kern="1200" cap="none" spc="0" normalizeH="0" baseline="0" noProof="0" dirty="0">
                  <a:ln>
                    <a:noFill/>
                  </a:ln>
                  <a:solidFill>
                    <a:srgbClr val="FFFFFF"/>
                  </a:solidFill>
                  <a:effectLst/>
                  <a:uLnTx/>
                  <a:uFillTx/>
                  <a:latin typeface="Verdana"/>
                  <a:ea typeface="+mn-ea"/>
                  <a:cs typeface="+mn-cs"/>
                </a:rPr>
                <a:t> mobile processors </a:t>
              </a:r>
              <a:endParaRPr lang="en-US" sz="1900" dirty="0">
                <a:solidFill>
                  <a:schemeClr val="bg1"/>
                </a:solidFill>
                <a:latin typeface="+mj-lt"/>
              </a:endParaRPr>
            </a:p>
          </p:txBody>
        </p:sp>
        <p:sp>
          <p:nvSpPr>
            <p:cNvPr id="31" name="Text Box 18">
              <a:extLst>
                <a:ext uri="{FF2B5EF4-FFF2-40B4-BE49-F238E27FC236}">
                  <a16:creationId xmlns:a16="http://schemas.microsoft.com/office/drawing/2014/main" id="{84346D5F-A3B0-5AFF-79B7-58921BE2477A}"/>
                </a:ext>
              </a:extLst>
            </p:cNvPr>
            <p:cNvSpPr txBox="1">
              <a:spLocks noChangeArrowheads="1"/>
            </p:cNvSpPr>
            <p:nvPr/>
          </p:nvSpPr>
          <p:spPr bwMode="auto">
            <a:xfrm>
              <a:off x="687" y="1583"/>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spTree>
    <p:extLst>
      <p:ext uri="{BB962C8B-B14F-4D97-AF65-F5344CB8AC3E}">
        <p14:creationId xmlns:p14="http://schemas.microsoft.com/office/powerpoint/2010/main" val="12198906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5496" y="448140"/>
            <a:ext cx="62020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33399"/>
                </a:solidFill>
                <a:latin typeface="Verdana"/>
              </a:rPr>
              <a:t>3. How have ARM’s CPU designs evolved over time?</a:t>
            </a:r>
          </a:p>
        </p:txBody>
      </p:sp>
      <p:sp>
        <p:nvSpPr>
          <p:cNvPr id="14" name="TextBox 13"/>
          <p:cNvSpPr txBox="1"/>
          <p:nvPr/>
        </p:nvSpPr>
        <p:spPr>
          <a:xfrm>
            <a:off x="319976" y="761056"/>
            <a:ext cx="45685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accent6"/>
                </a:solidFill>
                <a:effectLst/>
                <a:uLnTx/>
                <a:uFillTx/>
                <a:latin typeface="Verdana"/>
                <a:ea typeface="+mn-ea"/>
                <a:cs typeface="+mn-cs"/>
              </a:rPr>
              <a:t>Overview of ARM’s CPU core designs</a:t>
            </a:r>
          </a:p>
        </p:txBody>
      </p:sp>
      <p:sp>
        <p:nvSpPr>
          <p:cNvPr id="15" name="Title 1"/>
          <p:cNvSpPr>
            <a:spLocks noGrp="1"/>
          </p:cNvSpPr>
          <p:nvPr>
            <p:ph type="title"/>
          </p:nvPr>
        </p:nvSpPr>
        <p:spPr>
          <a:xfrm>
            <a:off x="0" y="0"/>
            <a:ext cx="9144000" cy="393700"/>
          </a:xfrm>
        </p:spPr>
        <p:txBody>
          <a:bodyPr/>
          <a:lstStyle/>
          <a:p>
            <a:r>
              <a:rPr lang="en-US" sz="1700" dirty="0">
                <a:solidFill>
                  <a:srgbClr val="FFFFFF"/>
                </a:solidFill>
              </a:rPr>
              <a:t>3. How have ARM’s CPU designs evolved? (1)</a:t>
            </a:r>
          </a:p>
        </p:txBody>
      </p:sp>
      <p:sp>
        <p:nvSpPr>
          <p:cNvPr id="26" name="TextBox 25"/>
          <p:cNvSpPr txBox="1"/>
          <p:nvPr/>
        </p:nvSpPr>
        <p:spPr>
          <a:xfrm>
            <a:off x="425079" y="4305001"/>
            <a:ext cx="121219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1" u="none" strike="noStrike" kern="1200" cap="none" spc="0" normalizeH="0" baseline="0" noProof="0" dirty="0">
                <a:ln>
                  <a:noFill/>
                </a:ln>
                <a:solidFill>
                  <a:srgbClr val="000000"/>
                </a:solidFill>
                <a:effectLst/>
                <a:uLnTx/>
                <a:uFillTx/>
                <a:latin typeface="Verdana"/>
                <a:ea typeface="+mn-ea"/>
                <a:cs typeface="+mn-cs"/>
              </a:rPr>
              <a:t>ARM1-ARM3</a:t>
            </a:r>
          </a:p>
        </p:txBody>
      </p:sp>
      <p:sp>
        <p:nvSpPr>
          <p:cNvPr id="27" name="TextBox 26"/>
          <p:cNvSpPr txBox="1"/>
          <p:nvPr/>
        </p:nvSpPr>
        <p:spPr>
          <a:xfrm>
            <a:off x="139321" y="4764530"/>
            <a:ext cx="1754006"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26-bit address bus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32-bit data buses</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1" name="TextBox 30"/>
          <p:cNvSpPr txBox="1"/>
          <p:nvPr/>
        </p:nvSpPr>
        <p:spPr>
          <a:xfrm>
            <a:off x="2368616" y="4308933"/>
            <a:ext cx="1715534"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1" u="none" strike="noStrike" kern="1200" cap="none" spc="0" normalizeH="0" baseline="0" noProof="0" dirty="0">
                <a:ln>
                  <a:noFill/>
                </a:ln>
                <a:solidFill>
                  <a:srgbClr val="000000"/>
                </a:solidFill>
                <a:effectLst/>
                <a:uLnTx/>
                <a:uFillTx/>
                <a:latin typeface="Verdana"/>
                <a:ea typeface="+mn-ea"/>
                <a:cs typeface="+mn-cs"/>
              </a:rPr>
              <a:t>ARM6xx-ARM11xx</a:t>
            </a:r>
          </a:p>
        </p:txBody>
      </p:sp>
      <p:sp>
        <p:nvSpPr>
          <p:cNvPr id="32" name="TextBox 31"/>
          <p:cNvSpPr txBox="1"/>
          <p:nvPr/>
        </p:nvSpPr>
        <p:spPr>
          <a:xfrm>
            <a:off x="2350568" y="4772399"/>
            <a:ext cx="1754006"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32-bit address bus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32-bit data buses</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2" name="TextBox 41"/>
          <p:cNvSpPr txBox="1"/>
          <p:nvPr/>
        </p:nvSpPr>
        <p:spPr>
          <a:xfrm>
            <a:off x="6823385" y="4357807"/>
            <a:ext cx="2042547" cy="5180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altLang="en-US" sz="1300" b="0" i="1" u="none" strike="noStrike" kern="1200" cap="none" spc="0" normalizeH="0" baseline="0" noProof="0" dirty="0">
                <a:ln>
                  <a:noFill/>
                </a:ln>
                <a:solidFill>
                  <a:srgbClr val="000000"/>
                </a:solidFill>
                <a:effectLst/>
                <a:uLnTx/>
                <a:uFillTx/>
                <a:latin typeface="Verdana"/>
                <a:ea typeface="+mn-ea"/>
                <a:cs typeface="+mn-cs"/>
              </a:rPr>
              <a:t>  Target </a:t>
            </a:r>
            <a:r>
              <a:rPr kumimoji="0" lang="en-US" altLang="en-US" sz="1300" b="0" i="1" u="none" strike="noStrike" kern="1200" cap="none" spc="0" normalizeH="0" baseline="0" noProof="0" dirty="0">
                <a:ln>
                  <a:noFill/>
                </a:ln>
                <a:solidFill>
                  <a:srgbClr val="0070C0"/>
                </a:solidFill>
                <a:effectLst/>
                <a:uLnTx/>
                <a:uFillTx/>
                <a:latin typeface="Verdana"/>
                <a:ea typeface="+mn-ea"/>
                <a:cs typeface="+mn-cs"/>
              </a:rPr>
              <a:t>infrastructure</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altLang="en-US" sz="1300" b="0" i="1" u="none" strike="noStrike" kern="1200" cap="none" spc="0" normalizeH="0" baseline="0" noProof="0" dirty="0">
                <a:ln>
                  <a:noFill/>
                </a:ln>
                <a:solidFill>
                  <a:srgbClr val="0070C0"/>
                </a:solidFill>
                <a:effectLst/>
                <a:uLnTx/>
                <a:uFillTx/>
                <a:latin typeface="Verdana"/>
                <a:ea typeface="+mn-ea"/>
                <a:cs typeface="+mn-cs"/>
              </a:rPr>
              <a:t> (servers, edge)</a:t>
            </a:r>
          </a:p>
        </p:txBody>
      </p:sp>
      <p:sp>
        <p:nvSpPr>
          <p:cNvPr id="12" name="Rectangle 11"/>
          <p:cNvSpPr/>
          <p:nvPr/>
        </p:nvSpPr>
        <p:spPr>
          <a:xfrm>
            <a:off x="4360687" y="4345320"/>
            <a:ext cx="2552708" cy="10926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0" i="0" u="none" strike="noStrike" kern="1200" cap="none" spc="0" normalizeH="0" baseline="0" noProof="0" dirty="0">
                <a:ln>
                  <a:noFill/>
                </a:ln>
                <a:solidFill>
                  <a:srgbClr val="000000"/>
                </a:solidFill>
                <a:effectLst/>
                <a:uLnTx/>
                <a:uFillTx/>
                <a:latin typeface="Verdana"/>
                <a:ea typeface="+mn-ea"/>
                <a:cs typeface="+mn-cs"/>
              </a:rPr>
              <a:t>Mainly target </a:t>
            </a:r>
            <a:r>
              <a:rPr kumimoji="0" lang="en-GB" altLang="en-US" sz="1300" b="0" i="0" u="none" strike="noStrike" kern="1200" cap="none" spc="0" normalizeH="0" baseline="0" noProof="0" dirty="0">
                <a:ln>
                  <a:noFill/>
                </a:ln>
                <a:solidFill>
                  <a:srgbClr val="0070C0"/>
                </a:solidFill>
                <a:effectLst/>
                <a:uLnTx/>
                <a:uFillTx/>
                <a:latin typeface="Verdana"/>
                <a:ea typeface="+mn-ea"/>
                <a:cs typeface="+mn-cs"/>
              </a:rPr>
              <a:t>mobiles</a:t>
            </a:r>
            <a:r>
              <a:rPr kumimoji="0" lang="en-GB" altLang="en-US" sz="13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0" i="0" u="none" strike="noStrike" kern="1200" cap="none" spc="0" normalizeH="0" baseline="0" noProof="0" dirty="0">
                <a:ln>
                  <a:noFill/>
                </a:ln>
                <a:solidFill>
                  <a:srgbClr val="000000"/>
                </a:solidFill>
                <a:effectLst/>
                <a:uLnTx/>
                <a:uFillTx/>
                <a:latin typeface="Verdana"/>
                <a:ea typeface="+mn-ea"/>
                <a:cs typeface="+mn-cs"/>
              </a:rPr>
              <a:t>though several vendors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0" i="0" u="none" strike="noStrike" kern="1200" cap="none" spc="0" normalizeH="0" baseline="0" noProof="0" dirty="0">
                <a:ln>
                  <a:noFill/>
                </a:ln>
                <a:solidFill>
                  <a:srgbClr val="000000"/>
                </a:solidFill>
                <a:effectLst/>
                <a:uLnTx/>
                <a:uFillTx/>
                <a:latin typeface="Verdana"/>
                <a:ea typeface="+mn-ea"/>
                <a:cs typeface="+mn-cs"/>
              </a:rPr>
              <a:t>entered the market with</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0" i="0" u="none" strike="noStrike" kern="1200" cap="none" spc="0" normalizeH="0" baseline="0" noProof="0" dirty="0">
                <a:ln>
                  <a:noFill/>
                </a:ln>
                <a:solidFill>
                  <a:srgbClr val="000000"/>
                </a:solidFill>
                <a:effectLst/>
                <a:uLnTx/>
                <a:uFillTx/>
                <a:latin typeface="Verdana"/>
                <a:ea typeface="+mn-ea"/>
                <a:cs typeface="+mn-cs"/>
              </a:rPr>
              <a:t>Armv8.0-A or v8.2-A based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0" i="0" u="none" strike="noStrike" kern="1200" cap="none" spc="0" normalizeH="0" baseline="0" noProof="0" dirty="0">
                <a:ln>
                  <a:noFill/>
                </a:ln>
                <a:solidFill>
                  <a:srgbClr val="000000"/>
                </a:solidFill>
                <a:effectLst/>
                <a:uLnTx/>
                <a:uFillTx/>
                <a:latin typeface="Verdana"/>
                <a:ea typeface="+mn-ea"/>
                <a:cs typeface="+mn-cs"/>
              </a:rPr>
              <a:t>server designs as well.</a:t>
            </a:r>
            <a:endParaRPr kumimoji="0" lang="en-US" alt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3" name="TextBox 52"/>
          <p:cNvSpPr txBox="1"/>
          <p:nvPr/>
        </p:nvSpPr>
        <p:spPr>
          <a:xfrm>
            <a:off x="1469008" y="5719858"/>
            <a:ext cx="1135247"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3.1</a:t>
            </a:r>
          </a:p>
        </p:txBody>
      </p:sp>
      <p:sp>
        <p:nvSpPr>
          <p:cNvPr id="54" name="Right Brace 53"/>
          <p:cNvSpPr/>
          <p:nvPr/>
        </p:nvSpPr>
        <p:spPr bwMode="auto">
          <a:xfrm rot="5400000">
            <a:off x="5518045" y="4421354"/>
            <a:ext cx="196390" cy="2232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5" name="TextBox 54"/>
          <p:cNvSpPr txBox="1"/>
          <p:nvPr/>
        </p:nvSpPr>
        <p:spPr>
          <a:xfrm>
            <a:off x="4740311" y="5748588"/>
            <a:ext cx="1676894"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Sections 3.2-3.6</a:t>
            </a:r>
          </a:p>
        </p:txBody>
      </p:sp>
      <p:sp>
        <p:nvSpPr>
          <p:cNvPr id="57" name="Right Brace 56"/>
          <p:cNvSpPr/>
          <p:nvPr/>
        </p:nvSpPr>
        <p:spPr bwMode="auto">
          <a:xfrm rot="5400000">
            <a:off x="7876035" y="4627121"/>
            <a:ext cx="196390" cy="1800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8" name="TextBox 57"/>
          <p:cNvSpPr txBox="1"/>
          <p:nvPr/>
        </p:nvSpPr>
        <p:spPr>
          <a:xfrm>
            <a:off x="7272300" y="6128306"/>
            <a:ext cx="1422184"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Not discussed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in this Chapter</a:t>
            </a:r>
          </a:p>
        </p:txBody>
      </p:sp>
      <p:sp>
        <p:nvSpPr>
          <p:cNvPr id="47" name="Right Brace 46"/>
          <p:cNvSpPr/>
          <p:nvPr/>
        </p:nvSpPr>
        <p:spPr bwMode="auto">
          <a:xfrm rot="5400000">
            <a:off x="1953433" y="3619121"/>
            <a:ext cx="196390" cy="3816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Rounded Rectangle 1"/>
          <p:cNvSpPr/>
          <p:nvPr/>
        </p:nvSpPr>
        <p:spPr bwMode="auto">
          <a:xfrm>
            <a:off x="-10134" y="1404406"/>
            <a:ext cx="9144000" cy="2877853"/>
          </a:xfrm>
          <a:prstGeom prst="roundRect">
            <a:avLst/>
          </a:prstGeom>
          <a:solidFill>
            <a:srgbClr val="DDF2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2" name="Line 17"/>
          <p:cNvSpPr>
            <a:spLocks noChangeShapeType="1"/>
          </p:cNvSpPr>
          <p:nvPr/>
        </p:nvSpPr>
        <p:spPr bwMode="auto">
          <a:xfrm flipV="1">
            <a:off x="1031216" y="2848522"/>
            <a:ext cx="216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6" name="Line 22"/>
          <p:cNvSpPr>
            <a:spLocks noChangeShapeType="1"/>
          </p:cNvSpPr>
          <p:nvPr/>
        </p:nvSpPr>
        <p:spPr bwMode="auto">
          <a:xfrm>
            <a:off x="2096725" y="2595935"/>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59" name="Line 25"/>
          <p:cNvSpPr>
            <a:spLocks noChangeShapeType="1"/>
          </p:cNvSpPr>
          <p:nvPr/>
        </p:nvSpPr>
        <p:spPr bwMode="auto">
          <a:xfrm>
            <a:off x="1014185" y="2837971"/>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0" name="Line 29"/>
          <p:cNvSpPr>
            <a:spLocks noChangeShapeType="1"/>
          </p:cNvSpPr>
          <p:nvPr/>
        </p:nvSpPr>
        <p:spPr bwMode="auto">
          <a:xfrm flipH="1">
            <a:off x="3188230" y="2855528"/>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61" name="Oval 13"/>
          <p:cNvSpPr>
            <a:spLocks noChangeArrowheads="1"/>
          </p:cNvSpPr>
          <p:nvPr/>
        </p:nvSpPr>
        <p:spPr bwMode="auto">
          <a:xfrm>
            <a:off x="979576" y="2990324"/>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2" name="Oval 13"/>
          <p:cNvSpPr>
            <a:spLocks noChangeArrowheads="1"/>
          </p:cNvSpPr>
          <p:nvPr/>
        </p:nvSpPr>
        <p:spPr bwMode="auto">
          <a:xfrm>
            <a:off x="3139496" y="2985561"/>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3" name="Text Box 7"/>
          <p:cNvSpPr txBox="1">
            <a:spLocks noChangeArrowheads="1"/>
          </p:cNvSpPr>
          <p:nvPr/>
        </p:nvSpPr>
        <p:spPr bwMode="auto">
          <a:xfrm>
            <a:off x="-89034" y="3109897"/>
            <a:ext cx="2212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1" i="0" u="none" strike="noStrike" kern="1200" cap="none" spc="0" normalizeH="0" baseline="0" noProof="0" dirty="0">
                <a:ln>
                  <a:noFill/>
                </a:ln>
                <a:solidFill>
                  <a:srgbClr val="000000"/>
                </a:solidFill>
                <a:effectLst/>
                <a:uLnTx/>
                <a:uFillTx/>
                <a:latin typeface="Verdana" pitchFamily="34" charset="0"/>
                <a:ea typeface="+mn-ea"/>
                <a:cs typeface="+mn-cs"/>
              </a:rPr>
              <a:t>CPU cores based on the </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Armv1–v2 ISA</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4" name="TextBox 63"/>
          <p:cNvSpPr txBox="1"/>
          <p:nvPr/>
        </p:nvSpPr>
        <p:spPr>
          <a:xfrm>
            <a:off x="91820" y="3684410"/>
            <a:ext cx="1888659"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00" b="0" i="1" u="none" strike="noStrike" kern="1200" cap="none" spc="0" normalizeH="0" baseline="0" noProof="0" dirty="0">
                <a:ln>
                  <a:noFill/>
                </a:ln>
                <a:solidFill>
                  <a:srgbClr val="000000"/>
                </a:solidFill>
                <a:effectLst/>
                <a:uLnTx/>
                <a:uFillTx/>
                <a:latin typeface="Verdana"/>
                <a:ea typeface="+mn-ea"/>
                <a:cs typeface="+mn-cs"/>
              </a:rPr>
              <a:t>(</a:t>
            </a:r>
            <a:r>
              <a:rPr kumimoji="0" lang="hu-HU" altLang="en-US" sz="1300" b="0" i="1" u="none" strike="noStrike" kern="1200" cap="none" spc="0" normalizeH="0" baseline="0" noProof="0" dirty="0">
                <a:ln>
                  <a:noFill/>
                </a:ln>
                <a:solidFill>
                  <a:srgbClr val="000000"/>
                </a:solidFill>
                <a:effectLst/>
                <a:uLnTx/>
                <a:uFillTx/>
                <a:latin typeface="Verdana"/>
                <a:ea typeface="+mn-ea"/>
                <a:cs typeface="+mn-cs"/>
              </a:rPr>
              <a:t>Earl</a:t>
            </a:r>
            <a:r>
              <a:rPr kumimoji="0" lang="en-US" altLang="en-US" sz="1300" b="0" i="1" u="none" strike="noStrike" kern="1200" cap="none" spc="0" normalizeH="0" baseline="0" noProof="0" dirty="0" err="1">
                <a:ln>
                  <a:noFill/>
                </a:ln>
                <a:solidFill>
                  <a:srgbClr val="000000"/>
                </a:solidFill>
                <a:effectLst/>
                <a:uLnTx/>
                <a:uFillTx/>
                <a:latin typeface="Verdana"/>
                <a:ea typeface="+mn-ea"/>
                <a:cs typeface="+mn-cs"/>
              </a:rPr>
              <a:t>i</a:t>
            </a:r>
            <a:r>
              <a:rPr kumimoji="0" lang="hu-HU" altLang="en-US" sz="1300" b="0" i="1" u="none" strike="noStrike" kern="1200" cap="none" spc="0" normalizeH="0" baseline="0" noProof="0" dirty="0">
                <a:ln>
                  <a:noFill/>
                </a:ln>
                <a:solidFill>
                  <a:srgbClr val="000000"/>
                </a:solidFill>
                <a:effectLst/>
                <a:uLnTx/>
                <a:uFillTx/>
                <a:latin typeface="Verdana"/>
                <a:ea typeface="+mn-ea"/>
                <a:cs typeface="+mn-cs"/>
              </a:rPr>
              <a:t>est ARM </a:t>
            </a:r>
            <a:r>
              <a:rPr kumimoji="0" lang="en-US" altLang="en-US" sz="1300" b="0" i="1" u="none" strike="noStrike" kern="1200" cap="none" spc="0" normalizeH="0" baseline="0" noProof="0" dirty="0">
                <a:ln>
                  <a:noFill/>
                </a:ln>
                <a:solidFill>
                  <a:srgbClr val="000000"/>
                </a:solidFill>
                <a:effectLst/>
                <a:uLnTx/>
                <a:uFillTx/>
                <a:latin typeface="Verdana"/>
                <a:ea typeface="+mn-ea"/>
                <a:cs typeface="+mn-cs"/>
              </a:rPr>
              <a:t>cores</a:t>
            </a:r>
            <a:r>
              <a:rPr kumimoji="0" lang="hu-HU" altLang="en-US"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65" name="TextBox 64"/>
          <p:cNvSpPr txBox="1"/>
          <p:nvPr/>
        </p:nvSpPr>
        <p:spPr>
          <a:xfrm>
            <a:off x="279549" y="3909435"/>
            <a:ext cx="145264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19</a:t>
            </a:r>
            <a:r>
              <a:rPr kumimoji="0" lang="hu-HU" sz="1300" b="0" i="0" u="none" strike="noStrike" kern="1200" cap="none" spc="0" normalizeH="0" baseline="0" noProof="0" dirty="0">
                <a:ln>
                  <a:noFill/>
                </a:ln>
                <a:solidFill>
                  <a:srgbClr val="000000"/>
                </a:solidFill>
                <a:effectLst/>
                <a:uLnTx/>
                <a:uFillTx/>
                <a:latin typeface="Verdana"/>
                <a:ea typeface="+mn-ea"/>
                <a:cs typeface="+mn-cs"/>
              </a:rPr>
              <a:t>85</a:t>
            </a:r>
            <a:r>
              <a:rPr kumimoji="0" lang="en-US" sz="1300" b="0" i="0" u="none" strike="noStrike" kern="1200" cap="none" spc="0" normalizeH="0" baseline="0" noProof="0" dirty="0">
                <a:ln>
                  <a:noFill/>
                </a:ln>
                <a:solidFill>
                  <a:srgbClr val="000000"/>
                </a:solidFill>
                <a:effectLst/>
                <a:uLnTx/>
                <a:uFillTx/>
                <a:latin typeface="Verdana"/>
                <a:ea typeface="+mn-ea"/>
                <a:cs typeface="+mn-cs"/>
              </a:rPr>
              <a:t>-199</a:t>
            </a:r>
            <a:r>
              <a:rPr kumimoji="0" lang="hu-HU" sz="1300" b="0" i="0" u="none" strike="noStrike" kern="1200" cap="none" spc="0" normalizeH="0" baseline="0" noProof="0" dirty="0">
                <a:ln>
                  <a:noFill/>
                </a:ln>
                <a:solidFill>
                  <a:srgbClr val="000000"/>
                </a:solidFill>
                <a:effectLst/>
                <a:uLnTx/>
                <a:uFillTx/>
                <a:latin typeface="Verdana"/>
                <a:ea typeface="+mn-ea"/>
                <a:cs typeface="+mn-cs"/>
              </a:rPr>
              <a:t>0</a:t>
            </a:r>
            <a:r>
              <a:rPr kumimoji="0" lang="en-US" sz="13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66" name="Text Box 7"/>
          <p:cNvSpPr txBox="1">
            <a:spLocks noChangeArrowheads="1"/>
          </p:cNvSpPr>
          <p:nvPr/>
        </p:nvSpPr>
        <p:spPr bwMode="auto">
          <a:xfrm>
            <a:off x="2195735" y="3111643"/>
            <a:ext cx="20442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1" i="0" u="none" strike="noStrike" kern="1200" cap="none" spc="0" normalizeH="0" baseline="0" noProof="0" dirty="0">
                <a:ln>
                  <a:noFill/>
                </a:ln>
                <a:solidFill>
                  <a:srgbClr val="000000"/>
                </a:solidFill>
                <a:effectLst/>
                <a:uLnTx/>
                <a:uFillTx/>
                <a:latin typeface="Verdana" pitchFamily="34" charset="0"/>
                <a:ea typeface="+mn-ea"/>
                <a:cs typeface="+mn-cs"/>
              </a:rPr>
              <a:t>CPU cores based on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the Armv3–v6 ISA</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7" name="TextBox 66"/>
          <p:cNvSpPr txBox="1"/>
          <p:nvPr/>
        </p:nvSpPr>
        <p:spPr>
          <a:xfrm>
            <a:off x="2394592" y="3693464"/>
            <a:ext cx="1688283"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00" b="0" i="1" u="none" strike="noStrike" kern="1200" cap="none" spc="0" normalizeH="0" baseline="0" noProof="0" dirty="0">
                <a:ln>
                  <a:noFill/>
                </a:ln>
                <a:solidFill>
                  <a:srgbClr val="000000"/>
                </a:solidFill>
                <a:effectLst/>
                <a:uLnTx/>
                <a:uFillTx/>
                <a:latin typeface="Verdana"/>
                <a:ea typeface="+mn-ea"/>
                <a:cs typeface="+mn-cs"/>
              </a:rPr>
              <a:t>(</a:t>
            </a:r>
            <a:r>
              <a:rPr kumimoji="0" lang="hu-HU" altLang="en-US" sz="1300" b="0" i="1" u="none" strike="noStrike" kern="1200" cap="none" spc="0" normalizeH="0" baseline="0" noProof="0" dirty="0">
                <a:ln>
                  <a:noFill/>
                </a:ln>
                <a:solidFill>
                  <a:srgbClr val="000000"/>
                </a:solidFill>
                <a:effectLst/>
                <a:uLnTx/>
                <a:uFillTx/>
                <a:latin typeface="Verdana"/>
                <a:ea typeface="+mn-ea"/>
                <a:cs typeface="+mn-cs"/>
              </a:rPr>
              <a:t>Early ARM </a:t>
            </a:r>
            <a:r>
              <a:rPr kumimoji="0" lang="en-US" altLang="en-US" sz="1300" b="0" i="1" u="none" strike="noStrike" kern="1200" cap="none" spc="0" normalizeH="0" baseline="0" noProof="0" dirty="0">
                <a:ln>
                  <a:noFill/>
                </a:ln>
                <a:solidFill>
                  <a:srgbClr val="000000"/>
                </a:solidFill>
                <a:effectLst/>
                <a:uLnTx/>
                <a:uFillTx/>
                <a:latin typeface="Verdana"/>
                <a:ea typeface="+mn-ea"/>
                <a:cs typeface="+mn-cs"/>
              </a:rPr>
              <a:t>cores</a:t>
            </a:r>
            <a:r>
              <a:rPr kumimoji="0" lang="hu-HU" altLang="en-US"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68" name="TextBox 67"/>
          <p:cNvSpPr txBox="1"/>
          <p:nvPr/>
        </p:nvSpPr>
        <p:spPr>
          <a:xfrm>
            <a:off x="2497836" y="3916767"/>
            <a:ext cx="145264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199</a:t>
            </a:r>
            <a:r>
              <a:rPr kumimoji="0" lang="hu-HU" sz="1300" b="0" i="0" u="none" strike="noStrike" kern="1200" cap="none" spc="0" normalizeH="0" baseline="0" noProof="0" dirty="0">
                <a:ln>
                  <a:noFill/>
                </a:ln>
                <a:solidFill>
                  <a:srgbClr val="000000"/>
                </a:solidFill>
                <a:effectLst/>
                <a:uLnTx/>
                <a:uFillTx/>
                <a:latin typeface="Verdana"/>
                <a:ea typeface="+mn-ea"/>
                <a:cs typeface="+mn-cs"/>
              </a:rPr>
              <a:t>1</a:t>
            </a:r>
            <a:r>
              <a:rPr kumimoji="0" lang="en-US" sz="1300" b="0" i="0" u="none" strike="noStrike" kern="1200" cap="none" spc="0" normalizeH="0" baseline="0" noProof="0" dirty="0">
                <a:ln>
                  <a:noFill/>
                </a:ln>
                <a:solidFill>
                  <a:srgbClr val="000000"/>
                </a:solidFill>
                <a:effectLst/>
                <a:uLnTx/>
                <a:uFillTx/>
                <a:latin typeface="Verdana"/>
                <a:ea typeface="+mn-ea"/>
                <a:cs typeface="+mn-cs"/>
              </a:rPr>
              <a:t>-2004)</a:t>
            </a:r>
          </a:p>
        </p:txBody>
      </p:sp>
      <p:sp>
        <p:nvSpPr>
          <p:cNvPr id="69" name="Line 22"/>
          <p:cNvSpPr>
            <a:spLocks noChangeShapeType="1"/>
          </p:cNvSpPr>
          <p:nvPr/>
        </p:nvSpPr>
        <p:spPr bwMode="auto">
          <a:xfrm>
            <a:off x="5666212" y="2738490"/>
            <a:ext cx="0" cy="39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70" name="Text Box 7"/>
          <p:cNvSpPr txBox="1">
            <a:spLocks noChangeArrowheads="1"/>
          </p:cNvSpPr>
          <p:nvPr/>
        </p:nvSpPr>
        <p:spPr bwMode="auto">
          <a:xfrm>
            <a:off x="4239991" y="3110061"/>
            <a:ext cx="283531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1" i="0" u="none" strike="noStrike" kern="1200" cap="none" spc="0" normalizeH="0" baseline="0" noProof="0" dirty="0">
                <a:ln>
                  <a:noFill/>
                </a:ln>
                <a:solidFill>
                  <a:srgbClr val="000000"/>
                </a:solidFill>
                <a:effectLst/>
                <a:uLnTx/>
                <a:uFillTx/>
                <a:latin typeface="Verdana" pitchFamily="34" charset="0"/>
                <a:ea typeface="+mn-ea"/>
                <a:cs typeface="+mn-cs"/>
              </a:rPr>
              <a:t>CPU cores 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1" i="0" u="none" strike="noStrike" kern="1200" cap="none" spc="0" normalizeH="0" baseline="0" noProof="0" dirty="0">
                <a:ln>
                  <a:noFill/>
                </a:ln>
                <a:solidFill>
                  <a:srgbClr val="000000"/>
                </a:solidFill>
                <a:effectLst/>
                <a:uLnTx/>
                <a:uFillTx/>
                <a:latin typeface="Verdana" pitchFamily="34" charset="0"/>
                <a:ea typeface="+mn-ea"/>
                <a:cs typeface="+mn-cs"/>
              </a:rPr>
              <a:t>the</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Armv7 – Armv</a:t>
            </a:r>
            <a:r>
              <a:rPr kumimoji="0" lang="en-GB" altLang="en-US" sz="1300" b="1" i="0" u="none" strike="noStrike" kern="1200" cap="none" spc="0" normalizeH="0" baseline="0" noProof="0" dirty="0">
                <a:ln>
                  <a:noFill/>
                </a:ln>
                <a:solidFill>
                  <a:srgbClr val="000000"/>
                </a:solidFill>
                <a:effectLst/>
                <a:uLnTx/>
                <a:uFillTx/>
                <a:latin typeface="Verdana" pitchFamily="34" charset="0"/>
                <a:ea typeface="+mn-ea"/>
                <a:cs typeface="+mn-cs"/>
              </a:rPr>
              <a:t>9</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ISA</a:t>
            </a:r>
            <a:endParaRPr kumimoji="0" lang="en-GB"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1" name="Text Box 7"/>
          <p:cNvSpPr txBox="1">
            <a:spLocks noChangeArrowheads="1"/>
          </p:cNvSpPr>
          <p:nvPr/>
        </p:nvSpPr>
        <p:spPr bwMode="auto">
          <a:xfrm>
            <a:off x="6628460" y="3112134"/>
            <a:ext cx="24451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1" i="0" u="none" strike="noStrike" kern="1200" cap="none" spc="0" normalizeH="0" baseline="0" noProof="0" dirty="0">
                <a:ln>
                  <a:noFill/>
                </a:ln>
                <a:solidFill>
                  <a:srgbClr val="000000"/>
                </a:solidFill>
                <a:effectLst/>
                <a:uLnTx/>
                <a:uFillTx/>
                <a:latin typeface="Verdana" pitchFamily="34" charset="0"/>
                <a:ea typeface="+mn-ea"/>
                <a:cs typeface="+mn-cs"/>
              </a:rPr>
              <a:t>CPU cores 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300" b="1" i="0" u="none" strike="noStrike" kern="1200" cap="none" spc="0" normalizeH="0" baseline="0" noProof="0" dirty="0">
                <a:ln>
                  <a:noFill/>
                </a:ln>
                <a:solidFill>
                  <a:srgbClr val="000000"/>
                </a:solidFill>
                <a:effectLst/>
                <a:uLnTx/>
                <a:uFillTx/>
                <a:latin typeface="Verdana" pitchFamily="34" charset="0"/>
                <a:ea typeface="+mn-ea"/>
                <a:cs typeface="+mn-cs"/>
              </a:rPr>
              <a:t>the </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Armv</a:t>
            </a:r>
            <a:r>
              <a:rPr kumimoji="0" lang="en-GB" altLang="en-US" sz="1300" b="1" i="0" u="none" strike="noStrike" kern="1200" cap="none" spc="0" normalizeH="0" baseline="0" noProof="0" dirty="0">
                <a:ln>
                  <a:noFill/>
                </a:ln>
                <a:solidFill>
                  <a:srgbClr val="000000"/>
                </a:solidFill>
                <a:effectLst/>
                <a:uLnTx/>
                <a:uFillTx/>
                <a:latin typeface="Verdana" pitchFamily="34" charset="0"/>
                <a:ea typeface="+mn-ea"/>
                <a:cs typeface="+mn-cs"/>
              </a:rPr>
              <a:t>9 ISA</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2" name="TextBox 71"/>
          <p:cNvSpPr txBox="1"/>
          <p:nvPr/>
        </p:nvSpPr>
        <p:spPr>
          <a:xfrm>
            <a:off x="7318440" y="3861322"/>
            <a:ext cx="1119217"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Since 2021</a:t>
            </a:r>
          </a:p>
        </p:txBody>
      </p:sp>
      <p:sp>
        <p:nvSpPr>
          <p:cNvPr id="73" name="Rectangle 72"/>
          <p:cNvSpPr/>
          <p:nvPr/>
        </p:nvSpPr>
        <p:spPr>
          <a:xfrm>
            <a:off x="5096781" y="3868795"/>
            <a:ext cx="1119217" cy="292388"/>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GB" altLang="en-US" sz="1300" b="0" i="0" u="none" strike="noStrike" kern="1200" cap="none" spc="0" normalizeH="0" baseline="0" noProof="0" dirty="0">
                <a:ln>
                  <a:noFill/>
                </a:ln>
                <a:solidFill>
                  <a:srgbClr val="000000"/>
                </a:solidFill>
                <a:effectLst/>
                <a:uLnTx/>
                <a:uFillTx/>
                <a:latin typeface="Verdana"/>
                <a:ea typeface="+mn-ea"/>
                <a:cs typeface="+mn-cs"/>
              </a:rPr>
              <a:t>Since 2004</a:t>
            </a:r>
          </a:p>
        </p:txBody>
      </p:sp>
      <p:sp>
        <p:nvSpPr>
          <p:cNvPr id="74" name="Text Box 7"/>
          <p:cNvSpPr txBox="1">
            <a:spLocks noChangeArrowheads="1"/>
          </p:cNvSpPr>
          <p:nvPr/>
        </p:nvSpPr>
        <p:spPr bwMode="auto">
          <a:xfrm>
            <a:off x="1028497" y="2289208"/>
            <a:ext cx="2499387" cy="29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ARM’s early CPU cores</a:t>
            </a:r>
          </a:p>
        </p:txBody>
      </p:sp>
      <p:sp>
        <p:nvSpPr>
          <p:cNvPr id="75" name="Text Box 16"/>
          <p:cNvSpPr txBox="1">
            <a:spLocks noChangeArrowheads="1"/>
          </p:cNvSpPr>
          <p:nvPr/>
        </p:nvSpPr>
        <p:spPr bwMode="auto">
          <a:xfrm>
            <a:off x="3334644" y="1470810"/>
            <a:ext cx="243368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ARM</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’s</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GB" altLang="en-US" sz="1300" b="1" i="0" u="none" strike="noStrike" kern="1200" cap="none" spc="0" normalizeH="0" baseline="0" noProof="0" dirty="0">
                <a:ln>
                  <a:noFill/>
                </a:ln>
                <a:solidFill>
                  <a:srgbClr val="000000"/>
                </a:solidFill>
                <a:effectLst/>
                <a:uLnTx/>
                <a:uFillTx/>
                <a:latin typeface="Verdana" pitchFamily="34" charset="0"/>
                <a:ea typeface="+mn-ea"/>
                <a:cs typeface="+mn-cs"/>
              </a:rPr>
              <a:t>CPU core designs</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6" name="Line 17"/>
          <p:cNvSpPr>
            <a:spLocks noChangeShapeType="1"/>
          </p:cNvSpPr>
          <p:nvPr/>
        </p:nvSpPr>
        <p:spPr bwMode="auto">
          <a:xfrm flipV="1">
            <a:off x="2140482" y="2046082"/>
            <a:ext cx="576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77" name="Line 22"/>
          <p:cNvSpPr>
            <a:spLocks noChangeShapeType="1"/>
          </p:cNvSpPr>
          <p:nvPr/>
        </p:nvSpPr>
        <p:spPr bwMode="auto">
          <a:xfrm>
            <a:off x="4740311" y="1793495"/>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78" name="Line 25"/>
          <p:cNvSpPr>
            <a:spLocks noChangeShapeType="1"/>
          </p:cNvSpPr>
          <p:nvPr/>
        </p:nvSpPr>
        <p:spPr bwMode="auto">
          <a:xfrm>
            <a:off x="2122333" y="2035531"/>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79" name="Line 29"/>
          <p:cNvSpPr>
            <a:spLocks noChangeShapeType="1"/>
          </p:cNvSpPr>
          <p:nvPr/>
        </p:nvSpPr>
        <p:spPr bwMode="auto">
          <a:xfrm flipH="1">
            <a:off x="5656390" y="2048409"/>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80" name="Text Box 7"/>
          <p:cNvSpPr txBox="1">
            <a:spLocks noChangeArrowheads="1"/>
          </p:cNvSpPr>
          <p:nvPr/>
        </p:nvSpPr>
        <p:spPr bwMode="auto">
          <a:xfrm>
            <a:off x="4606755" y="2285223"/>
            <a:ext cx="20702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ARM’s Cortex-A</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CPU cores</a:t>
            </a:r>
          </a:p>
        </p:txBody>
      </p:sp>
      <p:sp>
        <p:nvSpPr>
          <p:cNvPr id="81" name="Oval 13"/>
          <p:cNvSpPr>
            <a:spLocks noChangeArrowheads="1"/>
          </p:cNvSpPr>
          <p:nvPr/>
        </p:nvSpPr>
        <p:spPr bwMode="auto">
          <a:xfrm>
            <a:off x="2087724" y="2187884"/>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2" name="Oval 13"/>
          <p:cNvSpPr>
            <a:spLocks noChangeArrowheads="1"/>
          </p:cNvSpPr>
          <p:nvPr/>
        </p:nvSpPr>
        <p:spPr bwMode="auto">
          <a:xfrm>
            <a:off x="5625125" y="2202371"/>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3" name="Text Box 7"/>
          <p:cNvSpPr txBox="1">
            <a:spLocks noChangeArrowheads="1"/>
          </p:cNvSpPr>
          <p:nvPr/>
        </p:nvSpPr>
        <p:spPr bwMode="auto">
          <a:xfrm>
            <a:off x="6772969" y="2285589"/>
            <a:ext cx="221065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ARM’s </a:t>
            </a:r>
            <a:r>
              <a:rPr kumimoji="0" lang="en-US"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Neoverse</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CPU cores</a:t>
            </a:r>
          </a:p>
        </p:txBody>
      </p:sp>
      <p:sp>
        <p:nvSpPr>
          <p:cNvPr id="84" name="Line 29"/>
          <p:cNvSpPr>
            <a:spLocks noChangeShapeType="1"/>
          </p:cNvSpPr>
          <p:nvPr/>
        </p:nvSpPr>
        <p:spPr bwMode="auto">
          <a:xfrm flipH="1">
            <a:off x="7913552" y="20558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85" name="Oval 13"/>
          <p:cNvSpPr>
            <a:spLocks noChangeArrowheads="1"/>
          </p:cNvSpPr>
          <p:nvPr/>
        </p:nvSpPr>
        <p:spPr bwMode="auto">
          <a:xfrm>
            <a:off x="7882287" y="2209837"/>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6" name="Line 22"/>
          <p:cNvSpPr>
            <a:spLocks noChangeShapeType="1"/>
          </p:cNvSpPr>
          <p:nvPr/>
        </p:nvSpPr>
        <p:spPr bwMode="auto">
          <a:xfrm>
            <a:off x="7902370" y="2753352"/>
            <a:ext cx="0" cy="39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4" name="Rectangle: Rounded Corners 3">
            <a:extLst>
              <a:ext uri="{FF2B5EF4-FFF2-40B4-BE49-F238E27FC236}">
                <a16:creationId xmlns:a16="http://schemas.microsoft.com/office/drawing/2014/main" id="{C92CA6EF-F2D5-B3D3-877B-EB71417D83CA}"/>
              </a:ext>
            </a:extLst>
          </p:cNvPr>
          <p:cNvSpPr/>
          <p:nvPr/>
        </p:nvSpPr>
        <p:spPr bwMode="auto">
          <a:xfrm>
            <a:off x="4360687" y="1814154"/>
            <a:ext cx="2587576" cy="370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a:ln>
                <a:noFill/>
              </a:ln>
              <a:solidFill>
                <a:schemeClr val="tx1"/>
              </a:solidFill>
              <a:effectLst/>
              <a:latin typeface="Verdana" pitchFamily="34" charset="0"/>
            </a:endParaRPr>
          </a:p>
        </p:txBody>
      </p:sp>
      <p:sp>
        <p:nvSpPr>
          <p:cNvPr id="5" name="TextBox 4">
            <a:extLst>
              <a:ext uri="{FF2B5EF4-FFF2-40B4-BE49-F238E27FC236}">
                <a16:creationId xmlns:a16="http://schemas.microsoft.com/office/drawing/2014/main" id="{1595CEAB-E9CB-A5FD-FAAF-DF052201B577}"/>
              </a:ext>
            </a:extLst>
          </p:cNvPr>
          <p:cNvSpPr txBox="1"/>
          <p:nvPr/>
        </p:nvSpPr>
        <p:spPr>
          <a:xfrm>
            <a:off x="1234128" y="6050936"/>
            <a:ext cx="1422184"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Not discussed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in this Chapter</a:t>
            </a:r>
          </a:p>
        </p:txBody>
      </p:sp>
    </p:spTree>
    <p:extLst>
      <p:ext uri="{BB962C8B-B14F-4D97-AF65-F5344CB8AC3E}">
        <p14:creationId xmlns:p14="http://schemas.microsoft.com/office/powerpoint/2010/main" val="25821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additive="base">
                                        <p:cTn id="13" dur="500" fill="hold"/>
                                        <p:tgtEl>
                                          <p:spTgt spid="76"/>
                                        </p:tgtEl>
                                        <p:attrNameLst>
                                          <p:attrName>ppt_x</p:attrName>
                                        </p:attrNameLst>
                                      </p:cBhvr>
                                      <p:tavLst>
                                        <p:tav tm="0">
                                          <p:val>
                                            <p:strVal val="#ppt_x"/>
                                          </p:val>
                                        </p:tav>
                                        <p:tav tm="100000">
                                          <p:val>
                                            <p:strVal val="#ppt_x"/>
                                          </p:val>
                                        </p:tav>
                                      </p:tavLst>
                                    </p:anim>
                                    <p:anim calcmode="lin" valueType="num">
                                      <p:cBhvr additive="base">
                                        <p:cTn id="14" dur="500" fill="hold"/>
                                        <p:tgtEl>
                                          <p:spTgt spid="7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additive="base">
                                        <p:cTn id="17" dur="500" fill="hold"/>
                                        <p:tgtEl>
                                          <p:spTgt spid="78"/>
                                        </p:tgtEl>
                                        <p:attrNameLst>
                                          <p:attrName>ppt_x</p:attrName>
                                        </p:attrNameLst>
                                      </p:cBhvr>
                                      <p:tavLst>
                                        <p:tav tm="0">
                                          <p:val>
                                            <p:strVal val="#ppt_x"/>
                                          </p:val>
                                        </p:tav>
                                        <p:tav tm="100000">
                                          <p:val>
                                            <p:strVal val="#ppt_x"/>
                                          </p:val>
                                        </p:tav>
                                      </p:tavLst>
                                    </p:anim>
                                    <p:anim calcmode="lin" valueType="num">
                                      <p:cBhvr additive="base">
                                        <p:cTn id="18" dur="500" fill="hold"/>
                                        <p:tgtEl>
                                          <p:spTgt spid="7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1"/>
                                        </p:tgtEl>
                                        <p:attrNameLst>
                                          <p:attrName>style.visibility</p:attrName>
                                        </p:attrNameLst>
                                      </p:cBhvr>
                                      <p:to>
                                        <p:strVal val="visible"/>
                                      </p:to>
                                    </p:set>
                                    <p:anim calcmode="lin" valueType="num">
                                      <p:cBhvr additive="base">
                                        <p:cTn id="21" dur="500" fill="hold"/>
                                        <p:tgtEl>
                                          <p:spTgt spid="81"/>
                                        </p:tgtEl>
                                        <p:attrNameLst>
                                          <p:attrName>ppt_x</p:attrName>
                                        </p:attrNameLst>
                                      </p:cBhvr>
                                      <p:tavLst>
                                        <p:tav tm="0">
                                          <p:val>
                                            <p:strVal val="#ppt_x"/>
                                          </p:val>
                                        </p:tav>
                                        <p:tav tm="100000">
                                          <p:val>
                                            <p:strVal val="#ppt_x"/>
                                          </p:val>
                                        </p:tav>
                                      </p:tavLst>
                                    </p:anim>
                                    <p:anim calcmode="lin" valueType="num">
                                      <p:cBhvr additive="base">
                                        <p:cTn id="22" dur="500" fill="hold"/>
                                        <p:tgtEl>
                                          <p:spTgt spid="8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additive="base">
                                        <p:cTn id="25" dur="500" fill="hold"/>
                                        <p:tgtEl>
                                          <p:spTgt spid="74"/>
                                        </p:tgtEl>
                                        <p:attrNameLst>
                                          <p:attrName>ppt_x</p:attrName>
                                        </p:attrNameLst>
                                      </p:cBhvr>
                                      <p:tavLst>
                                        <p:tav tm="0">
                                          <p:val>
                                            <p:strVal val="#ppt_x"/>
                                          </p:val>
                                        </p:tav>
                                        <p:tav tm="100000">
                                          <p:val>
                                            <p:strVal val="#ppt_x"/>
                                          </p:val>
                                        </p:tav>
                                      </p:tavLst>
                                    </p:anim>
                                    <p:anim calcmode="lin" valueType="num">
                                      <p:cBhvr additive="base">
                                        <p:cTn id="26" dur="500" fill="hold"/>
                                        <p:tgtEl>
                                          <p:spTgt spid="7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7"/>
                                        </p:tgtEl>
                                        <p:attrNameLst>
                                          <p:attrName>style.visibility</p:attrName>
                                        </p:attrNameLst>
                                      </p:cBhvr>
                                      <p:to>
                                        <p:strVal val="visible"/>
                                      </p:to>
                                    </p:set>
                                    <p:anim calcmode="lin" valueType="num">
                                      <p:cBhvr additive="base">
                                        <p:cTn id="29" dur="500" fill="hold"/>
                                        <p:tgtEl>
                                          <p:spTgt spid="77"/>
                                        </p:tgtEl>
                                        <p:attrNameLst>
                                          <p:attrName>ppt_x</p:attrName>
                                        </p:attrNameLst>
                                      </p:cBhvr>
                                      <p:tavLst>
                                        <p:tav tm="0">
                                          <p:val>
                                            <p:strVal val="#ppt_x"/>
                                          </p:val>
                                        </p:tav>
                                        <p:tav tm="100000">
                                          <p:val>
                                            <p:strVal val="#ppt_x"/>
                                          </p:val>
                                        </p:tav>
                                      </p:tavLst>
                                    </p:anim>
                                    <p:anim calcmode="lin" valueType="num">
                                      <p:cBhvr additive="base">
                                        <p:cTn id="30"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additive="base">
                                        <p:cTn id="51" dur="500" fill="hold"/>
                                        <p:tgtEl>
                                          <p:spTgt spid="53"/>
                                        </p:tgtEl>
                                        <p:attrNameLst>
                                          <p:attrName>ppt_x</p:attrName>
                                        </p:attrNameLst>
                                      </p:cBhvr>
                                      <p:tavLst>
                                        <p:tav tm="0">
                                          <p:val>
                                            <p:strVal val="#ppt_x"/>
                                          </p:val>
                                        </p:tav>
                                        <p:tav tm="100000">
                                          <p:val>
                                            <p:strVal val="#ppt_x"/>
                                          </p:val>
                                        </p:tav>
                                      </p:tavLst>
                                    </p:anim>
                                    <p:anim calcmode="lin" valueType="num">
                                      <p:cBhvr additive="base">
                                        <p:cTn id="52" dur="500" fill="hold"/>
                                        <p:tgtEl>
                                          <p:spTgt spid="5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additive="base">
                                        <p:cTn id="55" dur="500" fill="hold"/>
                                        <p:tgtEl>
                                          <p:spTgt spid="47"/>
                                        </p:tgtEl>
                                        <p:attrNameLst>
                                          <p:attrName>ppt_x</p:attrName>
                                        </p:attrNameLst>
                                      </p:cBhvr>
                                      <p:tavLst>
                                        <p:tav tm="0">
                                          <p:val>
                                            <p:strVal val="#ppt_x"/>
                                          </p:val>
                                        </p:tav>
                                        <p:tav tm="100000">
                                          <p:val>
                                            <p:strVal val="#ppt_x"/>
                                          </p:val>
                                        </p:tav>
                                      </p:tavLst>
                                    </p:anim>
                                    <p:anim calcmode="lin" valueType="num">
                                      <p:cBhvr additive="base">
                                        <p:cTn id="56" dur="500" fill="hold"/>
                                        <p:tgtEl>
                                          <p:spTgt spid="4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additive="base">
                                        <p:cTn id="59" dur="500" fill="hold"/>
                                        <p:tgtEl>
                                          <p:spTgt spid="52"/>
                                        </p:tgtEl>
                                        <p:attrNameLst>
                                          <p:attrName>ppt_x</p:attrName>
                                        </p:attrNameLst>
                                      </p:cBhvr>
                                      <p:tavLst>
                                        <p:tav tm="0">
                                          <p:val>
                                            <p:strVal val="#ppt_x"/>
                                          </p:val>
                                        </p:tav>
                                        <p:tav tm="100000">
                                          <p:val>
                                            <p:strVal val="#ppt_x"/>
                                          </p:val>
                                        </p:tav>
                                      </p:tavLst>
                                    </p:anim>
                                    <p:anim calcmode="lin" valueType="num">
                                      <p:cBhvr additive="base">
                                        <p:cTn id="60" dur="500" fill="hold"/>
                                        <p:tgtEl>
                                          <p:spTgt spid="5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additive="base">
                                        <p:cTn id="63" dur="500" fill="hold"/>
                                        <p:tgtEl>
                                          <p:spTgt spid="56"/>
                                        </p:tgtEl>
                                        <p:attrNameLst>
                                          <p:attrName>ppt_x</p:attrName>
                                        </p:attrNameLst>
                                      </p:cBhvr>
                                      <p:tavLst>
                                        <p:tav tm="0">
                                          <p:val>
                                            <p:strVal val="#ppt_x"/>
                                          </p:val>
                                        </p:tav>
                                        <p:tav tm="100000">
                                          <p:val>
                                            <p:strVal val="#ppt_x"/>
                                          </p:val>
                                        </p:tav>
                                      </p:tavLst>
                                    </p:anim>
                                    <p:anim calcmode="lin" valueType="num">
                                      <p:cBhvr additive="base">
                                        <p:cTn id="64" dur="500" fill="hold"/>
                                        <p:tgtEl>
                                          <p:spTgt spid="5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9"/>
                                        </p:tgtEl>
                                        <p:attrNameLst>
                                          <p:attrName>style.visibility</p:attrName>
                                        </p:attrNameLst>
                                      </p:cBhvr>
                                      <p:to>
                                        <p:strVal val="visible"/>
                                      </p:to>
                                    </p:set>
                                    <p:anim calcmode="lin" valueType="num">
                                      <p:cBhvr additive="base">
                                        <p:cTn id="67" dur="500" fill="hold"/>
                                        <p:tgtEl>
                                          <p:spTgt spid="59"/>
                                        </p:tgtEl>
                                        <p:attrNameLst>
                                          <p:attrName>ppt_x</p:attrName>
                                        </p:attrNameLst>
                                      </p:cBhvr>
                                      <p:tavLst>
                                        <p:tav tm="0">
                                          <p:val>
                                            <p:strVal val="#ppt_x"/>
                                          </p:val>
                                        </p:tav>
                                        <p:tav tm="100000">
                                          <p:val>
                                            <p:strVal val="#ppt_x"/>
                                          </p:val>
                                        </p:tav>
                                      </p:tavLst>
                                    </p:anim>
                                    <p:anim calcmode="lin" valueType="num">
                                      <p:cBhvr additive="base">
                                        <p:cTn id="68" dur="500" fill="hold"/>
                                        <p:tgtEl>
                                          <p:spTgt spid="5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anim calcmode="lin" valueType="num">
                                      <p:cBhvr additive="base">
                                        <p:cTn id="71" dur="500" fill="hold"/>
                                        <p:tgtEl>
                                          <p:spTgt spid="60"/>
                                        </p:tgtEl>
                                        <p:attrNameLst>
                                          <p:attrName>ppt_x</p:attrName>
                                        </p:attrNameLst>
                                      </p:cBhvr>
                                      <p:tavLst>
                                        <p:tav tm="0">
                                          <p:val>
                                            <p:strVal val="#ppt_x"/>
                                          </p:val>
                                        </p:tav>
                                        <p:tav tm="100000">
                                          <p:val>
                                            <p:strVal val="#ppt_x"/>
                                          </p:val>
                                        </p:tav>
                                      </p:tavLst>
                                    </p:anim>
                                    <p:anim calcmode="lin" valueType="num">
                                      <p:cBhvr additive="base">
                                        <p:cTn id="72" dur="500" fill="hold"/>
                                        <p:tgtEl>
                                          <p:spTgt spid="6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1"/>
                                        </p:tgtEl>
                                        <p:attrNameLst>
                                          <p:attrName>style.visibility</p:attrName>
                                        </p:attrNameLst>
                                      </p:cBhvr>
                                      <p:to>
                                        <p:strVal val="visible"/>
                                      </p:to>
                                    </p:set>
                                    <p:anim calcmode="lin" valueType="num">
                                      <p:cBhvr additive="base">
                                        <p:cTn id="75" dur="500" fill="hold"/>
                                        <p:tgtEl>
                                          <p:spTgt spid="61"/>
                                        </p:tgtEl>
                                        <p:attrNameLst>
                                          <p:attrName>ppt_x</p:attrName>
                                        </p:attrNameLst>
                                      </p:cBhvr>
                                      <p:tavLst>
                                        <p:tav tm="0">
                                          <p:val>
                                            <p:strVal val="#ppt_x"/>
                                          </p:val>
                                        </p:tav>
                                        <p:tav tm="100000">
                                          <p:val>
                                            <p:strVal val="#ppt_x"/>
                                          </p:val>
                                        </p:tav>
                                      </p:tavLst>
                                    </p:anim>
                                    <p:anim calcmode="lin" valueType="num">
                                      <p:cBhvr additive="base">
                                        <p:cTn id="76" dur="500" fill="hold"/>
                                        <p:tgtEl>
                                          <p:spTgt spid="6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anim calcmode="lin" valueType="num">
                                      <p:cBhvr additive="base">
                                        <p:cTn id="79" dur="500" fill="hold"/>
                                        <p:tgtEl>
                                          <p:spTgt spid="62"/>
                                        </p:tgtEl>
                                        <p:attrNameLst>
                                          <p:attrName>ppt_x</p:attrName>
                                        </p:attrNameLst>
                                      </p:cBhvr>
                                      <p:tavLst>
                                        <p:tav tm="0">
                                          <p:val>
                                            <p:strVal val="#ppt_x"/>
                                          </p:val>
                                        </p:tav>
                                        <p:tav tm="100000">
                                          <p:val>
                                            <p:strVal val="#ppt_x"/>
                                          </p:val>
                                        </p:tav>
                                      </p:tavLst>
                                    </p:anim>
                                    <p:anim calcmode="lin" valueType="num">
                                      <p:cBhvr additive="base">
                                        <p:cTn id="80" dur="500" fill="hold"/>
                                        <p:tgtEl>
                                          <p:spTgt spid="6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3"/>
                                        </p:tgtEl>
                                        <p:attrNameLst>
                                          <p:attrName>style.visibility</p:attrName>
                                        </p:attrNameLst>
                                      </p:cBhvr>
                                      <p:to>
                                        <p:strVal val="visible"/>
                                      </p:to>
                                    </p:set>
                                    <p:anim calcmode="lin" valueType="num">
                                      <p:cBhvr additive="base">
                                        <p:cTn id="83" dur="500" fill="hold"/>
                                        <p:tgtEl>
                                          <p:spTgt spid="63"/>
                                        </p:tgtEl>
                                        <p:attrNameLst>
                                          <p:attrName>ppt_x</p:attrName>
                                        </p:attrNameLst>
                                      </p:cBhvr>
                                      <p:tavLst>
                                        <p:tav tm="0">
                                          <p:val>
                                            <p:strVal val="#ppt_x"/>
                                          </p:val>
                                        </p:tav>
                                        <p:tav tm="100000">
                                          <p:val>
                                            <p:strVal val="#ppt_x"/>
                                          </p:val>
                                        </p:tav>
                                      </p:tavLst>
                                    </p:anim>
                                    <p:anim calcmode="lin" valueType="num">
                                      <p:cBhvr additive="base">
                                        <p:cTn id="84" dur="500" fill="hold"/>
                                        <p:tgtEl>
                                          <p:spTgt spid="6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anim calcmode="lin" valueType="num">
                                      <p:cBhvr additive="base">
                                        <p:cTn id="87" dur="500" fill="hold"/>
                                        <p:tgtEl>
                                          <p:spTgt spid="64"/>
                                        </p:tgtEl>
                                        <p:attrNameLst>
                                          <p:attrName>ppt_x</p:attrName>
                                        </p:attrNameLst>
                                      </p:cBhvr>
                                      <p:tavLst>
                                        <p:tav tm="0">
                                          <p:val>
                                            <p:strVal val="#ppt_x"/>
                                          </p:val>
                                        </p:tav>
                                        <p:tav tm="100000">
                                          <p:val>
                                            <p:strVal val="#ppt_x"/>
                                          </p:val>
                                        </p:tav>
                                      </p:tavLst>
                                    </p:anim>
                                    <p:anim calcmode="lin" valueType="num">
                                      <p:cBhvr additive="base">
                                        <p:cTn id="88" dur="500" fill="hold"/>
                                        <p:tgtEl>
                                          <p:spTgt spid="6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additive="base">
                                        <p:cTn id="91" dur="500" fill="hold"/>
                                        <p:tgtEl>
                                          <p:spTgt spid="65"/>
                                        </p:tgtEl>
                                        <p:attrNameLst>
                                          <p:attrName>ppt_x</p:attrName>
                                        </p:attrNameLst>
                                      </p:cBhvr>
                                      <p:tavLst>
                                        <p:tav tm="0">
                                          <p:val>
                                            <p:strVal val="#ppt_x"/>
                                          </p:val>
                                        </p:tav>
                                        <p:tav tm="100000">
                                          <p:val>
                                            <p:strVal val="#ppt_x"/>
                                          </p:val>
                                        </p:tav>
                                      </p:tavLst>
                                    </p:anim>
                                    <p:anim calcmode="lin" valueType="num">
                                      <p:cBhvr additive="base">
                                        <p:cTn id="92" dur="500" fill="hold"/>
                                        <p:tgtEl>
                                          <p:spTgt spid="65"/>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66"/>
                                        </p:tgtEl>
                                        <p:attrNameLst>
                                          <p:attrName>style.visibility</p:attrName>
                                        </p:attrNameLst>
                                      </p:cBhvr>
                                      <p:to>
                                        <p:strVal val="visible"/>
                                      </p:to>
                                    </p:set>
                                    <p:anim calcmode="lin" valueType="num">
                                      <p:cBhvr additive="base">
                                        <p:cTn id="95" dur="500" fill="hold"/>
                                        <p:tgtEl>
                                          <p:spTgt spid="66"/>
                                        </p:tgtEl>
                                        <p:attrNameLst>
                                          <p:attrName>ppt_x</p:attrName>
                                        </p:attrNameLst>
                                      </p:cBhvr>
                                      <p:tavLst>
                                        <p:tav tm="0">
                                          <p:val>
                                            <p:strVal val="#ppt_x"/>
                                          </p:val>
                                        </p:tav>
                                        <p:tav tm="100000">
                                          <p:val>
                                            <p:strVal val="#ppt_x"/>
                                          </p:val>
                                        </p:tav>
                                      </p:tavLst>
                                    </p:anim>
                                    <p:anim calcmode="lin" valueType="num">
                                      <p:cBhvr additive="base">
                                        <p:cTn id="96" dur="500" fill="hold"/>
                                        <p:tgtEl>
                                          <p:spTgt spid="66"/>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67"/>
                                        </p:tgtEl>
                                        <p:attrNameLst>
                                          <p:attrName>style.visibility</p:attrName>
                                        </p:attrNameLst>
                                      </p:cBhvr>
                                      <p:to>
                                        <p:strVal val="visible"/>
                                      </p:to>
                                    </p:set>
                                    <p:anim calcmode="lin" valueType="num">
                                      <p:cBhvr additive="base">
                                        <p:cTn id="99" dur="500" fill="hold"/>
                                        <p:tgtEl>
                                          <p:spTgt spid="67"/>
                                        </p:tgtEl>
                                        <p:attrNameLst>
                                          <p:attrName>ppt_x</p:attrName>
                                        </p:attrNameLst>
                                      </p:cBhvr>
                                      <p:tavLst>
                                        <p:tav tm="0">
                                          <p:val>
                                            <p:strVal val="#ppt_x"/>
                                          </p:val>
                                        </p:tav>
                                        <p:tav tm="100000">
                                          <p:val>
                                            <p:strVal val="#ppt_x"/>
                                          </p:val>
                                        </p:tav>
                                      </p:tavLst>
                                    </p:anim>
                                    <p:anim calcmode="lin" valueType="num">
                                      <p:cBhvr additive="base">
                                        <p:cTn id="100" dur="500" fill="hold"/>
                                        <p:tgtEl>
                                          <p:spTgt spid="67"/>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68"/>
                                        </p:tgtEl>
                                        <p:attrNameLst>
                                          <p:attrName>style.visibility</p:attrName>
                                        </p:attrNameLst>
                                      </p:cBhvr>
                                      <p:to>
                                        <p:strVal val="visible"/>
                                      </p:to>
                                    </p:set>
                                    <p:anim calcmode="lin" valueType="num">
                                      <p:cBhvr additive="base">
                                        <p:cTn id="103" dur="500" fill="hold"/>
                                        <p:tgtEl>
                                          <p:spTgt spid="68"/>
                                        </p:tgtEl>
                                        <p:attrNameLst>
                                          <p:attrName>ppt_x</p:attrName>
                                        </p:attrNameLst>
                                      </p:cBhvr>
                                      <p:tavLst>
                                        <p:tav tm="0">
                                          <p:val>
                                            <p:strVal val="#ppt_x"/>
                                          </p:val>
                                        </p:tav>
                                        <p:tav tm="100000">
                                          <p:val>
                                            <p:strVal val="#ppt_x"/>
                                          </p:val>
                                        </p:tav>
                                      </p:tavLst>
                                    </p:anim>
                                    <p:anim calcmode="lin" valueType="num">
                                      <p:cBhvr additive="base">
                                        <p:cTn id="10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12"/>
                                        </p:tgtEl>
                                        <p:attrNameLst>
                                          <p:attrName>style.visibility</p:attrName>
                                        </p:attrNameLst>
                                      </p:cBhvr>
                                      <p:to>
                                        <p:strVal val="visible"/>
                                      </p:to>
                                    </p:set>
                                    <p:anim calcmode="lin" valueType="num">
                                      <p:cBhvr additive="base">
                                        <p:cTn id="109" dur="500" fill="hold"/>
                                        <p:tgtEl>
                                          <p:spTgt spid="12"/>
                                        </p:tgtEl>
                                        <p:attrNameLst>
                                          <p:attrName>ppt_x</p:attrName>
                                        </p:attrNameLst>
                                      </p:cBhvr>
                                      <p:tavLst>
                                        <p:tav tm="0">
                                          <p:val>
                                            <p:strVal val="#ppt_x"/>
                                          </p:val>
                                        </p:tav>
                                        <p:tav tm="100000">
                                          <p:val>
                                            <p:strVal val="#ppt_x"/>
                                          </p:val>
                                        </p:tav>
                                      </p:tavLst>
                                    </p:anim>
                                    <p:anim calcmode="lin" valueType="num">
                                      <p:cBhvr additive="base">
                                        <p:cTn id="110" dur="500" fill="hold"/>
                                        <p:tgtEl>
                                          <p:spTgt spid="12"/>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54"/>
                                        </p:tgtEl>
                                        <p:attrNameLst>
                                          <p:attrName>style.visibility</p:attrName>
                                        </p:attrNameLst>
                                      </p:cBhvr>
                                      <p:to>
                                        <p:strVal val="visible"/>
                                      </p:to>
                                    </p:set>
                                    <p:anim calcmode="lin" valueType="num">
                                      <p:cBhvr additive="base">
                                        <p:cTn id="113" dur="500" fill="hold"/>
                                        <p:tgtEl>
                                          <p:spTgt spid="54"/>
                                        </p:tgtEl>
                                        <p:attrNameLst>
                                          <p:attrName>ppt_x</p:attrName>
                                        </p:attrNameLst>
                                      </p:cBhvr>
                                      <p:tavLst>
                                        <p:tav tm="0">
                                          <p:val>
                                            <p:strVal val="#ppt_x"/>
                                          </p:val>
                                        </p:tav>
                                        <p:tav tm="100000">
                                          <p:val>
                                            <p:strVal val="#ppt_x"/>
                                          </p:val>
                                        </p:tav>
                                      </p:tavLst>
                                    </p:anim>
                                    <p:anim calcmode="lin" valueType="num">
                                      <p:cBhvr additive="base">
                                        <p:cTn id="114" dur="500" fill="hold"/>
                                        <p:tgtEl>
                                          <p:spTgt spid="54"/>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55"/>
                                        </p:tgtEl>
                                        <p:attrNameLst>
                                          <p:attrName>style.visibility</p:attrName>
                                        </p:attrNameLst>
                                      </p:cBhvr>
                                      <p:to>
                                        <p:strVal val="visible"/>
                                      </p:to>
                                    </p:set>
                                    <p:anim calcmode="lin" valueType="num">
                                      <p:cBhvr additive="base">
                                        <p:cTn id="117" dur="500" fill="hold"/>
                                        <p:tgtEl>
                                          <p:spTgt spid="55"/>
                                        </p:tgtEl>
                                        <p:attrNameLst>
                                          <p:attrName>ppt_x</p:attrName>
                                        </p:attrNameLst>
                                      </p:cBhvr>
                                      <p:tavLst>
                                        <p:tav tm="0">
                                          <p:val>
                                            <p:strVal val="#ppt_x"/>
                                          </p:val>
                                        </p:tav>
                                        <p:tav tm="100000">
                                          <p:val>
                                            <p:strVal val="#ppt_x"/>
                                          </p:val>
                                        </p:tav>
                                      </p:tavLst>
                                    </p:anim>
                                    <p:anim calcmode="lin" valueType="num">
                                      <p:cBhvr additive="base">
                                        <p:cTn id="118" dur="500" fill="hold"/>
                                        <p:tgtEl>
                                          <p:spTgt spid="55"/>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69"/>
                                        </p:tgtEl>
                                        <p:attrNameLst>
                                          <p:attrName>style.visibility</p:attrName>
                                        </p:attrNameLst>
                                      </p:cBhvr>
                                      <p:to>
                                        <p:strVal val="visible"/>
                                      </p:to>
                                    </p:set>
                                    <p:anim calcmode="lin" valueType="num">
                                      <p:cBhvr additive="base">
                                        <p:cTn id="121" dur="500" fill="hold"/>
                                        <p:tgtEl>
                                          <p:spTgt spid="69"/>
                                        </p:tgtEl>
                                        <p:attrNameLst>
                                          <p:attrName>ppt_x</p:attrName>
                                        </p:attrNameLst>
                                      </p:cBhvr>
                                      <p:tavLst>
                                        <p:tav tm="0">
                                          <p:val>
                                            <p:strVal val="#ppt_x"/>
                                          </p:val>
                                        </p:tav>
                                        <p:tav tm="100000">
                                          <p:val>
                                            <p:strVal val="#ppt_x"/>
                                          </p:val>
                                        </p:tav>
                                      </p:tavLst>
                                    </p:anim>
                                    <p:anim calcmode="lin" valueType="num">
                                      <p:cBhvr additive="base">
                                        <p:cTn id="122" dur="500" fill="hold"/>
                                        <p:tgtEl>
                                          <p:spTgt spid="69"/>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70"/>
                                        </p:tgtEl>
                                        <p:attrNameLst>
                                          <p:attrName>style.visibility</p:attrName>
                                        </p:attrNameLst>
                                      </p:cBhvr>
                                      <p:to>
                                        <p:strVal val="visible"/>
                                      </p:to>
                                    </p:set>
                                    <p:anim calcmode="lin" valueType="num">
                                      <p:cBhvr additive="base">
                                        <p:cTn id="125" dur="500" fill="hold"/>
                                        <p:tgtEl>
                                          <p:spTgt spid="70"/>
                                        </p:tgtEl>
                                        <p:attrNameLst>
                                          <p:attrName>ppt_x</p:attrName>
                                        </p:attrNameLst>
                                      </p:cBhvr>
                                      <p:tavLst>
                                        <p:tav tm="0">
                                          <p:val>
                                            <p:strVal val="#ppt_x"/>
                                          </p:val>
                                        </p:tav>
                                        <p:tav tm="100000">
                                          <p:val>
                                            <p:strVal val="#ppt_x"/>
                                          </p:val>
                                        </p:tav>
                                      </p:tavLst>
                                    </p:anim>
                                    <p:anim calcmode="lin" valueType="num">
                                      <p:cBhvr additive="base">
                                        <p:cTn id="126" dur="500" fill="hold"/>
                                        <p:tgtEl>
                                          <p:spTgt spid="70"/>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73"/>
                                        </p:tgtEl>
                                        <p:attrNameLst>
                                          <p:attrName>style.visibility</p:attrName>
                                        </p:attrNameLst>
                                      </p:cBhvr>
                                      <p:to>
                                        <p:strVal val="visible"/>
                                      </p:to>
                                    </p:set>
                                    <p:anim calcmode="lin" valueType="num">
                                      <p:cBhvr additive="base">
                                        <p:cTn id="129" dur="500" fill="hold"/>
                                        <p:tgtEl>
                                          <p:spTgt spid="73"/>
                                        </p:tgtEl>
                                        <p:attrNameLst>
                                          <p:attrName>ppt_x</p:attrName>
                                        </p:attrNameLst>
                                      </p:cBhvr>
                                      <p:tavLst>
                                        <p:tav tm="0">
                                          <p:val>
                                            <p:strVal val="#ppt_x"/>
                                          </p:val>
                                        </p:tav>
                                        <p:tav tm="100000">
                                          <p:val>
                                            <p:strVal val="#ppt_x"/>
                                          </p:val>
                                        </p:tav>
                                      </p:tavLst>
                                    </p:anim>
                                    <p:anim calcmode="lin" valueType="num">
                                      <p:cBhvr additive="base">
                                        <p:cTn id="130" dur="500" fill="hold"/>
                                        <p:tgtEl>
                                          <p:spTgt spid="73"/>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79"/>
                                        </p:tgtEl>
                                        <p:attrNameLst>
                                          <p:attrName>style.visibility</p:attrName>
                                        </p:attrNameLst>
                                      </p:cBhvr>
                                      <p:to>
                                        <p:strVal val="visible"/>
                                      </p:to>
                                    </p:set>
                                    <p:anim calcmode="lin" valueType="num">
                                      <p:cBhvr additive="base">
                                        <p:cTn id="133" dur="500" fill="hold"/>
                                        <p:tgtEl>
                                          <p:spTgt spid="79"/>
                                        </p:tgtEl>
                                        <p:attrNameLst>
                                          <p:attrName>ppt_x</p:attrName>
                                        </p:attrNameLst>
                                      </p:cBhvr>
                                      <p:tavLst>
                                        <p:tav tm="0">
                                          <p:val>
                                            <p:strVal val="#ppt_x"/>
                                          </p:val>
                                        </p:tav>
                                        <p:tav tm="100000">
                                          <p:val>
                                            <p:strVal val="#ppt_x"/>
                                          </p:val>
                                        </p:tav>
                                      </p:tavLst>
                                    </p:anim>
                                    <p:anim calcmode="lin" valueType="num">
                                      <p:cBhvr additive="base">
                                        <p:cTn id="134" dur="500" fill="hold"/>
                                        <p:tgtEl>
                                          <p:spTgt spid="79"/>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80"/>
                                        </p:tgtEl>
                                        <p:attrNameLst>
                                          <p:attrName>style.visibility</p:attrName>
                                        </p:attrNameLst>
                                      </p:cBhvr>
                                      <p:to>
                                        <p:strVal val="visible"/>
                                      </p:to>
                                    </p:set>
                                    <p:anim calcmode="lin" valueType="num">
                                      <p:cBhvr additive="base">
                                        <p:cTn id="137" dur="500" fill="hold"/>
                                        <p:tgtEl>
                                          <p:spTgt spid="80"/>
                                        </p:tgtEl>
                                        <p:attrNameLst>
                                          <p:attrName>ppt_x</p:attrName>
                                        </p:attrNameLst>
                                      </p:cBhvr>
                                      <p:tavLst>
                                        <p:tav tm="0">
                                          <p:val>
                                            <p:strVal val="#ppt_x"/>
                                          </p:val>
                                        </p:tav>
                                        <p:tav tm="100000">
                                          <p:val>
                                            <p:strVal val="#ppt_x"/>
                                          </p:val>
                                        </p:tav>
                                      </p:tavLst>
                                    </p:anim>
                                    <p:anim calcmode="lin" valueType="num">
                                      <p:cBhvr additive="base">
                                        <p:cTn id="138" dur="500" fill="hold"/>
                                        <p:tgtEl>
                                          <p:spTgt spid="8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82"/>
                                        </p:tgtEl>
                                        <p:attrNameLst>
                                          <p:attrName>style.visibility</p:attrName>
                                        </p:attrNameLst>
                                      </p:cBhvr>
                                      <p:to>
                                        <p:strVal val="visible"/>
                                      </p:to>
                                    </p:set>
                                    <p:anim calcmode="lin" valueType="num">
                                      <p:cBhvr additive="base">
                                        <p:cTn id="141" dur="500" fill="hold"/>
                                        <p:tgtEl>
                                          <p:spTgt spid="82"/>
                                        </p:tgtEl>
                                        <p:attrNameLst>
                                          <p:attrName>ppt_x</p:attrName>
                                        </p:attrNameLst>
                                      </p:cBhvr>
                                      <p:tavLst>
                                        <p:tav tm="0">
                                          <p:val>
                                            <p:strVal val="#ppt_x"/>
                                          </p:val>
                                        </p:tav>
                                        <p:tav tm="100000">
                                          <p:val>
                                            <p:strVal val="#ppt_x"/>
                                          </p:val>
                                        </p:tav>
                                      </p:tavLst>
                                    </p:anim>
                                    <p:anim calcmode="lin" valueType="num">
                                      <p:cBhvr additive="base">
                                        <p:cTn id="142"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42"/>
                                        </p:tgtEl>
                                        <p:attrNameLst>
                                          <p:attrName>style.visibility</p:attrName>
                                        </p:attrNameLst>
                                      </p:cBhvr>
                                      <p:to>
                                        <p:strVal val="visible"/>
                                      </p:to>
                                    </p:set>
                                    <p:anim calcmode="lin" valueType="num">
                                      <p:cBhvr additive="base">
                                        <p:cTn id="147" dur="500" fill="hold"/>
                                        <p:tgtEl>
                                          <p:spTgt spid="42"/>
                                        </p:tgtEl>
                                        <p:attrNameLst>
                                          <p:attrName>ppt_x</p:attrName>
                                        </p:attrNameLst>
                                      </p:cBhvr>
                                      <p:tavLst>
                                        <p:tav tm="0">
                                          <p:val>
                                            <p:strVal val="#ppt_x"/>
                                          </p:val>
                                        </p:tav>
                                        <p:tav tm="100000">
                                          <p:val>
                                            <p:strVal val="#ppt_x"/>
                                          </p:val>
                                        </p:tav>
                                      </p:tavLst>
                                    </p:anim>
                                    <p:anim calcmode="lin" valueType="num">
                                      <p:cBhvr additive="base">
                                        <p:cTn id="148" dur="500" fill="hold"/>
                                        <p:tgtEl>
                                          <p:spTgt spid="42"/>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57"/>
                                        </p:tgtEl>
                                        <p:attrNameLst>
                                          <p:attrName>style.visibility</p:attrName>
                                        </p:attrNameLst>
                                      </p:cBhvr>
                                      <p:to>
                                        <p:strVal val="visible"/>
                                      </p:to>
                                    </p:set>
                                    <p:anim calcmode="lin" valueType="num">
                                      <p:cBhvr additive="base">
                                        <p:cTn id="151" dur="500" fill="hold"/>
                                        <p:tgtEl>
                                          <p:spTgt spid="57"/>
                                        </p:tgtEl>
                                        <p:attrNameLst>
                                          <p:attrName>ppt_x</p:attrName>
                                        </p:attrNameLst>
                                      </p:cBhvr>
                                      <p:tavLst>
                                        <p:tav tm="0">
                                          <p:val>
                                            <p:strVal val="#ppt_x"/>
                                          </p:val>
                                        </p:tav>
                                        <p:tav tm="100000">
                                          <p:val>
                                            <p:strVal val="#ppt_x"/>
                                          </p:val>
                                        </p:tav>
                                      </p:tavLst>
                                    </p:anim>
                                    <p:anim calcmode="lin" valueType="num">
                                      <p:cBhvr additive="base">
                                        <p:cTn id="152" dur="500" fill="hold"/>
                                        <p:tgtEl>
                                          <p:spTgt spid="57"/>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58"/>
                                        </p:tgtEl>
                                        <p:attrNameLst>
                                          <p:attrName>style.visibility</p:attrName>
                                        </p:attrNameLst>
                                      </p:cBhvr>
                                      <p:to>
                                        <p:strVal val="visible"/>
                                      </p:to>
                                    </p:set>
                                    <p:anim calcmode="lin" valueType="num">
                                      <p:cBhvr additive="base">
                                        <p:cTn id="155" dur="500" fill="hold"/>
                                        <p:tgtEl>
                                          <p:spTgt spid="58"/>
                                        </p:tgtEl>
                                        <p:attrNameLst>
                                          <p:attrName>ppt_x</p:attrName>
                                        </p:attrNameLst>
                                      </p:cBhvr>
                                      <p:tavLst>
                                        <p:tav tm="0">
                                          <p:val>
                                            <p:strVal val="#ppt_x"/>
                                          </p:val>
                                        </p:tav>
                                        <p:tav tm="100000">
                                          <p:val>
                                            <p:strVal val="#ppt_x"/>
                                          </p:val>
                                        </p:tav>
                                      </p:tavLst>
                                    </p:anim>
                                    <p:anim calcmode="lin" valueType="num">
                                      <p:cBhvr additive="base">
                                        <p:cTn id="156" dur="500" fill="hold"/>
                                        <p:tgtEl>
                                          <p:spTgt spid="58"/>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71"/>
                                        </p:tgtEl>
                                        <p:attrNameLst>
                                          <p:attrName>style.visibility</p:attrName>
                                        </p:attrNameLst>
                                      </p:cBhvr>
                                      <p:to>
                                        <p:strVal val="visible"/>
                                      </p:to>
                                    </p:set>
                                    <p:anim calcmode="lin" valueType="num">
                                      <p:cBhvr additive="base">
                                        <p:cTn id="159" dur="500" fill="hold"/>
                                        <p:tgtEl>
                                          <p:spTgt spid="71"/>
                                        </p:tgtEl>
                                        <p:attrNameLst>
                                          <p:attrName>ppt_x</p:attrName>
                                        </p:attrNameLst>
                                      </p:cBhvr>
                                      <p:tavLst>
                                        <p:tav tm="0">
                                          <p:val>
                                            <p:strVal val="#ppt_x"/>
                                          </p:val>
                                        </p:tav>
                                        <p:tav tm="100000">
                                          <p:val>
                                            <p:strVal val="#ppt_x"/>
                                          </p:val>
                                        </p:tav>
                                      </p:tavLst>
                                    </p:anim>
                                    <p:anim calcmode="lin" valueType="num">
                                      <p:cBhvr additive="base">
                                        <p:cTn id="160" dur="500" fill="hold"/>
                                        <p:tgtEl>
                                          <p:spTgt spid="71"/>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72"/>
                                        </p:tgtEl>
                                        <p:attrNameLst>
                                          <p:attrName>style.visibility</p:attrName>
                                        </p:attrNameLst>
                                      </p:cBhvr>
                                      <p:to>
                                        <p:strVal val="visible"/>
                                      </p:to>
                                    </p:set>
                                    <p:anim calcmode="lin" valueType="num">
                                      <p:cBhvr additive="base">
                                        <p:cTn id="163" dur="500" fill="hold"/>
                                        <p:tgtEl>
                                          <p:spTgt spid="72"/>
                                        </p:tgtEl>
                                        <p:attrNameLst>
                                          <p:attrName>ppt_x</p:attrName>
                                        </p:attrNameLst>
                                      </p:cBhvr>
                                      <p:tavLst>
                                        <p:tav tm="0">
                                          <p:val>
                                            <p:strVal val="#ppt_x"/>
                                          </p:val>
                                        </p:tav>
                                        <p:tav tm="100000">
                                          <p:val>
                                            <p:strVal val="#ppt_x"/>
                                          </p:val>
                                        </p:tav>
                                      </p:tavLst>
                                    </p:anim>
                                    <p:anim calcmode="lin" valueType="num">
                                      <p:cBhvr additive="base">
                                        <p:cTn id="164" dur="500" fill="hold"/>
                                        <p:tgtEl>
                                          <p:spTgt spid="72"/>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83"/>
                                        </p:tgtEl>
                                        <p:attrNameLst>
                                          <p:attrName>style.visibility</p:attrName>
                                        </p:attrNameLst>
                                      </p:cBhvr>
                                      <p:to>
                                        <p:strVal val="visible"/>
                                      </p:to>
                                    </p:set>
                                    <p:anim calcmode="lin" valueType="num">
                                      <p:cBhvr additive="base">
                                        <p:cTn id="167" dur="500" fill="hold"/>
                                        <p:tgtEl>
                                          <p:spTgt spid="83"/>
                                        </p:tgtEl>
                                        <p:attrNameLst>
                                          <p:attrName>ppt_x</p:attrName>
                                        </p:attrNameLst>
                                      </p:cBhvr>
                                      <p:tavLst>
                                        <p:tav tm="0">
                                          <p:val>
                                            <p:strVal val="#ppt_x"/>
                                          </p:val>
                                        </p:tav>
                                        <p:tav tm="100000">
                                          <p:val>
                                            <p:strVal val="#ppt_x"/>
                                          </p:val>
                                        </p:tav>
                                      </p:tavLst>
                                    </p:anim>
                                    <p:anim calcmode="lin" valueType="num">
                                      <p:cBhvr additive="base">
                                        <p:cTn id="168" dur="500" fill="hold"/>
                                        <p:tgtEl>
                                          <p:spTgt spid="83"/>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84"/>
                                        </p:tgtEl>
                                        <p:attrNameLst>
                                          <p:attrName>style.visibility</p:attrName>
                                        </p:attrNameLst>
                                      </p:cBhvr>
                                      <p:to>
                                        <p:strVal val="visible"/>
                                      </p:to>
                                    </p:set>
                                    <p:anim calcmode="lin" valueType="num">
                                      <p:cBhvr additive="base">
                                        <p:cTn id="171" dur="500" fill="hold"/>
                                        <p:tgtEl>
                                          <p:spTgt spid="84"/>
                                        </p:tgtEl>
                                        <p:attrNameLst>
                                          <p:attrName>ppt_x</p:attrName>
                                        </p:attrNameLst>
                                      </p:cBhvr>
                                      <p:tavLst>
                                        <p:tav tm="0">
                                          <p:val>
                                            <p:strVal val="#ppt_x"/>
                                          </p:val>
                                        </p:tav>
                                        <p:tav tm="100000">
                                          <p:val>
                                            <p:strVal val="#ppt_x"/>
                                          </p:val>
                                        </p:tav>
                                      </p:tavLst>
                                    </p:anim>
                                    <p:anim calcmode="lin" valueType="num">
                                      <p:cBhvr additive="base">
                                        <p:cTn id="172" dur="500" fill="hold"/>
                                        <p:tgtEl>
                                          <p:spTgt spid="84"/>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85"/>
                                        </p:tgtEl>
                                        <p:attrNameLst>
                                          <p:attrName>style.visibility</p:attrName>
                                        </p:attrNameLst>
                                      </p:cBhvr>
                                      <p:to>
                                        <p:strVal val="visible"/>
                                      </p:to>
                                    </p:set>
                                    <p:anim calcmode="lin" valueType="num">
                                      <p:cBhvr additive="base">
                                        <p:cTn id="175" dur="500" fill="hold"/>
                                        <p:tgtEl>
                                          <p:spTgt spid="85"/>
                                        </p:tgtEl>
                                        <p:attrNameLst>
                                          <p:attrName>ppt_x</p:attrName>
                                        </p:attrNameLst>
                                      </p:cBhvr>
                                      <p:tavLst>
                                        <p:tav tm="0">
                                          <p:val>
                                            <p:strVal val="#ppt_x"/>
                                          </p:val>
                                        </p:tav>
                                        <p:tav tm="100000">
                                          <p:val>
                                            <p:strVal val="#ppt_x"/>
                                          </p:val>
                                        </p:tav>
                                      </p:tavLst>
                                    </p:anim>
                                    <p:anim calcmode="lin" valueType="num">
                                      <p:cBhvr additive="base">
                                        <p:cTn id="176" dur="500" fill="hold"/>
                                        <p:tgtEl>
                                          <p:spTgt spid="85"/>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86"/>
                                        </p:tgtEl>
                                        <p:attrNameLst>
                                          <p:attrName>style.visibility</p:attrName>
                                        </p:attrNameLst>
                                      </p:cBhvr>
                                      <p:to>
                                        <p:strVal val="visible"/>
                                      </p:to>
                                    </p:set>
                                    <p:anim calcmode="lin" valueType="num">
                                      <p:cBhvr additive="base">
                                        <p:cTn id="179" dur="500" fill="hold"/>
                                        <p:tgtEl>
                                          <p:spTgt spid="86"/>
                                        </p:tgtEl>
                                        <p:attrNameLst>
                                          <p:attrName>ppt_x</p:attrName>
                                        </p:attrNameLst>
                                      </p:cBhvr>
                                      <p:tavLst>
                                        <p:tav tm="0">
                                          <p:val>
                                            <p:strVal val="#ppt_x"/>
                                          </p:val>
                                        </p:tav>
                                        <p:tav tm="100000">
                                          <p:val>
                                            <p:strVal val="#ppt_x"/>
                                          </p:val>
                                        </p:tav>
                                      </p:tavLst>
                                    </p:anim>
                                    <p:anim calcmode="lin" valueType="num">
                                      <p:cBhvr additive="base">
                                        <p:cTn id="180"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2" presetClass="entr" presetSubtype="4" fill="hold" grpId="0" nodeType="clickEffect">
                                  <p:stCondLst>
                                    <p:cond delay="0"/>
                                  </p:stCondLst>
                                  <p:childTnLst>
                                    <p:set>
                                      <p:cBhvr>
                                        <p:cTn id="184" dur="1" fill="hold">
                                          <p:stCondLst>
                                            <p:cond delay="0"/>
                                          </p:stCondLst>
                                        </p:cTn>
                                        <p:tgtEl>
                                          <p:spTgt spid="2"/>
                                        </p:tgtEl>
                                        <p:attrNameLst>
                                          <p:attrName>style.visibility</p:attrName>
                                        </p:attrNameLst>
                                      </p:cBhvr>
                                      <p:to>
                                        <p:strVal val="visible"/>
                                      </p:to>
                                    </p:set>
                                    <p:anim calcmode="lin" valueType="num">
                                      <p:cBhvr additive="base">
                                        <p:cTn id="185" dur="500" fill="hold"/>
                                        <p:tgtEl>
                                          <p:spTgt spid="2"/>
                                        </p:tgtEl>
                                        <p:attrNameLst>
                                          <p:attrName>ppt_x</p:attrName>
                                        </p:attrNameLst>
                                      </p:cBhvr>
                                      <p:tavLst>
                                        <p:tav tm="0">
                                          <p:val>
                                            <p:strVal val="#ppt_x"/>
                                          </p:val>
                                        </p:tav>
                                        <p:tav tm="100000">
                                          <p:val>
                                            <p:strVal val="#ppt_x"/>
                                          </p:val>
                                        </p:tav>
                                      </p:tavLst>
                                    </p:anim>
                                    <p:anim calcmode="lin" valueType="num">
                                      <p:cBhvr additive="base">
                                        <p:cTn id="18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4"/>
                                        </p:tgtEl>
                                        <p:attrNameLst>
                                          <p:attrName>style.visibility</p:attrName>
                                        </p:attrNameLst>
                                      </p:cBhvr>
                                      <p:to>
                                        <p:strVal val="visible"/>
                                      </p:to>
                                    </p:set>
                                    <p:anim calcmode="lin" valueType="num">
                                      <p:cBhvr additive="base">
                                        <p:cTn id="191" dur="500" fill="hold"/>
                                        <p:tgtEl>
                                          <p:spTgt spid="4"/>
                                        </p:tgtEl>
                                        <p:attrNameLst>
                                          <p:attrName>ppt_x</p:attrName>
                                        </p:attrNameLst>
                                      </p:cBhvr>
                                      <p:tavLst>
                                        <p:tav tm="0">
                                          <p:val>
                                            <p:strVal val="#ppt_x"/>
                                          </p:val>
                                        </p:tav>
                                        <p:tav tm="100000">
                                          <p:val>
                                            <p:strVal val="#ppt_x"/>
                                          </p:val>
                                        </p:tav>
                                      </p:tavLst>
                                    </p:anim>
                                    <p:anim calcmode="lin" valueType="num">
                                      <p:cBhvr additive="base">
                                        <p:cTn id="192" dur="500" fill="hold"/>
                                        <p:tgtEl>
                                          <p:spTgt spid="4"/>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5"/>
                                        </p:tgtEl>
                                        <p:attrNameLst>
                                          <p:attrName>style.visibility</p:attrName>
                                        </p:attrNameLst>
                                      </p:cBhvr>
                                      <p:to>
                                        <p:strVal val="visible"/>
                                      </p:to>
                                    </p:set>
                                    <p:anim calcmode="lin" valueType="num">
                                      <p:cBhvr additive="base">
                                        <p:cTn id="195" dur="500" fill="hold"/>
                                        <p:tgtEl>
                                          <p:spTgt spid="5"/>
                                        </p:tgtEl>
                                        <p:attrNameLst>
                                          <p:attrName>ppt_x</p:attrName>
                                        </p:attrNameLst>
                                      </p:cBhvr>
                                      <p:tavLst>
                                        <p:tav tm="0">
                                          <p:val>
                                            <p:strVal val="#ppt_x"/>
                                          </p:val>
                                        </p:tav>
                                        <p:tav tm="100000">
                                          <p:val>
                                            <p:strVal val="#ppt_x"/>
                                          </p:val>
                                        </p:tav>
                                      </p:tavLst>
                                    </p:anim>
                                    <p:anim calcmode="lin" valueType="num">
                                      <p:cBhvr additive="base">
                                        <p:cTn id="19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1" grpId="0"/>
      <p:bldP spid="32" grpId="0"/>
      <p:bldP spid="42" grpId="0"/>
      <p:bldP spid="12" grpId="0"/>
      <p:bldP spid="53" grpId="0"/>
      <p:bldP spid="54" grpId="0" animBg="1"/>
      <p:bldP spid="55" grpId="0"/>
      <p:bldP spid="57" grpId="0" animBg="1"/>
      <p:bldP spid="58" grpId="0"/>
      <p:bldP spid="47" grpId="0" animBg="1"/>
      <p:bldP spid="2" grpId="0" animBg="1"/>
      <p:bldP spid="52" grpId="0" animBg="1"/>
      <p:bldP spid="56" grpId="0" animBg="1"/>
      <p:bldP spid="59" grpId="0" animBg="1"/>
      <p:bldP spid="60" grpId="0" animBg="1"/>
      <p:bldP spid="61" grpId="0" animBg="1"/>
      <p:bldP spid="62" grpId="0" animBg="1"/>
      <p:bldP spid="63" grpId="0"/>
      <p:bldP spid="64" grpId="0"/>
      <p:bldP spid="65" grpId="0"/>
      <p:bldP spid="66" grpId="0"/>
      <p:bldP spid="67" grpId="0"/>
      <p:bldP spid="68" grpId="0"/>
      <p:bldP spid="69" grpId="0" animBg="1"/>
      <p:bldP spid="70" grpId="0"/>
      <p:bldP spid="71" grpId="0"/>
      <p:bldP spid="72" grpId="0"/>
      <p:bldP spid="73" grpId="0"/>
      <p:bldP spid="74" grpId="0"/>
      <p:bldP spid="75" grpId="0"/>
      <p:bldP spid="76" grpId="0" animBg="1"/>
      <p:bldP spid="77" grpId="0" animBg="1"/>
      <p:bldP spid="78" grpId="0" animBg="1"/>
      <p:bldP spid="79" grpId="0" animBg="1"/>
      <p:bldP spid="80" grpId="0"/>
      <p:bldP spid="81" grpId="0" animBg="1"/>
      <p:bldP spid="82" grpId="0" animBg="1"/>
      <p:bldP spid="83" grpId="0"/>
      <p:bldP spid="84" grpId="0" animBg="1"/>
      <p:bldP spid="85" grpId="0" animBg="1"/>
      <p:bldP spid="86" grpId="0" animBg="1"/>
      <p:bldP spid="4" grpId="0" animBg="1"/>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60"/>
            <a:ext cx="9144000" cy="393700"/>
          </a:xfrm>
          <a:solidFill>
            <a:srgbClr val="0066FF"/>
          </a:solidFill>
        </p:spPr>
        <p:txBody>
          <a:bodyPr/>
          <a:lstStyle/>
          <a:p>
            <a:r>
              <a:rPr lang="en-US" sz="1700" dirty="0">
                <a:solidFill>
                  <a:srgbClr val="FFFFFF"/>
                </a:solidFill>
              </a:rPr>
              <a:t>3. How have ARM’s CPU designs evolved? (2)</a:t>
            </a:r>
            <a:endParaRPr lang="hu-HU" sz="1700" kern="1200" dirty="0">
              <a:solidFill>
                <a:srgbClr val="FFFFFF"/>
              </a:solidFill>
            </a:endParaRPr>
          </a:p>
        </p:txBody>
      </p:sp>
      <p:sp>
        <p:nvSpPr>
          <p:cNvPr id="43" name="TextBox 42"/>
          <p:cNvSpPr txBox="1"/>
          <p:nvPr/>
        </p:nvSpPr>
        <p:spPr>
          <a:xfrm>
            <a:off x="75052" y="449378"/>
            <a:ext cx="7381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Overview of </a:t>
            </a:r>
            <a:r>
              <a:rPr lang="en-US" dirty="0">
                <a:solidFill>
                  <a:schemeClr val="accent6"/>
                </a:solidFill>
              </a:rPr>
              <a:t>Armv7- to Armv9-based Cortex-A CPU designs </a:t>
            </a:r>
            <a:endParaRPr kumimoji="0" lang="en-US" sz="1800" b="0" i="0" u="none" strike="noStrike" kern="1200" cap="none" spc="0" normalizeH="0" baseline="0" noProof="0" dirty="0">
              <a:ln>
                <a:noFill/>
              </a:ln>
              <a:solidFill>
                <a:srgbClr val="333399"/>
              </a:solidFill>
              <a:effectLst/>
              <a:uLnTx/>
              <a:uFillTx/>
              <a:latin typeface="Verdana"/>
              <a:ea typeface="+mn-ea"/>
              <a:cs typeface="+mn-cs"/>
            </a:endParaRPr>
          </a:p>
        </p:txBody>
      </p:sp>
      <p:sp>
        <p:nvSpPr>
          <p:cNvPr id="14" name="TextBox 13">
            <a:extLst>
              <a:ext uri="{FF2B5EF4-FFF2-40B4-BE49-F238E27FC236}">
                <a16:creationId xmlns:a16="http://schemas.microsoft.com/office/drawing/2014/main" id="{03FFF422-B2FD-C0DD-72BA-D1D9307CEAEF}"/>
              </a:ext>
            </a:extLst>
          </p:cNvPr>
          <p:cNvSpPr txBox="1"/>
          <p:nvPr/>
        </p:nvSpPr>
        <p:spPr>
          <a:xfrm>
            <a:off x="646279" y="3341574"/>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a:t>
            </a:r>
            <a:r>
              <a:rPr lang="en-US" sz="1300" dirty="0">
                <a:solidFill>
                  <a:srgbClr val="000000"/>
                </a:solidFill>
                <a:latin typeface="Verdana"/>
              </a:rPr>
              <a:t>3</a:t>
            </a:r>
            <a:r>
              <a:rPr kumimoji="0" lang="en-US" sz="1300" b="0" i="0" u="none" strike="noStrike" kern="1200" cap="none" spc="0" normalizeH="0" baseline="0" noProof="0" dirty="0">
                <a:ln>
                  <a:noFill/>
                </a:ln>
                <a:solidFill>
                  <a:srgbClr val="000000"/>
                </a:solidFill>
                <a:effectLst/>
                <a:uLnTx/>
                <a:uFillTx/>
                <a:latin typeface="Verdana"/>
                <a:ea typeface="+mn-ea"/>
                <a:cs typeface="+mn-cs"/>
              </a:rPr>
              <a:t>.3</a:t>
            </a:r>
          </a:p>
        </p:txBody>
      </p:sp>
      <p:sp>
        <p:nvSpPr>
          <p:cNvPr id="15" name="Right Brace 14">
            <a:extLst>
              <a:ext uri="{FF2B5EF4-FFF2-40B4-BE49-F238E27FC236}">
                <a16:creationId xmlns:a16="http://schemas.microsoft.com/office/drawing/2014/main" id="{173F3DEE-9401-0109-7AD4-AB3785BEFA9B}"/>
              </a:ext>
            </a:extLst>
          </p:cNvPr>
          <p:cNvSpPr/>
          <p:nvPr/>
        </p:nvSpPr>
        <p:spPr bwMode="auto">
          <a:xfrm rot="5400000">
            <a:off x="5527020" y="2287812"/>
            <a:ext cx="196390" cy="176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TextBox 15">
            <a:extLst>
              <a:ext uri="{FF2B5EF4-FFF2-40B4-BE49-F238E27FC236}">
                <a16:creationId xmlns:a16="http://schemas.microsoft.com/office/drawing/2014/main" id="{F32F2276-1AD4-7EF4-0C01-A8BC40CFEA4E}"/>
              </a:ext>
            </a:extLst>
          </p:cNvPr>
          <p:cNvSpPr txBox="1"/>
          <p:nvPr/>
        </p:nvSpPr>
        <p:spPr>
          <a:xfrm>
            <a:off x="5067055" y="3309056"/>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3.5</a:t>
            </a:r>
          </a:p>
        </p:txBody>
      </p:sp>
      <p:sp>
        <p:nvSpPr>
          <p:cNvPr id="25" name="Right Brace 24">
            <a:extLst>
              <a:ext uri="{FF2B5EF4-FFF2-40B4-BE49-F238E27FC236}">
                <a16:creationId xmlns:a16="http://schemas.microsoft.com/office/drawing/2014/main" id="{6558F85B-AD93-60C3-EB33-026A11D996E2}"/>
              </a:ext>
            </a:extLst>
          </p:cNvPr>
          <p:cNvSpPr/>
          <p:nvPr/>
        </p:nvSpPr>
        <p:spPr bwMode="auto">
          <a:xfrm rot="5400000">
            <a:off x="7912035" y="2197812"/>
            <a:ext cx="196390" cy="194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TextBox 28">
            <a:extLst>
              <a:ext uri="{FF2B5EF4-FFF2-40B4-BE49-F238E27FC236}">
                <a16:creationId xmlns:a16="http://schemas.microsoft.com/office/drawing/2014/main" id="{6083AE1B-6295-1B62-6024-7652843A5E74}"/>
              </a:ext>
            </a:extLst>
          </p:cNvPr>
          <p:cNvSpPr txBox="1"/>
          <p:nvPr/>
        </p:nvSpPr>
        <p:spPr>
          <a:xfrm>
            <a:off x="7452320" y="3309056"/>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3.6</a:t>
            </a:r>
          </a:p>
        </p:txBody>
      </p:sp>
      <p:sp>
        <p:nvSpPr>
          <p:cNvPr id="30" name="TextBox 29">
            <a:extLst>
              <a:ext uri="{FF2B5EF4-FFF2-40B4-BE49-F238E27FC236}">
                <a16:creationId xmlns:a16="http://schemas.microsoft.com/office/drawing/2014/main" id="{29DF5D42-3A6C-A924-4C49-30A9C18B33EB}"/>
              </a:ext>
            </a:extLst>
          </p:cNvPr>
          <p:cNvSpPr txBox="1"/>
          <p:nvPr/>
        </p:nvSpPr>
        <p:spPr>
          <a:xfrm>
            <a:off x="728064" y="2813712"/>
            <a:ext cx="1024576"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Cortex-A8</a:t>
            </a:r>
          </a:p>
        </p:txBody>
      </p:sp>
      <p:sp>
        <p:nvSpPr>
          <p:cNvPr id="44" name="TextBox 43">
            <a:extLst>
              <a:ext uri="{FF2B5EF4-FFF2-40B4-BE49-F238E27FC236}">
                <a16:creationId xmlns:a16="http://schemas.microsoft.com/office/drawing/2014/main" id="{E20B6BF8-FCE5-6803-88D1-E17AA0BE387D}"/>
              </a:ext>
            </a:extLst>
          </p:cNvPr>
          <p:cNvSpPr txBox="1"/>
          <p:nvPr/>
        </p:nvSpPr>
        <p:spPr>
          <a:xfrm>
            <a:off x="2681790" y="2813712"/>
            <a:ext cx="153112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Cortex-A57/A53</a:t>
            </a:r>
          </a:p>
        </p:txBody>
      </p:sp>
      <p:sp>
        <p:nvSpPr>
          <p:cNvPr id="45" name="TextBox 44">
            <a:extLst>
              <a:ext uri="{FF2B5EF4-FFF2-40B4-BE49-F238E27FC236}">
                <a16:creationId xmlns:a16="http://schemas.microsoft.com/office/drawing/2014/main" id="{4CA78E93-4E9F-066F-35DE-3300BF2191D6}"/>
              </a:ext>
            </a:extLst>
          </p:cNvPr>
          <p:cNvSpPr txBox="1"/>
          <p:nvPr/>
        </p:nvSpPr>
        <p:spPr>
          <a:xfrm>
            <a:off x="4842030" y="2813712"/>
            <a:ext cx="153112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Cortex-A75/A55</a:t>
            </a:r>
          </a:p>
        </p:txBody>
      </p:sp>
      <p:sp>
        <p:nvSpPr>
          <p:cNvPr id="46" name="TextBox 45">
            <a:extLst>
              <a:ext uri="{FF2B5EF4-FFF2-40B4-BE49-F238E27FC236}">
                <a16:creationId xmlns:a16="http://schemas.microsoft.com/office/drawing/2014/main" id="{70B8454B-F8AA-C0CC-6B3C-60B38AB4339D}"/>
              </a:ext>
            </a:extLst>
          </p:cNvPr>
          <p:cNvSpPr txBox="1"/>
          <p:nvPr/>
        </p:nvSpPr>
        <p:spPr>
          <a:xfrm>
            <a:off x="6957265" y="2813712"/>
            <a:ext cx="21802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Cortex-X2/A710/A510</a:t>
            </a:r>
            <a:endParaRPr kumimoji="0" lang="en-GB"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7" name="TextBox 46">
            <a:extLst>
              <a:ext uri="{FF2B5EF4-FFF2-40B4-BE49-F238E27FC236}">
                <a16:creationId xmlns:a16="http://schemas.microsoft.com/office/drawing/2014/main" id="{74CB32AD-BD7F-8A35-DDBC-3CA2F40E9045}"/>
              </a:ext>
            </a:extLst>
          </p:cNvPr>
          <p:cNvSpPr txBox="1"/>
          <p:nvPr/>
        </p:nvSpPr>
        <p:spPr>
          <a:xfrm>
            <a:off x="129510" y="2602733"/>
            <a:ext cx="103586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First CPUs</a:t>
            </a:r>
          </a:p>
        </p:txBody>
      </p:sp>
      <p:sp>
        <p:nvSpPr>
          <p:cNvPr id="48" name="Right Brace 47">
            <a:extLst>
              <a:ext uri="{FF2B5EF4-FFF2-40B4-BE49-F238E27FC236}">
                <a16:creationId xmlns:a16="http://schemas.microsoft.com/office/drawing/2014/main" id="{586F1BF7-A5EF-0AD6-C8D8-99B27FE694DF}"/>
              </a:ext>
            </a:extLst>
          </p:cNvPr>
          <p:cNvSpPr/>
          <p:nvPr/>
        </p:nvSpPr>
        <p:spPr bwMode="auto">
          <a:xfrm rot="5400000">
            <a:off x="1133504" y="2455072"/>
            <a:ext cx="196390" cy="1440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9" name="Right Brace 48">
            <a:extLst>
              <a:ext uri="{FF2B5EF4-FFF2-40B4-BE49-F238E27FC236}">
                <a16:creationId xmlns:a16="http://schemas.microsoft.com/office/drawing/2014/main" id="{4AC37F3D-81BC-1A59-B9DF-361192224660}"/>
              </a:ext>
            </a:extLst>
          </p:cNvPr>
          <p:cNvSpPr/>
          <p:nvPr/>
        </p:nvSpPr>
        <p:spPr bwMode="auto">
          <a:xfrm rot="5400000">
            <a:off x="3372410" y="2298328"/>
            <a:ext cx="196390" cy="1764000"/>
          </a:xfrm>
          <a:prstGeom prst="rightBrac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0" name="TextBox 49">
            <a:extLst>
              <a:ext uri="{FF2B5EF4-FFF2-40B4-BE49-F238E27FC236}">
                <a16:creationId xmlns:a16="http://schemas.microsoft.com/office/drawing/2014/main" id="{D48B1D52-D2D4-7493-146D-2740D1EC348A}"/>
              </a:ext>
            </a:extLst>
          </p:cNvPr>
          <p:cNvSpPr txBox="1"/>
          <p:nvPr/>
        </p:nvSpPr>
        <p:spPr>
          <a:xfrm>
            <a:off x="2920719" y="3336672"/>
            <a:ext cx="11352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Section 3.4</a:t>
            </a:r>
          </a:p>
        </p:txBody>
      </p:sp>
      <p:sp>
        <p:nvSpPr>
          <p:cNvPr id="51" name="Rectangle: Rounded Corners 50">
            <a:extLst>
              <a:ext uri="{FF2B5EF4-FFF2-40B4-BE49-F238E27FC236}">
                <a16:creationId xmlns:a16="http://schemas.microsoft.com/office/drawing/2014/main" id="{08E0427F-9B6A-183C-EDD2-363833620844}"/>
              </a:ext>
            </a:extLst>
          </p:cNvPr>
          <p:cNvSpPr/>
          <p:nvPr/>
        </p:nvSpPr>
        <p:spPr bwMode="auto">
          <a:xfrm>
            <a:off x="-10160" y="1142157"/>
            <a:ext cx="9144000" cy="1469007"/>
          </a:xfrm>
          <a:prstGeom prst="roundRect">
            <a:avLst/>
          </a:prstGeom>
          <a:solidFill>
            <a:srgbClr val="DBEEFF"/>
          </a:solidFill>
          <a:ln w="19050" cap="flat" cmpd="sng" algn="ctr">
            <a:solidFill>
              <a:srgbClr val="B6C8C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a:ln>
                <a:noFill/>
              </a:ln>
              <a:solidFill>
                <a:schemeClr val="tx1"/>
              </a:solidFill>
              <a:effectLst/>
              <a:latin typeface="Verdana" pitchFamily="34" charset="0"/>
            </a:endParaRPr>
          </a:p>
        </p:txBody>
      </p:sp>
      <p:sp>
        <p:nvSpPr>
          <p:cNvPr id="52" name="Text Box 7">
            <a:extLst>
              <a:ext uri="{FF2B5EF4-FFF2-40B4-BE49-F238E27FC236}">
                <a16:creationId xmlns:a16="http://schemas.microsoft.com/office/drawing/2014/main" id="{43E762F3-8837-6E7B-42CB-5630D7DC039E}"/>
              </a:ext>
            </a:extLst>
          </p:cNvPr>
          <p:cNvSpPr txBox="1">
            <a:spLocks noChangeArrowheads="1"/>
          </p:cNvSpPr>
          <p:nvPr/>
        </p:nvSpPr>
        <p:spPr bwMode="auto">
          <a:xfrm>
            <a:off x="10160" y="1975562"/>
            <a:ext cx="26134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32-bit</a:t>
            </a:r>
            <a:r>
              <a:rPr kumimoji="0" lang="en-US" altLang="en-US" sz="1300" b="1" i="0" u="none" strike="noStrike" kern="1200" cap="none" spc="0" normalizeH="0" noProof="0" dirty="0">
                <a:ln>
                  <a:noFill/>
                </a:ln>
                <a:solidFill>
                  <a:srgbClr val="000000"/>
                </a:solidFill>
                <a:effectLst/>
                <a:uLnTx/>
                <a:uFillTx/>
                <a:latin typeface="Verdana" pitchFamily="34" charset="0"/>
                <a:ea typeface="+mn-ea"/>
                <a:cs typeface="+mn-cs"/>
              </a:rPr>
              <a:t> </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Armv7-A ISA</a:t>
            </a:r>
          </a:p>
        </p:txBody>
      </p:sp>
      <p:sp>
        <p:nvSpPr>
          <p:cNvPr id="53" name="Text Box 16">
            <a:extLst>
              <a:ext uri="{FF2B5EF4-FFF2-40B4-BE49-F238E27FC236}">
                <a16:creationId xmlns:a16="http://schemas.microsoft.com/office/drawing/2014/main" id="{290AF45D-A711-4392-971B-DBDE73E580D1}"/>
              </a:ext>
            </a:extLst>
          </p:cNvPr>
          <p:cNvSpPr txBox="1">
            <a:spLocks noChangeArrowheads="1"/>
          </p:cNvSpPr>
          <p:nvPr/>
        </p:nvSpPr>
        <p:spPr bwMode="auto">
          <a:xfrm>
            <a:off x="3919358" y="1251471"/>
            <a:ext cx="1544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Cortex-A CPUs</a:t>
            </a:r>
          </a:p>
        </p:txBody>
      </p:sp>
      <p:sp>
        <p:nvSpPr>
          <p:cNvPr id="54" name="Text Box 7">
            <a:extLst>
              <a:ext uri="{FF2B5EF4-FFF2-40B4-BE49-F238E27FC236}">
                <a16:creationId xmlns:a16="http://schemas.microsoft.com/office/drawing/2014/main" id="{CBEC5839-9625-DF6D-94B2-259AE55621B6}"/>
              </a:ext>
            </a:extLst>
          </p:cNvPr>
          <p:cNvSpPr txBox="1">
            <a:spLocks noChangeArrowheads="1"/>
          </p:cNvSpPr>
          <p:nvPr/>
        </p:nvSpPr>
        <p:spPr bwMode="auto">
          <a:xfrm>
            <a:off x="2518596" y="1974026"/>
            <a:ext cx="202350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Armv8.0-A ISA</a:t>
            </a:r>
          </a:p>
        </p:txBody>
      </p:sp>
      <p:sp>
        <p:nvSpPr>
          <p:cNvPr id="55" name="Text Box 7">
            <a:extLst>
              <a:ext uri="{FF2B5EF4-FFF2-40B4-BE49-F238E27FC236}">
                <a16:creationId xmlns:a16="http://schemas.microsoft.com/office/drawing/2014/main" id="{C5FC598B-A2A5-A9AB-3E4E-F32094A0D394}"/>
              </a:ext>
            </a:extLst>
          </p:cNvPr>
          <p:cNvSpPr txBox="1">
            <a:spLocks noChangeArrowheads="1"/>
          </p:cNvSpPr>
          <p:nvPr/>
        </p:nvSpPr>
        <p:spPr bwMode="auto">
          <a:xfrm>
            <a:off x="4724400" y="1973751"/>
            <a:ext cx="21152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Armv8.2-A ISA</a:t>
            </a:r>
          </a:p>
        </p:txBody>
      </p:sp>
      <p:sp>
        <p:nvSpPr>
          <p:cNvPr id="56" name="Right Arrow 17">
            <a:extLst>
              <a:ext uri="{FF2B5EF4-FFF2-40B4-BE49-F238E27FC236}">
                <a16:creationId xmlns:a16="http://schemas.microsoft.com/office/drawing/2014/main" id="{133FC292-5646-2663-F212-9B0465A208F6}"/>
              </a:ext>
            </a:extLst>
          </p:cNvPr>
          <p:cNvSpPr/>
          <p:nvPr/>
        </p:nvSpPr>
        <p:spPr bwMode="auto">
          <a:xfrm>
            <a:off x="2481375" y="2062461"/>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7" name="Text Box 7">
            <a:extLst>
              <a:ext uri="{FF2B5EF4-FFF2-40B4-BE49-F238E27FC236}">
                <a16:creationId xmlns:a16="http://schemas.microsoft.com/office/drawing/2014/main" id="{B0F383E9-51D3-B3A6-1590-9BCAB74B45E3}"/>
              </a:ext>
            </a:extLst>
          </p:cNvPr>
          <p:cNvSpPr txBox="1">
            <a:spLocks noChangeArrowheads="1"/>
          </p:cNvSpPr>
          <p:nvPr/>
        </p:nvSpPr>
        <p:spPr bwMode="auto">
          <a:xfrm>
            <a:off x="6883959" y="1975562"/>
            <a:ext cx="24309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based 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the Armv9-A ISA</a:t>
            </a:r>
          </a:p>
        </p:txBody>
      </p:sp>
      <p:sp>
        <p:nvSpPr>
          <p:cNvPr id="58" name="Right Arrow 35">
            <a:extLst>
              <a:ext uri="{FF2B5EF4-FFF2-40B4-BE49-F238E27FC236}">
                <a16:creationId xmlns:a16="http://schemas.microsoft.com/office/drawing/2014/main" id="{E0268AC0-A456-05C3-C5EE-2B63FF635594}"/>
              </a:ext>
            </a:extLst>
          </p:cNvPr>
          <p:cNvSpPr/>
          <p:nvPr/>
        </p:nvSpPr>
        <p:spPr bwMode="auto">
          <a:xfrm>
            <a:off x="4562410" y="2080451"/>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9" name="Right Arrow 36">
            <a:extLst>
              <a:ext uri="{FF2B5EF4-FFF2-40B4-BE49-F238E27FC236}">
                <a16:creationId xmlns:a16="http://schemas.microsoft.com/office/drawing/2014/main" id="{E6079AD2-E574-25C2-4BDE-08FE942BEC24}"/>
              </a:ext>
            </a:extLst>
          </p:cNvPr>
          <p:cNvSpPr/>
          <p:nvPr/>
        </p:nvSpPr>
        <p:spPr bwMode="auto">
          <a:xfrm>
            <a:off x="6664070" y="2080451"/>
            <a:ext cx="252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cxnSp>
        <p:nvCxnSpPr>
          <p:cNvPr id="61" name="Straight Connector 60">
            <a:extLst>
              <a:ext uri="{FF2B5EF4-FFF2-40B4-BE49-F238E27FC236}">
                <a16:creationId xmlns:a16="http://schemas.microsoft.com/office/drawing/2014/main" id="{1054593E-2AE2-9DB1-9DF0-140D69F415F7}"/>
              </a:ext>
            </a:extLst>
          </p:cNvPr>
          <p:cNvCxnSpPr>
            <a:cxnSpLocks/>
            <a:endCxn id="68" idx="6"/>
          </p:cNvCxnSpPr>
          <p:nvPr/>
        </p:nvCxnSpPr>
        <p:spPr>
          <a:xfrm flipH="1">
            <a:off x="1358754" y="1602904"/>
            <a:ext cx="3323098" cy="325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F580DD9-0CB5-77F9-73E7-5A8C1BCFDAA7}"/>
              </a:ext>
            </a:extLst>
          </p:cNvPr>
          <p:cNvCxnSpPr>
            <a:cxnSpLocks/>
            <a:endCxn id="65" idx="1"/>
          </p:cNvCxnSpPr>
          <p:nvPr/>
        </p:nvCxnSpPr>
        <p:spPr>
          <a:xfrm>
            <a:off x="4668431" y="1601085"/>
            <a:ext cx="1048322" cy="287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13">
            <a:extLst>
              <a:ext uri="{FF2B5EF4-FFF2-40B4-BE49-F238E27FC236}">
                <a16:creationId xmlns:a16="http://schemas.microsoft.com/office/drawing/2014/main" id="{FF9C1AC1-965C-7B13-0807-30136798104D}"/>
              </a:ext>
            </a:extLst>
          </p:cNvPr>
          <p:cNvSpPr>
            <a:spLocks noChangeArrowheads="1"/>
          </p:cNvSpPr>
          <p:nvPr/>
        </p:nvSpPr>
        <p:spPr bwMode="auto">
          <a:xfrm>
            <a:off x="3512959" y="1883170"/>
            <a:ext cx="72000"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4" name="Straight Connector 63">
            <a:extLst>
              <a:ext uri="{FF2B5EF4-FFF2-40B4-BE49-F238E27FC236}">
                <a16:creationId xmlns:a16="http://schemas.microsoft.com/office/drawing/2014/main" id="{F81DE5CE-BC22-E57A-FD66-AEB7F8F2440C}"/>
              </a:ext>
            </a:extLst>
          </p:cNvPr>
          <p:cNvCxnSpPr>
            <a:cxnSpLocks/>
            <a:endCxn id="63" idx="7"/>
          </p:cNvCxnSpPr>
          <p:nvPr/>
        </p:nvCxnSpPr>
        <p:spPr bwMode="auto">
          <a:xfrm flipH="1">
            <a:off x="3574415" y="1601085"/>
            <a:ext cx="1107436" cy="29262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Oval 13">
            <a:extLst>
              <a:ext uri="{FF2B5EF4-FFF2-40B4-BE49-F238E27FC236}">
                <a16:creationId xmlns:a16="http://schemas.microsoft.com/office/drawing/2014/main" id="{32475868-E077-1B36-D67D-2D625F08940E}"/>
              </a:ext>
            </a:extLst>
          </p:cNvPr>
          <p:cNvSpPr>
            <a:spLocks noChangeArrowheads="1"/>
          </p:cNvSpPr>
          <p:nvPr/>
        </p:nvSpPr>
        <p:spPr bwMode="auto">
          <a:xfrm>
            <a:off x="5706082" y="1878498"/>
            <a:ext cx="72864"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6" name="Straight Connector 65">
            <a:extLst>
              <a:ext uri="{FF2B5EF4-FFF2-40B4-BE49-F238E27FC236}">
                <a16:creationId xmlns:a16="http://schemas.microsoft.com/office/drawing/2014/main" id="{8622AD57-9571-C8B9-304F-0BF495855855}"/>
              </a:ext>
            </a:extLst>
          </p:cNvPr>
          <p:cNvCxnSpPr>
            <a:cxnSpLocks/>
            <a:endCxn id="67" idx="2"/>
          </p:cNvCxnSpPr>
          <p:nvPr/>
        </p:nvCxnSpPr>
        <p:spPr>
          <a:xfrm>
            <a:off x="4668431" y="1602701"/>
            <a:ext cx="3348593" cy="3032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Oval 13">
            <a:extLst>
              <a:ext uri="{FF2B5EF4-FFF2-40B4-BE49-F238E27FC236}">
                <a16:creationId xmlns:a16="http://schemas.microsoft.com/office/drawing/2014/main" id="{D7E078AA-FEF6-A49C-5A49-B2464FFA8B18}"/>
              </a:ext>
            </a:extLst>
          </p:cNvPr>
          <p:cNvSpPr>
            <a:spLocks noChangeArrowheads="1"/>
          </p:cNvSpPr>
          <p:nvPr/>
        </p:nvSpPr>
        <p:spPr bwMode="auto">
          <a:xfrm>
            <a:off x="8017024" y="1869997"/>
            <a:ext cx="72864"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8" name="Oval 13">
            <a:extLst>
              <a:ext uri="{FF2B5EF4-FFF2-40B4-BE49-F238E27FC236}">
                <a16:creationId xmlns:a16="http://schemas.microsoft.com/office/drawing/2014/main" id="{7578BE11-2D02-2DBF-E09B-FD7B9E61C498}"/>
              </a:ext>
            </a:extLst>
          </p:cNvPr>
          <p:cNvSpPr>
            <a:spLocks noChangeArrowheads="1"/>
          </p:cNvSpPr>
          <p:nvPr/>
        </p:nvSpPr>
        <p:spPr bwMode="auto">
          <a:xfrm>
            <a:off x="1285888" y="1892863"/>
            <a:ext cx="72866" cy="72001"/>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TextBox 2">
            <a:extLst>
              <a:ext uri="{FF2B5EF4-FFF2-40B4-BE49-F238E27FC236}">
                <a16:creationId xmlns:a16="http://schemas.microsoft.com/office/drawing/2014/main" id="{1C571C4E-A5D6-B95F-B760-F6ECC2806797}"/>
              </a:ext>
            </a:extLst>
          </p:cNvPr>
          <p:cNvSpPr txBox="1"/>
          <p:nvPr/>
        </p:nvSpPr>
        <p:spPr>
          <a:xfrm flipH="1">
            <a:off x="140192" y="6081281"/>
            <a:ext cx="8846504" cy="584775"/>
          </a:xfrm>
          <a:prstGeom prst="rect">
            <a:avLst/>
          </a:prstGeom>
          <a:noFill/>
        </p:spPr>
        <p:txBody>
          <a:bodyPr wrap="square" rtlCol="0">
            <a:spAutoFit/>
          </a:bodyPr>
          <a:lstStyle/>
          <a:p>
            <a:r>
              <a:rPr kumimoji="0" lang="en-US" sz="1600" b="0" i="0" u="none" strike="noStrike" kern="1200" cap="none" spc="0" normalizeH="0" baseline="0" noProof="0" dirty="0">
                <a:ln>
                  <a:noFill/>
                </a:ln>
                <a:solidFill>
                  <a:srgbClr val="000000"/>
                </a:solidFill>
                <a:effectLst/>
                <a:uLnTx/>
                <a:uFillTx/>
                <a:latin typeface="Verdana"/>
                <a:ea typeface="+mn-ea"/>
                <a:cs typeface="+mn-cs"/>
              </a:rPr>
              <a:t>(Please note that from Section 3, only Subsections 3.2, 3.3.4, 3.6, and 3.8 are</a:t>
            </a:r>
          </a:p>
          <a:p>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included in the Lecture and the exam.</a:t>
            </a:r>
            <a:endParaRPr lang="en-US" sz="1600" dirty="0"/>
          </a:p>
        </p:txBody>
      </p:sp>
    </p:spTree>
    <p:extLst>
      <p:ext uri="{BB962C8B-B14F-4D97-AF65-F5344CB8AC3E}">
        <p14:creationId xmlns:p14="http://schemas.microsoft.com/office/powerpoint/2010/main" val="380082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ppt_x"/>
                                          </p:val>
                                        </p:tav>
                                        <p:tav tm="100000">
                                          <p:val>
                                            <p:strVal val="#ppt_x"/>
                                          </p:val>
                                        </p:tav>
                                      </p:tavLst>
                                    </p:anim>
                                    <p:anim calcmode="lin" valueType="num">
                                      <p:cBhvr additive="base">
                                        <p:cTn id="22" dur="500" fill="hold"/>
                                        <p:tgtEl>
                                          <p:spTgt spid="4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ppt_x"/>
                                          </p:val>
                                        </p:tav>
                                        <p:tav tm="100000">
                                          <p:val>
                                            <p:strVal val="#ppt_x"/>
                                          </p:val>
                                        </p:tav>
                                      </p:tavLst>
                                    </p:anim>
                                    <p:anim calcmode="lin" valueType="num">
                                      <p:cBhvr additive="base">
                                        <p:cTn id="26" dur="500" fill="hold"/>
                                        <p:tgtEl>
                                          <p:spTgt spid="4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ppt_x"/>
                                          </p:val>
                                        </p:tav>
                                        <p:tav tm="100000">
                                          <p:val>
                                            <p:strVal val="#ppt_x"/>
                                          </p:val>
                                        </p:tav>
                                      </p:tavLst>
                                    </p:anim>
                                    <p:anim calcmode="lin" valueType="num">
                                      <p:cBhvr additive="base">
                                        <p:cTn id="30" dur="500" fill="hold"/>
                                        <p:tgtEl>
                                          <p:spTgt spid="6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 calcmode="lin" valueType="num">
                                      <p:cBhvr additive="base">
                                        <p:cTn id="33" dur="500" fill="hold"/>
                                        <p:tgtEl>
                                          <p:spTgt spid="52"/>
                                        </p:tgtEl>
                                        <p:attrNameLst>
                                          <p:attrName>ppt_x</p:attrName>
                                        </p:attrNameLst>
                                      </p:cBhvr>
                                      <p:tavLst>
                                        <p:tav tm="0">
                                          <p:val>
                                            <p:strVal val="#ppt_x"/>
                                          </p:val>
                                        </p:tav>
                                        <p:tav tm="100000">
                                          <p:val>
                                            <p:strVal val="#ppt_x"/>
                                          </p:val>
                                        </p:tav>
                                      </p:tavLst>
                                    </p:anim>
                                    <p:anim calcmode="lin" valueType="num">
                                      <p:cBhvr additive="base">
                                        <p:cTn id="34" dur="500" fill="hold"/>
                                        <p:tgtEl>
                                          <p:spTgt spid="5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500" fill="hold"/>
                                        <p:tgtEl>
                                          <p:spTgt spid="61"/>
                                        </p:tgtEl>
                                        <p:attrNameLst>
                                          <p:attrName>ppt_x</p:attrName>
                                        </p:attrNameLst>
                                      </p:cBhvr>
                                      <p:tavLst>
                                        <p:tav tm="0">
                                          <p:val>
                                            <p:strVal val="#ppt_x"/>
                                          </p:val>
                                        </p:tav>
                                        <p:tav tm="100000">
                                          <p:val>
                                            <p:strVal val="#ppt_x"/>
                                          </p:val>
                                        </p:tav>
                                      </p:tavLst>
                                    </p:anim>
                                    <p:anim calcmode="lin" valueType="num">
                                      <p:cBhvr additive="base">
                                        <p:cTn id="3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500" fill="hold"/>
                                        <p:tgtEl>
                                          <p:spTgt spid="49"/>
                                        </p:tgtEl>
                                        <p:attrNameLst>
                                          <p:attrName>ppt_x</p:attrName>
                                        </p:attrNameLst>
                                      </p:cBhvr>
                                      <p:tavLst>
                                        <p:tav tm="0">
                                          <p:val>
                                            <p:strVal val="#ppt_x"/>
                                          </p:val>
                                        </p:tav>
                                        <p:tav tm="100000">
                                          <p:val>
                                            <p:strVal val="#ppt_x"/>
                                          </p:val>
                                        </p:tav>
                                      </p:tavLst>
                                    </p:anim>
                                    <p:anim calcmode="lin" valueType="num">
                                      <p:cBhvr additive="base">
                                        <p:cTn id="48" dur="500" fill="hold"/>
                                        <p:tgtEl>
                                          <p:spTgt spid="4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additive="base">
                                        <p:cTn id="51" dur="500" fill="hold"/>
                                        <p:tgtEl>
                                          <p:spTgt spid="50"/>
                                        </p:tgtEl>
                                        <p:attrNameLst>
                                          <p:attrName>ppt_x</p:attrName>
                                        </p:attrNameLst>
                                      </p:cBhvr>
                                      <p:tavLst>
                                        <p:tav tm="0">
                                          <p:val>
                                            <p:strVal val="#ppt_x"/>
                                          </p:val>
                                        </p:tav>
                                        <p:tav tm="100000">
                                          <p:val>
                                            <p:strVal val="#ppt_x"/>
                                          </p:val>
                                        </p:tav>
                                      </p:tavLst>
                                    </p:anim>
                                    <p:anim calcmode="lin" valueType="num">
                                      <p:cBhvr additive="base">
                                        <p:cTn id="52" dur="500" fill="hold"/>
                                        <p:tgtEl>
                                          <p:spTgt spid="5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additive="base">
                                        <p:cTn id="55" dur="500" fill="hold"/>
                                        <p:tgtEl>
                                          <p:spTgt spid="54"/>
                                        </p:tgtEl>
                                        <p:attrNameLst>
                                          <p:attrName>ppt_x</p:attrName>
                                        </p:attrNameLst>
                                      </p:cBhvr>
                                      <p:tavLst>
                                        <p:tav tm="0">
                                          <p:val>
                                            <p:strVal val="#ppt_x"/>
                                          </p:val>
                                        </p:tav>
                                        <p:tav tm="100000">
                                          <p:val>
                                            <p:strVal val="#ppt_x"/>
                                          </p:val>
                                        </p:tav>
                                      </p:tavLst>
                                    </p:anim>
                                    <p:anim calcmode="lin" valueType="num">
                                      <p:cBhvr additive="base">
                                        <p:cTn id="56" dur="500" fill="hold"/>
                                        <p:tgtEl>
                                          <p:spTgt spid="5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6"/>
                                        </p:tgtEl>
                                        <p:attrNameLst>
                                          <p:attrName>style.visibility</p:attrName>
                                        </p:attrNameLst>
                                      </p:cBhvr>
                                      <p:to>
                                        <p:strVal val="visible"/>
                                      </p:to>
                                    </p:set>
                                    <p:anim calcmode="lin" valueType="num">
                                      <p:cBhvr additive="base">
                                        <p:cTn id="59" dur="500" fill="hold"/>
                                        <p:tgtEl>
                                          <p:spTgt spid="56"/>
                                        </p:tgtEl>
                                        <p:attrNameLst>
                                          <p:attrName>ppt_x</p:attrName>
                                        </p:attrNameLst>
                                      </p:cBhvr>
                                      <p:tavLst>
                                        <p:tav tm="0">
                                          <p:val>
                                            <p:strVal val="#ppt_x"/>
                                          </p:val>
                                        </p:tav>
                                        <p:tav tm="100000">
                                          <p:val>
                                            <p:strVal val="#ppt_x"/>
                                          </p:val>
                                        </p:tav>
                                      </p:tavLst>
                                    </p:anim>
                                    <p:anim calcmode="lin" valueType="num">
                                      <p:cBhvr additive="base">
                                        <p:cTn id="60" dur="500" fill="hold"/>
                                        <p:tgtEl>
                                          <p:spTgt spid="5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anim calcmode="lin" valueType="num">
                                      <p:cBhvr additive="base">
                                        <p:cTn id="63" dur="500" fill="hold"/>
                                        <p:tgtEl>
                                          <p:spTgt spid="63"/>
                                        </p:tgtEl>
                                        <p:attrNameLst>
                                          <p:attrName>ppt_x</p:attrName>
                                        </p:attrNameLst>
                                      </p:cBhvr>
                                      <p:tavLst>
                                        <p:tav tm="0">
                                          <p:val>
                                            <p:strVal val="#ppt_x"/>
                                          </p:val>
                                        </p:tav>
                                        <p:tav tm="100000">
                                          <p:val>
                                            <p:strVal val="#ppt_x"/>
                                          </p:val>
                                        </p:tav>
                                      </p:tavLst>
                                    </p:anim>
                                    <p:anim calcmode="lin" valueType="num">
                                      <p:cBhvr additive="base">
                                        <p:cTn id="64" dur="500" fill="hold"/>
                                        <p:tgtEl>
                                          <p:spTgt spid="6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additive="base">
                                        <p:cTn id="67" dur="500" fill="hold"/>
                                        <p:tgtEl>
                                          <p:spTgt spid="64"/>
                                        </p:tgtEl>
                                        <p:attrNameLst>
                                          <p:attrName>ppt_x</p:attrName>
                                        </p:attrNameLst>
                                      </p:cBhvr>
                                      <p:tavLst>
                                        <p:tav tm="0">
                                          <p:val>
                                            <p:strVal val="#ppt_x"/>
                                          </p:val>
                                        </p:tav>
                                        <p:tav tm="100000">
                                          <p:val>
                                            <p:strVal val="#ppt_x"/>
                                          </p:val>
                                        </p:tav>
                                      </p:tavLst>
                                    </p:anim>
                                    <p:anim calcmode="lin" valueType="num">
                                      <p:cBhvr additive="base">
                                        <p:cTn id="6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anim calcmode="lin" valueType="num">
                                      <p:cBhvr additive="base">
                                        <p:cTn id="81" dur="500" fill="hold"/>
                                        <p:tgtEl>
                                          <p:spTgt spid="45"/>
                                        </p:tgtEl>
                                        <p:attrNameLst>
                                          <p:attrName>ppt_x</p:attrName>
                                        </p:attrNameLst>
                                      </p:cBhvr>
                                      <p:tavLst>
                                        <p:tav tm="0">
                                          <p:val>
                                            <p:strVal val="#ppt_x"/>
                                          </p:val>
                                        </p:tav>
                                        <p:tav tm="100000">
                                          <p:val>
                                            <p:strVal val="#ppt_x"/>
                                          </p:val>
                                        </p:tav>
                                      </p:tavLst>
                                    </p:anim>
                                    <p:anim calcmode="lin" valueType="num">
                                      <p:cBhvr additive="base">
                                        <p:cTn id="82" dur="500" fill="hold"/>
                                        <p:tgtEl>
                                          <p:spTgt spid="45"/>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anim calcmode="lin" valueType="num">
                                      <p:cBhvr additive="base">
                                        <p:cTn id="85" dur="500" fill="hold"/>
                                        <p:tgtEl>
                                          <p:spTgt spid="55"/>
                                        </p:tgtEl>
                                        <p:attrNameLst>
                                          <p:attrName>ppt_x</p:attrName>
                                        </p:attrNameLst>
                                      </p:cBhvr>
                                      <p:tavLst>
                                        <p:tav tm="0">
                                          <p:val>
                                            <p:strVal val="#ppt_x"/>
                                          </p:val>
                                        </p:tav>
                                        <p:tav tm="100000">
                                          <p:val>
                                            <p:strVal val="#ppt_x"/>
                                          </p:val>
                                        </p:tav>
                                      </p:tavLst>
                                    </p:anim>
                                    <p:anim calcmode="lin" valueType="num">
                                      <p:cBhvr additive="base">
                                        <p:cTn id="86" dur="500" fill="hold"/>
                                        <p:tgtEl>
                                          <p:spTgt spid="5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58"/>
                                        </p:tgtEl>
                                        <p:attrNameLst>
                                          <p:attrName>style.visibility</p:attrName>
                                        </p:attrNameLst>
                                      </p:cBhvr>
                                      <p:to>
                                        <p:strVal val="visible"/>
                                      </p:to>
                                    </p:set>
                                    <p:anim calcmode="lin" valueType="num">
                                      <p:cBhvr additive="base">
                                        <p:cTn id="89" dur="500" fill="hold"/>
                                        <p:tgtEl>
                                          <p:spTgt spid="58"/>
                                        </p:tgtEl>
                                        <p:attrNameLst>
                                          <p:attrName>ppt_x</p:attrName>
                                        </p:attrNameLst>
                                      </p:cBhvr>
                                      <p:tavLst>
                                        <p:tav tm="0">
                                          <p:val>
                                            <p:strVal val="#ppt_x"/>
                                          </p:val>
                                        </p:tav>
                                        <p:tav tm="100000">
                                          <p:val>
                                            <p:strVal val="#ppt_x"/>
                                          </p:val>
                                        </p:tav>
                                      </p:tavLst>
                                    </p:anim>
                                    <p:anim calcmode="lin" valueType="num">
                                      <p:cBhvr additive="base">
                                        <p:cTn id="90" dur="500" fill="hold"/>
                                        <p:tgtEl>
                                          <p:spTgt spid="58"/>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62"/>
                                        </p:tgtEl>
                                        <p:attrNameLst>
                                          <p:attrName>style.visibility</p:attrName>
                                        </p:attrNameLst>
                                      </p:cBhvr>
                                      <p:to>
                                        <p:strVal val="visible"/>
                                      </p:to>
                                    </p:set>
                                    <p:anim calcmode="lin" valueType="num">
                                      <p:cBhvr additive="base">
                                        <p:cTn id="93" dur="500" fill="hold"/>
                                        <p:tgtEl>
                                          <p:spTgt spid="62"/>
                                        </p:tgtEl>
                                        <p:attrNameLst>
                                          <p:attrName>ppt_x</p:attrName>
                                        </p:attrNameLst>
                                      </p:cBhvr>
                                      <p:tavLst>
                                        <p:tav tm="0">
                                          <p:val>
                                            <p:strVal val="#ppt_x"/>
                                          </p:val>
                                        </p:tav>
                                        <p:tav tm="100000">
                                          <p:val>
                                            <p:strVal val="#ppt_x"/>
                                          </p:val>
                                        </p:tav>
                                      </p:tavLst>
                                    </p:anim>
                                    <p:anim calcmode="lin" valueType="num">
                                      <p:cBhvr additive="base">
                                        <p:cTn id="9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65"/>
                                        </p:tgtEl>
                                        <p:attrNameLst>
                                          <p:attrName>style.visibility</p:attrName>
                                        </p:attrNameLst>
                                      </p:cBhvr>
                                      <p:to>
                                        <p:strVal val="visible"/>
                                      </p:to>
                                    </p:set>
                                    <p:anim calcmode="lin" valueType="num">
                                      <p:cBhvr additive="base">
                                        <p:cTn id="99" dur="500" fill="hold"/>
                                        <p:tgtEl>
                                          <p:spTgt spid="65"/>
                                        </p:tgtEl>
                                        <p:attrNameLst>
                                          <p:attrName>ppt_x</p:attrName>
                                        </p:attrNameLst>
                                      </p:cBhvr>
                                      <p:tavLst>
                                        <p:tav tm="0">
                                          <p:val>
                                            <p:strVal val="#ppt_x"/>
                                          </p:val>
                                        </p:tav>
                                        <p:tav tm="100000">
                                          <p:val>
                                            <p:strVal val="#ppt_x"/>
                                          </p:val>
                                        </p:tav>
                                      </p:tavLst>
                                    </p:anim>
                                    <p:anim calcmode="lin" valueType="num">
                                      <p:cBhvr additive="base">
                                        <p:cTn id="100" dur="500" fill="hold"/>
                                        <p:tgtEl>
                                          <p:spTgt spid="65"/>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additive="base">
                                        <p:cTn id="103" dur="500" fill="hold"/>
                                        <p:tgtEl>
                                          <p:spTgt spid="25"/>
                                        </p:tgtEl>
                                        <p:attrNameLst>
                                          <p:attrName>ppt_x</p:attrName>
                                        </p:attrNameLst>
                                      </p:cBhvr>
                                      <p:tavLst>
                                        <p:tav tm="0">
                                          <p:val>
                                            <p:strVal val="#ppt_x"/>
                                          </p:val>
                                        </p:tav>
                                        <p:tav tm="100000">
                                          <p:val>
                                            <p:strVal val="#ppt_x"/>
                                          </p:val>
                                        </p:tav>
                                      </p:tavLst>
                                    </p:anim>
                                    <p:anim calcmode="lin" valueType="num">
                                      <p:cBhvr additive="base">
                                        <p:cTn id="104" dur="500" fill="hold"/>
                                        <p:tgtEl>
                                          <p:spTgt spid="25"/>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 calcmode="lin" valueType="num">
                                      <p:cBhvr additive="base">
                                        <p:cTn id="107" dur="500" fill="hold"/>
                                        <p:tgtEl>
                                          <p:spTgt spid="29"/>
                                        </p:tgtEl>
                                        <p:attrNameLst>
                                          <p:attrName>ppt_x</p:attrName>
                                        </p:attrNameLst>
                                      </p:cBhvr>
                                      <p:tavLst>
                                        <p:tav tm="0">
                                          <p:val>
                                            <p:strVal val="#ppt_x"/>
                                          </p:val>
                                        </p:tav>
                                        <p:tav tm="100000">
                                          <p:val>
                                            <p:strVal val="#ppt_x"/>
                                          </p:val>
                                        </p:tav>
                                      </p:tavLst>
                                    </p:anim>
                                    <p:anim calcmode="lin" valueType="num">
                                      <p:cBhvr additive="base">
                                        <p:cTn id="108" dur="500" fill="hold"/>
                                        <p:tgtEl>
                                          <p:spTgt spid="29"/>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46"/>
                                        </p:tgtEl>
                                        <p:attrNameLst>
                                          <p:attrName>style.visibility</p:attrName>
                                        </p:attrNameLst>
                                      </p:cBhvr>
                                      <p:to>
                                        <p:strVal val="visible"/>
                                      </p:to>
                                    </p:set>
                                    <p:anim calcmode="lin" valueType="num">
                                      <p:cBhvr additive="base">
                                        <p:cTn id="111" dur="500" fill="hold"/>
                                        <p:tgtEl>
                                          <p:spTgt spid="46"/>
                                        </p:tgtEl>
                                        <p:attrNameLst>
                                          <p:attrName>ppt_x</p:attrName>
                                        </p:attrNameLst>
                                      </p:cBhvr>
                                      <p:tavLst>
                                        <p:tav tm="0">
                                          <p:val>
                                            <p:strVal val="#ppt_x"/>
                                          </p:val>
                                        </p:tav>
                                        <p:tav tm="100000">
                                          <p:val>
                                            <p:strVal val="#ppt_x"/>
                                          </p:val>
                                        </p:tav>
                                      </p:tavLst>
                                    </p:anim>
                                    <p:anim calcmode="lin" valueType="num">
                                      <p:cBhvr additive="base">
                                        <p:cTn id="112" dur="500" fill="hold"/>
                                        <p:tgtEl>
                                          <p:spTgt spid="4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7"/>
                                        </p:tgtEl>
                                        <p:attrNameLst>
                                          <p:attrName>style.visibility</p:attrName>
                                        </p:attrNameLst>
                                      </p:cBhvr>
                                      <p:to>
                                        <p:strVal val="visible"/>
                                      </p:to>
                                    </p:set>
                                    <p:anim calcmode="lin" valueType="num">
                                      <p:cBhvr additive="base">
                                        <p:cTn id="115" dur="500" fill="hold"/>
                                        <p:tgtEl>
                                          <p:spTgt spid="57"/>
                                        </p:tgtEl>
                                        <p:attrNameLst>
                                          <p:attrName>ppt_x</p:attrName>
                                        </p:attrNameLst>
                                      </p:cBhvr>
                                      <p:tavLst>
                                        <p:tav tm="0">
                                          <p:val>
                                            <p:strVal val="#ppt_x"/>
                                          </p:val>
                                        </p:tav>
                                        <p:tav tm="100000">
                                          <p:val>
                                            <p:strVal val="#ppt_x"/>
                                          </p:val>
                                        </p:tav>
                                      </p:tavLst>
                                    </p:anim>
                                    <p:anim calcmode="lin" valueType="num">
                                      <p:cBhvr additive="base">
                                        <p:cTn id="116" dur="500" fill="hold"/>
                                        <p:tgtEl>
                                          <p:spTgt spid="57"/>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9"/>
                                        </p:tgtEl>
                                        <p:attrNameLst>
                                          <p:attrName>style.visibility</p:attrName>
                                        </p:attrNameLst>
                                      </p:cBhvr>
                                      <p:to>
                                        <p:strVal val="visible"/>
                                      </p:to>
                                    </p:set>
                                    <p:anim calcmode="lin" valueType="num">
                                      <p:cBhvr additive="base">
                                        <p:cTn id="119" dur="500" fill="hold"/>
                                        <p:tgtEl>
                                          <p:spTgt spid="59"/>
                                        </p:tgtEl>
                                        <p:attrNameLst>
                                          <p:attrName>ppt_x</p:attrName>
                                        </p:attrNameLst>
                                      </p:cBhvr>
                                      <p:tavLst>
                                        <p:tav tm="0">
                                          <p:val>
                                            <p:strVal val="#ppt_x"/>
                                          </p:val>
                                        </p:tav>
                                        <p:tav tm="100000">
                                          <p:val>
                                            <p:strVal val="#ppt_x"/>
                                          </p:val>
                                        </p:tav>
                                      </p:tavLst>
                                    </p:anim>
                                    <p:anim calcmode="lin" valueType="num">
                                      <p:cBhvr additive="base">
                                        <p:cTn id="120" dur="500" fill="hold"/>
                                        <p:tgtEl>
                                          <p:spTgt spid="59"/>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67"/>
                                        </p:tgtEl>
                                        <p:attrNameLst>
                                          <p:attrName>style.visibility</p:attrName>
                                        </p:attrNameLst>
                                      </p:cBhvr>
                                      <p:to>
                                        <p:strVal val="visible"/>
                                      </p:to>
                                    </p:set>
                                    <p:anim calcmode="lin" valueType="num">
                                      <p:cBhvr additive="base">
                                        <p:cTn id="123" dur="500" fill="hold"/>
                                        <p:tgtEl>
                                          <p:spTgt spid="67"/>
                                        </p:tgtEl>
                                        <p:attrNameLst>
                                          <p:attrName>ppt_x</p:attrName>
                                        </p:attrNameLst>
                                      </p:cBhvr>
                                      <p:tavLst>
                                        <p:tav tm="0">
                                          <p:val>
                                            <p:strVal val="#ppt_x"/>
                                          </p:val>
                                        </p:tav>
                                        <p:tav tm="100000">
                                          <p:val>
                                            <p:strVal val="#ppt_x"/>
                                          </p:val>
                                        </p:tav>
                                      </p:tavLst>
                                    </p:anim>
                                    <p:anim calcmode="lin" valueType="num">
                                      <p:cBhvr additive="base">
                                        <p:cTn id="124" dur="500" fill="hold"/>
                                        <p:tgtEl>
                                          <p:spTgt spid="67"/>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66"/>
                                        </p:tgtEl>
                                        <p:attrNameLst>
                                          <p:attrName>style.visibility</p:attrName>
                                        </p:attrNameLst>
                                      </p:cBhvr>
                                      <p:to>
                                        <p:strVal val="visible"/>
                                      </p:to>
                                    </p:set>
                                    <p:anim calcmode="lin" valueType="num">
                                      <p:cBhvr additive="base">
                                        <p:cTn id="127" dur="500" fill="hold"/>
                                        <p:tgtEl>
                                          <p:spTgt spid="66"/>
                                        </p:tgtEl>
                                        <p:attrNameLst>
                                          <p:attrName>ppt_x</p:attrName>
                                        </p:attrNameLst>
                                      </p:cBhvr>
                                      <p:tavLst>
                                        <p:tav tm="0">
                                          <p:val>
                                            <p:strVal val="#ppt_x"/>
                                          </p:val>
                                        </p:tav>
                                        <p:tav tm="100000">
                                          <p:val>
                                            <p:strVal val="#ppt_x"/>
                                          </p:val>
                                        </p:tav>
                                      </p:tavLst>
                                    </p:anim>
                                    <p:anim calcmode="lin" valueType="num">
                                      <p:cBhvr additive="base">
                                        <p:cTn id="12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51"/>
                                        </p:tgtEl>
                                        <p:attrNameLst>
                                          <p:attrName>style.visibility</p:attrName>
                                        </p:attrNameLst>
                                      </p:cBhvr>
                                      <p:to>
                                        <p:strVal val="visible"/>
                                      </p:to>
                                    </p:set>
                                    <p:anim calcmode="lin" valueType="num">
                                      <p:cBhvr additive="base">
                                        <p:cTn id="133" dur="500" fill="hold"/>
                                        <p:tgtEl>
                                          <p:spTgt spid="51"/>
                                        </p:tgtEl>
                                        <p:attrNameLst>
                                          <p:attrName>ppt_x</p:attrName>
                                        </p:attrNameLst>
                                      </p:cBhvr>
                                      <p:tavLst>
                                        <p:tav tm="0">
                                          <p:val>
                                            <p:strVal val="#ppt_x"/>
                                          </p:val>
                                        </p:tav>
                                        <p:tav tm="100000">
                                          <p:val>
                                            <p:strVal val="#ppt_x"/>
                                          </p:val>
                                        </p:tav>
                                      </p:tavLst>
                                    </p:anim>
                                    <p:anim calcmode="lin" valueType="num">
                                      <p:cBhvr additive="base">
                                        <p:cTn id="134" dur="500" fill="hold"/>
                                        <p:tgtEl>
                                          <p:spTgt spid="51"/>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
                                        </p:tgtEl>
                                        <p:attrNameLst>
                                          <p:attrName>style.visibility</p:attrName>
                                        </p:attrNameLst>
                                      </p:cBhvr>
                                      <p:to>
                                        <p:strVal val="visible"/>
                                      </p:to>
                                    </p:set>
                                    <p:anim calcmode="lin" valueType="num">
                                      <p:cBhvr additive="base">
                                        <p:cTn id="137" dur="500" fill="hold"/>
                                        <p:tgtEl>
                                          <p:spTgt spid="3"/>
                                        </p:tgtEl>
                                        <p:attrNameLst>
                                          <p:attrName>ppt_x</p:attrName>
                                        </p:attrNameLst>
                                      </p:cBhvr>
                                      <p:tavLst>
                                        <p:tav tm="0">
                                          <p:val>
                                            <p:strVal val="#ppt_x"/>
                                          </p:val>
                                        </p:tav>
                                        <p:tav tm="100000">
                                          <p:val>
                                            <p:strVal val="#ppt_x"/>
                                          </p:val>
                                        </p:tav>
                                      </p:tavLst>
                                    </p:anim>
                                    <p:anim calcmode="lin" valueType="num">
                                      <p:cBhvr additive="base">
                                        <p:cTn id="1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25" grpId="0" animBg="1"/>
      <p:bldP spid="29" grpId="0"/>
      <p:bldP spid="30" grpId="0"/>
      <p:bldP spid="44" grpId="0"/>
      <p:bldP spid="45" grpId="0"/>
      <p:bldP spid="46" grpId="0"/>
      <p:bldP spid="47" grpId="0"/>
      <p:bldP spid="48" grpId="0" animBg="1"/>
      <p:bldP spid="49" grpId="0" animBg="1"/>
      <p:bldP spid="50" grpId="0"/>
      <p:bldP spid="51" grpId="0" animBg="1"/>
      <p:bldP spid="52" grpId="0"/>
      <p:bldP spid="53" grpId="0"/>
      <p:bldP spid="54" grpId="0"/>
      <p:bldP spid="55" grpId="0"/>
      <p:bldP spid="56" grpId="0" animBg="1"/>
      <p:bldP spid="57" grpId="0"/>
      <p:bldP spid="58" grpId="0" animBg="1"/>
      <p:bldP spid="59" grpId="0" animBg="1"/>
      <p:bldP spid="63" grpId="0" animBg="1"/>
      <p:bldP spid="65" grpId="0" animBg="1"/>
      <p:bldP spid="67" grpId="0" animBg="1"/>
      <p:bldP spid="68" grpId="0" animBg="1"/>
      <p:bldP spid="3"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02645" y="1953460"/>
            <a:ext cx="8100000" cy="504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3.1 ARM’s CPU designs preceding the ARM Cortex family</a:t>
            </a:r>
            <a:endParaRPr kumimoji="0" lang="hu-HU" sz="1900" b="0" i="0" u="none" strike="noStrike" kern="1200" cap="none" spc="0" normalizeH="0" baseline="0" noProof="0" dirty="0">
              <a:ln>
                <a:noFill/>
              </a:ln>
              <a:solidFill>
                <a:srgbClr val="FFFFFF"/>
              </a:solidFill>
              <a:effectLst/>
              <a:uLnTx/>
              <a:uFillTx/>
              <a:latin typeface="Verdana"/>
              <a:ea typeface="+mn-ea"/>
              <a:cs typeface="+mn-cs"/>
            </a:endParaRPr>
          </a:p>
        </p:txBody>
      </p:sp>
      <p:sp>
        <p:nvSpPr>
          <p:cNvPr id="3" name="Rectangle 2"/>
          <p:cNvSpPr/>
          <p:nvPr/>
        </p:nvSpPr>
        <p:spPr>
          <a:xfrm>
            <a:off x="2128061" y="2850118"/>
            <a:ext cx="51074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a:ea typeface="+mn-ea"/>
                <a:cs typeface="+mn-cs"/>
              </a:rPr>
              <a:t>(Optional reading, not a part of the exam)</a:t>
            </a:r>
          </a:p>
        </p:txBody>
      </p:sp>
    </p:spTree>
    <p:extLst>
      <p:ext uri="{BB962C8B-B14F-4D97-AF65-F5344CB8AC3E}">
        <p14:creationId xmlns:p14="http://schemas.microsoft.com/office/powerpoint/2010/main" val="36254065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103" y="442852"/>
            <a:ext cx="9089989" cy="68480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3.1 ARM’s CPU designs preceding the ARM Cortex family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 a) Overview of Armv1-Armv2 based CPU cores and their use in mobiles</a:t>
            </a:r>
            <a:r>
              <a:rPr kumimoji="0" lang="hu-HU" sz="1800" b="0" i="0" u="none" strike="noStrike" kern="1200" cap="none" spc="0" normalizeH="0" baseline="0" noProof="0" dirty="0">
                <a:ln>
                  <a:noFill/>
                </a:ln>
                <a:solidFill>
                  <a:srgbClr val="333399"/>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[5]</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4" name="Picture 2" descr="C:\Users\Sima Dezső\Documents\arm_processors\armhistor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45" y="1251932"/>
            <a:ext cx="8145905" cy="560606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476790" y="1268760"/>
            <a:ext cx="3690165" cy="990110"/>
          </a:xfrm>
          <a:prstGeom prst="roundRect">
            <a:avLst/>
          </a:prstGeom>
          <a:noFill/>
          <a:ln w="3810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6" name="Title 1"/>
          <p:cNvSpPr>
            <a:spLocks noGrp="1"/>
          </p:cNvSpPr>
          <p:nvPr>
            <p:ph type="title"/>
          </p:nvPr>
        </p:nvSpPr>
        <p:spPr>
          <a:xfrm>
            <a:off x="0" y="-4297"/>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3.1 ARM’s CPU designs preceding the ARM Cortex family (1)</a:t>
            </a:r>
          </a:p>
        </p:txBody>
      </p:sp>
    </p:spTree>
    <p:extLst>
      <p:ext uri="{BB962C8B-B14F-4D97-AF65-F5344CB8AC3E}">
        <p14:creationId xmlns:p14="http://schemas.microsoft.com/office/powerpoint/2010/main" val="27624176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630" y="413665"/>
            <a:ext cx="452059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FF0000"/>
                </a:solidFill>
                <a:effectLst/>
                <a:uLnTx/>
                <a:uFillTx/>
                <a:latin typeface="Verdana"/>
                <a:ea typeface="+mn-ea"/>
                <a:cs typeface="+mn-cs"/>
              </a:rPr>
              <a:t>R</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emarks</a:t>
            </a:r>
            <a:r>
              <a:rPr kumimoji="0" lang="en-US" sz="1600" b="0" i="0" u="none" strike="noStrike" kern="1200" cap="none" spc="0" normalizeH="0" baseline="0" noProof="0" dirty="0">
                <a:ln>
                  <a:noFill/>
                </a:ln>
                <a:solidFill>
                  <a:srgbClr val="FF0000"/>
                </a:solidFill>
                <a:effectLst/>
                <a:uLnTx/>
                <a:uFillTx/>
                <a:latin typeface="Verdana"/>
                <a:ea typeface="+mn-ea"/>
                <a:cs typeface="+mn-cs"/>
              </a:rPr>
              <a:t> to the address spaces supported</a:t>
            </a:r>
          </a:p>
        </p:txBody>
      </p:sp>
      <p:sp>
        <p:nvSpPr>
          <p:cNvPr id="4" name="TextBox 3"/>
          <p:cNvSpPr txBox="1"/>
          <p:nvPr/>
        </p:nvSpPr>
        <p:spPr>
          <a:xfrm>
            <a:off x="405385" y="1057359"/>
            <a:ext cx="8666988" cy="226728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70" normalizeH="0" baseline="0" noProof="0" dirty="0">
                <a:ln>
                  <a:noFill/>
                </a:ln>
                <a:solidFill>
                  <a:srgbClr val="000000"/>
                </a:solidFill>
                <a:effectLst/>
                <a:uLnTx/>
                <a:uFillTx/>
                <a:latin typeface="Verdana"/>
                <a:ea typeface="+mn-ea"/>
                <a:cs typeface="+mn-cs"/>
              </a:rPr>
              <a:t>CPU cores</a:t>
            </a:r>
            <a:r>
              <a:rPr kumimoji="0" lang="en-US" sz="1600" b="0" i="0" u="none" strike="noStrike" kern="1200" cap="none" spc="-70" normalizeH="0" baseline="0" noProof="0" dirty="0">
                <a:ln>
                  <a:noFill/>
                </a:ln>
                <a:solidFill>
                  <a:srgbClr val="000000"/>
                </a:solidFill>
                <a:effectLst/>
                <a:uLnTx/>
                <a:uFillTx/>
                <a:latin typeface="Verdana"/>
                <a:ea typeface="+mn-ea"/>
                <a:cs typeface="+mn-cs"/>
              </a:rPr>
              <a:t> based on the </a:t>
            </a:r>
            <a:r>
              <a:rPr kumimoji="0" lang="en-US" sz="1600" b="0" i="0" u="none" strike="noStrike" kern="1200" cap="none" spc="-70" normalizeH="0" baseline="0" noProof="0" dirty="0">
                <a:ln>
                  <a:noFill/>
                </a:ln>
                <a:solidFill>
                  <a:srgbClr val="0070C0"/>
                </a:solidFill>
                <a:effectLst/>
                <a:uLnTx/>
                <a:uFillTx/>
                <a:latin typeface="Verdana"/>
                <a:ea typeface="+mn-ea"/>
                <a:cs typeface="+mn-cs"/>
              </a:rPr>
              <a:t>ISA versions Armv1 and Armv2, </a:t>
            </a:r>
            <a:r>
              <a:rPr kumimoji="0" lang="en-US" sz="1600" b="0" i="0" u="none" strike="noStrike" kern="1200" cap="none" spc="-70" normalizeH="0" baseline="0" noProof="0" dirty="0">
                <a:ln>
                  <a:noFill/>
                </a:ln>
                <a:solidFill>
                  <a:srgbClr val="000000"/>
                </a:solidFill>
                <a:effectLst/>
                <a:uLnTx/>
                <a:uFillTx/>
                <a:latin typeface="Verdana"/>
                <a:ea typeface="+mn-ea"/>
                <a:cs typeface="+mn-cs"/>
              </a:rPr>
              <a:t>like the ARM1</a:t>
            </a:r>
            <a:r>
              <a:rPr kumimoji="0" lang="hu-HU" sz="1600" b="0" i="0" u="none" strike="noStrike" kern="1200" cap="none" spc="-70" normalizeH="0" baseline="0" noProof="0" dirty="0">
                <a:ln>
                  <a:noFill/>
                </a:ln>
                <a:solidFill>
                  <a:srgbClr val="000000"/>
                </a:solidFill>
                <a:effectLst/>
                <a:uLnTx/>
                <a:uFillTx/>
                <a:latin typeface="Verdana"/>
                <a:ea typeface="+mn-ea"/>
                <a:cs typeface="+mn-cs"/>
              </a:rPr>
              <a:t> </a:t>
            </a:r>
            <a:r>
              <a:rPr kumimoji="0" lang="en-US" sz="1600" b="0" i="0" u="none" strike="noStrike" kern="1200" cap="none" spc="-70" normalizeH="0" baseline="0" noProof="0" dirty="0">
                <a:ln>
                  <a:noFill/>
                </a:ln>
                <a:solidFill>
                  <a:srgbClr val="000000"/>
                </a:solidFill>
                <a:effectLst/>
                <a:uLnTx/>
                <a:uFillTx/>
                <a:latin typeface="Verdana"/>
                <a:ea typeface="+mn-ea"/>
                <a:cs typeface="+mn-cs"/>
              </a:rPr>
              <a:t>or ARM2</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cores, only have a </a:t>
            </a:r>
            <a:r>
              <a:rPr kumimoji="0" lang="en-US" sz="1600" b="0" i="0" u="none" strike="noStrike" kern="1200" cap="none" spc="0" normalizeH="0" baseline="0" noProof="0" dirty="0">
                <a:ln>
                  <a:noFill/>
                </a:ln>
                <a:solidFill>
                  <a:srgbClr val="0070C0"/>
                </a:solidFill>
                <a:effectLst/>
                <a:uLnTx/>
                <a:uFillTx/>
                <a:latin typeface="Verdana"/>
                <a:ea typeface="+mn-ea"/>
                <a:cs typeface="+mn-cs"/>
              </a:rPr>
              <a:t>26-bit address bus </a:t>
            </a:r>
            <a:r>
              <a:rPr kumimoji="0" lang="en-US" sz="1600" b="0" i="0" u="none" strike="noStrike" kern="1200" cap="none" spc="0" normalizeH="0" baseline="0" noProof="0" dirty="0">
                <a:ln>
                  <a:noFill/>
                </a:ln>
                <a:effectLst/>
                <a:uLnTx/>
                <a:uFillTx/>
                <a:latin typeface="Verdana"/>
                <a:ea typeface="+mn-ea"/>
                <a:cs typeface="+mn-cs"/>
              </a:rPr>
              <a:t>but</a:t>
            </a:r>
            <a:r>
              <a:rPr kumimoji="0" lang="en-US" sz="1600" b="0" i="0" u="none" strike="noStrike" kern="1200" cap="none" spc="0" normalizeH="0" baseline="0" noProof="0" dirty="0">
                <a:ln>
                  <a:noFill/>
                </a:ln>
                <a:solidFill>
                  <a:srgbClr val="000000"/>
                </a:solidFill>
                <a:effectLst/>
                <a:uLnTx/>
                <a:uFillTx/>
                <a:latin typeface="Verdana"/>
                <a:ea typeface="+mn-ea"/>
                <a:cs typeface="+mn-cs"/>
              </a:rPr>
              <a:t> a </a:t>
            </a:r>
            <a:r>
              <a:rPr kumimoji="0" lang="en-US" sz="1600" b="0" i="0" u="none" strike="noStrike" kern="1200" cap="none" spc="0" normalizeH="0" baseline="0" noProof="0" dirty="0">
                <a:ln>
                  <a:noFill/>
                </a:ln>
                <a:solidFill>
                  <a:srgbClr val="0070C0"/>
                </a:solidFill>
                <a:effectLst/>
                <a:uLnTx/>
                <a:uFillTx/>
                <a:latin typeface="Verdana"/>
                <a:ea typeface="+mn-ea"/>
                <a:cs typeface="+mn-cs"/>
              </a:rPr>
              <a:t>32-bit data bus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R="0" lvl="0" algn="l" defTabSz="914400" rtl="0" eaLnBrk="1" fontAlgn="auto" latinLnBrk="0" hangingPunct="1">
              <a:lnSpc>
                <a:spcPct val="100000"/>
              </a:lnSpc>
              <a:spcBef>
                <a:spcPts val="0"/>
              </a:spcBef>
              <a:spcAft>
                <a:spcPts val="400"/>
              </a:spcAft>
              <a:buClrTx/>
              <a:buSzTx/>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We call these designs </a:t>
            </a:r>
            <a:r>
              <a:rPr kumimoji="0" lang="en-US" sz="1600" b="0" i="0" u="none" strike="noStrike" kern="1200" cap="none" spc="0" normalizeH="0" baseline="0" noProof="0" dirty="0">
                <a:ln>
                  <a:noFill/>
                </a:ln>
                <a:solidFill>
                  <a:srgbClr val="FF0000"/>
                </a:solidFill>
                <a:effectLst/>
                <a:uLnTx/>
                <a:uFillTx/>
                <a:latin typeface="Verdana"/>
                <a:ea typeface="+mn-ea"/>
                <a:cs typeface="+mn-cs"/>
              </a:rPr>
              <a:t>ARM’s 26-bit architectures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lvl="0" indent="-285750">
              <a:buFont typeface="Arial" panose="020B0604020202020204" pitchFamily="34" charset="0"/>
              <a:buChar char="•"/>
              <a:defRPr/>
            </a:pPr>
            <a:r>
              <a:rPr kumimoji="0" lang="hu-HU" sz="1600" b="0" i="0" u="none" strike="noStrike" kern="1200" cap="none" spc="-40" normalizeH="0" baseline="0" noProof="0" dirty="0">
                <a:ln>
                  <a:noFill/>
                </a:ln>
                <a:solidFill>
                  <a:srgbClr val="000000"/>
                </a:solidFill>
                <a:effectLst/>
                <a:uLnTx/>
                <a:uFillTx/>
                <a:latin typeface="Verdana"/>
                <a:ea typeface="+mn-ea"/>
                <a:cs typeface="+mn-cs"/>
              </a:rPr>
              <a:t>By contrast, </a:t>
            </a:r>
            <a:r>
              <a:rPr kumimoji="0" lang="en-US" sz="1600" b="0" i="0" u="none" strike="noStrike" kern="1200" cap="none" spc="-40" normalizeH="0" baseline="0" noProof="0" dirty="0">
                <a:ln>
                  <a:noFill/>
                </a:ln>
                <a:solidFill>
                  <a:srgbClr val="0070C0"/>
                </a:solidFill>
                <a:effectLst/>
                <a:uLnTx/>
                <a:uFillTx/>
                <a:latin typeface="Verdana"/>
                <a:ea typeface="+mn-ea"/>
                <a:cs typeface="+mn-cs"/>
              </a:rPr>
              <a:t>Armv3 or higher ISA </a:t>
            </a:r>
            <a:r>
              <a:rPr kumimoji="0" lang="en-US" sz="1600" b="0" i="0" u="none" strike="noStrike" kern="1200" cap="none" spc="-40" normalizeH="0" baseline="0" noProof="0" dirty="0">
                <a:ln>
                  <a:noFill/>
                </a:ln>
                <a:solidFill>
                  <a:srgbClr val="000000"/>
                </a:solidFill>
                <a:effectLst/>
                <a:uLnTx/>
                <a:uFillTx/>
                <a:latin typeface="Verdana"/>
                <a:ea typeface="+mn-ea"/>
                <a:cs typeface="+mn-cs"/>
              </a:rPr>
              <a:t>version based </a:t>
            </a:r>
            <a:r>
              <a:rPr lang="en-GB" sz="1600" spc="-40" dirty="0">
                <a:solidFill>
                  <a:srgbClr val="000000"/>
                </a:solidFill>
              </a:rPr>
              <a:t>CPU cores</a:t>
            </a:r>
            <a:r>
              <a:rPr lang="en-US" sz="1600" spc="-40" dirty="0">
                <a:solidFill>
                  <a:srgbClr val="000000"/>
                </a:solidFill>
              </a:rPr>
              <a:t> already </a:t>
            </a:r>
            <a:r>
              <a:rPr kumimoji="0" lang="en-US" sz="1600" b="0" i="0" u="none" strike="noStrike" kern="1200" cap="none" spc="-40" normalizeH="0" baseline="0" noProof="0" dirty="0">
                <a:ln>
                  <a:noFill/>
                </a:ln>
                <a:solidFill>
                  <a:srgbClr val="000000"/>
                </a:solidFill>
                <a:effectLst/>
                <a:uLnTx/>
                <a:uFillTx/>
                <a:latin typeface="Verdana"/>
                <a:ea typeface="+mn-ea"/>
                <a:cs typeface="+mn-cs"/>
              </a:rPr>
              <a:t>suppor</a:t>
            </a:r>
            <a:r>
              <a:rPr kumimoji="0" lang="en-US" sz="1600" b="0" i="0" u="none" strike="noStrike" kern="1200" cap="none" spc="0" normalizeH="0" baseline="0" noProof="0" dirty="0">
                <a:ln>
                  <a:noFill/>
                </a:ln>
                <a:solidFill>
                  <a:srgbClr val="000000"/>
                </a:solidFill>
                <a:effectLst/>
                <a:uLnTx/>
                <a:uFillTx/>
                <a:latin typeface="Verdana"/>
                <a:ea typeface="+mn-ea"/>
                <a:cs typeface="+mn-cs"/>
              </a:rPr>
              <a:t>t</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32-bit address space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are known as </a:t>
            </a:r>
            <a:r>
              <a:rPr kumimoji="0" lang="en-US" sz="1600" b="0" i="0" u="none" strike="noStrike" kern="1200" cap="none" spc="0" normalizeH="0" baseline="0" noProof="0" dirty="0">
                <a:ln>
                  <a:noFill/>
                </a:ln>
                <a:solidFill>
                  <a:srgbClr val="FF0000"/>
                </a:solidFill>
                <a:effectLst/>
                <a:uLnTx/>
                <a:uFillTx/>
                <a:latin typeface="Verdana"/>
                <a:ea typeface="+mn-ea"/>
                <a:cs typeface="+mn-cs"/>
              </a:rPr>
              <a:t>32-bit architectures,</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up</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to</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the</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 Armv7 ISA</a:t>
            </a:r>
            <a:r>
              <a:rPr kumimoji="0" lang="en-US" sz="1600" b="0" i="0" u="none" strike="noStrike" kern="1200" cap="none" spc="0" normalizeH="0" baseline="0" noProof="0" dirty="0">
                <a:ln>
                  <a:noFill/>
                </a:ln>
                <a:solidFill>
                  <a:srgbClr val="0070C0"/>
                </a:solidFill>
                <a:effectLst/>
                <a:uLnTx/>
                <a:uFillTx/>
                <a:latin typeface="Verdana"/>
                <a:ea typeface="+mn-ea"/>
                <a:cs typeface="+mn-cs"/>
              </a:rPr>
              <a:t>.</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Then t</a:t>
            </a:r>
            <a:r>
              <a:rPr kumimoji="0" lang="hu-HU" sz="1600" b="0" i="0" u="none" strike="noStrike" kern="1200" cap="none" spc="0" normalizeH="0" baseline="0" noProof="0" dirty="0">
                <a:ln>
                  <a:noFill/>
                </a:ln>
                <a:solidFill>
                  <a:srgbClr val="000000"/>
                </a:solidFill>
                <a:effectLst/>
                <a:uLnTx/>
                <a:uFillTx/>
                <a:latin typeface="Verdana"/>
                <a:ea typeface="+mn-ea"/>
                <a:cs typeface="+mn-cs"/>
              </a:rPr>
              <a:t>he </a:t>
            </a:r>
            <a:r>
              <a:rPr kumimoji="0" lang="hu-HU" sz="1600" b="0" i="0" u="none" strike="noStrike" kern="1200" cap="none" spc="0" normalizeH="0" baseline="0" noProof="0" dirty="0">
                <a:ln>
                  <a:noFill/>
                </a:ln>
                <a:solidFill>
                  <a:srgbClr val="0070C0"/>
                </a:solidFill>
                <a:effectLst/>
                <a:uLnTx/>
                <a:uFillTx/>
                <a:latin typeface="Verdana"/>
                <a:ea typeface="+mn-ea"/>
                <a:cs typeface="+mn-cs"/>
              </a:rPr>
              <a:t>Armv8 ISA </a:t>
            </a:r>
            <a:r>
              <a:rPr kumimoji="0" lang="en-US" sz="1600" b="0" i="0" u="none" strike="noStrike" kern="1200" cap="none" spc="0" normalizeH="0" baseline="0" noProof="0" dirty="0">
                <a:ln>
                  <a:noFill/>
                </a:ln>
                <a:solidFill>
                  <a:srgbClr val="0070C0"/>
                </a:solidFill>
                <a:effectLst/>
                <a:uLnTx/>
                <a:uFillTx/>
                <a:latin typeface="Verdana"/>
                <a:ea typeface="+mn-ea"/>
                <a:cs typeface="+mn-cs"/>
              </a:rPr>
              <a:t>widens the address space to 64-bit</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in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0" normalizeH="0" baseline="0" noProof="0" dirty="0">
                <a:ln>
                  <a:noFill/>
                </a:ln>
                <a:solidFill>
                  <a:srgbClr val="0070C0"/>
                </a:solidFill>
                <a:effectLst/>
                <a:uLnTx/>
                <a:uFillTx/>
                <a:latin typeface="Verdana"/>
                <a:ea typeface="+mn-ea"/>
                <a:cs typeface="+mn-cs"/>
              </a:rPr>
              <a:t> AArch64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mode</a:t>
            </a:r>
            <a:r>
              <a:rPr kumimoji="0" lang="en-US" sz="1600" b="0" i="0" u="none" strike="noStrike" kern="1200" cap="none" spc="0" normalizeH="0" baseline="0" noProof="0" dirty="0">
                <a:ln>
                  <a:noFill/>
                </a:ln>
                <a:solidFill>
                  <a:srgbClr val="0070C0"/>
                </a:solidFill>
                <a:effectLst/>
                <a:uLnTx/>
                <a:uFillTx/>
                <a:latin typeface="Verdana"/>
                <a:ea typeface="+mn-ea"/>
                <a:cs typeface="+mn-cs"/>
              </a:rPr>
              <a:t>,</a:t>
            </a:r>
          </a:p>
          <a:p>
            <a:pPr marR="0" lvl="0" algn="l" defTabSz="914400" rtl="0" eaLnBrk="1" fontAlgn="auto" latinLnBrk="0" hangingPunct="1">
              <a:lnSpc>
                <a:spcPct val="100000"/>
              </a:lnSpc>
              <a:spcBef>
                <a:spcPts val="0"/>
              </a:spcBef>
              <a:spcAft>
                <a:spcPts val="0"/>
              </a:spcAft>
              <a:buClrTx/>
              <a:buSzTx/>
              <a:tabLst/>
              <a:defRPr/>
            </a:pPr>
            <a:r>
              <a:rPr lang="en-US" sz="1600" noProof="0" dirty="0">
                <a:solidFill>
                  <a:srgbClr val="0070C0"/>
                </a:solidFill>
                <a:latin typeface="Verdana"/>
              </a:rPr>
              <a:t>      </a:t>
            </a:r>
            <a:r>
              <a:rPr lang="en-US" sz="1600" noProof="0" dirty="0">
                <a:latin typeface="Verdana"/>
              </a:rPr>
              <a:t>giving the way for </a:t>
            </a:r>
            <a:r>
              <a:rPr lang="en-US" sz="1600" noProof="0" dirty="0">
                <a:solidFill>
                  <a:srgbClr val="FF0000"/>
                </a:solidFill>
                <a:latin typeface="Verdana"/>
              </a:rPr>
              <a:t>64-bit architectures</a:t>
            </a:r>
            <a:r>
              <a:rPr kumimoji="0" lang="en-US" sz="1600" b="0" i="0" u="none" strike="noStrike" kern="1200" cap="none" spc="0" normalizeH="0" baseline="0" noProof="0" dirty="0">
                <a:ln>
                  <a:noFill/>
                </a:ln>
                <a:solidFill>
                  <a:srgbClr val="0070C0"/>
                </a:solidFill>
                <a:effectLst/>
                <a:uLnTx/>
                <a:uFillTx/>
                <a:latin typeface="Verdana"/>
                <a:ea typeface="+mn-ea"/>
                <a:cs typeface="+mn-cs"/>
              </a:rPr>
              <a:t>.</a:t>
            </a:r>
          </a:p>
        </p:txBody>
      </p:sp>
      <p:sp>
        <p:nvSpPr>
          <p:cNvPr id="5" name="Title 1"/>
          <p:cNvSpPr>
            <a:spLocks noGrp="1"/>
          </p:cNvSpPr>
          <p:nvPr>
            <p:ph type="title"/>
          </p:nvPr>
        </p:nvSpPr>
        <p:spPr>
          <a:xfrm>
            <a:off x="0" y="-4412"/>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3.1 ARM’s CPU designs preceding the ARM Cortex family (2)</a:t>
            </a:r>
          </a:p>
        </p:txBody>
      </p:sp>
      <p:sp>
        <p:nvSpPr>
          <p:cNvPr id="2" name="TextBox 1"/>
          <p:cNvSpPr txBox="1"/>
          <p:nvPr/>
        </p:nvSpPr>
        <p:spPr>
          <a:xfrm>
            <a:off x="243782" y="742324"/>
            <a:ext cx="3926075" cy="338554"/>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As already discussed in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Section</a:t>
            </a:r>
            <a:r>
              <a:rPr kumimoji="0" lang="hu-HU" sz="1600" b="0" i="0" u="none" strike="noStrike" kern="1200" cap="none" spc="0" normalizeH="0" baseline="0" noProof="0" dirty="0">
                <a:ln>
                  <a:noFill/>
                </a:ln>
                <a:solidFill>
                  <a:srgbClr val="000000"/>
                </a:solidFill>
                <a:effectLst/>
                <a:uLnTx/>
                <a:uFillTx/>
                <a:latin typeface="Verdana"/>
                <a:ea typeface="+mn-ea"/>
                <a:cs typeface="+mn-cs"/>
              </a:rPr>
              <a:t> 2.1</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94365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 calcmode="lin" valueType="num">
                                      <p:cBhvr additive="base">
                                        <p:cTn id="1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 calcmode="lin" valueType="num">
                                      <p:cBhvr additive="base">
                                        <p:cTn id="2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 calcmode="lin" valueType="num">
                                      <p:cBhvr additive="base">
                                        <p:cTn id="2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3.1 ARM’s CPU designs preceding the ARM Cortex family (3)</a:t>
            </a:r>
          </a:p>
        </p:txBody>
      </p:sp>
      <p:sp>
        <p:nvSpPr>
          <p:cNvPr id="3" name="TextBox 2"/>
          <p:cNvSpPr txBox="1"/>
          <p:nvPr/>
        </p:nvSpPr>
        <p:spPr>
          <a:xfrm>
            <a:off x="238292" y="845113"/>
            <a:ext cx="51752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   ARM’s basic ISA (Armv3 – v4) </a:t>
            </a:r>
            <a:r>
              <a:rPr kumimoji="0" lang="hu-HU" sz="1800" b="0" i="0" u="none" strike="noStrike" kern="1200" cap="none" spc="0" normalizeH="0" baseline="0" noProof="0" dirty="0">
                <a:ln>
                  <a:noFill/>
                </a:ln>
                <a:solidFill>
                  <a:srgbClr val="2D2D8A"/>
                </a:solidFill>
                <a:effectLst/>
                <a:uLnTx/>
                <a:uFillTx/>
                <a:latin typeface="Verdana"/>
                <a:ea typeface="+mn-ea"/>
                <a:cs typeface="+mn-cs"/>
              </a:rPr>
              <a:t>[63</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2D2D8A"/>
                </a:solidFill>
                <a:effectLst/>
                <a:uLnTx/>
                <a:uFillTx/>
                <a:latin typeface="Verdana"/>
                <a:ea typeface="+mn-ea"/>
                <a:cs typeface="+mn-cs"/>
              </a:rPr>
              <a:t>66</a:t>
            </a:r>
            <a:r>
              <a:rPr kumimoji="0" lang="en-US" sz="1800" b="0" i="0" u="none" strike="noStrike" kern="1200" cap="none" spc="0" normalizeH="0" baseline="0" noProof="0" dirty="0">
                <a:ln>
                  <a:noFill/>
                </a:ln>
                <a:solidFill>
                  <a:srgbClr val="2D2D8A"/>
                </a:solidFill>
                <a:effectLst/>
                <a:uLnTx/>
                <a:uFillTx/>
                <a:latin typeface="Verdana"/>
                <a:ea typeface="+mn-ea"/>
                <a:cs typeface="+mn-cs"/>
              </a:rPr>
              <a:t>]</a:t>
            </a:r>
            <a:endParaRPr kumimoji="0" lang="en-GB"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4" name="TextBox 3"/>
          <p:cNvSpPr txBox="1"/>
          <p:nvPr/>
        </p:nvSpPr>
        <p:spPr>
          <a:xfrm>
            <a:off x="5040037" y="3453093"/>
            <a:ext cx="1085554" cy="6540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Verdana"/>
                <a:ea typeface="+mn-ea"/>
                <a:cs typeface="+mn-cs"/>
              </a:rPr>
              <a:t>Stack pointer</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Verdana"/>
                <a:ea typeface="+mn-ea"/>
                <a:cs typeface="+mn-cs"/>
              </a:rPr>
              <a:t>Link register</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Verdana"/>
                <a:ea typeface="+mn-ea"/>
                <a:cs typeface="+mn-cs"/>
              </a:rPr>
              <a:t>PC</a:t>
            </a:r>
          </a:p>
        </p:txBody>
      </p:sp>
      <p:sp>
        <p:nvSpPr>
          <p:cNvPr id="5" name="TextBox 4"/>
          <p:cNvSpPr txBox="1"/>
          <p:nvPr/>
        </p:nvSpPr>
        <p:spPr>
          <a:xfrm>
            <a:off x="4130727" y="1361187"/>
            <a:ext cx="94769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Verdana"/>
                <a:ea typeface="+mn-ea"/>
                <a:cs typeface="+mn-cs"/>
              </a:rPr>
              <a:t>32-bit wide</a:t>
            </a:r>
          </a:p>
        </p:txBody>
      </p:sp>
      <p:sp>
        <p:nvSpPr>
          <p:cNvPr id="6" name="TextBox 5"/>
          <p:cNvSpPr txBox="1"/>
          <p:nvPr/>
        </p:nvSpPr>
        <p:spPr>
          <a:xfrm>
            <a:off x="3107164" y="4325240"/>
            <a:ext cx="315035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Verdana"/>
                <a:ea typeface="+mn-ea"/>
                <a:cs typeface="+mn-cs"/>
              </a:rPr>
              <a:t>GPRs in the</a:t>
            </a:r>
            <a:r>
              <a:rPr kumimoji="0" lang="hu-HU" sz="1050" b="0" i="0" u="none" strike="noStrike" kern="1200" cap="none" spc="0" normalizeH="0" baseline="0" noProof="0" dirty="0">
                <a:ln>
                  <a:noFill/>
                </a:ln>
                <a:solidFill>
                  <a:srgbClr val="000000"/>
                </a:solidFill>
                <a:effectLst/>
                <a:uLnTx/>
                <a:uFillTx/>
                <a:latin typeface="Verdana"/>
                <a:ea typeface="+mn-ea"/>
                <a:cs typeface="+mn-cs"/>
              </a:rPr>
              <a:t> </a:t>
            </a:r>
            <a:r>
              <a:rPr kumimoji="0" lang="hu-HU" sz="1050" b="0" i="0" u="none" strike="noStrike" kern="1200" cap="none" spc="0" normalizeH="0" baseline="0" noProof="0" dirty="0">
                <a:ln>
                  <a:noFill/>
                </a:ln>
                <a:solidFill>
                  <a:srgbClr val="0070C0"/>
                </a:solidFill>
                <a:effectLst/>
                <a:uLnTx/>
                <a:uFillTx/>
                <a:latin typeface="Verdana"/>
                <a:ea typeface="+mn-ea"/>
                <a:cs typeface="+mn-cs"/>
              </a:rPr>
              <a:t>A</a:t>
            </a:r>
            <a:r>
              <a:rPr kumimoji="0" lang="en-GB" sz="1050" b="0" i="0" u="none" strike="noStrike" kern="1200" cap="none" spc="0" normalizeH="0" baseline="0" noProof="0" dirty="0" err="1">
                <a:ln>
                  <a:noFill/>
                </a:ln>
                <a:solidFill>
                  <a:srgbClr val="0070C0"/>
                </a:solidFill>
                <a:effectLst/>
                <a:uLnTx/>
                <a:uFillTx/>
                <a:latin typeface="Verdana"/>
                <a:ea typeface="+mn-ea"/>
                <a:cs typeface="+mn-cs"/>
              </a:rPr>
              <a:t>rm</a:t>
            </a:r>
            <a:r>
              <a:rPr kumimoji="0" lang="hu-HU" sz="1050" b="0" i="0" u="none" strike="noStrike" kern="1200" cap="none" spc="0" normalizeH="0" baseline="0" noProof="0" dirty="0">
                <a:ln>
                  <a:noFill/>
                </a:ln>
                <a:solidFill>
                  <a:srgbClr val="0070C0"/>
                </a:solidFill>
                <a:effectLst/>
                <a:uLnTx/>
                <a:uFillTx/>
                <a:latin typeface="Verdana"/>
                <a:ea typeface="+mn-ea"/>
                <a:cs typeface="+mn-cs"/>
              </a:rPr>
              <a:t>v3</a:t>
            </a:r>
            <a:r>
              <a:rPr kumimoji="0" lang="hu-HU" sz="1050" b="0" i="0" u="none" strike="noStrike" kern="1200" cap="none" spc="0" normalizeH="0" baseline="0" noProof="0" dirty="0">
                <a:ln>
                  <a:noFill/>
                </a:ln>
                <a:solidFill>
                  <a:srgbClr val="000000"/>
                </a:solidFill>
                <a:effectLst/>
                <a:uLnTx/>
                <a:uFillTx/>
                <a:latin typeface="Verdana"/>
                <a:ea typeface="+mn-ea"/>
                <a:cs typeface="+mn-cs"/>
              </a:rPr>
              <a:t>-</a:t>
            </a:r>
            <a:r>
              <a:rPr kumimoji="0" lang="en-GB" sz="1050" b="0" i="0" u="none" strike="noStrike" kern="1200" cap="none" spc="0" normalizeH="0" baseline="0" noProof="0" dirty="0">
                <a:ln>
                  <a:noFill/>
                </a:ln>
                <a:solidFill>
                  <a:srgbClr val="000000"/>
                </a:solidFill>
                <a:effectLst/>
                <a:uLnTx/>
                <a:uFillTx/>
                <a:latin typeface="Verdana"/>
                <a:ea typeface="+mn-ea"/>
                <a:cs typeface="+mn-cs"/>
              </a:rPr>
              <a:t>v</a:t>
            </a:r>
            <a:r>
              <a:rPr kumimoji="0" lang="hu-HU" sz="1050" b="0" i="0" u="none" strike="noStrike" kern="1200" cap="none" spc="0" normalizeH="0" baseline="0" noProof="0" dirty="0">
                <a:ln>
                  <a:noFill/>
                </a:ln>
                <a:solidFill>
                  <a:srgbClr val="0070C0"/>
                </a:solidFill>
                <a:effectLst/>
                <a:uLnTx/>
                <a:uFillTx/>
                <a:latin typeface="Verdana"/>
                <a:ea typeface="+mn-ea"/>
                <a:cs typeface="+mn-cs"/>
              </a:rPr>
              <a:t>7</a:t>
            </a:r>
            <a:r>
              <a:rPr kumimoji="0" lang="en-GB" sz="1050" b="0" i="0" u="none" strike="noStrike" kern="1200" cap="none" spc="0" normalizeH="0" baseline="0" noProof="0" dirty="0">
                <a:ln>
                  <a:noFill/>
                </a:ln>
                <a:solidFill>
                  <a:srgbClr val="0070C0"/>
                </a:solidFill>
                <a:effectLst/>
                <a:uLnTx/>
                <a:uFillTx/>
                <a:latin typeface="Verdana"/>
                <a:ea typeface="+mn-ea"/>
                <a:cs typeface="+mn-cs"/>
              </a:rPr>
              <a:t> ISA</a:t>
            </a:r>
            <a:endParaRPr kumimoji="0" lang="en-US" sz="105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Left Brace 6"/>
          <p:cNvSpPr/>
          <p:nvPr/>
        </p:nvSpPr>
        <p:spPr bwMode="auto">
          <a:xfrm rot="16200000">
            <a:off x="4550817" y="3404691"/>
            <a:ext cx="228600" cy="1616274"/>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grpSp>
        <p:nvGrpSpPr>
          <p:cNvPr id="8" name="Group 7"/>
          <p:cNvGrpSpPr/>
          <p:nvPr/>
        </p:nvGrpSpPr>
        <p:grpSpPr>
          <a:xfrm>
            <a:off x="4234522" y="1726834"/>
            <a:ext cx="756000" cy="2376000"/>
            <a:chOff x="1457419" y="1998728"/>
            <a:chExt cx="649287" cy="2376487"/>
          </a:xfrm>
        </p:grpSpPr>
        <p:sp>
          <p:nvSpPr>
            <p:cNvPr id="9" name="Téglalap 3"/>
            <p:cNvSpPr/>
            <p:nvPr/>
          </p:nvSpPr>
          <p:spPr>
            <a:xfrm>
              <a:off x="1457419" y="19987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R0</a:t>
              </a:r>
            </a:p>
          </p:txBody>
        </p:sp>
        <p:sp>
          <p:nvSpPr>
            <p:cNvPr id="10" name="Téglalap 4"/>
            <p:cNvSpPr/>
            <p:nvPr/>
          </p:nvSpPr>
          <p:spPr>
            <a:xfrm>
              <a:off x="1457419" y="2214628"/>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a:t>
              </a:r>
            </a:p>
          </p:txBody>
        </p:sp>
        <p:sp>
          <p:nvSpPr>
            <p:cNvPr id="11" name="Téglalap 5"/>
            <p:cNvSpPr/>
            <p:nvPr/>
          </p:nvSpPr>
          <p:spPr>
            <a:xfrm>
              <a:off x="1457419" y="24305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R2</a:t>
              </a:r>
            </a:p>
          </p:txBody>
        </p:sp>
        <p:sp>
          <p:nvSpPr>
            <p:cNvPr id="12" name="Téglalap 6"/>
            <p:cNvSpPr/>
            <p:nvPr/>
          </p:nvSpPr>
          <p:spPr>
            <a:xfrm>
              <a:off x="1457419" y="2646428"/>
              <a:ext cx="649287"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3" name="Téglalap 7"/>
            <p:cNvSpPr/>
            <p:nvPr/>
          </p:nvSpPr>
          <p:spPr>
            <a:xfrm>
              <a:off x="1457419" y="35116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R12</a:t>
              </a:r>
            </a:p>
          </p:txBody>
        </p:sp>
        <p:sp>
          <p:nvSpPr>
            <p:cNvPr id="14" name="Téglalap 8"/>
            <p:cNvSpPr/>
            <p:nvPr/>
          </p:nvSpPr>
          <p:spPr>
            <a:xfrm>
              <a:off x="1457419" y="3737946"/>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000000"/>
                  </a:solidFill>
                  <a:effectLst/>
                  <a:uLnTx/>
                  <a:uFillTx/>
                  <a:latin typeface="Verdana"/>
                  <a:ea typeface="Verdana" panose="020B0604030504040204" pitchFamily="34" charset="0"/>
                  <a:cs typeface="Verdana" panose="020B0604030504040204" pitchFamily="34" charset="0"/>
                </a:rPr>
                <a:t>R13(SP)</a:t>
              </a:r>
            </a:p>
          </p:txBody>
        </p:sp>
        <p:sp>
          <p:nvSpPr>
            <p:cNvPr id="15" name="Téglalap 9"/>
            <p:cNvSpPr/>
            <p:nvPr/>
          </p:nvSpPr>
          <p:spPr>
            <a:xfrm>
              <a:off x="1457419" y="39434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R14(LR)</a:t>
              </a:r>
            </a:p>
          </p:txBody>
        </p:sp>
        <p:sp>
          <p:nvSpPr>
            <p:cNvPr id="16" name="Téglalap 10"/>
            <p:cNvSpPr/>
            <p:nvPr/>
          </p:nvSpPr>
          <p:spPr>
            <a:xfrm>
              <a:off x="1457419" y="4159315"/>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R15(PC)</a:t>
              </a:r>
            </a:p>
          </p:txBody>
        </p:sp>
      </p:grpSp>
      <p:sp>
        <p:nvSpPr>
          <p:cNvPr id="17" name="Rounded Rectangle 16"/>
          <p:cNvSpPr/>
          <p:nvPr/>
        </p:nvSpPr>
        <p:spPr bwMode="auto">
          <a:xfrm>
            <a:off x="3513369" y="4894295"/>
            <a:ext cx="2340000" cy="1008000"/>
          </a:xfrm>
          <a:prstGeom prst="roundRect">
            <a:avLst/>
          </a:prstGeom>
          <a:solidFill>
            <a:srgbClr val="CAE8AA"/>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8" name="TextBox 17"/>
          <p:cNvSpPr txBox="1"/>
          <p:nvPr/>
        </p:nvSpPr>
        <p:spPr>
          <a:xfrm>
            <a:off x="3746859" y="5173516"/>
            <a:ext cx="10615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1" u="none" strike="noStrike" kern="1200" cap="none" spc="0" normalizeH="0" baseline="0" noProof="0" dirty="0">
                <a:ln>
                  <a:noFill/>
                </a:ln>
                <a:solidFill>
                  <a:srgbClr val="0070C0"/>
                </a:solidFill>
                <a:effectLst/>
                <a:uLnTx/>
                <a:uFillTx/>
                <a:latin typeface="Verdana"/>
                <a:ea typeface="+mn-ea"/>
                <a:cs typeface="+mn-cs"/>
              </a:rPr>
              <a:t>Scalar data</a:t>
            </a:r>
            <a:endParaRPr kumimoji="0" lang="en-US" sz="1200" b="0" i="1" u="none" strike="noStrike" kern="1200" cap="none" spc="0" normalizeH="0" baseline="0" noProof="0" dirty="0">
              <a:ln>
                <a:noFill/>
              </a:ln>
              <a:solidFill>
                <a:srgbClr val="0070C0"/>
              </a:solidFill>
              <a:effectLst/>
              <a:uLnTx/>
              <a:uFillTx/>
              <a:latin typeface="Verdana"/>
              <a:ea typeface="+mn-ea"/>
              <a:cs typeface="+mn-cs"/>
            </a:endParaRPr>
          </a:p>
        </p:txBody>
      </p:sp>
      <p:sp>
        <p:nvSpPr>
          <p:cNvPr id="19" name="TextBox 18"/>
          <p:cNvSpPr txBox="1"/>
          <p:nvPr/>
        </p:nvSpPr>
        <p:spPr>
          <a:xfrm>
            <a:off x="4376929" y="5401010"/>
            <a:ext cx="8050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FX32</a:t>
            </a:r>
            <a:endParaRPr kumimoji="0" lang="en-GB"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Boole32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0" name="TextBox 19"/>
          <p:cNvSpPr txBox="1"/>
          <p:nvPr/>
        </p:nvSpPr>
        <p:spPr>
          <a:xfrm>
            <a:off x="4153615" y="4900830"/>
            <a:ext cx="1074332"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FF0000"/>
                </a:solidFill>
                <a:effectLst/>
                <a:uLnTx/>
                <a:uFillTx/>
                <a:latin typeface="Verdana"/>
                <a:ea typeface="+mn-ea"/>
                <a:cs typeface="+mn-cs"/>
              </a:rPr>
              <a:t>Basic ISA</a:t>
            </a:r>
            <a:endParaRPr kumimoji="0" lang="en-US" sz="1300" b="1" i="0" u="none" strike="noStrike" kern="1200" cap="none" spc="0" normalizeH="0" baseline="0" noProof="0" dirty="0">
              <a:ln>
                <a:noFill/>
              </a:ln>
              <a:solidFill>
                <a:srgbClr val="FF0000"/>
              </a:solidFill>
              <a:effectLst/>
              <a:uLnTx/>
              <a:uFillTx/>
              <a:latin typeface="Verdana"/>
              <a:ea typeface="+mn-ea"/>
              <a:cs typeface="+mn-cs"/>
            </a:endParaRPr>
          </a:p>
        </p:txBody>
      </p:sp>
      <p:sp>
        <p:nvSpPr>
          <p:cNvPr id="21" name="TextBox 20"/>
          <p:cNvSpPr txBox="1"/>
          <p:nvPr/>
        </p:nvSpPr>
        <p:spPr>
          <a:xfrm>
            <a:off x="2145012" y="1582554"/>
            <a:ext cx="1814920"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FF0000"/>
                </a:solidFill>
                <a:effectLst/>
                <a:uLnTx/>
                <a:uFillTx/>
                <a:latin typeface="Verdana"/>
                <a:ea typeface="+mn-ea"/>
                <a:cs typeface="+mn-cs"/>
              </a:rPr>
              <a:t>Basic register set</a:t>
            </a:r>
          </a:p>
        </p:txBody>
      </p:sp>
      <p:sp>
        <p:nvSpPr>
          <p:cNvPr id="22" name="TextBox 21"/>
          <p:cNvSpPr txBox="1"/>
          <p:nvPr/>
        </p:nvSpPr>
        <p:spPr>
          <a:xfrm>
            <a:off x="685824" y="6190335"/>
            <a:ext cx="654147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solidFill>
                <a:effectLst/>
                <a:uLnTx/>
                <a:uFillTx/>
                <a:latin typeface="Verdana"/>
                <a:ea typeface="+mn-ea"/>
                <a:cs typeface="+mn-cs"/>
              </a:rPr>
              <a:t>Note: Subsequently we do not follow the evolution of Boolean data types</a:t>
            </a:r>
          </a:p>
        </p:txBody>
      </p:sp>
      <p:sp>
        <p:nvSpPr>
          <p:cNvPr id="23" name="TextBox 22"/>
          <p:cNvSpPr txBox="1"/>
          <p:nvPr/>
        </p:nvSpPr>
        <p:spPr>
          <a:xfrm>
            <a:off x="145140" y="404040"/>
            <a:ext cx="86644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b) Overview of Armv3 - Armv6 based CPU cores and their use in mobiles</a:t>
            </a:r>
          </a:p>
        </p:txBody>
      </p:sp>
    </p:spTree>
    <p:extLst>
      <p:ext uri="{BB962C8B-B14F-4D97-AF65-F5344CB8AC3E}">
        <p14:creationId xmlns:p14="http://schemas.microsoft.com/office/powerpoint/2010/main" val="1227608223"/>
      </p:ext>
    </p:extLst>
  </p:cSld>
  <p:clrMapOvr>
    <a:masterClrMapping/>
  </p:clrMapOvr>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txDef>
      <a:spPr>
        <a:noFill/>
      </a:spPr>
      <a:bodyPr wrap="none" rtlCol="0">
        <a:spAutoFit/>
      </a:bodyPr>
      <a:lstStyle>
        <a:defPPr>
          <a:defRPr sz="1600" dirty="0" smtClean="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sz="1600" dirty="0"/>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a:defRPr sz="1600" dirty="0" err="1" smtClean="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heme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txDef>
      <a:spPr>
        <a:noFill/>
      </a:spPr>
      <a:bodyPr wrap="none" rtlCol="0">
        <a:spAutoFit/>
      </a:bodyPr>
      <a:lstStyle>
        <a:defPPr>
          <a:defRPr sz="1600" dirty="0" smtClean="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27F496D3-8788-4B36-8A5C-C87CE3E3637F}" vid="{7C9DE38E-8C1A-4903-98A7-3AFBB843D68A}"/>
    </a:ext>
  </a:extLst>
</a:theme>
</file>

<file path=ppt/theme/theme12.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txDef>
      <a:spPr>
        <a:noFill/>
      </a:spPr>
      <a:bodyPr wrap="none" rtlCol="0">
        <a:spAutoFit/>
      </a:bodyPr>
      <a:lstStyle>
        <a:defPPr>
          <a:defRPr sz="1600" dirty="0" smtClean="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Level">
  <a:themeElements>
    <a:clrScheme name="5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5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5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5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5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5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5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5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5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Verdana" pitchFamily="34" charset="0"/>
            <a:cs typeface="Times New Roman" pitchFamily="18" charset="0"/>
          </a:defRPr>
        </a:defPPr>
      </a:lstStyle>
    </a:spDef>
    <a:lnDef>
      <a:spPr bwMode="auto">
        <a:xfrm>
          <a:off x="0" y="0"/>
          <a:ext cx="1" cy="1"/>
        </a:xfrm>
        <a:custGeom>
          <a:avLst/>
          <a:gdLst/>
          <a:ahLst/>
          <a:cxnLst/>
          <a:rect l="0" t="0" r="0" b="0"/>
          <a:pathLst/>
        </a:cu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Verdana" pitchFamily="34" charset="0"/>
            <a:cs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a:defRPr sz="1600" dirty="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a:defRPr sz="1600" dirty="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um" ma:contentTypeID="0x010100F57F55E438109E48B6391729A5612895" ma:contentTypeVersion="11" ma:contentTypeDescription="Új dokumentum létrehozása." ma:contentTypeScope="" ma:versionID="6799ee667cbdf3c801b890cdaf82f340">
  <xsd:schema xmlns:xsd="http://www.w3.org/2001/XMLSchema" xmlns:xs="http://www.w3.org/2001/XMLSchema" xmlns:p="http://schemas.microsoft.com/office/2006/metadata/properties" xmlns:ns3="f743888c-3ec0-442a-bfd6-6c7a23bdab96" targetNamespace="http://schemas.microsoft.com/office/2006/metadata/properties" ma:root="true" ma:fieldsID="1dabecf181e67d368fe81f8b232ae595" ns3:_="">
    <xsd:import namespace="f743888c-3ec0-442a-bfd6-6c7a23bdab9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43888c-3ec0-442a-bfd6-6c7a23bdab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C4ABB5-34B2-49E0-9964-7C3A6652064B}">
  <ds:schemaRefs>
    <ds:schemaRef ds:uri="http://schemas.microsoft.com/sharepoint/v3/contenttype/forms"/>
  </ds:schemaRefs>
</ds:datastoreItem>
</file>

<file path=customXml/itemProps2.xml><?xml version="1.0" encoding="utf-8"?>
<ds:datastoreItem xmlns:ds="http://schemas.openxmlformats.org/officeDocument/2006/customXml" ds:itemID="{B6B3EBEC-152A-46EC-ACDE-0BA6255B6AA9}">
  <ds:schemaRefs>
    <ds:schemaRef ds:uri="http://schemas.openxmlformats.org/package/2006/metadata/core-properties"/>
    <ds:schemaRef ds:uri="http://schemas.microsoft.com/office/2006/metadata/properties"/>
    <ds:schemaRef ds:uri="http://www.w3.org/XML/1998/namespace"/>
    <ds:schemaRef ds:uri="http://purl.org/dc/elements/1.1/"/>
    <ds:schemaRef ds:uri="http://schemas.microsoft.com/office/2006/documentManagement/types"/>
    <ds:schemaRef ds:uri="http://schemas.microsoft.com/office/infopath/2007/PartnerControls"/>
    <ds:schemaRef ds:uri="f743888c-3ec0-442a-bfd6-6c7a23bdab96"/>
    <ds:schemaRef ds:uri="http://purl.org/dc/dcmitype/"/>
    <ds:schemaRef ds:uri="http://purl.org/dc/terms/"/>
  </ds:schemaRefs>
</ds:datastoreItem>
</file>

<file path=customXml/itemProps3.xml><?xml version="1.0" encoding="utf-8"?>
<ds:datastoreItem xmlns:ds="http://schemas.openxmlformats.org/officeDocument/2006/customXml" ds:itemID="{3E9D84E6-7BE0-41BE-8CEE-4DB7E1061ADC}">
  <ds:schemaRefs>
    <ds:schemaRef ds:uri="f743888c-3ec0-442a-bfd6-6c7a23bdab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67439</TotalTime>
  <Words>30625</Words>
  <Application>Microsoft Office PowerPoint</Application>
  <PresentationFormat>Diavetítés a képernyőre (4:3 oldalarány)</PresentationFormat>
  <Paragraphs>4789</Paragraphs>
  <Slides>294</Slides>
  <Notes>49</Notes>
  <HiddenSlides>0</HiddenSlides>
  <MMClips>0</MMClips>
  <ScaleCrop>false</ScaleCrop>
  <HeadingPairs>
    <vt:vector size="6" baseType="variant">
      <vt:variant>
        <vt:lpstr>Használt betűtípusok</vt:lpstr>
      </vt:variant>
      <vt:variant>
        <vt:i4>8</vt:i4>
      </vt:variant>
      <vt:variant>
        <vt:lpstr>Téma</vt:lpstr>
      </vt:variant>
      <vt:variant>
        <vt:i4>12</vt:i4>
      </vt:variant>
      <vt:variant>
        <vt:lpstr>Diacímek</vt:lpstr>
      </vt:variant>
      <vt:variant>
        <vt:i4>294</vt:i4>
      </vt:variant>
    </vt:vector>
  </HeadingPairs>
  <TitlesOfParts>
    <vt:vector size="314" baseType="lpstr">
      <vt:lpstr>Arial</vt:lpstr>
      <vt:lpstr>Arial Rounded MT Bold</vt:lpstr>
      <vt:lpstr>Calibri</vt:lpstr>
      <vt:lpstr>Cambria Math</vt:lpstr>
      <vt:lpstr>Garamond</vt:lpstr>
      <vt:lpstr>Times New Roman</vt:lpstr>
      <vt:lpstr>Verdana</vt:lpstr>
      <vt:lpstr>Wingdings</vt:lpstr>
      <vt:lpstr>1_Default Design</vt:lpstr>
      <vt:lpstr>5_Default Design</vt:lpstr>
      <vt:lpstr>2_Level</vt:lpstr>
      <vt:lpstr>5_Level</vt:lpstr>
      <vt:lpstr>2_Default Design</vt:lpstr>
      <vt:lpstr>4_Default Design</vt:lpstr>
      <vt:lpstr>3_Default Design</vt:lpstr>
      <vt:lpstr>6_Default Design</vt:lpstr>
      <vt:lpstr>7_Default Design</vt:lpstr>
      <vt:lpstr>8_Default Design</vt:lpstr>
      <vt:lpstr>Theme1</vt:lpstr>
      <vt:lpstr>9_Default Design</vt:lpstr>
      <vt:lpstr>PowerPoint-bemutató</vt:lpstr>
      <vt:lpstr>PowerPoint-bemutató</vt:lpstr>
      <vt:lpstr>PowerPoint-bemutató</vt:lpstr>
      <vt:lpstr>PowerPoint-bemutató</vt:lpstr>
      <vt:lpstr>PowerPoint-bemutató</vt:lpstr>
      <vt:lpstr>Forword (1)</vt:lpstr>
      <vt:lpstr>Forword (2)</vt:lpstr>
      <vt:lpstr>PowerPoint-bemutató</vt:lpstr>
      <vt:lpstr>PowerPoint-bemutató</vt:lpstr>
      <vt:lpstr>PowerPoint-bemutató</vt:lpstr>
      <vt:lpstr>1. Introduction to ARM (1)</vt:lpstr>
      <vt:lpstr>1. Introduction to ARM (2)</vt:lpstr>
      <vt:lpstr>1. Introduction to ARM (3)</vt:lpstr>
      <vt:lpstr>1. Introduction to ARM (4)</vt:lpstr>
      <vt:lpstr>1. Introduction to ARM (5)</vt:lpstr>
      <vt:lpstr>1. Introduction to ARM (6)</vt:lpstr>
      <vt:lpstr>1. Introduction to ARM (7)</vt:lpstr>
      <vt:lpstr>1. Introduction to ARM (8)</vt:lpstr>
      <vt:lpstr>1. Introduction to ARM (9)</vt:lpstr>
      <vt:lpstr>1. Introduction to ARM (10)</vt:lpstr>
      <vt:lpstr>1. Introduction to ARM (11)</vt:lpstr>
      <vt:lpstr>1. Introduction to ARM (12)</vt:lpstr>
      <vt:lpstr>1. Introduction to ARM (13)</vt:lpstr>
      <vt:lpstr>1. Introduction to ARM (14)</vt:lpstr>
      <vt:lpstr>1. Introduction to ARM (15)</vt:lpstr>
      <vt:lpstr>1. Introduction to ARM (16)</vt:lpstr>
      <vt:lpstr>1. Introduction to ARM (17)</vt:lpstr>
      <vt:lpstr>1. Introduction to ARM (18)</vt:lpstr>
      <vt:lpstr>1. Introduction to ARM (19)</vt:lpstr>
      <vt:lpstr>1. Introduction to ARM (20)</vt:lpstr>
      <vt:lpstr>1. Introduction to ARM (21)</vt:lpstr>
      <vt:lpstr>1. Introduction to ARM (22)</vt:lpstr>
      <vt:lpstr>PowerPoint-bemutató</vt:lpstr>
      <vt:lpstr>PowerPoint-bemutató</vt:lpstr>
      <vt:lpstr>2.1 Overview of the evolution of the Arm ISA (1)</vt:lpstr>
      <vt:lpstr>2.1 Overview of the evolution of the Arm ISA (2)</vt:lpstr>
      <vt:lpstr>2.1 Overview of the evolution of the Arm ISA (3)</vt:lpstr>
      <vt:lpstr>2.1 Overview of the evolution of the Arm ISA (4)</vt:lpstr>
      <vt:lpstr>2.1 Overview of the evolution of the Arm ISA (5)</vt:lpstr>
      <vt:lpstr>2.1 Overview of the evolution of the Arm ISA (6)</vt:lpstr>
      <vt:lpstr>2.1 Overview of the evolution of the Arm ISA (7)</vt:lpstr>
      <vt:lpstr>2.1 Overview of the evolution of the Arm ISA (8)</vt:lpstr>
      <vt:lpstr>2.1 Overview of the evolution of the Arm ISA (9)</vt:lpstr>
      <vt:lpstr>2.1 Overview of the evolution of the Arm ISA (10)</vt:lpstr>
      <vt:lpstr>2.1 Overview of the evolution of the Arm ISA (11)</vt:lpstr>
      <vt:lpstr>PowerPoint-bemutató</vt:lpstr>
      <vt:lpstr>PowerPoint-bemutató</vt:lpstr>
      <vt:lpstr>2.2.1 Overview (1)</vt:lpstr>
      <vt:lpstr>2.2.1 Overview (2)</vt:lpstr>
      <vt:lpstr>2.2.1 Overview (3)</vt:lpstr>
      <vt:lpstr>PowerPoint-bemutató</vt:lpstr>
      <vt:lpstr>2.2.2 Which register sets were introduced in the Arm ISA? (1)</vt:lpstr>
      <vt:lpstr>2.2.2 Which register sets were introduced in the Arm ISA? (2)</vt:lpstr>
      <vt:lpstr>2.2.2 Which register sets were introduced in the Arm ISA? (3)</vt:lpstr>
      <vt:lpstr>2.2.2 Which register sets were introduced in the Arm ISA? (4)</vt:lpstr>
      <vt:lpstr>2.2.2 Which register sets were introduced in the Arm ISA? (5)</vt:lpstr>
      <vt:lpstr>2.2.2 Which register sets were introduced in the Arm ISA? (6)</vt:lpstr>
      <vt:lpstr>PowerPoint-bemutató</vt:lpstr>
      <vt:lpstr>PowerPoint-bemutató</vt:lpstr>
      <vt:lpstr>PowerPoint-bemutató</vt:lpstr>
      <vt:lpstr>2.2.3 New instruction types introduced based on the new register spaces (3)</vt:lpstr>
      <vt:lpstr>2.2.3 New instruction types introduced based on the new register spaces (4)</vt:lpstr>
      <vt:lpstr>2.2.3 New instruction types introduced based on the new register spaces (5)</vt:lpstr>
      <vt:lpstr>2.2.3 New instruction types introduced based on the new register spaces (6)</vt:lpstr>
      <vt:lpstr>2.2.3 New instruction types introduced based on the new register spaces (7)</vt:lpstr>
      <vt:lpstr>2.2.3 New instruction types introduced based on the new register spaces (8)</vt:lpstr>
      <vt:lpstr>2.2.3 New instruction types introduced based on the new register spaces (9)</vt:lpstr>
      <vt:lpstr>2.2.3 New instruction types introduced based on the new register spaces (10)</vt:lpstr>
      <vt:lpstr>2.2.3 New instruction types introduced based on the new register spaces (11)</vt:lpstr>
      <vt:lpstr>2.2.3 New instruction types introduced based on the new register spaces (12)</vt:lpstr>
      <vt:lpstr>2.2.3 New instruction types introduced based on the new register spaces (13)</vt:lpstr>
      <vt:lpstr>PowerPoint-bemutató</vt:lpstr>
      <vt:lpstr>2.2.4 A closer look at the SVE register set-based ISA extensions (1)</vt:lpstr>
      <vt:lpstr>2.2.4 A closer look at the SVE register set-based ISA extensions (2)</vt:lpstr>
      <vt:lpstr>2.2.4 A closer look at the SVE register set-based ISA extensions (3)</vt:lpstr>
      <vt:lpstr>2.2.4 A closer look at the SVE register set-based ISA extensions (4)</vt:lpstr>
      <vt:lpstr>2.2.4 A closer look at the SVE register set-based ISA extensions (5)</vt:lpstr>
      <vt:lpstr>2.2.4 A closer look at the SVE register set-based ISA extensions (6)</vt:lpstr>
      <vt:lpstr>2.2.4 A closer look at the SVE register set-based ISA extensions (7)</vt:lpstr>
      <vt:lpstr>2.2.4 A closer look at the SVE register set-based ISA extensions (8)</vt:lpstr>
      <vt:lpstr>2.2.4 A closer look at the SVE register set-based ISA extensions (9)</vt:lpstr>
      <vt:lpstr>2.2.4 A closer look at the SVE register set-based ISA extensions (10)</vt:lpstr>
      <vt:lpstr>2.2.4 A closer look at the SVE register set-based ISA extensions (11)</vt:lpstr>
      <vt:lpstr>2.2.4 A closer look at the SVE register set-based ISA extensions (12)</vt:lpstr>
      <vt:lpstr>2.2.4 A closer look at the SVE register set-based ISA extensions (13)</vt:lpstr>
      <vt:lpstr>2.2.4 A closer look at the SVE register set-based ISA extensions (14)</vt:lpstr>
      <vt:lpstr>2.2.4 A closer look at the SVE register set-based ISA extensions (15)</vt:lpstr>
      <vt:lpstr>2.2.4 A closer look at the SVE register set-based ISA extensions (16)</vt:lpstr>
      <vt:lpstr>2.2.4 A closer look at the SVE register set-based ISA extensions (17)</vt:lpstr>
      <vt:lpstr>2.2.4 A closer look at the SVE register set-based ISA extensions (18)</vt:lpstr>
      <vt:lpstr>2.2.4 A closer look at the SVE register set-based ISA extensions (19)</vt:lpstr>
      <vt:lpstr>PowerPoint-bemutató</vt:lpstr>
      <vt:lpstr>PowerPoint-bemutató</vt:lpstr>
      <vt:lpstr>3. How have ARM’s CPU designs evolved? (1)</vt:lpstr>
      <vt:lpstr>3. How have ARM’s CPU designs evolved? (2)</vt:lpstr>
      <vt:lpstr>PowerPoint-bemutató</vt:lpstr>
      <vt:lpstr>3.1 ARM’s CPU designs preceding the ARM Cortex family (1)</vt:lpstr>
      <vt:lpstr>3.1 ARM’s CPU designs preceding the ARM Cortex family (2)</vt:lpstr>
      <vt:lpstr>3.1 ARM’s CPU designs preceding the ARM Cortex family (3)</vt:lpstr>
      <vt:lpstr>3.1 ARM’s CPU designs preceding the ARM Cortex family (4)</vt:lpstr>
      <vt:lpstr>3.1 ARM’s CPU designs preceding the ARM Cortex family (5)</vt:lpstr>
      <vt:lpstr>3.1 ARM’s CPU designs preceding the ARM Cortex family (6)</vt:lpstr>
      <vt:lpstr>3.1 ARM’s CPU designs preceding the ARM Cortex family (7)</vt:lpstr>
      <vt:lpstr>3.1 ARM’s CPU designs preceding the ARM Cortex family (8)</vt:lpstr>
      <vt:lpstr>3.1 ARM’s CPU designs preceding the ARM Cortex family (9)</vt:lpstr>
      <vt:lpstr>3.1 ARM’s CPU designs preceding the ARM Cortex family (10)</vt:lpstr>
      <vt:lpstr>3.1 ARM’s CPU designs preceding the ARM Cortex family (11)</vt:lpstr>
      <vt:lpstr>3.1 ARM’s CPU designs preceding the ARM Cortex family (12)</vt:lpstr>
      <vt:lpstr>3.1 ARM’s CPU designs preceding the ARM Cortex family (13)</vt:lpstr>
      <vt:lpstr>PowerPoint-bemutató</vt:lpstr>
      <vt:lpstr>3.2 Overview of the Cortex family of CPU cores (1)</vt:lpstr>
      <vt:lpstr>3.2 Overview of the Cortex family of CPU cores (2)</vt:lpstr>
      <vt:lpstr>3.2 Overview of the Cortex family of CPU cores (3)</vt:lpstr>
      <vt:lpstr>3.2 Overview of the Cortex family of CPU cores (4)</vt:lpstr>
      <vt:lpstr>3.2 Overview of the Cortex family of CPU cores (5)</vt:lpstr>
      <vt:lpstr>3.2 Overview of the Cortex family of CPU cores (6)</vt:lpstr>
      <vt:lpstr>3.2 Overview of the Cortex family of CPU cores (7)</vt:lpstr>
      <vt:lpstr>3.2 Overview of the Cortex family of CPU cores (8)</vt:lpstr>
      <vt:lpstr>3.2 Overview of the Cortex family of CPU cores (9)</vt:lpstr>
      <vt:lpstr>3.2 Overview of the Cortex family of CPU cores (10)</vt:lpstr>
      <vt:lpstr>PowerPoint-bemutató</vt:lpstr>
      <vt:lpstr>PowerPoint-bemutató</vt:lpstr>
      <vt:lpstr>3.3.1 Overview of Armv7-based 32-bit CPU designs (1)</vt:lpstr>
      <vt:lpstr>3.3.1 Overview of Armv7-based 32-bit CPU designs (2)</vt:lpstr>
      <vt:lpstr>PowerPoint-bemutató</vt:lpstr>
      <vt:lpstr>3.3.1 Overview of Armv7-based 32-bit CPU designs (4)</vt:lpstr>
      <vt:lpstr>3.3.1 Overview of Armv7-based 32-bit CPU designs (5)</vt:lpstr>
      <vt:lpstr>PowerPoint-bemutató</vt:lpstr>
      <vt:lpstr>3.3.2 Armv7-based 32-bit single-core CPUs (1)</vt:lpstr>
      <vt:lpstr>3.3.2 Armv7-based 32-bit single-core CPUs (2)</vt:lpstr>
      <vt:lpstr>3.3.2 Armv7-based 32-bit single-core CPUs (3)</vt:lpstr>
      <vt:lpstr>PowerPoint-bemutató</vt:lpstr>
      <vt:lpstr>3.3.3 Armv7-based 32-bit symmetrical multicore CPUs (1)</vt:lpstr>
      <vt:lpstr>3.3.3 Armv7-based 32-bit symmetrical multicore CPUs (2)</vt:lpstr>
      <vt:lpstr>3.3.3 Armv7-based 32-bit symmetrical multicore CPUs (3)</vt:lpstr>
      <vt:lpstr>3.3.3 Armv7-based 32-bit symmetrical multicore CPUs (4)</vt:lpstr>
      <vt:lpstr>3.3.3 Armv7-based 32-bit symmetrical multicore CPUs (5)</vt:lpstr>
      <vt:lpstr>3.3.3 Armv7-based 32-bit symmetrical multicore CPUs (6)</vt:lpstr>
      <vt:lpstr>3.3.3 Armv7-based 32-bit symmetrical multicore CPUs (7)</vt:lpstr>
      <vt:lpstr>3.3.3 Armv7-based 32-bit symmetrical multicore CPUs (8)</vt:lpstr>
      <vt:lpstr>3.3.3 Armv7-based 32-bit symmetrical multicore CPUs (9)</vt:lpstr>
      <vt:lpstr>3.3.3 Armv7-based 32-bit symmetrical multicore CPUs (10)</vt:lpstr>
      <vt:lpstr>PowerPoint-bemutató</vt:lpstr>
      <vt:lpstr>3.3.4 Armv7-based 32-bit big.little CPUs (1)</vt:lpstr>
      <vt:lpstr>3.3.4 Armv7-based 32-bit big.little CPUs (2)</vt:lpstr>
      <vt:lpstr>3.3.4 Armv7-based 32-bit big.little CPUs (3)</vt:lpstr>
      <vt:lpstr>3.3.4 Armv7-based 32-bit big.little CPUs (4)</vt:lpstr>
      <vt:lpstr>3.3.4 Armv7-based 32-bit big.little CPUs (5)</vt:lpstr>
      <vt:lpstr>3.3.4 Armv7-based 32-bit big.little CPUs (6)</vt:lpstr>
      <vt:lpstr>3.3.4 Armv7-based 32-bit big.little CPUs (7)</vt:lpstr>
      <vt:lpstr>3.3.4 Armv7-based 32-bit big.little CPUs (8)</vt:lpstr>
      <vt:lpstr>3.3.4 Armv7-based 32-bit big.little CPUs (9)</vt:lpstr>
      <vt:lpstr>3.3.4 Armv7-based 32-bit big.little CPUs (10)</vt:lpstr>
      <vt:lpstr>3.3.4 Armv7-based 32-bit big.little CPUs (11)</vt:lpstr>
      <vt:lpstr>3.3.4 Armv7-based 32-bit big.little CPUs (12)</vt:lpstr>
      <vt:lpstr>3.3.4 Armv7-based 32-bit big.little CPUs (13)</vt:lpstr>
      <vt:lpstr>3.3.4 Armv7-based 32-bit big.little CPUs (14)</vt:lpstr>
      <vt:lpstr>3.3.4 Armv7-based 32-bit big.little CPUs (15)</vt:lpstr>
      <vt:lpstr>3.3.4 Armv7-based 32-bit big.little CPUs (16)</vt:lpstr>
      <vt:lpstr>3.3.4 Armv7-based 32-bit big.little CPUs (17)</vt:lpstr>
      <vt:lpstr>PowerPoint-bemutató</vt:lpstr>
      <vt:lpstr>3.4 Armv8.0-A ISA-based 64-bit Cortex-A CPUs (1)</vt:lpstr>
      <vt:lpstr>3.4 Armv8.0-A ISA-based 64-bit Cortex-A CPUs (2)</vt:lpstr>
      <vt:lpstr>3.4 Armv8.0-A ISA-based 64-bit Cortex-A CPUs (3)</vt:lpstr>
      <vt:lpstr>3.4 Armv8.0-A ISA-based 64-bit Cortex-A CPUs (4)</vt:lpstr>
      <vt:lpstr>3.4 Armv8.0-A ISA-based 64-bit Cortex-A CPUs (5)</vt:lpstr>
      <vt:lpstr>3.4 Armv8.0-A ISA-based 64-bit Cortex-A CPUs (6)</vt:lpstr>
      <vt:lpstr>PowerPoint-bemutató</vt:lpstr>
      <vt:lpstr>3.5 Armv8.2-A ISA-based 64-bit Cortex-A CPUs (1)</vt:lpstr>
      <vt:lpstr>3.5 Armv8.2-A ISA-based 64-bit Cortex-A CPUs (2)</vt:lpstr>
      <vt:lpstr>3.5 Armv8.2-A ISA-based 64-bit Cortex-A CPUs (3)</vt:lpstr>
      <vt:lpstr>3.5 Armv8.2-A ISA-based 64-bit Cortex-A CPUs (4)</vt:lpstr>
      <vt:lpstr>3.5 Armv8.2-A ISA-based 64-bit Cortex-A CPUs (5)</vt:lpstr>
      <vt:lpstr>3.5 Armv8.2-A ISA-based 64-bit Cortex-A CPUs (6)</vt:lpstr>
      <vt:lpstr>3.5 Armv8.2-A ISA-based 64-bit Cortex-A CPUs (7)</vt:lpstr>
      <vt:lpstr>3.5 Armv8.2-A ISA-based 64-bit Cortex-A CPUs (8)</vt:lpstr>
      <vt:lpstr>3.5 Armv8.2-A ISA-based 64-bit Cortex-A CPUs (9)</vt:lpstr>
      <vt:lpstr>3.5 Armv8.2-A ISA-based 64-bit Cortex-A CPUs (10)</vt:lpstr>
      <vt:lpstr>3.5 Armv8.2-A ISA-based 64-bit Cortex-A CPUs (11)</vt:lpstr>
      <vt:lpstr>3.5 Armv8.2-A ISA-based 64-bit Cortex-A CPUs (12)</vt:lpstr>
      <vt:lpstr>3.5 Armv8.2-A ISA-based 64-bit Cortex-A CPUs (13)</vt:lpstr>
      <vt:lpstr>3.5 Armv8.2-A ISA-based 64-bit Cortex-A CPUs (14)</vt:lpstr>
      <vt:lpstr>3.5 Armv8.2-A ISA-based 64-bit Cortex-A CPUs (15)</vt:lpstr>
      <vt:lpstr>PowerPoint-bemutató</vt:lpstr>
      <vt:lpstr>3.6 Armv9-A based 64-bit Cortex-A CPUs (1)</vt:lpstr>
      <vt:lpstr>3.6 Armv9-A based 64-bit Cortex-A CPUs (2)</vt:lpstr>
      <vt:lpstr>3.6 Armv9-A based 64-bit Cortex-A CPUs (3)</vt:lpstr>
      <vt:lpstr>3.6 Armv9-A based 64-bit Cortex-A CPUs (4)</vt:lpstr>
      <vt:lpstr>3.6 Armv9-A based 64-bit Cortex-A CPUs (5)</vt:lpstr>
      <vt:lpstr>3.6 Armv9-A based 64-bit Cortex-A CPUs (6)</vt:lpstr>
      <vt:lpstr>3.6 Armv9-A based 64-bit Cortex-A CPUs (7)</vt:lpstr>
      <vt:lpstr>3.6 Armv9-A based 64-bit Cortex-A CPUs (8)</vt:lpstr>
      <vt:lpstr>3.6 Armv9-A based 64-bit Cortex-A CPUs (9)</vt:lpstr>
      <vt:lpstr>3.6 Armv9-A based 64-bit Cortex-A CPUs (10)</vt:lpstr>
      <vt:lpstr>3.6 Armv9-A based 64-bit Cortex-A CPUs (11)</vt:lpstr>
      <vt:lpstr>3.6 Armv9-A based 64-bit Cortex-A CPUs (12)</vt:lpstr>
      <vt:lpstr>3.6 Armv9-A based 64-bit Cortex-A CPUs (13)</vt:lpstr>
      <vt:lpstr>3.6 Armv9-A based 64-bit Cortex-A CPUs (14)</vt:lpstr>
      <vt:lpstr>3.6 Armv9-A based 64-bit Cortex-A CPUs (15)</vt:lpstr>
      <vt:lpstr>3.6 Armv9-A based 64-bit Cortex-A CPUs (16)</vt:lpstr>
      <vt:lpstr>3.6 Armv9-A based 64-bit Cortex-A CPUs (17)</vt:lpstr>
      <vt:lpstr>3.6 Armv9-A based 64-bit Cortex-A CPUs (18)</vt:lpstr>
      <vt:lpstr>3.6 Armv9-A based 64-bit Cortex-A CPUs (19)</vt:lpstr>
      <vt:lpstr>3.6 Armv9-A based 64-bit Cortex-A CPUs (20)</vt:lpstr>
      <vt:lpstr>3.6 Armv9-A based 64-bit Cortex-A CPUs (21)</vt:lpstr>
      <vt:lpstr>3.6 Armv9-A based 64-bit Cortex-A CPUs (22)</vt:lpstr>
      <vt:lpstr>3.6 Armv9-A based 64-bit Cortex-A CPUs (23)</vt:lpstr>
      <vt:lpstr>3.6 Armv9-A based 64-bit Cortex-A CPUs (24)</vt:lpstr>
      <vt:lpstr>3.6 Armv9-A based 64-bit Cortex-A CPUs (25)</vt:lpstr>
      <vt:lpstr>3.6 Armv9-A based 64-bit Cortex-A CPUs (26)</vt:lpstr>
      <vt:lpstr>3.6 Armv9-A based 64-bit Cortex-A CPUs (27)</vt:lpstr>
      <vt:lpstr>3.6 Armv9-A based 64-bit Cortex-A CPUs (28)</vt:lpstr>
      <vt:lpstr>3.6 Armv9-A based 64-bit Cortex-A CPUs (29)</vt:lpstr>
      <vt:lpstr>3.6 Armv9-A based 64-bit Cortex-A CPUs (30)</vt:lpstr>
      <vt:lpstr>3.6 Armv9-A based 64-bit Cortex-A CPUs (31)</vt:lpstr>
      <vt:lpstr>3.6 Armv9-A based 64-bit Cortex-A CPUs (32)</vt:lpstr>
      <vt:lpstr>3.6 Armv9-A based 64-bit Cortex-A CPUs (33)</vt:lpstr>
      <vt:lpstr>3.6 Armv9-A based 64-bit Cortex-A CPUs (34)</vt:lpstr>
      <vt:lpstr>3.6 Armv9-A based 64-bit Cortex-A CPUs (35)</vt:lpstr>
      <vt:lpstr>3.6 Armv9-A based 64-bit Cortex-A CPUs (36)</vt:lpstr>
      <vt:lpstr>3.6 Armv9-A based 64-bit Cortex-A CPUs (37)</vt:lpstr>
      <vt:lpstr>3.6 Armv9-A based 64-bit Cortex-A CPUs (38)</vt:lpstr>
      <vt:lpstr>3.6 Armv9-A based 64-bit Cortex-A CPUs (39)</vt:lpstr>
      <vt:lpstr>3.6 Armv9-A based 64-bit Cortex-A CPUs (40)</vt:lpstr>
      <vt:lpstr>3.6 Armv9-A based 64-bit Cortex-A CPUs (41)</vt:lpstr>
      <vt:lpstr>3.6 Armv9-A based 64-bit Cortex-A CPUs (42)</vt:lpstr>
      <vt:lpstr>3.6 Armv9-A based 64-bit Cortex-A CPUs (43)</vt:lpstr>
      <vt:lpstr>3.6 Armv9-A based 64-bit Cortex-A CPUs (44)</vt:lpstr>
      <vt:lpstr>3.6 Armv9-A based 64-bit Cortex-A CPUs (45)</vt:lpstr>
      <vt:lpstr>3.6 Armv9-A based 64-bit Cortex-A CPUs (46)</vt:lpstr>
      <vt:lpstr>PowerPoint-bemutató</vt:lpstr>
      <vt:lpstr>3.7 Case example: The core complex of the TCS22 platform (1)</vt:lpstr>
      <vt:lpstr>3.7 Case example: The core complex of the TCS22 platform (2)</vt:lpstr>
      <vt:lpstr>3.7 Case example: The core complex of the TCS22 platform (3)</vt:lpstr>
      <vt:lpstr>3.7 Case example: The core complex of the TCS22 platform (4)</vt:lpstr>
      <vt:lpstr>3.7 Case example: The core complex of the TCS22 platform (5)</vt:lpstr>
      <vt:lpstr>3.7 Case example: The core complex of the TCS22 platform ()</vt:lpstr>
      <vt:lpstr>3.7 Case example: The core complex of the TCS22 platform (6)</vt:lpstr>
      <vt:lpstr>3.7 Case example: The core complex of the TCS22 platform (7)</vt:lpstr>
      <vt:lpstr>3.7 Case example: The core complex of the TCS22 platform (8)</vt:lpstr>
      <vt:lpstr>3.7 Case example: The core complex of the TCS22 platform (9)</vt:lpstr>
      <vt:lpstr>3.7 Case example: The core complex of the TCS22 platform (10)</vt:lpstr>
      <vt:lpstr>3.7 Case example: The core complex of the TCS22 platform (11)</vt:lpstr>
      <vt:lpstr>3.7 Case example: The core complex of the TCS22 platform (12)</vt:lpstr>
      <vt:lpstr>3.7 Case example: The core complex of the TCS22 platform (13)</vt:lpstr>
      <vt:lpstr>3.7 Case example: The core complex of the TCS22 platform (14)</vt:lpstr>
      <vt:lpstr>3.7 Case example: The core complex of the TCS22 platform (15)</vt:lpstr>
      <vt:lpstr>3.7 Case example: The core complex of the TCS22 platform (16)</vt:lpstr>
      <vt:lpstr>3.7 Case example: The core complex of the TCS22 platform (17)</vt:lpstr>
      <vt:lpstr>3.7 Case example: The core complex of the TCS22 platform (18)</vt:lpstr>
      <vt:lpstr>3.7 Case example: The core complex of the TCS22 platform (19)</vt:lpstr>
      <vt:lpstr>3.7 Case example: The core complex of the TCS22 platform (20)</vt:lpstr>
      <vt:lpstr>PowerPoint-bemutató</vt:lpstr>
      <vt:lpstr>3.8 Main evolution steps of Armv7-v9 based CPU designs in mobile processors (1)</vt:lpstr>
      <vt:lpstr>3.8 Main evolution steps of Armv7-v9 based CPU designs in mobile processors (2)</vt:lpstr>
      <vt:lpstr>3.8 Main evolution steps of Armv7-v9 based CPU designs in mobile processors (3)</vt:lpstr>
      <vt:lpstr>3.8 Main evolution steps of Armv7-v9 based CPU designs in mobile processors (4)</vt:lpstr>
      <vt:lpstr>3.8 Main evolution steps of Armv7-v9 based CPU designs in mobile processors (5)</vt:lpstr>
      <vt:lpstr>3.8 Main evolution steps of Armv7-v9 based CPU designs in mobile processors (6)</vt:lpstr>
      <vt:lpstr>3.8 Main evolution steps of Armv7-v9 based CPU designs in mobile processors (7)</vt:lpstr>
      <vt:lpstr>3.8 Main evolution steps of Armv7-v9 based CPU designs in mobile processors (8)</vt:lpstr>
      <vt:lpstr>3.8 Main evolution steps of Armv7-v9 based CPU designs in mobile processors (9)</vt:lpstr>
      <vt:lpstr>3.8 Main evolution steps of Armv7-v9 based CPU designs in mobile processors (10)</vt:lpstr>
      <vt:lpstr>3.8 Main evolution steps of Armv7-v9 based CPU designs in mobile processors (11)</vt:lpstr>
      <vt:lpstr>3.8 Main evolution steps of Armv7-v9 based CPU designs in mobile processors (12)</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Sima Dezső</dc:creator>
  <cp:lastModifiedBy>NIK</cp:lastModifiedBy>
  <cp:revision>556</cp:revision>
  <cp:lastPrinted>2023-06-05T07:37:41Z</cp:lastPrinted>
  <dcterms:created xsi:type="dcterms:W3CDTF">2015-01-03T09:04:43Z</dcterms:created>
  <dcterms:modified xsi:type="dcterms:W3CDTF">2023-11-15T06:49:38Z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0x010100F57F55E438109E48B6391729A5612895</vt:lpwstr>
  </property>
</Properties>
</file>